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71" r:id="rId4"/>
    <p:sldId id="264" r:id="rId5"/>
    <p:sldId id="272" r:id="rId6"/>
    <p:sldId id="273" r:id="rId7"/>
    <p:sldId id="275" r:id="rId8"/>
    <p:sldId id="276" r:id="rId9"/>
    <p:sldId id="277" r:id="rId10"/>
    <p:sldId id="278" r:id="rId11"/>
    <p:sldId id="29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5" r:id="rId23"/>
    <p:sldId id="290" r:id="rId24"/>
    <p:sldId id="301" r:id="rId25"/>
    <p:sldId id="300" r:id="rId26"/>
    <p:sldId id="302" r:id="rId27"/>
    <p:sldId id="303" r:id="rId28"/>
    <p:sldId id="304" r:id="rId29"/>
    <p:sldId id="306" r:id="rId30"/>
    <p:sldId id="267" r:id="rId31"/>
    <p:sldId id="291" r:id="rId32"/>
    <p:sldId id="299" r:id="rId33"/>
    <p:sldId id="307" r:id="rId34"/>
    <p:sldId id="308" r:id="rId35"/>
    <p:sldId id="309" r:id="rId36"/>
    <p:sldId id="270" r:id="rId37"/>
    <p:sldId id="292" r:id="rId38"/>
    <p:sldId id="293" r:id="rId39"/>
    <p:sldId id="295" r:id="rId40"/>
    <p:sldId id="274" r:id="rId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343"/>
    <a:srgbClr val="CCCC00"/>
    <a:srgbClr val="052342"/>
    <a:srgbClr val="050841"/>
    <a:srgbClr val="080D72"/>
    <a:srgbClr val="3D1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C4E28-EAC8-4D3C-83BE-7D4200F560E3}" v="7" dt="2025-08-29T12:34:30.907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Orduña F" userId="5b0a6c37d623ada5" providerId="LiveId" clId="{4E0C4E28-EAC8-4D3C-83BE-7D4200F560E3}"/>
    <pc:docChg chg="undo custSel modSld">
      <pc:chgData name="Fabian Orduña F" userId="5b0a6c37d623ada5" providerId="LiveId" clId="{4E0C4E28-EAC8-4D3C-83BE-7D4200F560E3}" dt="2025-08-29T12:34:37.461" v="268" actId="1076"/>
      <pc:docMkLst>
        <pc:docMk/>
      </pc:docMkLst>
      <pc:sldChg chg="setBg">
        <pc:chgData name="Fabian Orduña F" userId="5b0a6c37d623ada5" providerId="LiveId" clId="{4E0C4E28-EAC8-4D3C-83BE-7D4200F560E3}" dt="2025-08-29T07:07:12.104" v="249"/>
        <pc:sldMkLst>
          <pc:docMk/>
          <pc:sldMk cId="2389580971" sldId="256"/>
        </pc:sldMkLst>
      </pc:sldChg>
      <pc:sldChg chg="addSp delSp modSp mod">
        <pc:chgData name="Fabian Orduña F" userId="5b0a6c37d623ada5" providerId="LiveId" clId="{4E0C4E28-EAC8-4D3C-83BE-7D4200F560E3}" dt="2025-08-29T12:34:37.461" v="268" actId="1076"/>
        <pc:sldMkLst>
          <pc:docMk/>
          <pc:sldMk cId="147027100" sldId="293"/>
        </pc:sldMkLst>
        <pc:spChg chg="add del mod">
          <ac:chgData name="Fabian Orduña F" userId="5b0a6c37d623ada5" providerId="LiveId" clId="{4E0C4E28-EAC8-4D3C-83BE-7D4200F560E3}" dt="2025-08-29T12:34:20.683" v="266" actId="21"/>
          <ac:spMkLst>
            <pc:docMk/>
            <pc:sldMk cId="147027100" sldId="293"/>
            <ac:spMk id="6" creationId="{893C236C-8333-7D98-662D-0CE14127ECC5}"/>
          </ac:spMkLst>
        </pc:spChg>
        <pc:spChg chg="add mod">
          <ac:chgData name="Fabian Orduña F" userId="5b0a6c37d623ada5" providerId="LiveId" clId="{4E0C4E28-EAC8-4D3C-83BE-7D4200F560E3}" dt="2025-08-29T12:34:37.461" v="268" actId="1076"/>
          <ac:spMkLst>
            <pc:docMk/>
            <pc:sldMk cId="147027100" sldId="293"/>
            <ac:spMk id="7" creationId="{893C236C-8333-7D98-662D-0CE14127ECC5}"/>
          </ac:spMkLst>
        </pc:spChg>
      </pc:sldChg>
      <pc:sldChg chg="modSp mod">
        <pc:chgData name="Fabian Orduña F" userId="5b0a6c37d623ada5" providerId="LiveId" clId="{4E0C4E28-EAC8-4D3C-83BE-7D4200F560E3}" dt="2025-08-22T17:57:19.998" v="246" actId="20577"/>
        <pc:sldMkLst>
          <pc:docMk/>
          <pc:sldMk cId="787496254" sldId="306"/>
        </pc:sldMkLst>
        <pc:spChg chg="mod">
          <ac:chgData name="Fabian Orduña F" userId="5b0a6c37d623ada5" providerId="LiveId" clId="{4E0C4E28-EAC8-4D3C-83BE-7D4200F560E3}" dt="2025-08-22T17:57:19.998" v="246" actId="20577"/>
          <ac:spMkLst>
            <pc:docMk/>
            <pc:sldMk cId="787496254" sldId="306"/>
            <ac:spMk id="3" creationId="{131CDB63-5C74-475D-AE52-781240D0713E}"/>
          </ac:spMkLst>
        </pc:spChg>
        <pc:spChg chg="mod">
          <ac:chgData name="Fabian Orduña F" userId="5b0a6c37d623ada5" providerId="LiveId" clId="{4E0C4E28-EAC8-4D3C-83BE-7D4200F560E3}" dt="2025-08-22T17:53:14.858" v="28" actId="1035"/>
          <ac:spMkLst>
            <pc:docMk/>
            <pc:sldMk cId="787496254" sldId="306"/>
            <ac:spMk id="8" creationId="{2D4BA7B8-9645-29A1-8465-0DCE9CDD3FC5}"/>
          </ac:spMkLst>
        </pc:spChg>
      </pc:sldChg>
      <pc:sldChg chg="modSp mod">
        <pc:chgData name="Fabian Orduña F" userId="5b0a6c37d623ada5" providerId="LiveId" clId="{4E0C4E28-EAC8-4D3C-83BE-7D4200F560E3}" dt="2025-08-22T17:53:41.662" v="35" actId="20577"/>
        <pc:sldMkLst>
          <pc:docMk/>
          <pc:sldMk cId="3496333949" sldId="307"/>
        </pc:sldMkLst>
        <pc:spChg chg="mod">
          <ac:chgData name="Fabian Orduña F" userId="5b0a6c37d623ada5" providerId="LiveId" clId="{4E0C4E28-EAC8-4D3C-83BE-7D4200F560E3}" dt="2025-08-22T17:53:41.662" v="35" actId="20577"/>
          <ac:spMkLst>
            <pc:docMk/>
            <pc:sldMk cId="3496333949" sldId="307"/>
            <ac:spMk id="4" creationId="{3B566DE1-005E-83EB-E19A-DEAFB4409CC6}"/>
          </ac:spMkLst>
        </pc:spChg>
      </pc:sldChg>
      <pc:sldChg chg="modSp mod">
        <pc:chgData name="Fabian Orduña F" userId="5b0a6c37d623ada5" providerId="LiveId" clId="{4E0C4E28-EAC8-4D3C-83BE-7D4200F560E3}" dt="2025-08-22T17:54:14.349" v="73" actId="20577"/>
        <pc:sldMkLst>
          <pc:docMk/>
          <pc:sldMk cId="3067808305" sldId="308"/>
        </pc:sldMkLst>
        <pc:spChg chg="mod">
          <ac:chgData name="Fabian Orduña F" userId="5b0a6c37d623ada5" providerId="LiveId" clId="{4E0C4E28-EAC8-4D3C-83BE-7D4200F560E3}" dt="2025-08-22T17:54:14.349" v="73" actId="20577"/>
          <ac:spMkLst>
            <pc:docMk/>
            <pc:sldMk cId="3067808305" sldId="308"/>
            <ac:spMk id="5" creationId="{82E799AE-ABFB-3A9B-86BD-73FCF73A9C6F}"/>
          </ac:spMkLst>
        </pc:spChg>
      </pc:sldChg>
      <pc:sldChg chg="modSp mod">
        <pc:chgData name="Fabian Orduña F" userId="5b0a6c37d623ada5" providerId="LiveId" clId="{4E0C4E28-EAC8-4D3C-83BE-7D4200F560E3}" dt="2025-08-22T17:54:43.959" v="77" actId="1076"/>
        <pc:sldMkLst>
          <pc:docMk/>
          <pc:sldMk cId="3175782326" sldId="309"/>
        </pc:sldMkLst>
        <pc:spChg chg="mod">
          <ac:chgData name="Fabian Orduña F" userId="5b0a6c37d623ada5" providerId="LiveId" clId="{4E0C4E28-EAC8-4D3C-83BE-7D4200F560E3}" dt="2025-08-22T17:54:43.959" v="77" actId="1076"/>
          <ac:spMkLst>
            <pc:docMk/>
            <pc:sldMk cId="3175782326" sldId="309"/>
            <ac:spMk id="5" creationId="{38E64859-7FC7-C55A-BCDE-9E0A5BDC1D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66206-9BC0-42B7-9FB9-4B5FA0D67AAE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D49E5-A4FB-48A9-A540-EC40636AE0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14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1F750-F964-7A6D-94DB-6A49588E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4F8FCF-9151-9FBB-C84E-F9CE12625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397B9E7-698B-2163-1ED4-7DA3AE887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/>
              <a:t>Porque los navegadores (Chrome, Firefox, etc.) </a:t>
            </a:r>
            <a:r>
              <a:rPr lang="es-MX" b="1" dirty="0"/>
              <a:t>necesitan una estructura estándar</a:t>
            </a:r>
            <a:r>
              <a:rPr lang="es-MX" dirty="0"/>
              <a:t> para interpretar bien la página.</a:t>
            </a:r>
            <a:br>
              <a:rPr lang="es-MX" dirty="0"/>
            </a:br>
            <a:r>
              <a:rPr lang="es-MX" dirty="0"/>
              <a:t>Estas etiquetas: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Ayudan al navegador a </a:t>
            </a:r>
            <a:r>
              <a:rPr lang="es-MX" b="1" dirty="0"/>
              <a:t>entender cómo mostrar la información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Permiten que los motores de búsqueda como Google </a:t>
            </a:r>
            <a:r>
              <a:rPr lang="es-MX" b="1" dirty="0"/>
              <a:t>lean el sitio correctamente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Hacen posible que desarrolladores </a:t>
            </a:r>
            <a:r>
              <a:rPr lang="es-MX" b="1" dirty="0"/>
              <a:t>estilicen con CSS</a:t>
            </a:r>
            <a:r>
              <a:rPr lang="es-MX" dirty="0"/>
              <a:t> y </a:t>
            </a:r>
            <a:r>
              <a:rPr lang="es-MX" b="1" dirty="0"/>
              <a:t>programen con JavaScript</a:t>
            </a:r>
            <a:r>
              <a:rPr lang="es-MX" dirty="0"/>
              <a:t> de forma organizada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9A00B-0F00-F33E-6E86-F5B75EE6D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C0535-6668-41BA-8671-1BDB4B7FF6CA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5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583C-770D-9D21-5681-CC572915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8634BC5-03A2-D439-2E3A-4724C8592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265D109-7CD7-A352-9983-9DC331811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/>
              <a:t>Porque los navegadores (Chrome, Firefox, etc.) </a:t>
            </a:r>
            <a:r>
              <a:rPr lang="es-MX" b="1" dirty="0"/>
              <a:t>necesitan una estructura estándar</a:t>
            </a:r>
            <a:r>
              <a:rPr lang="es-MX" dirty="0"/>
              <a:t> para interpretar bien la página.</a:t>
            </a:r>
            <a:br>
              <a:rPr lang="es-MX" dirty="0"/>
            </a:br>
            <a:r>
              <a:rPr lang="es-MX" dirty="0"/>
              <a:t>Estas etiquetas: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Ayudan al navegador a </a:t>
            </a:r>
            <a:r>
              <a:rPr lang="es-MX" b="1" dirty="0"/>
              <a:t>entender cómo mostrar la información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Permiten que los motores de búsqueda como Google </a:t>
            </a:r>
            <a:r>
              <a:rPr lang="es-MX" b="1" dirty="0"/>
              <a:t>lean el sitio correctamente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Hacen posible que desarrolladores </a:t>
            </a:r>
            <a:r>
              <a:rPr lang="es-MX" b="1" dirty="0"/>
              <a:t>estilicen con CSS</a:t>
            </a:r>
            <a:r>
              <a:rPr lang="es-MX" dirty="0"/>
              <a:t> y </a:t>
            </a:r>
            <a:r>
              <a:rPr lang="es-MX" b="1" dirty="0"/>
              <a:t>programen con JavaScript</a:t>
            </a:r>
            <a:r>
              <a:rPr lang="es-MX" dirty="0"/>
              <a:t> de forma organizada</a:t>
            </a: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3E7F6E-5C7F-8486-5665-F7C12187E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C0535-6668-41BA-8671-1BDB4B7FF6CA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2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6E2E0-DBD6-48E2-5EB0-70B9DB340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69AF8-D126-0753-5815-FAD25370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B4542-FC9A-DFC3-F147-CA4ED7AA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A5B75-DECA-6F66-95D6-5BFDEED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E05FB-1232-2241-3F1C-5AA9CEA5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97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F5611-E0F1-385E-8A31-A6FBF68C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9A78B5-1B90-F6DA-C0C5-A7E91940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97C91-EAA0-5651-20D5-D25FF2D7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8DD8E-1E1D-6F92-D990-842CE5C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E92D7-FD29-D2D1-3E44-5F339ED7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76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23D92A-46D3-A692-8B5E-6BC03C318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83AF3A-55DF-E0ED-1477-670A4646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FB8FA-A7E9-7420-1353-816A4D8D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6687DD-D3CA-6679-8ACA-7EB10718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30312-80A1-B8AC-335D-CCD2D68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0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23A5-5907-F829-3BA2-A151DFCB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2F2DC-A0FB-7392-59B0-01AC6C33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ABA353-E50C-8E54-6780-0AA0E3AB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402E5-C142-A109-7289-DC8A01FA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47B3A-D1FC-A956-8DAD-A2C3A4A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61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FF983-A4FA-6A84-D781-2C10ABCD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B572A-B230-2D84-C48A-E7B89789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3C20D-B62E-9B36-B70A-EEE2FE45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FD2F7-38DA-3348-9E8A-E3B00A72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FE084-AD56-929A-F6E1-DD2F40C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7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B892D-B1F9-75D2-70F4-3F6270BF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B7CE0-0F99-FE33-002B-414A319F5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37C4C9-71D9-BD7B-1E82-D544D1651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26CA64-9547-A4AA-A2CE-559A57CD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FB252-50B9-60C8-8384-DD1A613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ED4DB-5207-7930-8380-825DFD10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66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C1C88-5F7E-9CB7-7193-AA380509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9CB36-146E-6807-46D0-00B94BED7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02E425-872B-0EB9-755E-AB518A539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14B314-61D7-D623-2D6D-331F202F4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E1CEA0-D1FD-2581-090A-B333E4C19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F9D509-7CE6-19C2-597B-2AE4790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1F29E1-A354-484D-AE4B-ACBEADE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F2D76-3EBE-DEB6-F629-927190B4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7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3A7DF-EED8-CB5C-5AD0-87AD1E19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4AAA2F-CC2C-03B6-46B1-81673D9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D3F4D-7E9A-7B92-DCA7-3C1DA04C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F0E893-FC1C-819A-88AC-37D888CB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25AF0-8925-4DD1-8E98-F5E0FF0F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D32456-C254-F8BB-1EC9-6C2C650C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262B7A-658C-AE98-C7E6-EB7DE3AB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6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25E3-AA38-3373-7DC8-F7BC1D4A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54BC3-1504-2077-7754-79CE1DA4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7DF7AC-45B0-3572-EE46-CFCF4306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E4806-78E3-FF35-85A7-4E032115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46E6A-14D5-69E9-4FDE-1C10A573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EA4B6-1D61-6722-1FA0-0A4CF9C7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95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6BCA5-B1CF-5550-60B0-AF1079FF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E95D98-3546-0FAD-250D-85E7A69B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E61236-05DF-0E75-C4C9-924FB107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55A3A-AAA0-666D-C80A-D19C4D6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ACB09F-18D4-FB08-6B1E-2B192B8A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26A48-C480-386D-6634-B1389D9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4A54BE-422D-403E-11E6-2BE3884C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1D5061-3714-5DA4-4198-17922426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BF7867-9697-1922-A484-B9B581DA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B5C9D-3112-4D77-8F0B-B596209B5603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71094-17F5-0854-DC6F-F00172A3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82559-3DA4-FCB1-C497-833403CC1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58705-C2E6-4CF4-97EE-9719B4BA35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91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tam.mx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Void_elemen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s/docs/Web/HTML/Reference/Elements/bod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Reference/Elements/l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Reference/Elements/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Reference/Elements/input" TargetMode="External"/><Relationship Id="rId2" Type="http://schemas.openxmlformats.org/officeDocument/2006/relationships/hyperlink" Target="https://developer.mozilla.org/en-US/docs/Web/HTML/Reference/Elements/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tam.instructure.com/courses/15197/files/2305117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55F9A-620C-DB89-1FEC-4912EECB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9715"/>
            <a:ext cx="12192000" cy="1396399"/>
          </a:xfrm>
        </p:spPr>
        <p:txBody>
          <a:bodyPr>
            <a:noAutofit/>
          </a:bodyPr>
          <a:lstStyle/>
          <a:p>
            <a:r>
              <a:rPr lang="es-MX" sz="6600" dirty="0">
                <a:solidFill>
                  <a:srgbClr val="CCCC00"/>
                </a:solidFill>
              </a:rPr>
              <a:t>Introducción al 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290B5-7D39-D009-3A46-5EC518E7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543" y="5050881"/>
            <a:ext cx="6788911" cy="993108"/>
          </a:xfrm>
        </p:spPr>
        <p:txBody>
          <a:bodyPr>
            <a:normAutofit lnSpcReduction="10000"/>
          </a:bodyPr>
          <a:lstStyle/>
          <a:p>
            <a:r>
              <a:rPr lang="es-MX" sz="3000" dirty="0">
                <a:solidFill>
                  <a:srgbClr val="CCCC00"/>
                </a:solidFill>
              </a:rPr>
              <a:t>Profesor: Fabián Orduña Ferreira</a:t>
            </a:r>
          </a:p>
          <a:p>
            <a:r>
              <a:rPr lang="es-MX" sz="3000" dirty="0">
                <a:solidFill>
                  <a:srgbClr val="CCCC00"/>
                </a:solidFill>
              </a:rPr>
              <a:t>fabian.orduna@itam.mx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CD4B452-A866-912A-211B-C13E8B9B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0" b="89992" l="5746" r="97066">
                        <a14:foregroundMark x1="14548" y1="74516" x2="5746" y2="75105"/>
                        <a14:foregroundMark x1="26895" y1="78722" x2="36186" y2="79731"/>
                        <a14:foregroundMark x1="88998" y1="74685" x2="96210" y2="66274"/>
                        <a14:foregroundMark x1="96210" y1="66274" x2="97066" y2="38183"/>
                        <a14:foregroundMark x1="97066" y1="38183" x2="94743" y2="32380"/>
                        <a14:foregroundMark x1="68460" y1="83936" x2="82152" y2="78049"/>
                        <a14:foregroundMark x1="70416" y1="54079" x2="68949" y2="59294"/>
                        <a14:foregroundMark x1="68949" y1="59294" x2="76284" y2="60807"/>
                        <a14:foregroundMark x1="76284" y1="60807" x2="74694" y2="55004"/>
                        <a14:foregroundMark x1="74694" y1="55004" x2="70049" y2="54752"/>
                        <a14:backgroundMark x1="10147" y1="63499" x2="20293" y2="51556"/>
                        <a14:backgroundMark x1="20293" y1="51556" x2="20782" y2="43061"/>
                        <a14:backgroundMark x1="20782" y1="43061" x2="9902" y2="51976"/>
                        <a14:backgroundMark x1="9902" y1="51976" x2="22861" y2="60807"/>
                        <a14:backgroundMark x1="22861" y1="60807" x2="30685" y2="45164"/>
                        <a14:backgroundMark x1="30685" y1="45164" x2="27628" y2="41043"/>
                        <a14:backgroundMark x1="41443" y1="41968" x2="27139" y2="64592"/>
                        <a14:backgroundMark x1="27139" y1="64592" x2="9902" y2="67620"/>
                        <a14:backgroundMark x1="9902" y1="67620" x2="5990" y2="56602"/>
                        <a14:backgroundMark x1="5990" y1="56602" x2="23594" y2="38940"/>
                        <a14:backgroundMark x1="23594" y1="38940" x2="38142" y2="41127"/>
                        <a14:backgroundMark x1="38142" y1="41127" x2="40831" y2="42136"/>
                        <a14:backgroundMark x1="77751" y1="86627" x2="90465" y2="79563"/>
                        <a14:backgroundMark x1="90465" y1="79563" x2="98778" y2="87384"/>
                        <a14:backgroundMark x1="98778" y1="87384" x2="85086" y2="87048"/>
                        <a14:backgroundMark x1="85086" y1="87048" x2="83130" y2="86207"/>
                        <a14:backgroundMark x1="98900" y1="69134" x2="99756" y2="67115"/>
                        <a14:backgroundMark x1="99144" y1="66695" x2="99633" y2="62826"/>
                        <a14:backgroundMark x1="71149" y1="84693" x2="85086" y2="78301"/>
                        <a14:backgroundMark x1="83007" y1="78553" x2="95599" y2="72918"/>
                        <a14:backgroundMark x1="39487" y1="51220" x2="28973" y2="66022"/>
                        <a14:backgroundMark x1="28973" y1="66022" x2="36553" y2="62574"/>
                        <a14:backgroundMark x1="36553" y1="62574" x2="37775" y2="54247"/>
                        <a14:backgroundMark x1="37775" y1="54247" x2="35086" y2="51051"/>
                      </a14:backgroundRemoval>
                    </a14:imgEffect>
                  </a14:imgLayer>
                </a14:imgProps>
              </a:ext>
            </a:extLst>
          </a:blip>
          <a:srcRect r="2855" b="14654"/>
          <a:stretch>
            <a:fillRect/>
          </a:stretch>
        </p:blipFill>
        <p:spPr>
          <a:xfrm>
            <a:off x="7779511" y="1223249"/>
            <a:ext cx="4412489" cy="56347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E30560D-3944-932B-192E-2DBAE1204A2F}"/>
              </a:ext>
            </a:extLst>
          </p:cNvPr>
          <p:cNvSpPr txBox="1">
            <a:spLocks/>
          </p:cNvSpPr>
          <p:nvPr/>
        </p:nvSpPr>
        <p:spPr>
          <a:xfrm>
            <a:off x="2701543" y="2530525"/>
            <a:ext cx="6469937" cy="1993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chemeClr val="bg1">
                    <a:lumMod val="95000"/>
                  </a:schemeClr>
                </a:solidFill>
              </a:rPr>
              <a:t>¡Bienvenidos!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A5BBB51-EB06-6C4D-F72B-0B5EFA9BD474}"/>
              </a:ext>
            </a:extLst>
          </p:cNvPr>
          <p:cNvSpPr txBox="1">
            <a:spLocks/>
          </p:cNvSpPr>
          <p:nvPr/>
        </p:nvSpPr>
        <p:spPr>
          <a:xfrm>
            <a:off x="3177540" y="2177687"/>
            <a:ext cx="583692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>
                <a:solidFill>
                  <a:srgbClr val="CCCC00"/>
                </a:solidFill>
              </a:rPr>
              <a:t>COM - 11117</a:t>
            </a:r>
            <a:br>
              <a:rPr lang="es-MX" sz="3000" dirty="0">
                <a:solidFill>
                  <a:srgbClr val="CCCC00"/>
                </a:solidFill>
              </a:rPr>
            </a:br>
            <a:r>
              <a:rPr lang="es-MX" dirty="0">
                <a:solidFill>
                  <a:srgbClr val="CCCC00"/>
                </a:solidFill>
              </a:rPr>
              <a:t>Otoño 2025</a:t>
            </a:r>
            <a:endParaRPr lang="es-MX" sz="3000" dirty="0">
              <a:solidFill>
                <a:srgbClr val="CCCC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8CD41-C302-7F97-869B-BBADF0E8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619" y="5547435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4BBC-3A0E-CBA7-61EB-825AB076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748D7-DFDB-22E3-5F55-75879E30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E3968-2B98-F2C0-AD8D-2B7F6BAE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GET (obtener)</a:t>
            </a:r>
          </a:p>
          <a:p>
            <a:r>
              <a:rPr lang="es-MX" sz="3600" dirty="0">
                <a:solidFill>
                  <a:schemeClr val="bg1"/>
                </a:solidFill>
              </a:rPr>
              <a:t>POST (subir/crear)</a:t>
            </a:r>
          </a:p>
          <a:p>
            <a:r>
              <a:rPr lang="es-MX" sz="3600" dirty="0">
                <a:solidFill>
                  <a:schemeClr val="bg1"/>
                </a:solidFill>
              </a:rPr>
              <a:t>PATCH (actualizar)</a:t>
            </a:r>
          </a:p>
          <a:p>
            <a:r>
              <a:rPr lang="es-MX" sz="3600" dirty="0">
                <a:solidFill>
                  <a:schemeClr val="bg1"/>
                </a:solidFill>
              </a:rPr>
              <a:t>PUT (reemplazar)</a:t>
            </a:r>
          </a:p>
          <a:p>
            <a:r>
              <a:rPr lang="es-MX" sz="3600" dirty="0">
                <a:solidFill>
                  <a:schemeClr val="bg1"/>
                </a:solidFill>
              </a:rPr>
              <a:t>DELETE (eliminar)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E3D73B5-37F5-9E65-BD84-7E221D48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964AC-411E-2C1C-2F53-F425ABCF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657FF-A405-0827-E423-AAB4B9C6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Códigos de respuesta 2xx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5F4BF-75FD-4B8B-744C-8068741F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Respuestas exitosa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200 – OK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201 – </a:t>
            </a:r>
            <a:r>
              <a:rPr lang="es-MX" sz="3200" dirty="0" err="1">
                <a:solidFill>
                  <a:schemeClr val="bg1"/>
                </a:solidFill>
              </a:rPr>
              <a:t>Created</a:t>
            </a:r>
            <a:endParaRPr lang="es-MX" sz="3200" dirty="0">
              <a:solidFill>
                <a:schemeClr val="bg1"/>
              </a:solidFill>
            </a:endParaRP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202 – </a:t>
            </a:r>
            <a:r>
              <a:rPr lang="es-MX" sz="3200" dirty="0" err="1">
                <a:solidFill>
                  <a:schemeClr val="bg1"/>
                </a:solidFill>
              </a:rPr>
              <a:t>Accepted</a:t>
            </a:r>
            <a:endParaRPr lang="es-MX" sz="3200" dirty="0">
              <a:solidFill>
                <a:schemeClr val="bg1"/>
              </a:solidFill>
            </a:endParaRP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204 – No Content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17A836A-9947-1550-6501-CECDA12D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7846-86B2-1287-438A-0C289505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331AE-9F19-3AFB-2AFD-2770C3E9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Códigos de respuesta 3xx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CBEB0-98E5-66A5-20BC-4B3AC40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Redirecciones del sistema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301 – Moved </a:t>
            </a:r>
            <a:r>
              <a:rPr lang="es-MX" sz="3200" dirty="0" err="1">
                <a:solidFill>
                  <a:schemeClr val="bg1"/>
                </a:solidFill>
              </a:rPr>
              <a:t>permanently</a:t>
            </a:r>
            <a:endParaRPr lang="es-MX" sz="3200" dirty="0">
              <a:solidFill>
                <a:schemeClr val="bg1"/>
              </a:solidFill>
            </a:endParaRP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302 – </a:t>
            </a:r>
            <a:r>
              <a:rPr lang="es-MX" sz="3200" dirty="0" err="1">
                <a:solidFill>
                  <a:schemeClr val="bg1"/>
                </a:solidFill>
              </a:rPr>
              <a:t>Found</a:t>
            </a:r>
            <a:endParaRPr lang="es-MX" sz="3200" dirty="0">
              <a:solidFill>
                <a:schemeClr val="bg1"/>
              </a:solidFill>
            </a:endParaRP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303 – </a:t>
            </a:r>
            <a:r>
              <a:rPr lang="es-MX" sz="3200" dirty="0" err="1">
                <a:solidFill>
                  <a:schemeClr val="bg1"/>
                </a:solidFill>
              </a:rPr>
              <a:t>See</a:t>
            </a:r>
            <a:r>
              <a:rPr lang="es-MX" sz="3200" dirty="0">
                <a:solidFill>
                  <a:schemeClr val="bg1"/>
                </a:solidFill>
              </a:rPr>
              <a:t> </a:t>
            </a:r>
            <a:r>
              <a:rPr lang="es-MX" sz="3200" dirty="0" err="1">
                <a:solidFill>
                  <a:schemeClr val="bg1"/>
                </a:solidFill>
              </a:rPr>
              <a:t>other</a:t>
            </a:r>
            <a:endParaRPr lang="es-MX" sz="3200" dirty="0">
              <a:solidFill>
                <a:schemeClr val="bg1"/>
              </a:solidFill>
            </a:endParaRP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2739E37-8DE6-B4A2-2BFD-5BE78F876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1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80DD3-43C6-1F6F-0FA2-AA570AB4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FC80-BD60-D7E9-59C9-2B8AB4E4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Códigos de respuesta 4xx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E33D4-A0E0-D27A-0480-99574E2C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Errores de usuario</a:t>
            </a: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400 – </a:t>
            </a:r>
            <a:r>
              <a:rPr lang="es-MX" sz="2800" dirty="0" err="1">
                <a:solidFill>
                  <a:schemeClr val="bg1"/>
                </a:solidFill>
              </a:rPr>
              <a:t>Bad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Request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401 – </a:t>
            </a:r>
            <a:r>
              <a:rPr lang="es-MX" sz="2800" dirty="0" err="1">
                <a:solidFill>
                  <a:schemeClr val="bg1"/>
                </a:solidFill>
              </a:rPr>
              <a:t>Unauthorized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403 – </a:t>
            </a:r>
            <a:r>
              <a:rPr lang="es-MX" sz="2800" dirty="0" err="1">
                <a:solidFill>
                  <a:schemeClr val="bg1"/>
                </a:solidFill>
              </a:rPr>
              <a:t>Forbidden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404 – </a:t>
            </a:r>
            <a:r>
              <a:rPr lang="es-MX" sz="2800" dirty="0" err="1">
                <a:solidFill>
                  <a:schemeClr val="bg1"/>
                </a:solidFill>
              </a:rPr>
              <a:t>Not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Found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A51B200-402A-877D-2F34-990A5B789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3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433C2-8E01-D7BA-0E20-C7ED36F8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CA25-BACB-C959-0E3A-3020E7FD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Códigos de respuesta 5xx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E852B-A7C4-D02B-21E4-ECF0D2BD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Errores de servidor</a:t>
            </a: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500 – </a:t>
            </a:r>
            <a:r>
              <a:rPr lang="es-MX" sz="2800" dirty="0" err="1">
                <a:solidFill>
                  <a:schemeClr val="bg1"/>
                </a:solidFill>
              </a:rPr>
              <a:t>Internal</a:t>
            </a:r>
            <a:r>
              <a:rPr lang="es-MX" sz="2800" dirty="0">
                <a:solidFill>
                  <a:schemeClr val="bg1"/>
                </a:solidFill>
              </a:rPr>
              <a:t> Server Error</a:t>
            </a: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501 – </a:t>
            </a:r>
            <a:r>
              <a:rPr lang="es-MX" sz="2800" dirty="0" err="1">
                <a:solidFill>
                  <a:schemeClr val="bg1"/>
                </a:solidFill>
              </a:rPr>
              <a:t>Not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Implemented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502 – </a:t>
            </a:r>
            <a:r>
              <a:rPr lang="es-MX" sz="2800" dirty="0" err="1">
                <a:solidFill>
                  <a:schemeClr val="bg1"/>
                </a:solidFill>
              </a:rPr>
              <a:t>Bad</a:t>
            </a:r>
            <a:r>
              <a:rPr lang="es-MX" sz="2800" dirty="0">
                <a:solidFill>
                  <a:schemeClr val="bg1"/>
                </a:solidFill>
              </a:rPr>
              <a:t> Gateway</a:t>
            </a: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503 – </a:t>
            </a:r>
            <a:r>
              <a:rPr lang="es-MX" sz="2800" dirty="0" err="1">
                <a:solidFill>
                  <a:schemeClr val="bg1"/>
                </a:solidFill>
              </a:rPr>
              <a:t>Service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Unavailable</a:t>
            </a:r>
            <a:endParaRPr lang="es-MX" sz="2800" dirty="0">
              <a:solidFill>
                <a:schemeClr val="bg1"/>
              </a:solidFill>
            </a:endParaRP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374F372-F9C7-9ACD-4102-FDA348A8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92A3E36-8F0B-3D95-32E5-0D7F1C6D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¿Desarrollo web?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F2F9E0F-9909-8EBE-9B41-DF5B890C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Creación sitios y aplicaciones accesibles desde internet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98288A6-9C6F-1154-139D-90E247BCB8E2}"/>
              </a:ext>
            </a:extLst>
          </p:cNvPr>
          <p:cNvSpPr txBox="1">
            <a:spLocks/>
          </p:cNvSpPr>
          <p:nvPr/>
        </p:nvSpPr>
        <p:spPr>
          <a:xfrm>
            <a:off x="1447800" y="5038056"/>
            <a:ext cx="2370221" cy="67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bg1"/>
                </a:solidFill>
              </a:rPr>
              <a:t>Estructura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9E33CA5-DA2F-9F5F-F4FE-DA44E2B12DE1}"/>
              </a:ext>
            </a:extLst>
          </p:cNvPr>
          <p:cNvSpPr txBox="1">
            <a:spLocks/>
          </p:cNvSpPr>
          <p:nvPr/>
        </p:nvSpPr>
        <p:spPr>
          <a:xfrm>
            <a:off x="4711785" y="5038055"/>
            <a:ext cx="2370221" cy="67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bg1"/>
                </a:solidFill>
              </a:rPr>
              <a:t>Diseño visual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FC14EB1-6804-4A0D-FC1F-3697F79FBDC8}"/>
              </a:ext>
            </a:extLst>
          </p:cNvPr>
          <p:cNvSpPr txBox="1">
            <a:spLocks/>
          </p:cNvSpPr>
          <p:nvPr/>
        </p:nvSpPr>
        <p:spPr>
          <a:xfrm>
            <a:off x="8373979" y="5038055"/>
            <a:ext cx="2370221" cy="676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solidFill>
                  <a:schemeClr val="bg1"/>
                </a:solidFill>
              </a:rPr>
              <a:t>Interactividad</a:t>
            </a:r>
          </a:p>
        </p:txBody>
      </p:sp>
      <p:pic>
        <p:nvPicPr>
          <p:cNvPr id="9" name="Picture 6" descr="Html5 Icon Png #364762 - Free Icons Library">
            <a:extLst>
              <a:ext uri="{FF2B5EF4-FFF2-40B4-BE49-F238E27FC236}">
                <a16:creationId xmlns:a16="http://schemas.microsoft.com/office/drawing/2014/main" id="{42F93D54-8FFF-6351-721C-E1CEE849C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59"/>
          <a:stretch/>
        </p:blipFill>
        <p:spPr bwMode="auto">
          <a:xfrm>
            <a:off x="1605405" y="2955212"/>
            <a:ext cx="149175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ml5 Icon Png #364762 - Free Icons Library">
            <a:extLst>
              <a:ext uri="{FF2B5EF4-FFF2-40B4-BE49-F238E27FC236}">
                <a16:creationId xmlns:a16="http://schemas.microsoft.com/office/drawing/2014/main" id="{8E1B73BB-176F-BB95-6608-87440F1BA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0" t="-577" r="-504" b="577"/>
          <a:stretch/>
        </p:blipFill>
        <p:spPr bwMode="auto">
          <a:xfrm>
            <a:off x="5110316" y="3044317"/>
            <a:ext cx="15731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ml5 Icon Png #364762 - Free Icons Library">
            <a:extLst>
              <a:ext uri="{FF2B5EF4-FFF2-40B4-BE49-F238E27FC236}">
                <a16:creationId xmlns:a16="http://schemas.microsoft.com/office/drawing/2014/main" id="{79D9CCE7-A42A-9006-FDDF-DED295EE1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5" r="33251"/>
          <a:stretch/>
        </p:blipFill>
        <p:spPr bwMode="auto">
          <a:xfrm>
            <a:off x="8696633" y="2955212"/>
            <a:ext cx="15731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FD84737-11FA-FB31-B1D4-8864C9E92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2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8896E-F668-B5A2-6F4B-8FE4AFC1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Áreas del desarrollo web</a:t>
            </a:r>
          </a:p>
        </p:txBody>
      </p:sp>
      <p:pic>
        <p:nvPicPr>
          <p:cNvPr id="5" name="Picture 2" descr="Amazon Logo – Amazon.com Logo – PNG e Vetor – Download de Logo">
            <a:extLst>
              <a:ext uri="{FF2B5EF4-FFF2-40B4-BE49-F238E27FC236}">
                <a16:creationId xmlns:a16="http://schemas.microsoft.com/office/drawing/2014/main" id="{2F3A73CF-DF88-9AF7-FA9D-9C9E7DC7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61" y="5301942"/>
            <a:ext cx="1674478" cy="504742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stagram Logo – PNG e Vetor – Download de Logo">
            <a:extLst>
              <a:ext uri="{FF2B5EF4-FFF2-40B4-BE49-F238E27FC236}">
                <a16:creationId xmlns:a16="http://schemas.microsoft.com/office/drawing/2014/main" id="{2A81CA11-C421-2C65-0F38-2B8096EF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19" y="4927241"/>
            <a:ext cx="1039374" cy="100765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oogle Logo Png And Vector Logo Download Images">
            <a:extLst>
              <a:ext uri="{FF2B5EF4-FFF2-40B4-BE49-F238E27FC236}">
                <a16:creationId xmlns:a16="http://schemas.microsoft.com/office/drawing/2014/main" id="{08A8D25E-8E31-95E6-E31A-A133A3E6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723" y="4653038"/>
            <a:ext cx="1556058" cy="15560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EB8779C-A3A1-F857-7BFD-E3519E97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6339B7C-4235-277D-879D-920801A51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74590"/>
              </p:ext>
            </p:extLst>
          </p:nvPr>
        </p:nvGraphicFramePr>
        <p:xfrm>
          <a:off x="838200" y="1799302"/>
          <a:ext cx="10518058" cy="2684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9029">
                  <a:extLst>
                    <a:ext uri="{9D8B030D-6E8A-4147-A177-3AD203B41FA5}">
                      <a16:colId xmlns:a16="http://schemas.microsoft.com/office/drawing/2014/main" val="528479181"/>
                    </a:ext>
                  </a:extLst>
                </a:gridCol>
                <a:gridCol w="5259029">
                  <a:extLst>
                    <a:ext uri="{9D8B030D-6E8A-4147-A177-3AD203B41FA5}">
                      <a16:colId xmlns:a16="http://schemas.microsoft.com/office/drawing/2014/main" val="2404339688"/>
                    </a:ext>
                  </a:extLst>
                </a:gridCol>
              </a:tblGrid>
              <a:tr h="434472">
                <a:tc>
                  <a:txBody>
                    <a:bodyPr/>
                    <a:lstStyle/>
                    <a:p>
                      <a:r>
                        <a:rPr lang="es-MX" dirty="0"/>
                        <a:t>Front-</a:t>
                      </a:r>
                      <a:r>
                        <a:rPr lang="es-MX" dirty="0" err="1"/>
                        <a:t>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Back-</a:t>
                      </a:r>
                      <a:r>
                        <a:rPr lang="es-MX" dirty="0" err="1"/>
                        <a:t>end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66987"/>
                  </a:ext>
                </a:extLst>
              </a:tr>
              <a:tr h="749912">
                <a:tc>
                  <a:txBody>
                    <a:bodyPr/>
                    <a:lstStyle/>
                    <a:p>
                      <a:r>
                        <a:rPr lang="es-MX" dirty="0"/>
                        <a:t>Lo que el usuario ve y con lo que interactúa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 que no se ve, pero procesa los datos, guarda y analiza la 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641938"/>
                  </a:ext>
                </a:extLst>
              </a:tr>
              <a:tr h="749912">
                <a:tc>
                  <a:txBody>
                    <a:bodyPr/>
                    <a:lstStyle/>
                    <a:p>
                      <a:r>
                        <a:rPr lang="es-MX" dirty="0"/>
                        <a:t>Pide información y la manda al back-</a:t>
                      </a:r>
                      <a:r>
                        <a:rPr lang="es-MX" dirty="0" err="1"/>
                        <a:t>end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Recibe información, la procesa, la transforma y la regresa al </a:t>
                      </a:r>
                      <a:r>
                        <a:rPr lang="es-MX" dirty="0" err="1"/>
                        <a:t>front-end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82011"/>
                  </a:ext>
                </a:extLst>
              </a:tr>
              <a:tr h="749912">
                <a:tc>
                  <a:txBody>
                    <a:bodyPr/>
                    <a:lstStyle/>
                    <a:p>
                      <a:r>
                        <a:rPr lang="es-MX" dirty="0"/>
                        <a:t>HTML, CSS,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PHP, Java, Python, C#, JavaScript, </a:t>
                      </a:r>
                      <a:r>
                        <a:rPr lang="es-MX" dirty="0" err="1"/>
                        <a:t>Go</a:t>
                      </a:r>
                      <a:r>
                        <a:rPr lang="es-MX" dirty="0"/>
                        <a:t>, Ruby,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E465-B7B1-9FDE-F2FF-4802BC0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CCCC00"/>
                </a:solidFill>
              </a:rPr>
              <a:t>HTML</a:t>
            </a:r>
            <a:endParaRPr lang="es-MX" dirty="0">
              <a:solidFill>
                <a:srgbClr val="CCCC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0DBCD-F02A-7DB2-316C-D420B9F0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rgbClr val="CCCC00"/>
                </a:solidFill>
              </a:rPr>
              <a:t>H</a:t>
            </a:r>
            <a:r>
              <a:rPr lang="es-MX" dirty="0" err="1">
                <a:solidFill>
                  <a:schemeClr val="bg1"/>
                </a:solidFill>
              </a:rPr>
              <a:t>yper</a:t>
            </a:r>
            <a:r>
              <a:rPr lang="es-MX" b="1" dirty="0" err="1">
                <a:solidFill>
                  <a:srgbClr val="CCCC00"/>
                </a:solidFill>
              </a:rPr>
              <a:t>T</a:t>
            </a:r>
            <a:r>
              <a:rPr lang="es-MX" dirty="0" err="1">
                <a:solidFill>
                  <a:schemeClr val="bg1"/>
                </a:solidFill>
              </a:rPr>
              <a:t>ext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rgbClr val="CCCC00"/>
                </a:solidFill>
              </a:rPr>
              <a:t>M</a:t>
            </a:r>
            <a:r>
              <a:rPr lang="es-MX" dirty="0" err="1">
                <a:solidFill>
                  <a:schemeClr val="bg1"/>
                </a:solidFill>
              </a:rPr>
              <a:t>arkup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rgbClr val="CCCC00"/>
                </a:solidFill>
              </a:rPr>
              <a:t>L</a:t>
            </a:r>
            <a:r>
              <a:rPr lang="es-MX" dirty="0" err="1">
                <a:solidFill>
                  <a:schemeClr val="bg1"/>
                </a:solidFill>
              </a:rPr>
              <a:t>anguage</a:t>
            </a:r>
            <a:endParaRPr lang="es-MX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Estructurar contenido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Lenguaje de marcado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Uso de etiquetas de apertura y cierre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67CB77-24E4-7C3C-77C2-08119C99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7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D02E0-A7B6-D63A-1013-DDF0A1B2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47EF-3CC3-CE2B-2934-041741B4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CCCC00"/>
                </a:solidFill>
              </a:rPr>
              <a:t>HTML</a:t>
            </a:r>
            <a:endParaRPr lang="es-MX" dirty="0">
              <a:solidFill>
                <a:srgbClr val="CCCC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E7C8B-0913-9A30-A719-BFCA3151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09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rgbClr val="CCCC00"/>
                </a:solidFill>
              </a:rPr>
              <a:t>H</a:t>
            </a:r>
            <a:r>
              <a:rPr lang="es-MX" dirty="0" err="1">
                <a:solidFill>
                  <a:schemeClr val="bg1"/>
                </a:solidFill>
              </a:rPr>
              <a:t>yper</a:t>
            </a:r>
            <a:r>
              <a:rPr lang="es-MX" b="1" dirty="0" err="1">
                <a:solidFill>
                  <a:srgbClr val="CCCC00"/>
                </a:solidFill>
              </a:rPr>
              <a:t>T</a:t>
            </a:r>
            <a:r>
              <a:rPr lang="es-MX" dirty="0" err="1">
                <a:solidFill>
                  <a:schemeClr val="bg1"/>
                </a:solidFill>
              </a:rPr>
              <a:t>ext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rgbClr val="CCCC00"/>
                </a:solidFill>
              </a:rPr>
              <a:t>M</a:t>
            </a:r>
            <a:r>
              <a:rPr lang="es-MX" dirty="0" err="1">
                <a:solidFill>
                  <a:schemeClr val="bg1"/>
                </a:solidFill>
              </a:rPr>
              <a:t>arkup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 err="1">
                <a:solidFill>
                  <a:srgbClr val="CCCC00"/>
                </a:solidFill>
              </a:rPr>
              <a:t>L</a:t>
            </a:r>
            <a:r>
              <a:rPr lang="es-MX" dirty="0" err="1">
                <a:solidFill>
                  <a:schemeClr val="bg1"/>
                </a:solidFill>
              </a:rPr>
              <a:t>anguage</a:t>
            </a:r>
            <a:endParaRPr lang="es-MX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Estructurar contenido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Lenguaje de marcado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Uso de etiquetas de apertura y cierre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4B782F-1642-6FC1-25F5-759D3268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3B60C4-245A-88B9-70B0-265C46B1C7A9}"/>
              </a:ext>
            </a:extLst>
          </p:cNvPr>
          <p:cNvSpPr txBox="1"/>
          <p:nvPr/>
        </p:nvSpPr>
        <p:spPr>
          <a:xfrm>
            <a:off x="5883175" y="1027906"/>
            <a:ext cx="6033117" cy="4154984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/>
              <a:t>&lt;!DOCTYPE </a:t>
            </a:r>
            <a:r>
              <a:rPr lang="es-MX" sz="2400" dirty="0" err="1"/>
              <a:t>html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</a:t>
            </a:r>
            <a:r>
              <a:rPr lang="es-MX" sz="2400" b="1" dirty="0" err="1"/>
              <a:t>html</a:t>
            </a:r>
            <a:r>
              <a:rPr lang="es-MX" sz="2400" b="1" dirty="0"/>
              <a:t> </a:t>
            </a:r>
            <a:r>
              <a:rPr lang="es-MX" sz="2400" b="1" dirty="0" err="1"/>
              <a:t>lang</a:t>
            </a:r>
            <a:r>
              <a:rPr lang="es-MX" sz="2400" b="1" dirty="0"/>
              <a:t>="es"&gt;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&lt;head&gt;</a:t>
            </a:r>
          </a:p>
          <a:p>
            <a:r>
              <a:rPr lang="es-MX" sz="2400" dirty="0"/>
              <a:t>        &lt;meta </a:t>
            </a:r>
            <a:r>
              <a:rPr lang="es-MX" sz="2400" dirty="0" err="1"/>
              <a:t>charset</a:t>
            </a:r>
            <a:r>
              <a:rPr lang="es-MX" sz="2400" dirty="0"/>
              <a:t>="UTF-8" /&gt;</a:t>
            </a:r>
          </a:p>
          <a:p>
            <a:r>
              <a:rPr lang="es-MX" sz="2400" dirty="0"/>
              <a:t>        &lt;</a:t>
            </a:r>
            <a:r>
              <a:rPr lang="es-MX" sz="2400" dirty="0" err="1"/>
              <a:t>title</a:t>
            </a:r>
            <a:r>
              <a:rPr lang="es-MX" sz="2400" dirty="0"/>
              <a:t>&gt;Mi Primera Página&lt;/</a:t>
            </a:r>
            <a:r>
              <a:rPr lang="es-MX" sz="2400" dirty="0" err="1"/>
              <a:t>title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&lt;/head&gt;</a:t>
            </a:r>
          </a:p>
          <a:p>
            <a:r>
              <a:rPr lang="es-MX" sz="2400" dirty="0"/>
              <a:t>     &lt;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   &lt;h1&gt;¡Hola, mundo!&lt;/h1&gt;</a:t>
            </a:r>
          </a:p>
          <a:p>
            <a:r>
              <a:rPr lang="es-MX" sz="2400" dirty="0"/>
              <a:t>        &lt;p&gt;Esta es mi primera página web.&lt;/p&gt;</a:t>
            </a:r>
          </a:p>
          <a:p>
            <a:r>
              <a:rPr lang="es-MX" sz="2400" dirty="0"/>
              <a:t>     &lt;/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&lt;/</a:t>
            </a:r>
            <a:r>
              <a:rPr lang="es-MX" sz="2400" b="1" dirty="0" err="1"/>
              <a:t>html</a:t>
            </a:r>
            <a:r>
              <a:rPr lang="es-MX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9613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FE19-3EC9-E4CF-7AC4-B9A64322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¡Manos a la obra!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6708-4BD4-AB1E-E325-6AED720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Instalar IDE Visual Studio </a:t>
            </a:r>
            <a:r>
              <a:rPr lang="es-MX" dirty="0" err="1">
                <a:solidFill>
                  <a:schemeClr val="bg1"/>
                </a:solidFill>
              </a:rPr>
              <a:t>Code</a:t>
            </a:r>
            <a:endParaRPr lang="es-MX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Abrir el programa y crear un archivo nuevo llamado index.</a:t>
            </a:r>
            <a:r>
              <a:rPr lang="es-MX" b="1" dirty="0">
                <a:solidFill>
                  <a:schemeClr val="bg1"/>
                </a:solidFill>
              </a:rPr>
              <a:t>html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0EA9AB-4034-8DE9-981F-2FD684073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3576"/>
            <a:ext cx="6782388" cy="119644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092F6A6-1CF4-4E52-DE0A-9001FBAF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92A26-EC1F-9E1F-5DBF-D6F55F21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3FB3-5024-0AE1-442A-E548E95A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500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Presentaciones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E6266E-B4DF-2622-FDAD-AFFFB7FE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9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0A208-E08C-7126-4B8B-CD9A85A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¡Hola Mundo!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9120AD-2E40-E4C9-BCAB-F5361501C84C}"/>
              </a:ext>
            </a:extLst>
          </p:cNvPr>
          <p:cNvSpPr txBox="1"/>
          <p:nvPr/>
        </p:nvSpPr>
        <p:spPr>
          <a:xfrm>
            <a:off x="924233" y="1845145"/>
            <a:ext cx="6033117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/>
              <a:t>&lt;!DOCTYPE </a:t>
            </a:r>
            <a:r>
              <a:rPr lang="es-MX" sz="2400" dirty="0" err="1"/>
              <a:t>html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</a:t>
            </a:r>
            <a:r>
              <a:rPr lang="es-MX" sz="2400" b="1" dirty="0" err="1"/>
              <a:t>html</a:t>
            </a:r>
            <a:r>
              <a:rPr lang="es-MX" sz="2400" b="1" dirty="0"/>
              <a:t> </a:t>
            </a:r>
            <a:r>
              <a:rPr lang="es-MX" sz="2400" b="1" dirty="0" err="1"/>
              <a:t>lang</a:t>
            </a:r>
            <a:r>
              <a:rPr lang="es-MX" sz="2400" b="1" dirty="0"/>
              <a:t>="es"&gt;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&lt;head&gt;</a:t>
            </a:r>
          </a:p>
          <a:p>
            <a:r>
              <a:rPr lang="es-MX" sz="2400" dirty="0"/>
              <a:t>        &lt;meta </a:t>
            </a:r>
            <a:r>
              <a:rPr lang="es-MX" sz="2400" dirty="0" err="1"/>
              <a:t>charset</a:t>
            </a:r>
            <a:r>
              <a:rPr lang="es-MX" sz="2400" dirty="0"/>
              <a:t>="UTF-8" /&gt;</a:t>
            </a:r>
          </a:p>
          <a:p>
            <a:r>
              <a:rPr lang="es-MX" sz="2400" dirty="0"/>
              <a:t>        &lt;</a:t>
            </a:r>
            <a:r>
              <a:rPr lang="es-MX" sz="2400" dirty="0" err="1"/>
              <a:t>title</a:t>
            </a:r>
            <a:r>
              <a:rPr lang="es-MX" sz="2400" dirty="0"/>
              <a:t>&gt;Mi Primera Página&lt;/</a:t>
            </a:r>
            <a:r>
              <a:rPr lang="es-MX" sz="2400" dirty="0" err="1"/>
              <a:t>title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&lt;/head&gt;</a:t>
            </a:r>
          </a:p>
          <a:p>
            <a:r>
              <a:rPr lang="es-MX" sz="2400" dirty="0"/>
              <a:t>     &lt;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   &lt;h1&gt;¡Hola, mundo!&lt;/h1&gt;</a:t>
            </a:r>
          </a:p>
          <a:p>
            <a:r>
              <a:rPr lang="es-MX" sz="2400" dirty="0"/>
              <a:t>        &lt;p&gt;Esta es mi primera página web.&lt;/p&gt;</a:t>
            </a:r>
          </a:p>
          <a:p>
            <a:r>
              <a:rPr lang="es-MX" sz="2400" dirty="0"/>
              <a:t>     &lt;/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&lt;/</a:t>
            </a:r>
            <a:r>
              <a:rPr lang="es-MX" sz="2400" b="1" dirty="0" err="1"/>
              <a:t>html</a:t>
            </a:r>
            <a:r>
              <a:rPr lang="es-MX" sz="2400" b="1" dirty="0"/>
              <a:t>&gt;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9CEC21-331C-45C3-F3DA-4ED552ED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9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032C-F126-50EE-4C15-764A89B9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Etiquetas básicas: de estructura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A6B5A0A-3A29-46B0-90A9-B3DA4E238527}"/>
              </a:ext>
            </a:extLst>
          </p:cNvPr>
          <p:cNvGraphicFramePr>
            <a:graphicFrameLocks noGrp="1"/>
          </p:cNvGraphicFramePr>
          <p:nvPr/>
        </p:nvGraphicFramePr>
        <p:xfrm>
          <a:off x="942975" y="1529715"/>
          <a:ext cx="10182225" cy="4414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3060947300"/>
                    </a:ext>
                  </a:extLst>
                </a:gridCol>
                <a:gridCol w="4511675">
                  <a:extLst>
                    <a:ext uri="{9D8B030D-6E8A-4147-A177-3AD203B41FA5}">
                      <a16:colId xmlns:a16="http://schemas.microsoft.com/office/drawing/2014/main" val="2243041359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143882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&lt;!DOCTYPE&gt;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el tipo de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&lt;!DOCTYPE 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Contenedor de todo el 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&gt;&lt;/</a:t>
                      </a:r>
                      <a:r>
                        <a:rPr lang="es-MX" dirty="0" err="1"/>
                        <a:t>html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Contiene metadatos e información invisible para el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&lt;head&gt;&lt;/head&gt;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title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Título de la página que aparece en la pestaña del navegador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title</a:t>
                      </a:r>
                      <a:r>
                        <a:rPr lang="es-MX" dirty="0"/>
                        <a:t>&gt;Mi primer sitio web&lt;/</a:t>
                      </a:r>
                      <a:r>
                        <a:rPr lang="es-MX" dirty="0" err="1"/>
                        <a:t>title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&lt;meta&gt;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datos técnicos (codificación, sitios “responsive”,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&lt;meta </a:t>
                      </a:r>
                      <a:r>
                        <a:rPr lang="es-MX" dirty="0" err="1"/>
                        <a:t>charset</a:t>
                      </a:r>
                      <a:r>
                        <a:rPr lang="es-MX" dirty="0"/>
                        <a:t>=“UTF-8”&gt;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&lt;link&gt;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Para importar contenidos de estilo u archivos externos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&lt;link </a:t>
                      </a:r>
                      <a:r>
                        <a:rPr lang="es-MX" dirty="0" err="1"/>
                        <a:t>rel</a:t>
                      </a:r>
                      <a:r>
                        <a:rPr lang="es-MX" dirty="0"/>
                        <a:t>=“</a:t>
                      </a:r>
                      <a:r>
                        <a:rPr lang="es-MX" dirty="0" err="1"/>
                        <a:t>stylesheet</a:t>
                      </a:r>
                      <a:r>
                        <a:rPr lang="es-MX" dirty="0"/>
                        <a:t>” </a:t>
                      </a:r>
                      <a:r>
                        <a:rPr lang="es-MX" dirty="0" err="1"/>
                        <a:t>href</a:t>
                      </a:r>
                      <a:r>
                        <a:rPr lang="es-MX" dirty="0"/>
                        <a:t>=“style.css&gt;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&lt;script&gt;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Para insertar código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&lt;script </a:t>
                      </a:r>
                      <a:r>
                        <a:rPr lang="es-MX" dirty="0" err="1"/>
                        <a:t>src</a:t>
                      </a:r>
                      <a:r>
                        <a:rPr lang="es-MX" dirty="0"/>
                        <a:t>=“app.js”&gt;&lt;/script&gt;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Define el contenido visible de todo el sitio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&gt;&lt;/</a:t>
                      </a:r>
                      <a:r>
                        <a:rPr lang="es-MX" dirty="0" err="1"/>
                        <a:t>body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04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53389ED-69BE-C9DB-67D7-EA74E72E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0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DE5AD-3500-190F-AD9C-BD912256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1461-BF01-8374-3CE9-EC6C6EE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Etiquetas básicas: de contenido visible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1AC9F7F-0182-F840-D36F-2D01911F37D1}"/>
              </a:ext>
            </a:extLst>
          </p:cNvPr>
          <p:cNvGraphicFramePr>
            <a:graphicFrameLocks noGrp="1"/>
          </p:cNvGraphicFramePr>
          <p:nvPr/>
        </p:nvGraphicFramePr>
        <p:xfrm>
          <a:off x="942975" y="1529715"/>
          <a:ext cx="10182225" cy="4790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30609473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24304135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3882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&lt;h1&gt; a &lt;h6&gt;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Encabezados jerárquicos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&lt;h1&gt;Titulo principal&lt;/h1&gt;</a:t>
                      </a:r>
                    </a:p>
                    <a:p>
                      <a:r>
                        <a:rPr lang="es-MX" dirty="0"/>
                        <a:t>&lt;h2&gt;Título secundario&lt;/h2&gt;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Para definir párrafos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&lt;p&gt;Mi nombre es Fabián…&lt;/p&gt;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Enlaces o hipervínculos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&lt;a </a:t>
                      </a:r>
                      <a:r>
                        <a:rPr lang="es-MX" dirty="0" err="1"/>
                        <a:t>href</a:t>
                      </a:r>
                      <a:r>
                        <a:rPr lang="es-MX" dirty="0"/>
                        <a:t>=</a:t>
                      </a:r>
                      <a:r>
                        <a:rPr lang="es-MX" dirty="0">
                          <a:hlinkClick r:id="rId2"/>
                        </a:rPr>
                        <a:t>https://www.itam.mx</a:t>
                      </a:r>
                      <a:r>
                        <a:rPr lang="es-MX" dirty="0"/>
                        <a:t>&gt;ITAM&lt;a&gt;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img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Insertar imágenes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img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src</a:t>
                      </a:r>
                      <a:r>
                        <a:rPr lang="es-MX" dirty="0"/>
                        <a:t>=“colmillo.png” </a:t>
                      </a:r>
                      <a:r>
                        <a:rPr lang="es-MX" dirty="0" err="1"/>
                        <a:t>alt</a:t>
                      </a:r>
                      <a:r>
                        <a:rPr lang="es-MX" dirty="0"/>
                        <a:t>=“Descripción”/&gt;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div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Contenedor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div</a:t>
                      </a:r>
                      <a:r>
                        <a:rPr lang="es-MX" dirty="0"/>
                        <a:t>&gt;Contenido&lt;/</a:t>
                      </a:r>
                      <a:r>
                        <a:rPr lang="es-MX" dirty="0" err="1"/>
                        <a:t>div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ul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una lista desordenada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ul</a:t>
                      </a:r>
                      <a:r>
                        <a:rPr lang="es-MX" dirty="0"/>
                        <a:t>&gt;</a:t>
                      </a:r>
                    </a:p>
                    <a:p>
                      <a:r>
                        <a:rPr lang="es-MX" dirty="0"/>
                        <a:t>    &lt;</a:t>
                      </a:r>
                      <a:r>
                        <a:rPr lang="es-MX" dirty="0" err="1"/>
                        <a:t>li</a:t>
                      </a:r>
                      <a:r>
                        <a:rPr lang="es-MX" dirty="0"/>
                        <a:t>&gt;Elemento 1&lt;/</a:t>
                      </a:r>
                      <a:r>
                        <a:rPr lang="es-MX" dirty="0" err="1"/>
                        <a:t>li</a:t>
                      </a:r>
                      <a:r>
                        <a:rPr lang="es-MX" dirty="0"/>
                        <a:t>&gt;</a:t>
                      </a:r>
                    </a:p>
                    <a:p>
                      <a:r>
                        <a:rPr lang="es-MX" dirty="0"/>
                        <a:t>&lt;/</a:t>
                      </a:r>
                      <a:r>
                        <a:rPr lang="es-MX" dirty="0" err="1"/>
                        <a:t>ul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li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elementos de listas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ol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Definir una lista ordenada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ol</a:t>
                      </a:r>
                      <a:r>
                        <a:rPr lang="es-MX" dirty="0"/>
                        <a:t>&gt;&lt;</a:t>
                      </a:r>
                      <a:r>
                        <a:rPr lang="es-MX" dirty="0" err="1"/>
                        <a:t>li</a:t>
                      </a:r>
                      <a:r>
                        <a:rPr lang="es-MX" dirty="0"/>
                        <a:t>&gt;…&lt;/</a:t>
                      </a:r>
                      <a:r>
                        <a:rPr lang="es-MX" dirty="0" err="1"/>
                        <a:t>li</a:t>
                      </a:r>
                      <a:r>
                        <a:rPr lang="es-MX" dirty="0"/>
                        <a:t>&gt;&lt;</a:t>
                      </a:r>
                      <a:r>
                        <a:rPr lang="es-MX" dirty="0" err="1"/>
                        <a:t>ol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br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Salto de línea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Hola&lt;</a:t>
                      </a:r>
                      <a:r>
                        <a:rPr lang="es-MX" dirty="0" err="1"/>
                        <a:t>br</a:t>
                      </a:r>
                      <a:r>
                        <a:rPr lang="es-MX" dirty="0"/>
                        <a:t>/&gt;Mundo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hr</a:t>
                      </a:r>
                      <a:r>
                        <a:rPr lang="es-MX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Línea horizontal de separación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</a:t>
                      </a:r>
                      <a:r>
                        <a:rPr lang="es-MX" dirty="0" err="1"/>
                        <a:t>hr</a:t>
                      </a:r>
                      <a:r>
                        <a:rPr lang="es-MX" dirty="0"/>
                        <a:t>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041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8DED5F7C-71F0-A295-F9CD-B34D7950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2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9B3F-79FB-7D27-CEB1-ACB34FE5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Ejercicio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F23F2D-6838-C16D-A673-9DF2DB38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2900B2-706F-41C2-AF0F-939FA244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🌐 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Sitio Personal</a:t>
            </a:r>
          </a:p>
          <a:p>
            <a:pPr>
              <a:lnSpc>
                <a:spcPct val="200000"/>
              </a:lnSpc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🍝 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Sitio de Receta Favorita</a:t>
            </a:r>
          </a:p>
          <a:p>
            <a:pPr>
              <a:lnSpc>
                <a:spcPct val="200000"/>
              </a:lnSpc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🎮 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Sitio de Videojuegos Favoritos</a:t>
            </a:r>
          </a:p>
          <a:p>
            <a:pPr>
              <a:lnSpc>
                <a:spcPct val="200000"/>
              </a:lnSpc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🎧 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</a:rPr>
              <a:t>Sitio de Música Favorita</a:t>
            </a:r>
            <a:endParaRPr lang="es-MX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8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0AAE-89C9-1E74-2132-83CA8CBA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E6C4-287E-2743-E81C-FFF13B48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Clase 1: Aclaraciones y 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2C1FB9-6BBC-D8C9-9E4F-11174052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Siempre usar etiqueta para definir que el documento es de tipo HTML moderno: </a:t>
            </a:r>
            <a:r>
              <a:rPr lang="es-MX" b="1" dirty="0">
                <a:solidFill>
                  <a:schemeClr val="bg1"/>
                </a:solidFill>
              </a:rPr>
              <a:t>&lt;!DOCTYPE </a:t>
            </a:r>
            <a:r>
              <a:rPr lang="es-MX" b="1" dirty="0" err="1">
                <a:solidFill>
                  <a:schemeClr val="bg1"/>
                </a:solidFill>
              </a:rPr>
              <a:t>html</a:t>
            </a:r>
            <a:r>
              <a:rPr lang="es-MX" b="1" dirty="0">
                <a:solidFill>
                  <a:schemeClr val="bg1"/>
                </a:solidFill>
              </a:rPr>
              <a:t>&gt;</a:t>
            </a:r>
          </a:p>
          <a:p>
            <a:r>
              <a:rPr lang="es-MX" dirty="0">
                <a:solidFill>
                  <a:schemeClr val="bg1"/>
                </a:solidFill>
              </a:rPr>
              <a:t>El uso de encabezados no debe saltarse más de un nivel de jerarquía; por ejemplo, usar un &lt;h5&gt; cuando sólo se ha usado un &lt;h1&gt; y &lt;h2&gt;. Lo correcto sería usar un &lt;h3&gt;.</a:t>
            </a:r>
          </a:p>
          <a:p>
            <a:r>
              <a:rPr lang="es-MX" dirty="0">
                <a:solidFill>
                  <a:schemeClr val="bg1"/>
                </a:solidFill>
              </a:rPr>
              <a:t>Siempre que se abra una etiqueta se debe cerrar. Hay casos especiales que no lo requieren (elementos vacíos o </a:t>
            </a:r>
            <a:r>
              <a:rPr lang="es-MX" dirty="0" err="1">
                <a:solidFill>
                  <a:schemeClr val="bg1"/>
                </a:solidFill>
              </a:rPr>
              <a:t>void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elements</a:t>
            </a:r>
            <a:r>
              <a:rPr lang="es-MX" dirty="0">
                <a:solidFill>
                  <a:schemeClr val="bg1"/>
                </a:solidFill>
              </a:rPr>
              <a:t>) como &lt;</a:t>
            </a:r>
            <a:r>
              <a:rPr lang="es-MX" dirty="0" err="1">
                <a:solidFill>
                  <a:schemeClr val="bg1"/>
                </a:solidFill>
              </a:rPr>
              <a:t>br</a:t>
            </a:r>
            <a:r>
              <a:rPr lang="es-MX" dirty="0">
                <a:solidFill>
                  <a:schemeClr val="bg1"/>
                </a:solidFill>
              </a:rPr>
              <a:t>&gt;, &lt;</a:t>
            </a:r>
            <a:r>
              <a:rPr lang="es-MX" dirty="0" err="1">
                <a:solidFill>
                  <a:schemeClr val="bg1"/>
                </a:solidFill>
              </a:rPr>
              <a:t>hr</a:t>
            </a:r>
            <a:r>
              <a:rPr lang="es-MX" dirty="0">
                <a:solidFill>
                  <a:schemeClr val="bg1"/>
                </a:solidFill>
              </a:rPr>
              <a:t>&gt;, &lt;</a:t>
            </a:r>
            <a:r>
              <a:rPr lang="es-MX" dirty="0" err="1">
                <a:solidFill>
                  <a:schemeClr val="bg1"/>
                </a:solidFill>
              </a:rPr>
              <a:t>img</a:t>
            </a:r>
            <a:r>
              <a:rPr lang="es-MX" dirty="0">
                <a:solidFill>
                  <a:schemeClr val="bg1"/>
                </a:solidFill>
              </a:rPr>
              <a:t> /&gt;, &lt;input /&gt;, &lt;meta /&gt;, etc. Ver más en el siguiente enlace </a:t>
            </a:r>
            <a:r>
              <a:rPr lang="es-MX" b="1" i="1" u="sng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Void</a:t>
            </a:r>
            <a:r>
              <a:rPr lang="es-MX" b="1" i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b="1" i="1" u="sng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</a:t>
            </a:r>
            <a:endParaRPr lang="es-MX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1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5677A-100F-1D4B-8EBA-6C0F6ED3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Clase 1: Aclaraciones y 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72517-B5EA-829F-D255-20AA8E16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9710" cy="435133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Todo el contenido visual debe ser añadido dentro del </a:t>
            </a:r>
            <a:r>
              <a:rPr lang="es-MX" dirty="0" err="1">
                <a:solidFill>
                  <a:schemeClr val="bg1"/>
                </a:solidFill>
              </a:rPr>
              <a:t>body</a:t>
            </a:r>
            <a:r>
              <a:rPr lang="es-MX" dirty="0">
                <a:solidFill>
                  <a:schemeClr val="bg1"/>
                </a:solidFill>
              </a:rPr>
              <a:t>. Ver              </a:t>
            </a:r>
            <a:r>
              <a:rPr lang="es-MX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s-MX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body</a:t>
            </a:r>
            <a:r>
              <a:rPr lang="es-MX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&gt;: El elemento </a:t>
            </a:r>
            <a:r>
              <a:rPr lang="es-MX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body</a:t>
            </a:r>
            <a:r>
              <a:rPr lang="es-MX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del documento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3114F4-2F86-CA86-6A5B-AB5A03F4CCBB}"/>
              </a:ext>
            </a:extLst>
          </p:cNvPr>
          <p:cNvSpPr txBox="1"/>
          <p:nvPr/>
        </p:nvSpPr>
        <p:spPr>
          <a:xfrm>
            <a:off x="5755355" y="1825625"/>
            <a:ext cx="6033117" cy="4154984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/>
              <a:t>&lt;!DOCTYPE </a:t>
            </a:r>
            <a:r>
              <a:rPr lang="es-MX" sz="2400" dirty="0" err="1"/>
              <a:t>html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</a:t>
            </a:r>
            <a:r>
              <a:rPr lang="es-MX" sz="2400" b="1" dirty="0" err="1"/>
              <a:t>html</a:t>
            </a:r>
            <a:r>
              <a:rPr lang="es-MX" sz="2400" b="1" dirty="0"/>
              <a:t> </a:t>
            </a:r>
            <a:r>
              <a:rPr lang="es-MX" sz="2400" b="1" dirty="0" err="1"/>
              <a:t>lang</a:t>
            </a:r>
            <a:r>
              <a:rPr lang="es-MX" sz="2400" b="1" dirty="0"/>
              <a:t>="es"&gt;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&lt;head&gt;</a:t>
            </a:r>
          </a:p>
          <a:p>
            <a:r>
              <a:rPr lang="es-MX" sz="2400" dirty="0"/>
              <a:t>        &lt;meta </a:t>
            </a:r>
            <a:r>
              <a:rPr lang="es-MX" sz="2400" dirty="0" err="1"/>
              <a:t>charset</a:t>
            </a:r>
            <a:r>
              <a:rPr lang="es-MX" sz="2400" dirty="0"/>
              <a:t>="UTF-8" /&gt;</a:t>
            </a:r>
          </a:p>
          <a:p>
            <a:r>
              <a:rPr lang="es-MX" sz="2400" dirty="0"/>
              <a:t>        &lt;</a:t>
            </a:r>
            <a:r>
              <a:rPr lang="es-MX" sz="2400" dirty="0" err="1"/>
              <a:t>title</a:t>
            </a:r>
            <a:r>
              <a:rPr lang="es-MX" sz="2400" dirty="0"/>
              <a:t>&gt;Mi Primera Página&lt;/</a:t>
            </a:r>
            <a:r>
              <a:rPr lang="es-MX" sz="2400" dirty="0" err="1"/>
              <a:t>title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</a:t>
            </a:r>
            <a:r>
              <a:rPr lang="es-MX" sz="2400" b="1" dirty="0"/>
              <a:t>&lt;/head&gt;</a:t>
            </a:r>
          </a:p>
          <a:p>
            <a:r>
              <a:rPr lang="es-MX" sz="2400" dirty="0"/>
              <a:t>     &lt;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dirty="0"/>
              <a:t>        &lt;h1&gt;¡Hola, mundo!&lt;/h1&gt;</a:t>
            </a:r>
          </a:p>
          <a:p>
            <a:r>
              <a:rPr lang="es-MX" sz="2400" dirty="0"/>
              <a:t>        &lt;p&gt;Esta es mi primera página web.&lt;/p&gt;</a:t>
            </a:r>
          </a:p>
          <a:p>
            <a:r>
              <a:rPr lang="es-MX" sz="2400" dirty="0"/>
              <a:t>     &lt;/</a:t>
            </a:r>
            <a:r>
              <a:rPr lang="es-MX" sz="2400" dirty="0" err="1"/>
              <a:t>body</a:t>
            </a:r>
            <a:r>
              <a:rPr lang="es-MX" sz="2400" dirty="0"/>
              <a:t>&gt;</a:t>
            </a:r>
          </a:p>
          <a:p>
            <a:r>
              <a:rPr lang="es-MX" sz="2400" b="1" dirty="0"/>
              <a:t>&lt;/</a:t>
            </a:r>
            <a:r>
              <a:rPr lang="es-MX" sz="2400" b="1" dirty="0" err="1"/>
              <a:t>html</a:t>
            </a:r>
            <a:r>
              <a:rPr lang="es-MX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851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D87F-DFA7-B224-781A-BFC30C3C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CD3FB-2FA9-B8DF-5609-67244DDB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Clase 1: Aclaraciones y 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73490-30A8-A92F-29EC-E50124A6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9840" cy="435133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Cuando se defina una propiedad HTML, siempre usar comillas dobles o simples (</a:t>
            </a:r>
            <a:r>
              <a:rPr lang="es-MX" b="1" dirty="0">
                <a:solidFill>
                  <a:schemeClr val="bg1"/>
                </a:solidFill>
              </a:rPr>
              <a:t>"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ó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‘</a:t>
            </a:r>
            <a:r>
              <a:rPr lang="es-MX" dirty="0">
                <a:solidFill>
                  <a:schemeClr val="bg1"/>
                </a:solidFill>
              </a:rPr>
              <a:t>), nunca uses comillas curveadas </a:t>
            </a:r>
            <a:r>
              <a:rPr lang="es-MX" b="1" dirty="0">
                <a:solidFill>
                  <a:schemeClr val="bg1"/>
                </a:solidFill>
              </a:rPr>
              <a:t>“</a:t>
            </a:r>
          </a:p>
          <a:p>
            <a:r>
              <a:rPr lang="es-MX" dirty="0">
                <a:solidFill>
                  <a:schemeClr val="bg1"/>
                </a:solidFill>
              </a:rPr>
              <a:t>No dejar espacio entre la propiedad y su valor.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&lt;a </a:t>
            </a:r>
            <a:r>
              <a:rPr lang="es-MX" dirty="0" err="1">
                <a:solidFill>
                  <a:srgbClr val="FFFF00"/>
                </a:solidFill>
              </a:rPr>
              <a:t>href</a:t>
            </a:r>
            <a:r>
              <a:rPr lang="es-MX" dirty="0">
                <a:solidFill>
                  <a:srgbClr val="FFFF00"/>
                </a:solidFill>
              </a:rPr>
              <a:t> = "</a:t>
            </a:r>
            <a:r>
              <a:rPr lang="es-MX" dirty="0">
                <a:solidFill>
                  <a:schemeClr val="bg1"/>
                </a:solidFill>
              </a:rPr>
              <a:t>https://itam.mx"&gt;ITAM&lt;/a&gt; </a:t>
            </a: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MX" dirty="0">
                <a:solidFill>
                  <a:schemeClr val="bg1"/>
                </a:solidFill>
              </a:rPr>
              <a:t>&lt;a </a:t>
            </a:r>
            <a:r>
              <a:rPr lang="es-MX" dirty="0" err="1">
                <a:solidFill>
                  <a:srgbClr val="FFFF00"/>
                </a:solidFill>
              </a:rPr>
              <a:t>href</a:t>
            </a:r>
            <a:r>
              <a:rPr lang="es-MX" dirty="0">
                <a:solidFill>
                  <a:srgbClr val="FFFF00"/>
                </a:solidFill>
              </a:rPr>
              <a:t>="</a:t>
            </a:r>
            <a:r>
              <a:rPr lang="es-MX" dirty="0">
                <a:solidFill>
                  <a:schemeClr val="bg1"/>
                </a:solidFill>
              </a:rPr>
              <a:t>https://itam.mx"&gt;ITAM&lt;/a&gt;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&lt;</a:t>
            </a:r>
            <a:r>
              <a:rPr lang="es-MX" dirty="0" err="1">
                <a:solidFill>
                  <a:schemeClr val="bg1"/>
                </a:solidFill>
              </a:rPr>
              <a:t>img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rgbClr val="FFFF00"/>
                </a:solidFill>
              </a:rPr>
              <a:t>src</a:t>
            </a:r>
            <a:r>
              <a:rPr lang="es-MX" dirty="0">
                <a:solidFill>
                  <a:srgbClr val="FFFF00"/>
                </a:solidFill>
              </a:rPr>
              <a:t> = "</a:t>
            </a:r>
            <a:r>
              <a:rPr lang="es-MX" dirty="0">
                <a:solidFill>
                  <a:schemeClr val="bg1"/>
                </a:solidFill>
              </a:rPr>
              <a:t>imagen.png“ /&gt; </a:t>
            </a:r>
            <a:r>
              <a:rPr lang="es-MX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MX" dirty="0">
                <a:solidFill>
                  <a:schemeClr val="bg1"/>
                </a:solidFill>
              </a:rPr>
              <a:t>&lt;</a:t>
            </a:r>
            <a:r>
              <a:rPr lang="es-MX" dirty="0" err="1">
                <a:solidFill>
                  <a:schemeClr val="bg1"/>
                </a:solidFill>
              </a:rPr>
              <a:t>img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rgbClr val="FFFF00"/>
                </a:solidFill>
              </a:rPr>
              <a:t>src</a:t>
            </a:r>
            <a:r>
              <a:rPr lang="es-MX" dirty="0">
                <a:solidFill>
                  <a:srgbClr val="FFFF00"/>
                </a:solidFill>
              </a:rPr>
              <a:t>="imagen.png"</a:t>
            </a:r>
            <a:r>
              <a:rPr lang="es-MX" dirty="0">
                <a:solidFill>
                  <a:schemeClr val="bg1"/>
                </a:solidFill>
              </a:rPr>
              <a:t> /&gt; </a:t>
            </a:r>
          </a:p>
          <a:p>
            <a:r>
              <a:rPr lang="es-MX" dirty="0">
                <a:solidFill>
                  <a:schemeClr val="bg1"/>
                </a:solidFill>
              </a:rPr>
              <a:t>Abrir enlaces en una nueva pestaña con la propiedad: </a:t>
            </a:r>
            <a:r>
              <a:rPr lang="es-MX" b="1" dirty="0">
                <a:solidFill>
                  <a:schemeClr val="bg1"/>
                </a:solidFill>
              </a:rPr>
              <a:t>target="_</a:t>
            </a:r>
            <a:r>
              <a:rPr lang="es-MX" b="1" dirty="0" err="1">
                <a:solidFill>
                  <a:schemeClr val="bg1"/>
                </a:solidFill>
              </a:rPr>
              <a:t>blank</a:t>
            </a:r>
            <a:r>
              <a:rPr lang="es-MX" b="1" dirty="0">
                <a:solidFill>
                  <a:schemeClr val="bg1"/>
                </a:solidFill>
              </a:rPr>
              <a:t>" </a:t>
            </a:r>
            <a:r>
              <a:rPr lang="es-MX" dirty="0">
                <a:solidFill>
                  <a:schemeClr val="bg1"/>
                </a:solidFill>
              </a:rPr>
              <a:t>, ejemplo: &lt;a </a:t>
            </a:r>
            <a:r>
              <a:rPr lang="es-MX" dirty="0" err="1">
                <a:solidFill>
                  <a:schemeClr val="bg1"/>
                </a:solidFill>
              </a:rPr>
              <a:t>href</a:t>
            </a:r>
            <a:r>
              <a:rPr lang="es-MX" dirty="0">
                <a:solidFill>
                  <a:schemeClr val="bg1"/>
                </a:solidFill>
              </a:rPr>
              <a:t>="URL" target="_</a:t>
            </a:r>
            <a:r>
              <a:rPr lang="es-MX" dirty="0" err="1">
                <a:solidFill>
                  <a:schemeClr val="bg1"/>
                </a:solidFill>
              </a:rPr>
              <a:t>blank</a:t>
            </a:r>
            <a:r>
              <a:rPr lang="es-MX" dirty="0">
                <a:solidFill>
                  <a:schemeClr val="bg1"/>
                </a:solidFill>
              </a:rPr>
              <a:t>"&gt;Texto&lt;/a&gt;</a:t>
            </a:r>
          </a:p>
        </p:txBody>
      </p:sp>
    </p:spTree>
    <p:extLst>
      <p:ext uri="{BB962C8B-B14F-4D97-AF65-F5344CB8AC3E}">
        <p14:creationId xmlns:p14="http://schemas.microsoft.com/office/powerpoint/2010/main" val="331081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4AE67-1E52-F4DA-B832-78ADBACB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F984-A86D-826F-981C-F4D8B162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Clase 1: Aclaraciones y retroalimentación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2720E-CEC3-D2B5-07A7-27CF238F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9840" cy="3503459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Las listas, ya sean ordenadas (&lt;</a:t>
            </a:r>
            <a:r>
              <a:rPr lang="es-MX" dirty="0" err="1">
                <a:solidFill>
                  <a:schemeClr val="bg1"/>
                </a:solidFill>
              </a:rPr>
              <a:t>ol</a:t>
            </a:r>
            <a:r>
              <a:rPr lang="es-MX" dirty="0">
                <a:solidFill>
                  <a:schemeClr val="bg1"/>
                </a:solidFill>
              </a:rPr>
              <a:t>&gt;) o desordenadas (&lt;</a:t>
            </a:r>
            <a:r>
              <a:rPr lang="es-MX" dirty="0" err="1">
                <a:solidFill>
                  <a:schemeClr val="bg1"/>
                </a:solidFill>
              </a:rPr>
              <a:t>ul</a:t>
            </a:r>
            <a:r>
              <a:rPr lang="es-MX" dirty="0">
                <a:solidFill>
                  <a:schemeClr val="bg1"/>
                </a:solidFill>
              </a:rPr>
              <a:t>&gt;), sólo deben contener elementos &lt;</a:t>
            </a:r>
            <a:r>
              <a:rPr lang="es-MX" dirty="0" err="1">
                <a:solidFill>
                  <a:schemeClr val="bg1"/>
                </a:solidFill>
              </a:rPr>
              <a:t>li</a:t>
            </a:r>
            <a:r>
              <a:rPr lang="es-MX" dirty="0">
                <a:solidFill>
                  <a:schemeClr val="bg1"/>
                </a:solidFill>
              </a:rPr>
              <a:t>&gt; … &lt;/</a:t>
            </a:r>
            <a:r>
              <a:rPr lang="es-MX" dirty="0" err="1">
                <a:solidFill>
                  <a:schemeClr val="bg1"/>
                </a:solidFill>
              </a:rPr>
              <a:t>li</a:t>
            </a:r>
            <a:r>
              <a:rPr lang="es-MX" dirty="0">
                <a:solidFill>
                  <a:schemeClr val="bg1"/>
                </a:solidFill>
              </a:rPr>
              <a:t>&gt; dentro de sí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D86A34-1335-8C03-B62E-D243BB99975C}"/>
              </a:ext>
            </a:extLst>
          </p:cNvPr>
          <p:cNvSpPr txBox="1"/>
          <p:nvPr/>
        </p:nvSpPr>
        <p:spPr>
          <a:xfrm>
            <a:off x="1183355" y="3031798"/>
            <a:ext cx="3447639" cy="1938992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/>
              <a:t>&lt;</a:t>
            </a:r>
            <a:r>
              <a:rPr lang="es-MX" sz="2400" dirty="0" err="1"/>
              <a:t>ol</a:t>
            </a:r>
            <a:r>
              <a:rPr lang="es-MX" sz="2400" dirty="0"/>
              <a:t>&gt;</a:t>
            </a:r>
          </a:p>
          <a:p>
            <a:r>
              <a:rPr lang="es-MX" sz="2400" dirty="0"/>
              <a:t>    &lt;</a:t>
            </a:r>
            <a:r>
              <a:rPr lang="es-MX" sz="2400" dirty="0" err="1"/>
              <a:t>li</a:t>
            </a:r>
            <a:r>
              <a:rPr lang="es-MX" sz="2400" dirty="0"/>
              <a:t>&gt; Elemento A &lt;/</a:t>
            </a:r>
            <a:r>
              <a:rPr lang="es-MX" sz="2400" dirty="0" err="1"/>
              <a:t>li</a:t>
            </a:r>
            <a:r>
              <a:rPr lang="es-MX" sz="2400" dirty="0"/>
              <a:t>&gt;</a:t>
            </a:r>
          </a:p>
          <a:p>
            <a:r>
              <a:rPr lang="es-MX" sz="2400" dirty="0"/>
              <a:t>    &lt;</a:t>
            </a:r>
            <a:r>
              <a:rPr lang="es-MX" sz="2400" dirty="0" err="1"/>
              <a:t>li</a:t>
            </a:r>
            <a:r>
              <a:rPr lang="es-MX" sz="2400" dirty="0"/>
              <a:t>&gt; Elemento B &lt;/</a:t>
            </a:r>
            <a:r>
              <a:rPr lang="es-MX" sz="2400" dirty="0" err="1"/>
              <a:t>li</a:t>
            </a:r>
            <a:r>
              <a:rPr lang="es-MX" sz="2400" dirty="0"/>
              <a:t>&gt;</a:t>
            </a:r>
          </a:p>
          <a:p>
            <a:r>
              <a:rPr lang="es-MX" sz="2400" dirty="0"/>
              <a:t>    &lt;</a:t>
            </a:r>
            <a:r>
              <a:rPr lang="es-MX" sz="2400" dirty="0" err="1"/>
              <a:t>li</a:t>
            </a:r>
            <a:r>
              <a:rPr lang="es-MX" sz="2400" dirty="0"/>
              <a:t>&gt; Elemento C &lt;/</a:t>
            </a:r>
            <a:r>
              <a:rPr lang="es-MX" sz="2400" dirty="0" err="1"/>
              <a:t>li</a:t>
            </a:r>
            <a:r>
              <a:rPr lang="es-MX" sz="2400" dirty="0"/>
              <a:t>&gt;</a:t>
            </a:r>
          </a:p>
          <a:p>
            <a:r>
              <a:rPr lang="es-MX" sz="2400" dirty="0"/>
              <a:t>&lt;</a:t>
            </a:r>
            <a:r>
              <a:rPr lang="es-MX" sz="2400" dirty="0" err="1"/>
              <a:t>ol</a:t>
            </a:r>
            <a:r>
              <a:rPr lang="es-MX" sz="2400" dirty="0"/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86A11F-BFCE-90E4-1419-D24FBF461365}"/>
              </a:ext>
            </a:extLst>
          </p:cNvPr>
          <p:cNvSpPr txBox="1"/>
          <p:nvPr/>
        </p:nvSpPr>
        <p:spPr>
          <a:xfrm>
            <a:off x="1071715" y="5508212"/>
            <a:ext cx="10491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Véase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siguiente</a:t>
            </a:r>
            <a:r>
              <a:rPr lang="en-US" sz="2800" dirty="0">
                <a:solidFill>
                  <a:schemeClr val="bg1"/>
                </a:solidFill>
              </a:rPr>
              <a:t> enlace: </a:t>
            </a:r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&lt;li&gt;: The List Item element</a:t>
            </a:r>
            <a:endParaRPr lang="es-MX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65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083FD-DFDF-705A-78E2-1A93D49C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357029" cy="4351338"/>
          </a:xfrm>
        </p:spPr>
        <p:txBody>
          <a:bodyPr>
            <a:normAutofit fontScale="92500"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&lt;table&gt; como contenedor principal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tr</a:t>
            </a:r>
            <a:r>
              <a:rPr lang="es-MX" sz="2400" dirty="0">
                <a:solidFill>
                  <a:schemeClr val="bg1"/>
                </a:solidFill>
              </a:rPr>
              <a:t>&gt; para filas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td</a:t>
            </a:r>
            <a:r>
              <a:rPr lang="es-MX" sz="2400" dirty="0">
                <a:solidFill>
                  <a:schemeClr val="bg1"/>
                </a:solidFill>
              </a:rPr>
              <a:t>&gt; define una celda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th</a:t>
            </a:r>
            <a:r>
              <a:rPr lang="es-MX" sz="2400" dirty="0">
                <a:solidFill>
                  <a:schemeClr val="bg1"/>
                </a:solidFill>
              </a:rPr>
              <a:t>&gt; celda de encabezado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caption</a:t>
            </a:r>
            <a:r>
              <a:rPr lang="es-MX" sz="2400" dirty="0">
                <a:solidFill>
                  <a:schemeClr val="bg1"/>
                </a:solidFill>
              </a:rPr>
              <a:t>&gt; título de la tabla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thead</a:t>
            </a:r>
            <a:r>
              <a:rPr lang="es-MX" sz="2400" dirty="0">
                <a:solidFill>
                  <a:schemeClr val="bg1"/>
                </a:solidFill>
              </a:rPr>
              <a:t>&gt; agrupa encabezados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tbody</a:t>
            </a:r>
            <a:r>
              <a:rPr lang="es-MX" sz="2400" dirty="0">
                <a:solidFill>
                  <a:schemeClr val="bg1"/>
                </a:solidFill>
              </a:rPr>
              <a:t>&gt; agrupa el cuerpo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tfoot</a:t>
            </a:r>
            <a:r>
              <a:rPr lang="es-MX" sz="2400" dirty="0">
                <a:solidFill>
                  <a:schemeClr val="bg1"/>
                </a:solidFill>
              </a:rPr>
              <a:t>&gt; para resúmenes/conclusiones</a:t>
            </a:r>
          </a:p>
          <a:p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dirty="0">
                <a:solidFill>
                  <a:schemeClr val="bg1"/>
                </a:solidFill>
              </a:rPr>
              <a:t>Véase </a:t>
            </a:r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&lt;table&gt;: 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Table 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9143F8-8046-69BA-3D03-5B4571A46C13}"/>
              </a:ext>
            </a:extLst>
          </p:cNvPr>
          <p:cNvSpPr txBox="1">
            <a:spLocks/>
          </p:cNvSpPr>
          <p:nvPr/>
        </p:nvSpPr>
        <p:spPr>
          <a:xfrm>
            <a:off x="838200" y="330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CCCC00"/>
                </a:solidFill>
              </a:rPr>
              <a:t>Tablas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0E9E3E-92E1-E540-C88E-7BD4388524DD}"/>
              </a:ext>
            </a:extLst>
          </p:cNvPr>
          <p:cNvSpPr txBox="1"/>
          <p:nvPr/>
        </p:nvSpPr>
        <p:spPr>
          <a:xfrm>
            <a:off x="6027173" y="301212"/>
            <a:ext cx="5928852" cy="6264000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400" dirty="0"/>
              <a:t>&lt;table&gt;</a:t>
            </a:r>
          </a:p>
          <a:p>
            <a:r>
              <a:rPr lang="es-MX" sz="1400" dirty="0"/>
              <a:t>  &lt;</a:t>
            </a:r>
            <a:r>
              <a:rPr lang="es-MX" sz="1400" dirty="0" err="1"/>
              <a:t>caption</a:t>
            </a:r>
            <a:r>
              <a:rPr lang="es-MX" sz="1400" dirty="0"/>
              <a:t>&gt;Comparativa entre Laptop y Teléfono Móvil&lt;/</a:t>
            </a:r>
            <a:r>
              <a:rPr lang="es-MX" sz="1400" dirty="0" err="1"/>
              <a:t>caption</a:t>
            </a:r>
            <a:r>
              <a:rPr lang="es-MX" sz="1400" dirty="0"/>
              <a:t>&gt;</a:t>
            </a:r>
          </a:p>
          <a:p>
            <a:r>
              <a:rPr lang="es-MX" sz="1400" dirty="0"/>
              <a:t>  &lt;</a:t>
            </a:r>
            <a:r>
              <a:rPr lang="es-MX" sz="1400" dirty="0" err="1"/>
              <a:t>thead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th</a:t>
            </a:r>
            <a:r>
              <a:rPr lang="es-MX" sz="1400" dirty="0"/>
              <a:t>&gt;Categoría&lt;/</a:t>
            </a:r>
            <a:r>
              <a:rPr lang="es-MX" sz="1400" dirty="0" err="1"/>
              <a:t>th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th</a:t>
            </a:r>
            <a:r>
              <a:rPr lang="es-MX" sz="1400" dirty="0"/>
              <a:t>&gt;Laptop&lt;/</a:t>
            </a:r>
            <a:r>
              <a:rPr lang="es-MX" sz="1400" dirty="0" err="1"/>
              <a:t>th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th</a:t>
            </a:r>
            <a:r>
              <a:rPr lang="es-MX" sz="1400" dirty="0"/>
              <a:t>&gt;Teléfono Móvil&lt;/</a:t>
            </a:r>
            <a:r>
              <a:rPr lang="es-MX" sz="1400" dirty="0" err="1"/>
              <a:t>th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&lt;/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&lt;/</a:t>
            </a:r>
            <a:r>
              <a:rPr lang="es-MX" sz="1400" dirty="0" err="1"/>
              <a:t>thead</a:t>
            </a:r>
            <a:r>
              <a:rPr lang="es-MX" sz="1400" dirty="0"/>
              <a:t>&gt;</a:t>
            </a:r>
          </a:p>
          <a:p>
            <a:r>
              <a:rPr lang="es-MX" sz="1400" dirty="0"/>
              <a:t>  &lt;</a:t>
            </a:r>
            <a:r>
              <a:rPr lang="es-MX" sz="1400" dirty="0" err="1"/>
              <a:t>tbody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&gt;Portabilidad&lt;/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&gt;Moderada&lt;/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&gt;Alta&lt;/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&lt;/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&gt;Pantalla&lt;/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&gt;13"–17"&lt;/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&gt;5"–7"&lt;/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&lt;/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&lt;/</a:t>
            </a:r>
            <a:r>
              <a:rPr lang="es-MX" sz="1400" dirty="0" err="1"/>
              <a:t>tbody</a:t>
            </a:r>
            <a:r>
              <a:rPr lang="es-MX" sz="1400" dirty="0"/>
              <a:t>&gt;</a:t>
            </a:r>
          </a:p>
          <a:p>
            <a:r>
              <a:rPr lang="es-MX" sz="1400" dirty="0"/>
              <a:t>&lt;</a:t>
            </a:r>
            <a:r>
              <a:rPr lang="es-MX" sz="1400" dirty="0" err="1"/>
              <a:t>tfoot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    &lt;</a:t>
            </a:r>
            <a:r>
              <a:rPr lang="es-MX" sz="1400" dirty="0" err="1"/>
              <a:t>td</a:t>
            </a:r>
            <a:r>
              <a:rPr lang="es-MX" sz="1400" dirty="0"/>
              <a:t> </a:t>
            </a:r>
            <a:r>
              <a:rPr lang="es-MX" sz="1400" dirty="0" err="1"/>
              <a:t>colspan</a:t>
            </a:r>
            <a:r>
              <a:rPr lang="es-MX" sz="1400" dirty="0"/>
              <a:t>="3"&gt;Resumen: La laptop ofrece mayor potencia y productividad, mientras que el teléfono móvil destaca en portabilidad y comunicación.&lt;/</a:t>
            </a:r>
            <a:r>
              <a:rPr lang="es-MX" sz="1400" dirty="0" err="1"/>
              <a:t>td</a:t>
            </a:r>
            <a:r>
              <a:rPr lang="es-MX" sz="1400" dirty="0"/>
              <a:t>&gt;</a:t>
            </a:r>
          </a:p>
          <a:p>
            <a:r>
              <a:rPr lang="es-MX" sz="1400" dirty="0"/>
              <a:t>    &lt;/</a:t>
            </a:r>
            <a:r>
              <a:rPr lang="es-MX" sz="1400" dirty="0" err="1"/>
              <a:t>tr</a:t>
            </a:r>
            <a:r>
              <a:rPr lang="es-MX" sz="1400" dirty="0"/>
              <a:t>&gt;</a:t>
            </a:r>
          </a:p>
          <a:p>
            <a:r>
              <a:rPr lang="es-MX" sz="1400" dirty="0"/>
              <a:t>  &lt;/</a:t>
            </a:r>
            <a:r>
              <a:rPr lang="es-MX" sz="1400" dirty="0" err="1"/>
              <a:t>tfoot</a:t>
            </a:r>
            <a:r>
              <a:rPr lang="es-MX" sz="1400" dirty="0"/>
              <a:t>&gt;</a:t>
            </a:r>
          </a:p>
          <a:p>
            <a:r>
              <a:rPr lang="es-MX" sz="1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74259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6D43-7966-F186-EEAE-0D4B0805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CDB63-5C74-475D-AE52-781240D0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677699" cy="4351338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form</a:t>
            </a:r>
            <a:r>
              <a:rPr lang="es-MX" sz="2400" dirty="0">
                <a:solidFill>
                  <a:schemeClr val="bg1"/>
                </a:solidFill>
              </a:rPr>
              <a:t>&gt; contenedor principal del formulario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label</a:t>
            </a:r>
            <a:r>
              <a:rPr lang="es-MX" sz="2400" dirty="0">
                <a:solidFill>
                  <a:schemeClr val="bg1"/>
                </a:solidFill>
              </a:rPr>
              <a:t>&gt; etiqueta de texto asociada a la entrada de información de un formulario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&lt;input /&gt;, &lt;</a:t>
            </a:r>
            <a:r>
              <a:rPr lang="es-MX" sz="2400" dirty="0" err="1">
                <a:solidFill>
                  <a:schemeClr val="bg1"/>
                </a:solidFill>
              </a:rPr>
              <a:t>select</a:t>
            </a:r>
            <a:r>
              <a:rPr lang="es-MX" sz="2400" dirty="0">
                <a:solidFill>
                  <a:schemeClr val="bg1"/>
                </a:solidFill>
              </a:rPr>
              <a:t>&gt;, &lt;</a:t>
            </a:r>
            <a:r>
              <a:rPr lang="es-MX" sz="2400" dirty="0" err="1">
                <a:solidFill>
                  <a:schemeClr val="bg1"/>
                </a:solidFill>
              </a:rPr>
              <a:t>textarea</a:t>
            </a:r>
            <a:r>
              <a:rPr lang="es-MX" sz="2400" dirty="0">
                <a:solidFill>
                  <a:schemeClr val="bg1"/>
                </a:solidFill>
              </a:rPr>
              <a:t>&gt; campos en el formulario</a:t>
            </a:r>
          </a:p>
          <a:p>
            <a:r>
              <a:rPr lang="es-MX" sz="2400" dirty="0">
                <a:solidFill>
                  <a:schemeClr val="bg1"/>
                </a:solidFill>
              </a:rPr>
              <a:t>&lt;</a:t>
            </a:r>
            <a:r>
              <a:rPr lang="es-MX" sz="2400" dirty="0" err="1">
                <a:solidFill>
                  <a:schemeClr val="bg1"/>
                </a:solidFill>
              </a:rPr>
              <a:t>button</a:t>
            </a:r>
            <a:r>
              <a:rPr lang="es-MX" sz="2400" dirty="0">
                <a:solidFill>
                  <a:schemeClr val="bg1"/>
                </a:solidFill>
              </a:rPr>
              <a:t>&gt; botón principal para mandar el formulario</a:t>
            </a:r>
            <a:br>
              <a:rPr lang="es-MX" sz="2400" dirty="0">
                <a:solidFill>
                  <a:schemeClr val="bg1"/>
                </a:solidFill>
              </a:rPr>
            </a:br>
            <a:endParaRPr lang="es-MX" sz="2400" dirty="0">
              <a:solidFill>
                <a:schemeClr val="bg1"/>
              </a:solidFill>
            </a:endParaRPr>
          </a:p>
          <a:p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Véase &lt;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</a:t>
            </a:r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&gt;: 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</a:t>
            </a:r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sz="24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</a:t>
            </a:r>
            <a:endParaRPr lang="es-MX" sz="2400" b="1" dirty="0">
              <a:solidFill>
                <a:schemeClr val="bg1"/>
              </a:solidFill>
            </a:endParaRPr>
          </a:p>
          <a:p>
            <a:r>
              <a:rPr lang="es-MX" sz="2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Véase 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&lt;input&gt;: The HTML Input element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097718D-F2EC-EA63-58DC-E6DCE1EBFEEF}"/>
              </a:ext>
            </a:extLst>
          </p:cNvPr>
          <p:cNvSpPr txBox="1">
            <a:spLocks/>
          </p:cNvSpPr>
          <p:nvPr/>
        </p:nvSpPr>
        <p:spPr>
          <a:xfrm>
            <a:off x="838200" y="330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rgbClr val="CCCC00"/>
                </a:solidFill>
              </a:rPr>
              <a:t>Formularios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4BA7B8-9645-29A1-8465-0DCE9CDD3FC5}"/>
              </a:ext>
            </a:extLst>
          </p:cNvPr>
          <p:cNvSpPr txBox="1"/>
          <p:nvPr/>
        </p:nvSpPr>
        <p:spPr>
          <a:xfrm>
            <a:off x="5614220" y="163564"/>
            <a:ext cx="6420464" cy="6555641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MX"/>
            </a:defPPr>
            <a:lvl1pPr>
              <a:defRPr sz="1400"/>
            </a:lvl1pPr>
          </a:lstStyle>
          <a:p>
            <a:r>
              <a:rPr lang="es-MX" dirty="0"/>
              <a:t>&lt;</a:t>
            </a:r>
            <a:r>
              <a:rPr lang="es-MX" dirty="0" err="1"/>
              <a:t>form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="/</a:t>
            </a:r>
            <a:r>
              <a:rPr lang="es-MX" dirty="0" err="1"/>
              <a:t>submit</a:t>
            </a:r>
            <a:r>
              <a:rPr lang="es-MX" dirty="0"/>
              <a:t>" </a:t>
            </a:r>
            <a:r>
              <a:rPr lang="es-MX" dirty="0" err="1"/>
              <a:t>method</a:t>
            </a:r>
            <a:r>
              <a:rPr lang="es-MX" dirty="0"/>
              <a:t>="post" autocomplete="</a:t>
            </a:r>
            <a:r>
              <a:rPr lang="es-MX" dirty="0" err="1"/>
              <a:t>on</a:t>
            </a:r>
            <a:r>
              <a:rPr lang="es-MX" dirty="0"/>
              <a:t>"&gt;</a:t>
            </a:r>
          </a:p>
          <a:p>
            <a:r>
              <a:rPr lang="es-MX" dirty="0"/>
              <a:t>  &lt;</a:t>
            </a:r>
            <a:r>
              <a:rPr lang="es-MX" dirty="0" err="1"/>
              <a:t>fieldset</a:t>
            </a:r>
            <a:r>
              <a:rPr lang="es-MX" dirty="0"/>
              <a:t>&gt;</a:t>
            </a:r>
          </a:p>
          <a:p>
            <a:r>
              <a:rPr lang="es-MX" dirty="0"/>
              <a:t>    &lt;</a:t>
            </a:r>
            <a:r>
              <a:rPr lang="es-MX" dirty="0" err="1"/>
              <a:t>legend</a:t>
            </a:r>
            <a:r>
              <a:rPr lang="es-MX" dirty="0"/>
              <a:t>&gt;Registro de usuario&lt;/</a:t>
            </a:r>
            <a:r>
              <a:rPr lang="es-MX" dirty="0" err="1"/>
              <a:t>legend</a:t>
            </a:r>
            <a:r>
              <a:rPr lang="es-MX" dirty="0"/>
              <a:t>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="</a:t>
            </a:r>
            <a:r>
              <a:rPr lang="es-MX" dirty="0" err="1"/>
              <a:t>fullname</a:t>
            </a:r>
            <a:r>
              <a:rPr lang="es-MX" dirty="0"/>
              <a:t>"&gt;Nombre completo:&lt;/</a:t>
            </a:r>
            <a:r>
              <a:rPr lang="es-MX" dirty="0" err="1"/>
              <a:t>label</a:t>
            </a:r>
            <a:r>
              <a:rPr lang="es-MX" dirty="0"/>
              <a:t>&gt;</a:t>
            </a:r>
          </a:p>
          <a:p>
            <a:r>
              <a:rPr lang="es-MX" dirty="0"/>
              <a:t>   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text</a:t>
            </a:r>
            <a:r>
              <a:rPr lang="es-MX" dirty="0"/>
              <a:t>" id="</a:t>
            </a:r>
            <a:r>
              <a:rPr lang="es-MX" dirty="0" err="1"/>
              <a:t>fullname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fullname</a:t>
            </a:r>
            <a:r>
              <a:rPr lang="es-MX" dirty="0"/>
              <a:t>" </a:t>
            </a:r>
            <a:r>
              <a:rPr lang="es-MX" dirty="0" err="1"/>
              <a:t>required</a:t>
            </a:r>
            <a:r>
              <a:rPr lang="es-MX" dirty="0"/>
              <a:t> autocomplete="</a:t>
            </a:r>
            <a:r>
              <a:rPr lang="es-MX" dirty="0" err="1"/>
              <a:t>name</a:t>
            </a:r>
            <a:r>
              <a:rPr lang="es-MX" dirty="0"/>
              <a:t>" /&gt;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="email"&gt;Correo electrónico:&lt;/</a:t>
            </a:r>
            <a:r>
              <a:rPr lang="es-MX" dirty="0" err="1"/>
              <a:t>label</a:t>
            </a:r>
            <a:r>
              <a:rPr lang="es-MX" dirty="0"/>
              <a:t>&gt;</a:t>
            </a:r>
          </a:p>
          <a:p>
            <a:r>
              <a:rPr lang="es-MX" dirty="0"/>
              <a:t>    &lt;input </a:t>
            </a:r>
            <a:r>
              <a:rPr lang="es-MX" dirty="0" err="1"/>
              <a:t>type</a:t>
            </a:r>
            <a:r>
              <a:rPr lang="es-MX" dirty="0"/>
              <a:t>="email" id="email" </a:t>
            </a:r>
            <a:r>
              <a:rPr lang="es-MX" dirty="0" err="1"/>
              <a:t>name</a:t>
            </a:r>
            <a:r>
              <a:rPr lang="es-MX" dirty="0"/>
              <a:t>="email" </a:t>
            </a:r>
            <a:r>
              <a:rPr lang="es-MX" dirty="0" err="1"/>
              <a:t>required</a:t>
            </a:r>
            <a:r>
              <a:rPr lang="es-MX" dirty="0"/>
              <a:t> autocomplete="email" /&gt;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="</a:t>
            </a:r>
            <a:r>
              <a:rPr lang="es-MX" dirty="0" err="1"/>
              <a:t>password</a:t>
            </a:r>
            <a:r>
              <a:rPr lang="es-MX" dirty="0"/>
              <a:t>"&gt;Contraseña:&lt;/</a:t>
            </a:r>
            <a:r>
              <a:rPr lang="es-MX" dirty="0" err="1"/>
              <a:t>label</a:t>
            </a:r>
            <a:r>
              <a:rPr lang="es-MX" dirty="0"/>
              <a:t>&gt;</a:t>
            </a:r>
          </a:p>
          <a:p>
            <a:r>
              <a:rPr lang="es-MX" dirty="0"/>
              <a:t>   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password</a:t>
            </a:r>
            <a:r>
              <a:rPr lang="es-MX" dirty="0"/>
              <a:t>" id="</a:t>
            </a:r>
            <a:r>
              <a:rPr lang="es-MX" dirty="0" err="1"/>
              <a:t>password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password</a:t>
            </a:r>
            <a:r>
              <a:rPr lang="es-MX" dirty="0"/>
              <a:t>" </a:t>
            </a:r>
            <a:r>
              <a:rPr lang="es-MX" dirty="0" err="1"/>
              <a:t>required</a:t>
            </a:r>
            <a:r>
              <a:rPr lang="es-MX" dirty="0"/>
              <a:t> autocomplete="new-</a:t>
            </a:r>
            <a:r>
              <a:rPr lang="es-MX" dirty="0" err="1"/>
              <a:t>password</a:t>
            </a:r>
            <a:r>
              <a:rPr lang="es-MX" dirty="0"/>
              <a:t>" /&gt;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="</a:t>
            </a:r>
            <a:r>
              <a:rPr lang="es-MX" dirty="0" err="1"/>
              <a:t>birthdate</a:t>
            </a:r>
            <a:r>
              <a:rPr lang="es-MX" dirty="0"/>
              <a:t>"&gt;Fecha de nacimiento:&lt;/</a:t>
            </a:r>
            <a:r>
              <a:rPr lang="es-MX" dirty="0" err="1"/>
              <a:t>label</a:t>
            </a:r>
            <a:r>
              <a:rPr lang="es-MX" dirty="0"/>
              <a:t>&gt;</a:t>
            </a:r>
          </a:p>
          <a:p>
            <a:r>
              <a:rPr lang="es-MX" dirty="0"/>
              <a:t>    &lt;input </a:t>
            </a:r>
            <a:r>
              <a:rPr lang="es-MX" dirty="0" err="1"/>
              <a:t>type</a:t>
            </a:r>
            <a:r>
              <a:rPr lang="es-MX" dirty="0"/>
              <a:t>="date" id="</a:t>
            </a:r>
            <a:r>
              <a:rPr lang="es-MX" dirty="0" err="1"/>
              <a:t>birthdate</a:t>
            </a:r>
            <a:r>
              <a:rPr lang="es-MX" dirty="0"/>
              <a:t>" </a:t>
            </a:r>
            <a:r>
              <a:rPr lang="es-MX" dirty="0" err="1"/>
              <a:t>name</a:t>
            </a:r>
            <a:r>
              <a:rPr lang="es-MX" dirty="0"/>
              <a:t>="</a:t>
            </a:r>
            <a:r>
              <a:rPr lang="es-MX" dirty="0" err="1"/>
              <a:t>birthdate</a:t>
            </a:r>
            <a:r>
              <a:rPr lang="es-MX" dirty="0"/>
              <a:t>" </a:t>
            </a:r>
            <a:r>
              <a:rPr lang="es-MX" dirty="0" err="1"/>
              <a:t>required</a:t>
            </a:r>
            <a:r>
              <a:rPr lang="es-MX" dirty="0"/>
              <a:t> /&gt;</a:t>
            </a:r>
          </a:p>
          <a:p>
            <a:endParaRPr lang="es-MX" dirty="0"/>
          </a:p>
          <a:p>
            <a:r>
              <a:rPr lang="es-MX" dirty="0"/>
              <a:t>    &lt;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="country"&gt;País:&lt;/</a:t>
            </a:r>
            <a:r>
              <a:rPr lang="es-MX" dirty="0" err="1"/>
              <a:t>label</a:t>
            </a:r>
            <a:r>
              <a:rPr lang="es-MX" dirty="0"/>
              <a:t>&gt;</a:t>
            </a:r>
          </a:p>
          <a:p>
            <a:r>
              <a:rPr lang="es-MX" dirty="0"/>
              <a:t>    &lt;</a:t>
            </a:r>
            <a:r>
              <a:rPr lang="es-MX" dirty="0" err="1"/>
              <a:t>select</a:t>
            </a:r>
            <a:r>
              <a:rPr lang="es-MX" dirty="0"/>
              <a:t> id="country" </a:t>
            </a:r>
            <a:r>
              <a:rPr lang="es-MX" dirty="0" err="1"/>
              <a:t>name</a:t>
            </a:r>
            <a:r>
              <a:rPr lang="es-MX" dirty="0"/>
              <a:t>="country" </a:t>
            </a:r>
            <a:r>
              <a:rPr lang="es-MX" dirty="0" err="1"/>
              <a:t>required</a:t>
            </a:r>
            <a:r>
              <a:rPr lang="es-MX" dirty="0"/>
              <a:t>&gt;</a:t>
            </a:r>
          </a:p>
          <a:p>
            <a:r>
              <a:rPr lang="es-MX" dirty="0"/>
              <a:t>      &lt;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=""&gt;Seleccione...&lt;/</a:t>
            </a:r>
            <a:r>
              <a:rPr lang="es-MX" dirty="0" err="1"/>
              <a:t>option</a:t>
            </a:r>
            <a:r>
              <a:rPr lang="es-MX" dirty="0"/>
              <a:t>&gt;</a:t>
            </a:r>
          </a:p>
          <a:p>
            <a:r>
              <a:rPr lang="es-MX" dirty="0"/>
              <a:t>      &lt;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="</a:t>
            </a:r>
            <a:r>
              <a:rPr lang="es-MX" dirty="0" err="1"/>
              <a:t>mx</a:t>
            </a:r>
            <a:r>
              <a:rPr lang="es-MX" dirty="0"/>
              <a:t>"&gt;México&lt;/</a:t>
            </a:r>
            <a:r>
              <a:rPr lang="es-MX" dirty="0" err="1"/>
              <a:t>option</a:t>
            </a:r>
            <a:r>
              <a:rPr lang="es-MX" dirty="0"/>
              <a:t>&gt;</a:t>
            </a:r>
          </a:p>
          <a:p>
            <a:r>
              <a:rPr lang="es-MX" dirty="0"/>
              <a:t>      &lt;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="es"&gt;España&lt;/</a:t>
            </a:r>
            <a:r>
              <a:rPr lang="es-MX" dirty="0" err="1"/>
              <a:t>option</a:t>
            </a:r>
            <a:r>
              <a:rPr lang="es-MX" dirty="0"/>
              <a:t>&gt;</a:t>
            </a:r>
          </a:p>
          <a:p>
            <a:r>
              <a:rPr lang="es-MX" dirty="0"/>
              <a:t>      &lt;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="ar"&gt;Argentina&lt;/</a:t>
            </a:r>
            <a:r>
              <a:rPr lang="es-MX" dirty="0" err="1"/>
              <a:t>option</a:t>
            </a:r>
            <a:r>
              <a:rPr lang="es-MX" dirty="0"/>
              <a:t>&gt;</a:t>
            </a:r>
          </a:p>
          <a:p>
            <a:r>
              <a:rPr lang="es-MX" dirty="0"/>
              <a:t>      &lt;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="</a:t>
            </a:r>
            <a:r>
              <a:rPr lang="es-MX" dirty="0" err="1"/>
              <a:t>co</a:t>
            </a:r>
            <a:r>
              <a:rPr lang="es-MX" dirty="0"/>
              <a:t>"&gt;Colombia&lt;/</a:t>
            </a:r>
            <a:r>
              <a:rPr lang="es-MX" dirty="0" err="1"/>
              <a:t>option</a:t>
            </a:r>
            <a:r>
              <a:rPr lang="es-MX" dirty="0"/>
              <a:t>&gt;</a:t>
            </a:r>
          </a:p>
          <a:p>
            <a:r>
              <a:rPr lang="es-MX" dirty="0"/>
              <a:t>    &lt;/</a:t>
            </a:r>
            <a:r>
              <a:rPr lang="es-MX" dirty="0" err="1"/>
              <a:t>select</a:t>
            </a:r>
            <a:r>
              <a:rPr lang="es-MX" dirty="0"/>
              <a:t>&gt;</a:t>
            </a:r>
          </a:p>
          <a:p>
            <a:r>
              <a:rPr lang="es-MX" dirty="0"/>
              <a:t>  &lt;/</a:t>
            </a:r>
            <a:r>
              <a:rPr lang="es-MX" dirty="0" err="1"/>
              <a:t>fieldset</a:t>
            </a:r>
            <a:r>
              <a:rPr lang="es-MX" dirty="0"/>
              <a:t>&gt;</a:t>
            </a:r>
          </a:p>
          <a:p>
            <a:r>
              <a:rPr lang="es-MX" dirty="0"/>
              <a:t>  &lt;</a:t>
            </a:r>
            <a:r>
              <a:rPr lang="es-MX" dirty="0" err="1"/>
              <a:t>button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submit</a:t>
            </a:r>
            <a:r>
              <a:rPr lang="es-MX" dirty="0"/>
              <a:t>"&gt;Registrarse&lt;/</a:t>
            </a:r>
            <a:r>
              <a:rPr lang="es-MX" dirty="0" err="1"/>
              <a:t>button</a:t>
            </a:r>
            <a:r>
              <a:rPr lang="es-MX" dirty="0"/>
              <a:t>&gt;</a:t>
            </a:r>
          </a:p>
          <a:p>
            <a:r>
              <a:rPr lang="es-MX" dirty="0"/>
              <a:t>&lt;/</a:t>
            </a:r>
            <a:r>
              <a:rPr lang="es-MX" dirty="0" err="1"/>
              <a:t>form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74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1884F-28B4-AE8D-C622-46EC9A5E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81FD9-D8B3-A63A-0905-08217DBA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83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Presentaciones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9C1D0F-493D-8F14-39D7-409B0938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865"/>
            <a:ext cx="10515600" cy="435133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Nombre y cómo te gusta que te llamen</a:t>
            </a:r>
          </a:p>
          <a:p>
            <a:r>
              <a:rPr lang="es-MX" dirty="0">
                <a:solidFill>
                  <a:schemeClr val="bg1"/>
                </a:solidFill>
              </a:rPr>
              <a:t>Carrera(s)</a:t>
            </a:r>
          </a:p>
          <a:p>
            <a:r>
              <a:rPr lang="es-MX" dirty="0">
                <a:solidFill>
                  <a:schemeClr val="bg1"/>
                </a:solidFill>
              </a:rPr>
              <a:t>¿Cómo te enteraste de la materia?</a:t>
            </a:r>
          </a:p>
          <a:p>
            <a:r>
              <a:rPr lang="es-MX" dirty="0">
                <a:solidFill>
                  <a:schemeClr val="bg1"/>
                </a:solidFill>
              </a:rPr>
              <a:t>¿Por qué la inscribiste? ¿ Qué esperas?</a:t>
            </a:r>
          </a:p>
          <a:p>
            <a:r>
              <a:rPr lang="es-MX" dirty="0">
                <a:solidFill>
                  <a:schemeClr val="bg1"/>
                </a:solidFill>
              </a:rPr>
              <a:t>Intereses profesionales</a:t>
            </a:r>
          </a:p>
          <a:p>
            <a:r>
              <a:rPr lang="es-MX" dirty="0">
                <a:solidFill>
                  <a:schemeClr val="bg1"/>
                </a:solidFill>
              </a:rPr>
              <a:t>Intereses personales</a:t>
            </a:r>
          </a:p>
          <a:p>
            <a:endParaRPr lang="es-MX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641FA-FF3B-1CB2-C72C-ED4BA913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9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28F8-EC91-7FDA-4A3D-B25507F0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8C110-319A-7D23-E251-5F14630C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CCCC00"/>
                </a:solidFill>
              </a:rPr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2CF88-C259-D051-0A43-F68600E0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3395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rgbClr val="CCCC00"/>
                </a:solidFill>
              </a:rPr>
              <a:t>C</a:t>
            </a:r>
            <a:r>
              <a:rPr lang="es-MX" dirty="0" err="1">
                <a:solidFill>
                  <a:schemeClr val="bg1"/>
                </a:solidFill>
              </a:rPr>
              <a:t>ascading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rgbClr val="CCCC00"/>
                </a:solidFill>
              </a:rPr>
              <a:t>S</a:t>
            </a:r>
            <a:r>
              <a:rPr lang="es-MX" dirty="0">
                <a:solidFill>
                  <a:schemeClr val="bg1"/>
                </a:solidFill>
              </a:rPr>
              <a:t>tyle </a:t>
            </a:r>
            <a:r>
              <a:rPr lang="es-MX" b="1" dirty="0" err="1">
                <a:solidFill>
                  <a:srgbClr val="CCCC00"/>
                </a:solidFill>
              </a:rPr>
              <a:t>S</a:t>
            </a:r>
            <a:r>
              <a:rPr lang="es-MX" dirty="0" err="1">
                <a:solidFill>
                  <a:schemeClr val="bg1"/>
                </a:solidFill>
              </a:rPr>
              <a:t>heets</a:t>
            </a:r>
            <a:endParaRPr lang="es-MX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Darle estilo a los elementos HTML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Lenguaje de estilos en cascada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Uso de selectores y reglas de estilo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F9F040-8D36-A5F4-00E0-8C4FAD1F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0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A5B9-56B2-D268-2E9F-738CE839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A549-02EC-D2D7-5FE9-421F64A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CCCC00"/>
                </a:solidFill>
              </a:rPr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445AA-6979-05C9-9D77-AD4346C5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3395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MX" b="1" dirty="0" err="1">
                <a:solidFill>
                  <a:srgbClr val="CCCC00"/>
                </a:solidFill>
              </a:rPr>
              <a:t>C</a:t>
            </a:r>
            <a:r>
              <a:rPr lang="es-MX" dirty="0" err="1">
                <a:solidFill>
                  <a:schemeClr val="bg1"/>
                </a:solidFill>
              </a:rPr>
              <a:t>ascading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rgbClr val="CCCC00"/>
                </a:solidFill>
              </a:rPr>
              <a:t>S</a:t>
            </a:r>
            <a:r>
              <a:rPr lang="es-MX" dirty="0">
                <a:solidFill>
                  <a:schemeClr val="bg1"/>
                </a:solidFill>
              </a:rPr>
              <a:t>tyle </a:t>
            </a:r>
            <a:r>
              <a:rPr lang="es-MX" b="1" dirty="0" err="1">
                <a:solidFill>
                  <a:srgbClr val="CCCC00"/>
                </a:solidFill>
              </a:rPr>
              <a:t>S</a:t>
            </a:r>
            <a:r>
              <a:rPr lang="es-MX" dirty="0" err="1">
                <a:solidFill>
                  <a:schemeClr val="bg1"/>
                </a:solidFill>
              </a:rPr>
              <a:t>heets</a:t>
            </a:r>
            <a:endParaRPr lang="es-MX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Darle estilo a los elementos HTML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Lenguaje de estilos en cascada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/>
                </a:solidFill>
              </a:rPr>
              <a:t>Uso de selectores y reglas de estilo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3C3D3-A1EC-0F31-0465-8B86E80A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4DF63C-D382-835E-C125-05667C19D218}"/>
              </a:ext>
            </a:extLst>
          </p:cNvPr>
          <p:cNvSpPr txBox="1"/>
          <p:nvPr/>
        </p:nvSpPr>
        <p:spPr>
          <a:xfrm>
            <a:off x="5869551" y="966787"/>
            <a:ext cx="6033117" cy="492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dirty="0"/>
              <a:t>&lt;head&gt;</a:t>
            </a:r>
          </a:p>
          <a:p>
            <a:r>
              <a:rPr lang="es-MX" sz="1600" dirty="0"/>
              <a:t>    &lt;meta </a:t>
            </a:r>
            <a:r>
              <a:rPr lang="es-MX" sz="1600" dirty="0" err="1"/>
              <a:t>charset</a:t>
            </a:r>
            <a:r>
              <a:rPr lang="es-MX" sz="1600" dirty="0"/>
              <a:t>="UTF-8" /&gt;</a:t>
            </a:r>
          </a:p>
          <a:p>
            <a:r>
              <a:rPr lang="es-MX" sz="1600" dirty="0"/>
              <a:t>    &lt;</a:t>
            </a:r>
            <a:r>
              <a:rPr lang="es-MX" sz="1600" dirty="0" err="1"/>
              <a:t>title</a:t>
            </a:r>
            <a:r>
              <a:rPr lang="es-MX" sz="1600" dirty="0"/>
              <a:t>&gt;Mi Primera Página con Estilo&lt;/</a:t>
            </a:r>
            <a:r>
              <a:rPr lang="es-MX" sz="1600" dirty="0" err="1"/>
              <a:t>title</a:t>
            </a:r>
            <a:r>
              <a:rPr lang="es-MX" sz="1600" dirty="0"/>
              <a:t>&gt;</a:t>
            </a:r>
          </a:p>
          <a:p>
            <a:r>
              <a:rPr lang="es-MX" sz="1600" dirty="0"/>
              <a:t>    &lt;</a:t>
            </a:r>
            <a:r>
              <a:rPr lang="es-MX" sz="1600" dirty="0" err="1"/>
              <a:t>style</a:t>
            </a:r>
            <a:r>
              <a:rPr lang="es-MX" sz="1600" dirty="0"/>
              <a:t>&gt;</a:t>
            </a:r>
          </a:p>
          <a:p>
            <a:r>
              <a:rPr lang="es-MX" sz="1600" dirty="0"/>
              <a:t>      </a:t>
            </a:r>
            <a:r>
              <a:rPr lang="es-MX" sz="1600" dirty="0" err="1"/>
              <a:t>body</a:t>
            </a:r>
            <a:r>
              <a:rPr lang="es-MX" sz="1600" dirty="0"/>
              <a:t> {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background</a:t>
            </a:r>
            <a:r>
              <a:rPr lang="es-MX" sz="1600" dirty="0"/>
              <a:t>-color: #f5f5f5;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font-family</a:t>
            </a:r>
            <a:r>
              <a:rPr lang="es-MX" sz="1600" dirty="0"/>
              <a:t>: Arial, </a:t>
            </a:r>
            <a:r>
              <a:rPr lang="es-MX" sz="1600" dirty="0" err="1"/>
              <a:t>sans-serif</a:t>
            </a:r>
            <a:r>
              <a:rPr lang="es-MX" sz="1600" dirty="0"/>
              <a:t>;</a:t>
            </a:r>
          </a:p>
          <a:p>
            <a:r>
              <a:rPr lang="es-MX" sz="1600" dirty="0"/>
              <a:t>      }</a:t>
            </a:r>
          </a:p>
          <a:p>
            <a:r>
              <a:rPr lang="es-MX" sz="1600" dirty="0"/>
              <a:t>      h1 {</a:t>
            </a:r>
          </a:p>
          <a:p>
            <a:r>
              <a:rPr lang="es-MX" sz="1600" dirty="0"/>
              <a:t>        color: </a:t>
            </a:r>
            <a:r>
              <a:rPr lang="es-MX" sz="1600" dirty="0" err="1"/>
              <a:t>darkblue</a:t>
            </a:r>
            <a:r>
              <a:rPr lang="es-MX" sz="1600" dirty="0"/>
              <a:t>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text-align</a:t>
            </a:r>
            <a:r>
              <a:rPr lang="es-MX" sz="1600" dirty="0"/>
              <a:t>: center;</a:t>
            </a:r>
          </a:p>
          <a:p>
            <a:r>
              <a:rPr lang="es-MX" sz="1600" dirty="0"/>
              <a:t>      }</a:t>
            </a:r>
          </a:p>
          <a:p>
            <a:r>
              <a:rPr lang="es-MX" sz="1600" dirty="0"/>
              <a:t>      p {</a:t>
            </a:r>
          </a:p>
          <a:p>
            <a:r>
              <a:rPr lang="es-MX" sz="1600" dirty="0"/>
              <a:t>        color: #333;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font-size</a:t>
            </a:r>
            <a:r>
              <a:rPr lang="es-MX" sz="1600" dirty="0"/>
              <a:t>: 18px;</a:t>
            </a:r>
          </a:p>
          <a:p>
            <a:r>
              <a:rPr lang="es-MX" sz="1600" dirty="0"/>
              <a:t>        </a:t>
            </a:r>
            <a:r>
              <a:rPr lang="es-MX" sz="1600" dirty="0" err="1"/>
              <a:t>padding</a:t>
            </a:r>
            <a:r>
              <a:rPr lang="es-MX" sz="1600" dirty="0"/>
              <a:t>: 10px;</a:t>
            </a:r>
          </a:p>
          <a:p>
            <a:r>
              <a:rPr lang="es-MX" sz="1600" dirty="0"/>
              <a:t>      }</a:t>
            </a:r>
          </a:p>
          <a:p>
            <a:r>
              <a:rPr lang="es-MX" sz="1600" dirty="0"/>
              <a:t>    &lt;/</a:t>
            </a:r>
            <a:r>
              <a:rPr lang="es-MX" sz="1600" dirty="0" err="1"/>
              <a:t>style</a:t>
            </a:r>
            <a:r>
              <a:rPr lang="es-MX" sz="1600" dirty="0"/>
              <a:t>&gt;</a:t>
            </a:r>
          </a:p>
          <a:p>
            <a:r>
              <a:rPr lang="es-MX" sz="1600" dirty="0"/>
              <a:t>  &lt;/head&gt;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4360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64E7-511B-CF31-5FC2-F6770FD65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727-0E37-9868-1920-4C3583E8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Estilado por </a:t>
            </a:r>
            <a:r>
              <a:rPr lang="es-MX" b="1" dirty="0">
                <a:solidFill>
                  <a:srgbClr val="CCCC00"/>
                </a:solidFill>
              </a:rPr>
              <a:t>selectores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51C46-A206-028B-1101-1BF40708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265" cy="356245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Aplica estilos a todos los elementos de un mismo tipo HTML</a:t>
            </a:r>
          </a:p>
          <a:p>
            <a:r>
              <a:rPr lang="es-MX" dirty="0">
                <a:solidFill>
                  <a:schemeClr val="bg1"/>
                </a:solidFill>
              </a:rPr>
              <a:t>Ideal para definir estilos base o globales</a:t>
            </a:r>
          </a:p>
          <a:p>
            <a:endParaRPr lang="es-MX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6C535EA-9B41-3DB3-246B-DC5170F0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07E89AA-70DA-026A-5358-AC9968785E56}"/>
              </a:ext>
            </a:extLst>
          </p:cNvPr>
          <p:cNvSpPr txBox="1"/>
          <p:nvPr/>
        </p:nvSpPr>
        <p:spPr>
          <a:xfrm>
            <a:off x="7266038" y="1599310"/>
            <a:ext cx="4320000" cy="21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&lt;</a:t>
            </a:r>
            <a:r>
              <a:rPr lang="es-MX" dirty="0" err="1"/>
              <a:t>style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   p {</a:t>
            </a:r>
          </a:p>
          <a:p>
            <a:r>
              <a:rPr lang="es-MX" dirty="0"/>
              <a:t>     color: red;</a:t>
            </a:r>
          </a:p>
          <a:p>
            <a:r>
              <a:rPr lang="es-MX" dirty="0"/>
              <a:t>   }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  <a:p>
            <a:endParaRPr lang="es-MX" dirty="0"/>
          </a:p>
          <a:p>
            <a:r>
              <a:rPr lang="es-MX" dirty="0"/>
              <a:t>&lt;p&gt;Este es un párrafo.&lt;/p&gt;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39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F31D7-EF5C-18AE-E73F-CEC51635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54FB2-BEDB-A9DD-2547-9296B8D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Estilado por </a:t>
            </a:r>
            <a:r>
              <a:rPr lang="es-MX" b="1" dirty="0">
                <a:solidFill>
                  <a:srgbClr val="CCCC00"/>
                </a:solidFill>
              </a:rPr>
              <a:t>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D68F2-29E5-72D7-7868-CD9F31B6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265" cy="356245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Reutilización eficiente al poder aplicar el estilo a múltiples elementos sin duplicar código</a:t>
            </a:r>
          </a:p>
          <a:p>
            <a:r>
              <a:rPr lang="es-MX" dirty="0">
                <a:solidFill>
                  <a:schemeClr val="bg1"/>
                </a:solidFill>
              </a:rPr>
              <a:t>Semántica visual clara al poder definir los nombres de las clases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EFE40A4-84B2-55E6-72EC-4C08862B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66DE1-005E-83EB-E19A-DEAFB4409CC6}"/>
              </a:ext>
            </a:extLst>
          </p:cNvPr>
          <p:cNvSpPr txBox="1"/>
          <p:nvPr/>
        </p:nvSpPr>
        <p:spPr>
          <a:xfrm>
            <a:off x="7020943" y="1470636"/>
            <a:ext cx="4320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&lt;p </a:t>
            </a:r>
            <a:r>
              <a:rPr lang="es-MX" dirty="0" err="1"/>
              <a:t>class</a:t>
            </a:r>
            <a:r>
              <a:rPr lang="es-MX" dirty="0"/>
              <a:t>=“texto-rojo"&gt;Este es un párrafo rojo.&lt;/p&gt;</a:t>
            </a:r>
          </a:p>
          <a:p>
            <a:r>
              <a:rPr lang="es-MX" dirty="0"/>
              <a:t>&lt;</a:t>
            </a:r>
            <a:r>
              <a:rPr lang="es-MX" dirty="0" err="1"/>
              <a:t>style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   .texto-rojo {</a:t>
            </a:r>
          </a:p>
          <a:p>
            <a:r>
              <a:rPr lang="es-MX" dirty="0"/>
              <a:t>     color: red;</a:t>
            </a:r>
          </a:p>
          <a:p>
            <a:r>
              <a:rPr lang="es-MX" dirty="0"/>
              <a:t>   }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6333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9242-6D85-E534-894F-CB8B313B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6AFF6-3CBC-EE9B-EEBB-2297ED9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Estilado por </a:t>
            </a:r>
            <a:r>
              <a:rPr lang="es-MX" b="1" dirty="0">
                <a:solidFill>
                  <a:srgbClr val="CCCC00"/>
                </a:solidFill>
              </a:rPr>
              <a:t>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4487B-1F18-9C6A-420F-0346E0B0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265" cy="356245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Alta especificidad, sobrescribe estilos de clase y de etiqueta</a:t>
            </a:r>
          </a:p>
          <a:p>
            <a:r>
              <a:rPr lang="es-MX" dirty="0">
                <a:solidFill>
                  <a:schemeClr val="bg1"/>
                </a:solidFill>
              </a:rPr>
              <a:t>No es reutilizable</a:t>
            </a:r>
          </a:p>
          <a:p>
            <a:r>
              <a:rPr lang="es-MX" dirty="0">
                <a:solidFill>
                  <a:schemeClr val="bg1"/>
                </a:solidFill>
              </a:rPr>
              <a:t>Ideal para estilado único y específico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A1C6AD-B914-18AA-1341-04A63265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E799AE-ABFB-3A9B-86BD-73FCF73A9C6F}"/>
              </a:ext>
            </a:extLst>
          </p:cNvPr>
          <p:cNvSpPr txBox="1"/>
          <p:nvPr/>
        </p:nvSpPr>
        <p:spPr>
          <a:xfrm>
            <a:off x="7107492" y="1825625"/>
            <a:ext cx="43200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&lt;p id=“</a:t>
            </a:r>
            <a:r>
              <a:rPr lang="es-MX" dirty="0" err="1"/>
              <a:t>parrafo</a:t>
            </a:r>
            <a:r>
              <a:rPr lang="es-MX" dirty="0"/>
              <a:t>-especial"&gt;Este es un párrafo rojo.&lt;/p&gt;</a:t>
            </a:r>
          </a:p>
          <a:p>
            <a:r>
              <a:rPr lang="es-MX" dirty="0"/>
              <a:t>&lt;</a:t>
            </a:r>
            <a:r>
              <a:rPr lang="es-MX" dirty="0" err="1"/>
              <a:t>style</a:t>
            </a:r>
            <a:r>
              <a:rPr lang="es-MX" dirty="0"/>
              <a:t>&gt;</a:t>
            </a:r>
            <a:br>
              <a:rPr lang="es-MX" dirty="0"/>
            </a:br>
            <a:r>
              <a:rPr lang="es-MX" dirty="0"/>
              <a:t>   #parrafo-especial {</a:t>
            </a:r>
          </a:p>
          <a:p>
            <a:r>
              <a:rPr lang="es-MX" dirty="0"/>
              <a:t>       color: red;</a:t>
            </a:r>
          </a:p>
          <a:p>
            <a:r>
              <a:rPr lang="es-MX" dirty="0"/>
              <a:t>    }</a:t>
            </a:r>
            <a:br>
              <a:rPr lang="es-MX" dirty="0"/>
            </a:br>
            <a:r>
              <a:rPr lang="es-MX" dirty="0"/>
              <a:t>&lt;/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808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8E48C-1A4D-DFA5-D9A7-AB932A1E7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CA2B-7758-3439-3A6C-4E578B88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Estilado por </a:t>
            </a:r>
            <a:r>
              <a:rPr lang="es-MX" b="1" dirty="0">
                <a:solidFill>
                  <a:srgbClr val="CCCC00"/>
                </a:solidFill>
              </a:rPr>
              <a:t>selector combinado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DCEB3-16D1-9D20-132F-7DE66F98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265" cy="356245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Aplica estilos a elementos que cumplen con una condición específica</a:t>
            </a:r>
          </a:p>
          <a:p>
            <a:r>
              <a:rPr lang="es-MX" dirty="0">
                <a:solidFill>
                  <a:schemeClr val="bg1"/>
                </a:solidFill>
              </a:rPr>
              <a:t>Reflejan y usan la estructura del HTML</a:t>
            </a:r>
          </a:p>
          <a:p>
            <a:r>
              <a:rPr lang="es-MX" dirty="0">
                <a:solidFill>
                  <a:schemeClr val="bg1"/>
                </a:solidFill>
              </a:rPr>
              <a:t>Se evitan múltiples reglas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D13274-7277-2017-7AA6-01C80EB0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E64859-7FC7-C55A-BCDE-9E0A5BDC1D4E}"/>
              </a:ext>
            </a:extLst>
          </p:cNvPr>
          <p:cNvSpPr txBox="1"/>
          <p:nvPr/>
        </p:nvSpPr>
        <p:spPr>
          <a:xfrm>
            <a:off x="7068163" y="1355472"/>
            <a:ext cx="4779708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&lt;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  <a:p>
            <a:r>
              <a:rPr lang="es-MX" dirty="0"/>
              <a:t>      </a:t>
            </a:r>
            <a:r>
              <a:rPr lang="es-MX" dirty="0" err="1"/>
              <a:t>nav</a:t>
            </a:r>
            <a:r>
              <a:rPr lang="es-MX" dirty="0"/>
              <a:t> a {</a:t>
            </a:r>
          </a:p>
          <a:p>
            <a:r>
              <a:rPr lang="es-MX" dirty="0"/>
              <a:t>        color: blue;</a:t>
            </a:r>
          </a:p>
          <a:p>
            <a:r>
              <a:rPr lang="es-MX" dirty="0"/>
              <a:t>      }</a:t>
            </a:r>
          </a:p>
          <a:p>
            <a:br>
              <a:rPr lang="es-MX" dirty="0"/>
            </a:br>
            <a:r>
              <a:rPr lang="es-MX" dirty="0"/>
              <a:t>      </a:t>
            </a:r>
            <a:r>
              <a:rPr lang="es-MX" dirty="0" err="1"/>
              <a:t>ul</a:t>
            </a:r>
            <a:r>
              <a:rPr lang="es-MX" dirty="0"/>
              <a:t> &gt; </a:t>
            </a:r>
            <a:r>
              <a:rPr lang="es-MX" dirty="0" err="1"/>
              <a:t>li</a:t>
            </a:r>
            <a:r>
              <a:rPr lang="es-MX" dirty="0"/>
              <a:t> {</a:t>
            </a:r>
          </a:p>
          <a:p>
            <a:r>
              <a:rPr lang="es-MX" dirty="0"/>
              <a:t>        </a:t>
            </a:r>
            <a:r>
              <a:rPr lang="es-MX" dirty="0" err="1"/>
              <a:t>list-style-type</a:t>
            </a:r>
            <a:r>
              <a:rPr lang="es-MX" dirty="0"/>
              <a:t>: </a:t>
            </a:r>
            <a:r>
              <a:rPr lang="es-MX" dirty="0" err="1"/>
              <a:t>square</a:t>
            </a:r>
            <a:r>
              <a:rPr lang="es-MX" dirty="0"/>
              <a:t>;</a:t>
            </a:r>
          </a:p>
          <a:p>
            <a:r>
              <a:rPr lang="es-MX" dirty="0"/>
              <a:t>      }</a:t>
            </a:r>
          </a:p>
          <a:p>
            <a:br>
              <a:rPr lang="es-MX" dirty="0"/>
            </a:br>
            <a:r>
              <a:rPr lang="es-MX" dirty="0"/>
              <a:t>      h2 + p {</a:t>
            </a:r>
          </a:p>
          <a:p>
            <a:r>
              <a:rPr lang="es-MX" dirty="0"/>
              <a:t>        </a:t>
            </a:r>
            <a:r>
              <a:rPr lang="es-MX" dirty="0" err="1"/>
              <a:t>margin</a:t>
            </a:r>
            <a:r>
              <a:rPr lang="es-MX" dirty="0"/>
              <a:t>-top: 0;</a:t>
            </a:r>
          </a:p>
          <a:p>
            <a:r>
              <a:rPr lang="es-MX" dirty="0"/>
              <a:t>        </a:t>
            </a:r>
            <a:r>
              <a:rPr lang="es-MX" dirty="0" err="1"/>
              <a:t>background</a:t>
            </a:r>
            <a:r>
              <a:rPr lang="es-MX" dirty="0"/>
              <a:t>-color: #f0f0f0;</a:t>
            </a:r>
          </a:p>
          <a:p>
            <a:r>
              <a:rPr lang="es-MX" dirty="0"/>
              <a:t>        </a:t>
            </a:r>
            <a:r>
              <a:rPr lang="es-MX" dirty="0" err="1"/>
              <a:t>padding</a:t>
            </a:r>
            <a:r>
              <a:rPr lang="es-MX" dirty="0"/>
              <a:t>: 0.5em;</a:t>
            </a:r>
          </a:p>
          <a:p>
            <a:r>
              <a:rPr lang="es-MX" dirty="0"/>
              <a:t>      }</a:t>
            </a:r>
          </a:p>
          <a:p>
            <a:r>
              <a:rPr lang="es-MX" dirty="0"/>
              <a:t>    &lt;/</a:t>
            </a:r>
            <a:r>
              <a:rPr lang="es-MX" dirty="0" err="1"/>
              <a:t>style</a:t>
            </a:r>
            <a:r>
              <a:rPr lang="es-MX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5782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C89-DCBD-CD6F-DDA0-7FEC8444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Propiedades básicas de estilado 1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55D717B-21CC-86B3-C109-F5D1E2E8FDDB}"/>
              </a:ext>
            </a:extLst>
          </p:cNvPr>
          <p:cNvGraphicFramePr>
            <a:graphicFrameLocks noGrp="1"/>
          </p:cNvGraphicFramePr>
          <p:nvPr/>
        </p:nvGraphicFramePr>
        <p:xfrm>
          <a:off x="942975" y="1529715"/>
          <a:ext cx="10182225" cy="4886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30609473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24304135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3882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Cambia el color del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color: red;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font-size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Tamaño del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font-size</a:t>
                      </a:r>
                      <a:r>
                        <a:rPr lang="es-MX" dirty="0"/>
                        <a:t>: 16px;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font-family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letra utilizada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font-family</a:t>
                      </a:r>
                      <a:r>
                        <a:rPr lang="es-MX" dirty="0"/>
                        <a:t>: Arial;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font-weight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Grosor del texto (negrita, normal,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font-weight</a:t>
                      </a:r>
                      <a:r>
                        <a:rPr lang="es-MX" dirty="0"/>
                        <a:t>: </a:t>
                      </a:r>
                      <a:r>
                        <a:rPr lang="es-MX" dirty="0" err="1"/>
                        <a:t>bold</a:t>
                      </a:r>
                      <a:r>
                        <a:rPr lang="es-MX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text-align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Alineación horizontal del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text-align</a:t>
                      </a:r>
                      <a:r>
                        <a:rPr lang="es-MX" dirty="0"/>
                        <a:t>: center;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text-decoration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Subrayado, tachado, línea arriba,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text-decoration</a:t>
                      </a:r>
                      <a:r>
                        <a:rPr lang="es-MX" dirty="0"/>
                        <a:t>: </a:t>
                      </a:r>
                      <a:r>
                        <a:rPr lang="es-MX" dirty="0" err="1"/>
                        <a:t>underline</a:t>
                      </a:r>
                      <a:r>
                        <a:rPr lang="es-MX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line-</a:t>
                      </a:r>
                      <a:r>
                        <a:rPr lang="es-MX" dirty="0" err="1"/>
                        <a:t>height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Espaciado entre líneas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line-</a:t>
                      </a:r>
                      <a:r>
                        <a:rPr lang="es-MX" dirty="0" err="1"/>
                        <a:t>height</a:t>
                      </a:r>
                      <a:r>
                        <a:rPr lang="es-MX" dirty="0"/>
                        <a:t>: 1.5;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background</a:t>
                      </a:r>
                      <a:r>
                        <a:rPr lang="es-MX" dirty="0"/>
                        <a:t>-color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Color de fondo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background</a:t>
                      </a:r>
                      <a:r>
                        <a:rPr lang="es-MX" dirty="0"/>
                        <a:t>-color: </a:t>
                      </a:r>
                      <a:r>
                        <a:rPr lang="es-MX" dirty="0" err="1"/>
                        <a:t>yellow</a:t>
                      </a:r>
                      <a:r>
                        <a:rPr lang="es-MX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opacity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Transparencia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opacity</a:t>
                      </a:r>
                      <a:r>
                        <a:rPr lang="es-MX" dirty="0"/>
                        <a:t>: 0.8;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text-align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Alineación del texto en su contenedor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text-align</a:t>
                      </a:r>
                      <a:r>
                        <a:rPr lang="es-MX" dirty="0"/>
                        <a:t>: </a:t>
                      </a:r>
                      <a:r>
                        <a:rPr lang="es-MX" dirty="0" err="1"/>
                        <a:t>right</a:t>
                      </a:r>
                      <a:r>
                        <a:rPr lang="es-MX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041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42DE81B-0762-3011-F8D5-3898B46B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67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5912-099C-70AE-7C48-7D0E15B8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38D33-37DC-C63B-47CA-CD66211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Propiedades básicas de estilado 2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4257E71-6026-EEEA-EF5F-B0B6245214A0}"/>
              </a:ext>
            </a:extLst>
          </p:cNvPr>
          <p:cNvGraphicFramePr>
            <a:graphicFrameLocks noGrp="1"/>
          </p:cNvGraphicFramePr>
          <p:nvPr/>
        </p:nvGraphicFramePr>
        <p:xfrm>
          <a:off x="942975" y="1529715"/>
          <a:ext cx="10182225" cy="4414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6475">
                  <a:extLst>
                    <a:ext uri="{9D8B030D-6E8A-4147-A177-3AD203B41FA5}">
                      <a16:colId xmlns:a16="http://schemas.microsoft.com/office/drawing/2014/main" val="3060947300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24304135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3882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Propiedad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margin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Espacio afuera del borde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margin</a:t>
                      </a:r>
                      <a:r>
                        <a:rPr lang="es-MX" dirty="0"/>
                        <a:t>: 20px;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padding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Espacio dentro entre contenido y borde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padding</a:t>
                      </a:r>
                      <a:r>
                        <a:rPr lang="es-MX" dirty="0"/>
                        <a:t>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width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Ancho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width</a:t>
                      </a:r>
                      <a:r>
                        <a:rPr lang="es-MX" dirty="0"/>
                        <a:t>: 300px;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8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height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Altura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height</a:t>
                      </a:r>
                      <a:r>
                        <a:rPr lang="es-MX" dirty="0"/>
                        <a:t>: 200px;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9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border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Borde alrededor del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border</a:t>
                      </a:r>
                      <a:r>
                        <a:rPr lang="es-MX" dirty="0"/>
                        <a:t>: 1px </a:t>
                      </a:r>
                      <a:r>
                        <a:rPr lang="es-MX" dirty="0" err="1"/>
                        <a:t>solid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black</a:t>
                      </a:r>
                      <a:r>
                        <a:rPr lang="es-MX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2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border-radius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Bordes redondeados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border-radius</a:t>
                      </a:r>
                      <a:r>
                        <a:rPr lang="es-MX" dirty="0"/>
                        <a:t>: 10px;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display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Cómo se comporta el elemento visualmente (bloque, línea,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display</a:t>
                      </a:r>
                      <a:r>
                        <a:rPr lang="es-MX" dirty="0"/>
                        <a:t>: block;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box-</a:t>
                      </a:r>
                      <a:r>
                        <a:rPr lang="es-MX" dirty="0" err="1"/>
                        <a:t>shadow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Agrega sombra alrededor de un 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box-</a:t>
                      </a:r>
                      <a:r>
                        <a:rPr lang="es-MX" dirty="0" err="1"/>
                        <a:t>shadow</a:t>
                      </a:r>
                      <a:r>
                        <a:rPr lang="es-MX" dirty="0"/>
                        <a:t>: 2px </a:t>
                      </a:r>
                      <a:r>
                        <a:rPr lang="es-MX" dirty="0" err="1"/>
                        <a:t>2px</a:t>
                      </a:r>
                      <a:r>
                        <a:rPr lang="es-MX" dirty="0"/>
                        <a:t> 5px gray;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10477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785EED75-17F1-9E86-AD1B-765A7A61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630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BD7D9-6059-160C-41CD-07F3CDFE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Ejercicio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06720A6-C5C3-52B6-A274-82EE0BC3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🎨 Color</a:t>
            </a:r>
          </a:p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🖼️ Fondo</a:t>
            </a:r>
          </a:p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✍️ Texto</a:t>
            </a:r>
          </a:p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📏 Espaciado</a:t>
            </a:r>
          </a:p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🌫️ Sombra</a:t>
            </a:r>
          </a:p>
          <a:p>
            <a:pPr>
              <a:lnSpc>
                <a:spcPct val="200000"/>
              </a:lnSpc>
            </a:pPr>
            <a:r>
              <a:rPr lang="es-MX" sz="3100" dirty="0">
                <a:solidFill>
                  <a:schemeClr val="bg1"/>
                </a:solidFill>
              </a:rPr>
              <a:t>🧱 Bordes</a:t>
            </a:r>
          </a:p>
          <a:p>
            <a:pPr>
              <a:lnSpc>
                <a:spcPct val="200000"/>
              </a:lnSpc>
            </a:pPr>
            <a:endParaRPr lang="es-MX" dirty="0"/>
          </a:p>
          <a:p>
            <a:pPr>
              <a:lnSpc>
                <a:spcPct val="200000"/>
              </a:lnSpc>
            </a:pPr>
            <a:endParaRPr lang="es-MX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9DECF4-4065-CAD8-B7F7-7E25A6A2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3C236C-8333-7D98-662D-0CE14127ECC5}"/>
              </a:ext>
            </a:extLst>
          </p:cNvPr>
          <p:cNvSpPr txBox="1"/>
          <p:nvPr/>
        </p:nvSpPr>
        <p:spPr>
          <a:xfrm>
            <a:off x="838200" y="1388825"/>
            <a:ext cx="4198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Tutorial</a:t>
            </a:r>
            <a:r>
              <a:rPr lang="es-MX" dirty="0">
                <a:solidFill>
                  <a:schemeClr val="bg1"/>
                </a:solidFill>
              </a:rPr>
              <a:t> – W3School</a:t>
            </a:r>
          </a:p>
        </p:txBody>
      </p:sp>
    </p:spTree>
    <p:extLst>
      <p:ext uri="{BB962C8B-B14F-4D97-AF65-F5344CB8AC3E}">
        <p14:creationId xmlns:p14="http://schemas.microsoft.com/office/powerpoint/2010/main" val="14702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39BCC-F337-4A8E-0442-D11F2CF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Desplegar sitio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B8616-DF52-FC1A-E059-9DBA9A5E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Ir a GitHub y hacer una cuenta</a:t>
            </a:r>
          </a:p>
          <a:p>
            <a:pPr lvl="1"/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Crear un repositorio</a:t>
            </a:r>
          </a:p>
          <a:p>
            <a:r>
              <a:rPr lang="es-MX" dirty="0">
                <a:solidFill>
                  <a:schemeClr val="bg1"/>
                </a:solidFill>
              </a:rPr>
              <a:t>Subir los archivos</a:t>
            </a:r>
          </a:p>
          <a:p>
            <a:r>
              <a:rPr lang="es-MX" dirty="0">
                <a:solidFill>
                  <a:schemeClr val="bg1"/>
                </a:solidFill>
              </a:rPr>
              <a:t>Ir a la sección “</a:t>
            </a:r>
            <a:r>
              <a:rPr lang="es-MX" dirty="0" err="1">
                <a:solidFill>
                  <a:schemeClr val="bg1"/>
                </a:solidFill>
              </a:rPr>
              <a:t>Settings</a:t>
            </a:r>
            <a:r>
              <a:rPr lang="es-MX" dirty="0">
                <a:solidFill>
                  <a:schemeClr val="bg1"/>
                </a:solidFill>
              </a:rPr>
              <a:t>” &gt; “Pages” y seleccionar configuración mostrada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257AD7-84A1-B97B-F39C-C1B3D106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651" y="4275263"/>
            <a:ext cx="7887383" cy="221761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43C4BE5-C359-A940-9FEF-FD867F69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0EC0-4FE5-39B2-FA7C-AB0A22D8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6083-EDEC-E4EB-BD10-791ACF9E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54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EBB62F-EC5A-EF0E-4048-7EF218D1952A}"/>
              </a:ext>
            </a:extLst>
          </p:cNvPr>
          <p:cNvSpPr txBox="1"/>
          <p:nvPr/>
        </p:nvSpPr>
        <p:spPr>
          <a:xfrm>
            <a:off x="2589836" y="4002877"/>
            <a:ext cx="7364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COM-11117 Introducción al Desarrollo Web.pdf: INTRODUCCION AL DESARROLLO WEB - 001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BA061D-E18A-7209-E706-C8FA12D5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94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6653B-B818-AAB7-AFCE-BC102642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52E1C-85BD-843B-2430-050D8307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Framework de código abierto para estilado de sitios web</a:t>
            </a:r>
          </a:p>
          <a:p>
            <a:pPr lvl="1"/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Listo para usar: clases predefinidas</a:t>
            </a:r>
          </a:p>
          <a:p>
            <a:r>
              <a:rPr lang="es-MX" dirty="0">
                <a:solidFill>
                  <a:schemeClr val="bg1"/>
                </a:solidFill>
              </a:rPr>
              <a:t>Diseño responsivo: adaptabilidad a los dispositivos</a:t>
            </a:r>
          </a:p>
          <a:p>
            <a:r>
              <a:rPr lang="es-MX" dirty="0">
                <a:solidFill>
                  <a:schemeClr val="bg1"/>
                </a:solidFill>
              </a:rPr>
              <a:t>Componentes modernos</a:t>
            </a:r>
          </a:p>
          <a:p>
            <a:r>
              <a:rPr lang="es-MX" dirty="0">
                <a:solidFill>
                  <a:schemeClr val="bg1"/>
                </a:solidFill>
              </a:rPr>
              <a:t>Sistema de </a:t>
            </a:r>
            <a:r>
              <a:rPr lang="es-MX" dirty="0" err="1">
                <a:solidFill>
                  <a:schemeClr val="bg1"/>
                </a:solidFill>
              </a:rPr>
              <a:t>Grid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BA7464-BE82-08B6-8854-58B3C955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BCEBD-F97B-9DF0-7ECC-9FCC6680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D5312-E891-DE03-C8AA-F1D8A822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Protocolos de comunicación: HTTP, HTTPS</a:t>
            </a:r>
          </a:p>
          <a:p>
            <a:r>
              <a:rPr lang="es-MX" dirty="0">
                <a:solidFill>
                  <a:schemeClr val="bg1"/>
                </a:solidFill>
              </a:rPr>
              <a:t>Flujo de conexión básico y certificados web</a:t>
            </a:r>
          </a:p>
          <a:p>
            <a:r>
              <a:rPr lang="es-MX" dirty="0">
                <a:solidFill>
                  <a:schemeClr val="bg1"/>
                </a:solidFill>
              </a:rPr>
              <a:t>HTML</a:t>
            </a:r>
          </a:p>
          <a:p>
            <a:r>
              <a:rPr lang="es-MX" dirty="0">
                <a:solidFill>
                  <a:schemeClr val="bg1"/>
                </a:solidFill>
              </a:rPr>
              <a:t>CSS</a:t>
            </a:r>
          </a:p>
          <a:p>
            <a:r>
              <a:rPr lang="es-MX" dirty="0">
                <a:solidFill>
                  <a:schemeClr val="bg1"/>
                </a:solidFill>
              </a:rPr>
              <a:t>GitHub</a:t>
            </a:r>
          </a:p>
          <a:p>
            <a:r>
              <a:rPr lang="es-MX" dirty="0">
                <a:solidFill>
                  <a:schemeClr val="bg1"/>
                </a:solidFill>
              </a:rPr>
              <a:t>GitHub Pages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C5978B-D9DB-AC15-E3C0-AC96955D9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4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34F02-A3F2-7EB8-80FD-13C92D0E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60161-5287-9D2D-7D93-8EDB4707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Protocolo de comunicación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Cliente – Servidor, por TCP</a:t>
            </a:r>
          </a:p>
          <a:p>
            <a:r>
              <a:rPr lang="es-MX" sz="3600" dirty="0">
                <a:solidFill>
                  <a:schemeClr val="bg1"/>
                </a:solidFill>
              </a:rPr>
              <a:t>Transferencia de contenido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HTML, imágenes, videos</a:t>
            </a:r>
          </a:p>
          <a:p>
            <a:r>
              <a:rPr lang="es-MX" sz="3600" dirty="0">
                <a:solidFill>
                  <a:schemeClr val="bg1"/>
                </a:solidFill>
              </a:rPr>
              <a:t>Sin cifrado</a:t>
            </a:r>
          </a:p>
          <a:p>
            <a:pPr lvl="1"/>
            <a:r>
              <a:rPr lang="es-MX" sz="3200" dirty="0">
                <a:solidFill>
                  <a:schemeClr val="bg1"/>
                </a:solidFill>
              </a:rPr>
              <a:t>Texto plano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55E081-B1CA-E216-6457-15F2C0C9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72E2-1D7C-92B4-BECC-7F112A63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4E27-CA0B-3EE4-7EE6-D71AE858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HTTPS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FF005-8208-D10E-8CBD-FEED6FCD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8058" cy="4351338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HTTP + seguridad con TLS (</a:t>
            </a:r>
            <a:r>
              <a:rPr lang="es-MX" sz="3600" dirty="0" err="1">
                <a:solidFill>
                  <a:schemeClr val="bg1"/>
                </a:solidFill>
              </a:rPr>
              <a:t>Transport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Layer</a:t>
            </a:r>
            <a:r>
              <a:rPr lang="es-MX" sz="3600" dirty="0">
                <a:solidFill>
                  <a:schemeClr val="bg1"/>
                </a:solidFill>
              </a:rPr>
              <a:t> Security)</a:t>
            </a:r>
          </a:p>
          <a:p>
            <a:r>
              <a:rPr lang="es-MX" sz="3600" dirty="0">
                <a:solidFill>
                  <a:schemeClr val="bg1"/>
                </a:solidFill>
              </a:rPr>
              <a:t>Cifra los datos</a:t>
            </a:r>
          </a:p>
          <a:p>
            <a:r>
              <a:rPr lang="es-MX" sz="3600" dirty="0">
                <a:solidFill>
                  <a:schemeClr val="bg1"/>
                </a:solidFill>
              </a:rPr>
              <a:t>Verifica identidad del servidor</a:t>
            </a:r>
          </a:p>
          <a:p>
            <a:pPr lvl="1"/>
            <a:r>
              <a:rPr lang="es-MX" sz="2800" dirty="0">
                <a:solidFill>
                  <a:schemeClr val="bg1"/>
                </a:solidFill>
              </a:rPr>
              <a:t>Certificado digital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F8BD85E-3543-65AF-4CDA-1E601D05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A20F9D-166F-D566-5CD3-419533C4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420" b="77476"/>
          <a:stretch>
            <a:fillRect/>
          </a:stretch>
        </p:blipFill>
        <p:spPr>
          <a:xfrm>
            <a:off x="1" y="1613445"/>
            <a:ext cx="12192000" cy="3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4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375C6-2DEF-7CD7-4479-D97E4CF8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Flujo de conexión y certificado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6AAFA-627C-C2C3-6C63-3C81DE15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El usuario escribe </a:t>
            </a:r>
            <a:r>
              <a:rPr lang="es-MX" dirty="0">
                <a:solidFill>
                  <a:schemeClr val="bg1"/>
                </a:solidFill>
                <a:hlinkClick r:id="rId2"/>
              </a:rPr>
              <a:t>https://www.Instagram.com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El navegador consulta el DNS para obtener la IP del servidor</a:t>
            </a:r>
          </a:p>
          <a:p>
            <a:r>
              <a:rPr lang="es-MX" dirty="0">
                <a:solidFill>
                  <a:schemeClr val="bg1"/>
                </a:solidFill>
              </a:rPr>
              <a:t>Se abre una conexión TCP al puerto 443</a:t>
            </a:r>
          </a:p>
          <a:p>
            <a:r>
              <a:rPr lang="es-MX" dirty="0">
                <a:solidFill>
                  <a:schemeClr val="bg1"/>
                </a:solidFill>
              </a:rPr>
              <a:t>Se inicia el </a:t>
            </a:r>
            <a:r>
              <a:rPr lang="es-MX" dirty="0" err="1">
                <a:solidFill>
                  <a:schemeClr val="bg1"/>
                </a:solidFill>
              </a:rPr>
              <a:t>handshake</a:t>
            </a:r>
            <a:r>
              <a:rPr lang="es-MX" dirty="0">
                <a:solidFill>
                  <a:schemeClr val="bg1"/>
                </a:solidFill>
              </a:rPr>
              <a:t> TLS: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Servidor envía certificado (clave pública, identidad de dominio, firma digital)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El navegador verifica la firma digital usando la clave pública de la autoridad certificadora, también valida vigencia del certificado, que no esté revocado y que el dominio coincida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Se genera una clave de sesión</a:t>
            </a:r>
          </a:p>
          <a:p>
            <a:r>
              <a:rPr lang="es-MX" dirty="0">
                <a:solidFill>
                  <a:schemeClr val="bg1"/>
                </a:solidFill>
              </a:rPr>
              <a:t>Se envía la petición HTTP cifrada</a:t>
            </a:r>
          </a:p>
          <a:p>
            <a:r>
              <a:rPr lang="es-MX" dirty="0">
                <a:solidFill>
                  <a:schemeClr val="bg1"/>
                </a:solidFill>
              </a:rPr>
              <a:t>Servidor responde con los datos cifrados</a:t>
            </a:r>
          </a:p>
          <a:p>
            <a:r>
              <a:rPr lang="es-MX" dirty="0">
                <a:solidFill>
                  <a:schemeClr val="bg1"/>
                </a:solidFill>
              </a:rPr>
              <a:t>El navegador muestra la página</a:t>
            </a:r>
          </a:p>
        </p:txBody>
      </p:sp>
    </p:spTree>
    <p:extLst>
      <p:ext uri="{BB962C8B-B14F-4D97-AF65-F5344CB8AC3E}">
        <p14:creationId xmlns:p14="http://schemas.microsoft.com/office/powerpoint/2010/main" val="1408422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17953</TotalTime>
  <Words>2738</Words>
  <Application>Microsoft Office PowerPoint</Application>
  <PresentationFormat>Panorámica</PresentationFormat>
  <Paragraphs>466</Paragraphs>
  <Slides>40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Wingdings</vt:lpstr>
      <vt:lpstr>Tema de Office</vt:lpstr>
      <vt:lpstr>Introducción al Desarrollo Web</vt:lpstr>
      <vt:lpstr>Presentaciones</vt:lpstr>
      <vt:lpstr>Presentaciones</vt:lpstr>
      <vt:lpstr>Temario</vt:lpstr>
      <vt:lpstr>Agenda</vt:lpstr>
      <vt:lpstr>HTTP</vt:lpstr>
      <vt:lpstr>HTTPS</vt:lpstr>
      <vt:lpstr>Presentación de PowerPoint</vt:lpstr>
      <vt:lpstr>Flujo de conexión y certificado</vt:lpstr>
      <vt:lpstr>Métodos</vt:lpstr>
      <vt:lpstr>Códigos de respuesta 2xx</vt:lpstr>
      <vt:lpstr>Códigos de respuesta 3xx</vt:lpstr>
      <vt:lpstr>Códigos de respuesta 4xx</vt:lpstr>
      <vt:lpstr>Códigos de respuesta 5xx</vt:lpstr>
      <vt:lpstr>¿Desarrollo web?</vt:lpstr>
      <vt:lpstr>Áreas del desarrollo web</vt:lpstr>
      <vt:lpstr>HTML</vt:lpstr>
      <vt:lpstr>HTML</vt:lpstr>
      <vt:lpstr>¡Manos a la obra!</vt:lpstr>
      <vt:lpstr>¡Hola Mundo!</vt:lpstr>
      <vt:lpstr>Etiquetas básicas: de estructura</vt:lpstr>
      <vt:lpstr>Etiquetas básicas: de contenido visible</vt:lpstr>
      <vt:lpstr>Ejercicio</vt:lpstr>
      <vt:lpstr>Clase 1: Aclaraciones y retroalimentación</vt:lpstr>
      <vt:lpstr>Clase 1: Aclaraciones y retroalimentación</vt:lpstr>
      <vt:lpstr>Clase 1: Aclaraciones y retroalimentación</vt:lpstr>
      <vt:lpstr>Clase 1: Aclaraciones y retroalimentación</vt:lpstr>
      <vt:lpstr>Presentación de PowerPoint</vt:lpstr>
      <vt:lpstr>Presentación de PowerPoint</vt:lpstr>
      <vt:lpstr>CSS</vt:lpstr>
      <vt:lpstr>CSS</vt:lpstr>
      <vt:lpstr>Estilado por selectores de etiqueta</vt:lpstr>
      <vt:lpstr>Estilado por clases</vt:lpstr>
      <vt:lpstr>Estilado por id</vt:lpstr>
      <vt:lpstr>Estilado por selector combinado</vt:lpstr>
      <vt:lpstr>Propiedades básicas de estilado 1</vt:lpstr>
      <vt:lpstr>Propiedades básicas de estilado 2</vt:lpstr>
      <vt:lpstr>Ejercicio</vt:lpstr>
      <vt:lpstr>Desplegar sitio web</vt:lpstr>
      <vt:lpstr>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Orduña F</dc:creator>
  <cp:lastModifiedBy>Fabian Orduña F</cp:lastModifiedBy>
  <cp:revision>14</cp:revision>
  <dcterms:created xsi:type="dcterms:W3CDTF">2025-08-15T03:18:19Z</dcterms:created>
  <dcterms:modified xsi:type="dcterms:W3CDTF">2025-08-29T12:34:39Z</dcterms:modified>
</cp:coreProperties>
</file>