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package/2006/relationships/metadata/extended-properties" Target="docProps/app0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87"/>
  </p:normalViewPr>
  <p:slideViewPr>
    <p:cSldViewPr snapToGrid="0" snapToObjects="1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A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54CF7-68EA-2049-AF1D-68CFF274CF67}" type="datetimeFigureOut">
              <a:rPr lang="fr-FR" smtClean="0"/>
              <a:t>21/04/2020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7ACE-5314-0049-B55A-2FB85FFC42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9464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54CF7-68EA-2049-AF1D-68CFF274CF67}" type="datetimeFigureOut">
              <a:rPr lang="fr-FR" smtClean="0"/>
              <a:t>21/04/2020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7ACE-5314-0049-B55A-2FB85FFC42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8410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54CF7-68EA-2049-AF1D-68CFF274CF67}" type="datetimeFigureOut">
              <a:rPr lang="fr-FR" smtClean="0"/>
              <a:t>21/04/2020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7ACE-5314-0049-B55A-2FB85FFC4206}" type="slidenum">
              <a:rPr lang="fr-FR" smtClean="0"/>
              <a:t>‹N°›</a:t>
            </a:fld>
            <a:endParaRPr lang="fr-F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064957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54CF7-68EA-2049-AF1D-68CFF274CF67}" type="datetimeFigureOut">
              <a:rPr lang="fr-FR" smtClean="0"/>
              <a:t>21/04/2020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7ACE-5314-0049-B55A-2FB85FFC42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4086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54CF7-68EA-2049-AF1D-68CFF274CF67}" type="datetimeFigureOut">
              <a:rPr lang="fr-FR" smtClean="0"/>
              <a:t>21/04/2020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7ACE-5314-0049-B55A-2FB85FFC4206}" type="slidenum">
              <a:rPr lang="fr-FR" smtClean="0"/>
              <a:t>‹N°›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434481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54CF7-68EA-2049-AF1D-68CFF274CF67}" type="datetimeFigureOut">
              <a:rPr lang="fr-FR" smtClean="0"/>
              <a:t>21/04/2020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7ACE-5314-0049-B55A-2FB85FFC42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80652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54CF7-68EA-2049-AF1D-68CFF274CF67}" type="datetimeFigureOut">
              <a:rPr lang="fr-FR" smtClean="0"/>
              <a:t>21/04/2020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7ACE-5314-0049-B55A-2FB85FFC42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68019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54CF7-68EA-2049-AF1D-68CFF274CF67}" type="datetimeFigureOut">
              <a:rPr lang="fr-FR" smtClean="0"/>
              <a:t>21/04/2020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7ACE-5314-0049-B55A-2FB85FFC42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4971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54CF7-68EA-2049-AF1D-68CFF274CF67}" type="datetimeFigureOut">
              <a:rPr lang="fr-FR" smtClean="0"/>
              <a:t>21/04/2020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7ACE-5314-0049-B55A-2FB85FFC42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0130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54CF7-68EA-2049-AF1D-68CFF274CF67}" type="datetimeFigureOut">
              <a:rPr lang="fr-FR" smtClean="0"/>
              <a:t>21/04/2020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7ACE-5314-0049-B55A-2FB85FFC42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120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54CF7-68EA-2049-AF1D-68CFF274CF67}" type="datetimeFigureOut">
              <a:rPr lang="fr-FR" smtClean="0"/>
              <a:t>21/04/2020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7ACE-5314-0049-B55A-2FB85FFC42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5833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54CF7-68EA-2049-AF1D-68CFF274CF67}" type="datetimeFigureOut">
              <a:rPr lang="fr-FR" smtClean="0"/>
              <a:t>21/04/2020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7ACE-5314-0049-B55A-2FB85FFC42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9646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54CF7-68EA-2049-AF1D-68CFF274CF67}" type="datetimeFigureOut">
              <a:rPr lang="fr-FR" smtClean="0"/>
              <a:t>21/04/2020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7ACE-5314-0049-B55A-2FB85FFC42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6470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54CF7-68EA-2049-AF1D-68CFF274CF67}" type="datetimeFigureOut">
              <a:rPr lang="fr-FR" smtClean="0"/>
              <a:t>21/04/2020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7ACE-5314-0049-B55A-2FB85FFC42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4665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54CF7-68EA-2049-AF1D-68CFF274CF67}" type="datetimeFigureOut">
              <a:rPr lang="fr-FR" smtClean="0"/>
              <a:t>21/04/2020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7ACE-5314-0049-B55A-2FB85FFC42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4425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CA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54CF7-68EA-2049-AF1D-68CFF274CF67}" type="datetimeFigureOut">
              <a:rPr lang="fr-FR" smtClean="0"/>
              <a:t>21/04/2020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7ACE-5314-0049-B55A-2FB85FFC42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8637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54CF7-68EA-2049-AF1D-68CFF274CF67}" type="datetimeFigureOut">
              <a:rPr lang="fr-FR" smtClean="0"/>
              <a:t>21/04/2020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D5A7ACE-5314-0049-B55A-2FB85FFC42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2288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CRAN.R-project.org/package=caret" TargetMode="External"/><Relationship Id="rId2" Type="http://schemas.openxmlformats.org/officeDocument/2006/relationships/hyperlink" Target="https://www.kaggle.com/harlfoxem/housesalesprediction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RAN.R-project.org/package=rpart.plot" TargetMode="External"/><Relationship Id="rId4" Type="http://schemas.openxmlformats.org/officeDocument/2006/relationships/hyperlink" Target="https://CRAN.R-project.org/package=rpart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statsoft.org/v33/i01/" TargetMode="External"/><Relationship Id="rId2" Type="http://schemas.openxmlformats.org/officeDocument/2006/relationships/hyperlink" Target="https://CRAN.R-project.org/package=gb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AN.R-project.org/package=FNN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/>
          <a:lstStyle/>
          <a:p>
            <a:pPr marL="0" lvl="0" indent="0">
              <a:buNone/>
            </a:pPr>
            <a:r>
              <a:t>Prix de vente de maisons à King County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>
            <a:normAutofit lnSpcReduction="10000"/>
          </a:bodyPr>
          <a:lstStyle/>
          <a:p>
            <a:pPr marL="0" lvl="0" indent="0">
              <a:buNone/>
            </a:pPr>
            <a:br/>
            <a:br/>
            <a:r>
              <a:t>Matis Brassard-Verrier, Alyson Marquis, Alexis Picard et Samuel Provencher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Modèles testés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sz="1800" dirty="0" err="1"/>
              <a:t>Modèle</a:t>
            </a:r>
            <a:r>
              <a:rPr sz="1800" dirty="0"/>
              <a:t> de base</a:t>
            </a:r>
          </a:p>
          <a:p>
            <a:pPr lvl="1"/>
            <a:r>
              <a:rPr sz="1800" dirty="0" err="1"/>
              <a:t>Modèle</a:t>
            </a:r>
            <a:r>
              <a:rPr sz="1800" dirty="0"/>
              <a:t> </a:t>
            </a:r>
            <a:r>
              <a:rPr sz="1800" dirty="0" err="1"/>
              <a:t>linéaire</a:t>
            </a:r>
            <a:r>
              <a:rPr sz="1800" dirty="0"/>
              <a:t> </a:t>
            </a:r>
            <a:r>
              <a:rPr sz="1800" dirty="0" err="1"/>
              <a:t>généralisé</a:t>
            </a:r>
            <a:r>
              <a:rPr sz="1800" dirty="0"/>
              <a:t> avec </a:t>
            </a:r>
            <a:r>
              <a:rPr sz="1800" dirty="0" err="1"/>
              <a:t>régression</a:t>
            </a:r>
            <a:r>
              <a:rPr sz="1800" dirty="0"/>
              <a:t> Lasso</a:t>
            </a:r>
          </a:p>
          <a:p>
            <a:pPr lvl="1"/>
            <a:r>
              <a:rPr sz="1800" dirty="0" err="1"/>
              <a:t>Modèle</a:t>
            </a:r>
            <a:r>
              <a:rPr sz="1800" dirty="0"/>
              <a:t> des </a:t>
            </a:r>
            <a:r>
              <a:rPr sz="1800" i="1" dirty="0"/>
              <a:t>k</a:t>
            </a:r>
            <a:r>
              <a:rPr sz="1800" dirty="0"/>
              <a:t> plus </a:t>
            </a:r>
            <a:r>
              <a:rPr sz="1800" dirty="0" err="1"/>
              <a:t>proches</a:t>
            </a:r>
            <a:r>
              <a:rPr sz="1800" dirty="0"/>
              <a:t> </a:t>
            </a:r>
            <a:r>
              <a:rPr sz="1800" dirty="0" err="1"/>
              <a:t>voisins</a:t>
            </a:r>
            <a:endParaRPr sz="1800" dirty="0"/>
          </a:p>
          <a:p>
            <a:pPr lvl="1"/>
            <a:r>
              <a:rPr sz="1800" dirty="0" err="1"/>
              <a:t>Arbre</a:t>
            </a:r>
            <a:r>
              <a:rPr sz="1800" dirty="0"/>
              <a:t> de </a:t>
            </a:r>
            <a:r>
              <a:rPr sz="1800" dirty="0" err="1"/>
              <a:t>décision</a:t>
            </a:r>
            <a:endParaRPr sz="1800" dirty="0"/>
          </a:p>
          <a:p>
            <a:pPr lvl="1"/>
            <a:r>
              <a:rPr sz="1800" dirty="0"/>
              <a:t>Ensemble </a:t>
            </a:r>
            <a:r>
              <a:rPr sz="1800" dirty="0" err="1"/>
              <a:t>d’arbres</a:t>
            </a:r>
            <a:r>
              <a:rPr sz="1800" dirty="0"/>
              <a:t> de </a:t>
            </a:r>
            <a:r>
              <a:rPr sz="1800" dirty="0" err="1"/>
              <a:t>décision</a:t>
            </a:r>
            <a:r>
              <a:rPr sz="1800" dirty="0"/>
              <a:t> </a:t>
            </a:r>
            <a:r>
              <a:rPr sz="1800" dirty="0" err="1"/>
              <a:t>agrégées</a:t>
            </a:r>
            <a:r>
              <a:rPr sz="1800" dirty="0"/>
              <a:t> par </a:t>
            </a:r>
            <a:r>
              <a:rPr sz="1800" i="1" dirty="0"/>
              <a:t>bagging</a:t>
            </a:r>
          </a:p>
          <a:p>
            <a:pPr lvl="1"/>
            <a:r>
              <a:rPr sz="1800" dirty="0" err="1"/>
              <a:t>Forêt</a:t>
            </a:r>
            <a:r>
              <a:rPr sz="1800" dirty="0"/>
              <a:t> </a:t>
            </a:r>
            <a:r>
              <a:rPr sz="1800" dirty="0" err="1"/>
              <a:t>aléatoire</a:t>
            </a:r>
            <a:endParaRPr sz="1800" dirty="0"/>
          </a:p>
          <a:p>
            <a:pPr lvl="1"/>
            <a:r>
              <a:rPr sz="1800" dirty="0" err="1"/>
              <a:t>Modèle</a:t>
            </a:r>
            <a:r>
              <a:rPr sz="1800" dirty="0"/>
              <a:t> de boosting de gradient </a:t>
            </a:r>
            <a:r>
              <a:rPr sz="1800" dirty="0" err="1"/>
              <a:t>stochastique</a:t>
            </a:r>
            <a:r>
              <a:rPr sz="1800" dirty="0"/>
              <a:t> (</a:t>
            </a:r>
            <a:r>
              <a:rPr sz="1800" i="1" dirty="0"/>
              <a:t>GBM</a:t>
            </a:r>
            <a:r>
              <a:rPr sz="1800" dirty="0"/>
              <a:t>)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Modèles testés - Modèle de 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sz="1800" dirty="0" err="1"/>
              <a:t>Régression</a:t>
            </a:r>
            <a:r>
              <a:rPr sz="1800" dirty="0"/>
              <a:t> </a:t>
            </a:r>
            <a:r>
              <a:rPr sz="1800" dirty="0" err="1"/>
              <a:t>linéaire</a:t>
            </a:r>
            <a:r>
              <a:rPr sz="1800" dirty="0"/>
              <a:t> multiple avec transformation </a:t>
            </a:r>
            <a:r>
              <a:rPr sz="1800" dirty="0" err="1"/>
              <a:t>logarithmique</a:t>
            </a:r>
            <a:endParaRPr sz="1800" dirty="0"/>
          </a:p>
          <a:p>
            <a:pPr lvl="1"/>
            <a:r>
              <a:rPr sz="1800" dirty="0" err="1"/>
              <a:t>Aucune</a:t>
            </a:r>
            <a:r>
              <a:rPr sz="1800" dirty="0"/>
              <a:t> interaction</a:t>
            </a:r>
          </a:p>
          <a:p>
            <a:pPr lvl="1"/>
            <a:r>
              <a:rPr sz="1800" dirty="0" err="1"/>
              <a:t>Aucune</a:t>
            </a:r>
            <a:r>
              <a:rPr sz="1800" dirty="0"/>
              <a:t> </a:t>
            </a:r>
            <a:r>
              <a:rPr sz="1800" dirty="0" err="1"/>
              <a:t>sélection</a:t>
            </a:r>
            <a:r>
              <a:rPr sz="1800" dirty="0"/>
              <a:t> </a:t>
            </a:r>
            <a:r>
              <a:rPr sz="1800" dirty="0" err="1"/>
              <a:t>formelle</a:t>
            </a:r>
            <a:r>
              <a:rPr sz="1800" dirty="0"/>
              <a:t> de variables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Modèles testés - Modèle linéaire généralisé avec régression Lasso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lvl="1"/>
                <a:r>
                  <a:rPr sz="1800" dirty="0" err="1"/>
                  <a:t>Sélection</a:t>
                </a:r>
                <a:r>
                  <a:rPr sz="1800" dirty="0"/>
                  <a:t> des variables</a:t>
                </a:r>
              </a:p>
              <a:p>
                <a:pPr lvl="1"/>
                <a:r>
                  <a:rPr sz="1800" dirty="0" err="1"/>
                  <a:t>Optimisation</a:t>
                </a:r>
                <a:r>
                  <a:rPr sz="1800" dirty="0"/>
                  <a:t> du </a:t>
                </a:r>
                <a:r>
                  <a:rPr sz="1800" dirty="0" err="1"/>
                  <a:t>paramètre</a:t>
                </a:r>
                <a:r>
                  <a:rPr sz="1800" dirty="0"/>
                  <a:t> de </a:t>
                </a:r>
                <a:r>
                  <a:rPr sz="1800" dirty="0" err="1"/>
                  <a:t>régularisation</a:t>
                </a:r>
                <a:r>
                  <a:rPr sz="1800" dirty="0"/>
                  <a:t> </a:t>
                </a:r>
                <a14:m>
                  <m:oMath xmlns:m="http://schemas.openxmlformats.org/officeDocument/2006/math">
                    <m:r>
                      <a:rPr sz="180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endParaRPr sz="1800" dirty="0"/>
              </a:p>
              <a:p>
                <a:pPr lvl="1"/>
                <a:r>
                  <a:rPr sz="1800" dirty="0"/>
                  <a:t>Sept variables </a:t>
                </a:r>
                <a:r>
                  <a:rPr sz="1800" dirty="0" err="1"/>
                  <a:t>explicatives</a:t>
                </a:r>
                <a:r>
                  <a:rPr sz="1800" dirty="0"/>
                  <a:t> et 22 interactions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942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Modèles testés - Modèle des </a:t>
            </a:r>
            <a:r>
              <a:rPr i="1"/>
              <a:t>k</a:t>
            </a:r>
            <a:r>
              <a:t> plus proches voisins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lvl="1"/>
                <a:r>
                  <a:rPr sz="1800" dirty="0" err="1"/>
                  <a:t>Optimisation</a:t>
                </a:r>
                <a:r>
                  <a:rPr sz="1800" dirty="0"/>
                  <a:t> de </a:t>
                </a:r>
                <a14:m>
                  <m:oMath xmlns:m="http://schemas.openxmlformats.org/officeDocument/2006/math">
                    <m:r>
                      <a:rPr sz="180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sz="1800" dirty="0"/>
              </a:p>
              <a:p>
                <a:pPr lvl="1"/>
                <a:r>
                  <a:rPr sz="1800" dirty="0" err="1"/>
                  <a:t>Standardisation</a:t>
                </a:r>
                <a:r>
                  <a:rPr sz="1800" dirty="0"/>
                  <a:t> des </a:t>
                </a:r>
                <a:r>
                  <a:rPr sz="1800" dirty="0" err="1"/>
                  <a:t>données</a:t>
                </a:r>
                <a:endParaRPr sz="1800" dirty="0"/>
              </a:p>
              <a:p>
                <a:pPr lvl="1"/>
                <a:r>
                  <a:rPr sz="1800" dirty="0">
                    <a:latin typeface="Courier"/>
                  </a:rPr>
                  <a:t>metric = "RMSE"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942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 3">
            <a:extLst>
              <a:ext uri="{FF2B5EF4-FFF2-40B4-BE49-F238E27FC236}">
                <a16:creationId xmlns:a16="http://schemas.microsoft.com/office/drawing/2014/main" id="{36606CEE-FF73-416A-8511-405BDF60B8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2054" y="1902495"/>
            <a:ext cx="5708621" cy="495550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Modèles testés - Arbre de décision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sz="1800" dirty="0" err="1"/>
              <a:t>Optimisation</a:t>
            </a:r>
            <a:r>
              <a:rPr sz="1800" dirty="0"/>
              <a:t> de </a:t>
            </a:r>
            <a:r>
              <a:rPr sz="1800" dirty="0" err="1">
                <a:latin typeface="Courier"/>
              </a:rPr>
              <a:t>minbucket</a:t>
            </a:r>
            <a:endParaRPr sz="1800" dirty="0">
              <a:latin typeface="Courier"/>
            </a:endParaRPr>
          </a:p>
          <a:p>
            <a:pPr lvl="1"/>
            <a:r>
              <a:rPr sz="1800" dirty="0" err="1"/>
              <a:t>Optimisation</a:t>
            </a:r>
            <a:r>
              <a:rPr sz="1800" dirty="0"/>
              <a:t> du </a:t>
            </a:r>
            <a:r>
              <a:rPr sz="1800" dirty="0" err="1"/>
              <a:t>paramètre</a:t>
            </a:r>
            <a:r>
              <a:rPr sz="1800" dirty="0"/>
              <a:t> de </a:t>
            </a:r>
            <a:r>
              <a:rPr sz="1800" dirty="0" err="1"/>
              <a:t>compléxité</a:t>
            </a:r>
            <a:r>
              <a:rPr sz="1800" dirty="0"/>
              <a:t> (</a:t>
            </a:r>
            <a:r>
              <a:rPr sz="1800" dirty="0">
                <a:latin typeface="Courier"/>
              </a:rPr>
              <a:t>cp</a:t>
            </a:r>
            <a:r>
              <a:rPr sz="1800" dirty="0"/>
              <a:t>)</a:t>
            </a:r>
          </a:p>
          <a:p>
            <a:pPr lvl="1"/>
            <a:r>
              <a:rPr sz="1800" dirty="0">
                <a:latin typeface="Courier"/>
              </a:rPr>
              <a:t>method="</a:t>
            </a:r>
            <a:r>
              <a:rPr sz="1800" dirty="0" err="1">
                <a:latin typeface="Courier"/>
              </a:rPr>
              <a:t>anova</a:t>
            </a:r>
            <a:r>
              <a:rPr sz="1800" dirty="0">
                <a:latin typeface="Courier"/>
              </a:rPr>
              <a:t>"</a:t>
            </a:r>
            <a:r>
              <a:rPr sz="1800" dirty="0"/>
              <a:t>, </a:t>
            </a:r>
            <a:r>
              <a:rPr sz="1800" dirty="0" err="1"/>
              <a:t>donc</a:t>
            </a:r>
            <a:r>
              <a:rPr sz="1800" dirty="0"/>
              <a:t> la </a:t>
            </a:r>
            <a:r>
              <a:rPr sz="1800" dirty="0" err="1"/>
              <a:t>fonction</a:t>
            </a:r>
            <a:r>
              <a:rPr sz="1800" dirty="0"/>
              <a:t> de </a:t>
            </a:r>
            <a:r>
              <a:rPr sz="1800" dirty="0" err="1"/>
              <a:t>perte</a:t>
            </a:r>
            <a:r>
              <a:rPr sz="1800" dirty="0"/>
              <a:t> </a:t>
            </a:r>
            <a:r>
              <a:rPr sz="1800" dirty="0" err="1"/>
              <a:t>est</a:t>
            </a:r>
            <a:r>
              <a:rPr sz="1800" dirty="0"/>
              <a:t> </a:t>
            </a:r>
            <a:r>
              <a:rPr sz="1800" dirty="0" err="1"/>
              <a:t>l’EQM</a:t>
            </a:r>
            <a:endParaRPr sz="1800" dirty="0"/>
          </a:p>
          <a:p>
            <a:pPr lvl="1"/>
            <a:r>
              <a:rPr sz="1800" dirty="0" err="1"/>
              <a:t>Arbre</a:t>
            </a:r>
            <a:r>
              <a:rPr sz="1800" dirty="0"/>
              <a:t> </a:t>
            </a:r>
            <a:r>
              <a:rPr sz="1800" dirty="0" err="1"/>
              <a:t>élagué</a:t>
            </a:r>
            <a:r>
              <a:rPr sz="1800" dirty="0"/>
              <a:t> trop </a:t>
            </a:r>
            <a:r>
              <a:rPr sz="1800" dirty="0" err="1"/>
              <a:t>gros</a:t>
            </a:r>
            <a:r>
              <a:rPr sz="1800" dirty="0"/>
              <a:t> pour </a:t>
            </a:r>
            <a:r>
              <a:rPr sz="1800" dirty="0" err="1"/>
              <a:t>être</a:t>
            </a:r>
            <a:r>
              <a:rPr sz="1800" dirty="0"/>
              <a:t> </a:t>
            </a:r>
            <a:r>
              <a:rPr sz="1800" dirty="0" err="1"/>
              <a:t>représenté</a:t>
            </a:r>
            <a:r>
              <a:rPr sz="1800" dirty="0"/>
              <a:t> </a:t>
            </a:r>
            <a:r>
              <a:rPr sz="1800" dirty="0" err="1"/>
              <a:t>graphiquement</a:t>
            </a:r>
            <a:endParaRPr sz="18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Modèles testés - Ensemble d’arbres de décision agrégées par </a:t>
            </a:r>
            <a:r>
              <a:rPr i="1"/>
              <a:t>bagging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sz="1800" dirty="0" err="1">
                <a:latin typeface="Courier"/>
              </a:rPr>
              <a:t>sampsize</a:t>
            </a:r>
            <a:r>
              <a:rPr sz="1800" dirty="0">
                <a:latin typeface="Courier"/>
              </a:rPr>
              <a:t>= </a:t>
            </a:r>
            <a:r>
              <a:rPr sz="1800" dirty="0" err="1">
                <a:latin typeface="Courier"/>
              </a:rPr>
              <a:t>nrow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latin typeface="Courier"/>
              </a:rPr>
              <a:t>donnees.train</a:t>
            </a:r>
            <a:r>
              <a:rPr sz="1800" dirty="0">
                <a:latin typeface="Courier"/>
              </a:rPr>
              <a:t>)</a:t>
            </a:r>
          </a:p>
          <a:p>
            <a:pPr lvl="1"/>
            <a:r>
              <a:rPr sz="1800" dirty="0" err="1">
                <a:latin typeface="Courier"/>
              </a:rPr>
              <a:t>mtry</a:t>
            </a:r>
            <a:r>
              <a:rPr sz="1800" dirty="0">
                <a:latin typeface="Courier"/>
              </a:rPr>
              <a:t>=17</a:t>
            </a:r>
            <a:endParaRPr lang="fr-CA" sz="1800" dirty="0">
              <a:latin typeface="Courier"/>
            </a:endParaRPr>
          </a:p>
          <a:p>
            <a:pPr lvl="1"/>
            <a:r>
              <a:rPr lang="fr-CA" sz="1800" dirty="0" err="1">
                <a:latin typeface="Courier"/>
              </a:rPr>
              <a:t>ntree</a:t>
            </a:r>
            <a:r>
              <a:rPr lang="fr-CA" sz="1800" dirty="0">
                <a:latin typeface="Courier"/>
              </a:rPr>
              <a:t>=500</a:t>
            </a:r>
            <a:endParaRPr sz="1800" dirty="0">
              <a:latin typeface="Courier"/>
            </a:endParaRPr>
          </a:p>
          <a:p>
            <a:pPr lvl="1"/>
            <a:r>
              <a:rPr sz="1800" dirty="0">
                <a:latin typeface="Courier"/>
              </a:rPr>
              <a:t>cp=0</a:t>
            </a:r>
            <a:r>
              <a:rPr lang="fr-CA" sz="1800" dirty="0">
                <a:latin typeface="Courier"/>
              </a:rPr>
              <a:t> (par défaut)</a:t>
            </a:r>
            <a:endParaRPr sz="1800" dirty="0">
              <a:latin typeface="Courier"/>
            </a:endParaRPr>
          </a:p>
          <a:p>
            <a:pPr lvl="1"/>
            <a:r>
              <a:rPr sz="1800" dirty="0" err="1">
                <a:latin typeface="Courier"/>
              </a:rPr>
              <a:t>nodesize</a:t>
            </a:r>
            <a:r>
              <a:rPr sz="1800" dirty="0">
                <a:latin typeface="Courier"/>
              </a:rPr>
              <a:t>=5</a:t>
            </a:r>
            <a:r>
              <a:rPr lang="fr-CA" sz="1800" dirty="0">
                <a:latin typeface="Courier"/>
              </a:rPr>
              <a:t> (par défaut)</a:t>
            </a:r>
            <a:endParaRPr sz="1800" dirty="0">
              <a:latin typeface="Courier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E833EF6-15B1-48FF-A6D9-5DBCED9A3C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8604" y="1908792"/>
            <a:ext cx="5776106" cy="4948759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Modèle testés - Forêt aléatoire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01902"/>
            <a:ext cx="8596668" cy="3880773"/>
          </a:xfrm>
        </p:spPr>
        <p:txBody>
          <a:bodyPr>
            <a:normAutofit/>
          </a:bodyPr>
          <a:lstStyle/>
          <a:p>
            <a:pPr lvl="1"/>
            <a:r>
              <a:rPr sz="1800" dirty="0" err="1">
                <a:latin typeface="Courier"/>
              </a:rPr>
              <a:t>sampsize</a:t>
            </a:r>
            <a:r>
              <a:rPr sz="1800" dirty="0">
                <a:latin typeface="Courier"/>
              </a:rPr>
              <a:t>= </a:t>
            </a:r>
            <a:r>
              <a:rPr sz="1800" dirty="0">
                <a:solidFill>
                  <a:srgbClr val="0070C0"/>
                </a:solidFill>
                <a:latin typeface="Courier"/>
              </a:rPr>
              <a:t>0.75</a:t>
            </a:r>
            <a:r>
              <a:rPr sz="1800" dirty="0">
                <a:latin typeface="Courier"/>
              </a:rPr>
              <a:t>*</a:t>
            </a:r>
            <a:r>
              <a:rPr sz="1800" dirty="0" err="1">
                <a:latin typeface="Courier"/>
              </a:rPr>
              <a:t>nrow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latin typeface="Courier"/>
              </a:rPr>
              <a:t>donnees.train</a:t>
            </a:r>
            <a:r>
              <a:rPr sz="1800" dirty="0">
                <a:latin typeface="Courier"/>
              </a:rPr>
              <a:t>)</a:t>
            </a:r>
          </a:p>
          <a:p>
            <a:pPr lvl="1"/>
            <a:r>
              <a:rPr sz="1800" dirty="0" err="1">
                <a:latin typeface="Courier"/>
              </a:rPr>
              <a:t>ntree</a:t>
            </a:r>
            <a:r>
              <a:rPr sz="1800" dirty="0">
                <a:latin typeface="Courier"/>
              </a:rPr>
              <a:t>=</a:t>
            </a:r>
            <a:r>
              <a:rPr sz="1800" dirty="0">
                <a:solidFill>
                  <a:srgbClr val="0070C0"/>
                </a:solidFill>
                <a:latin typeface="Courier"/>
              </a:rPr>
              <a:t>150</a:t>
            </a:r>
          </a:p>
          <a:p>
            <a:pPr lvl="1"/>
            <a:r>
              <a:rPr sz="1800" dirty="0" err="1">
                <a:latin typeface="Courier"/>
              </a:rPr>
              <a:t>mtry</a:t>
            </a:r>
            <a:r>
              <a:rPr sz="1800" dirty="0">
                <a:latin typeface="Courier"/>
              </a:rPr>
              <a:t>=</a:t>
            </a:r>
            <a:r>
              <a:rPr sz="1800" dirty="0">
                <a:solidFill>
                  <a:srgbClr val="0070C0"/>
                </a:solidFill>
                <a:latin typeface="Courier"/>
              </a:rPr>
              <a:t>8</a:t>
            </a:r>
            <a:endParaRPr lang="fr-CA" sz="1800" dirty="0">
              <a:solidFill>
                <a:srgbClr val="0070C0"/>
              </a:solidFill>
              <a:latin typeface="Courier"/>
            </a:endParaRPr>
          </a:p>
          <a:p>
            <a:pPr lvl="1"/>
            <a:r>
              <a:rPr lang="fr-CA" sz="1800" dirty="0" err="1">
                <a:latin typeface="Courier"/>
              </a:rPr>
              <a:t>cp</a:t>
            </a:r>
            <a:r>
              <a:rPr lang="fr-CA" sz="1800" dirty="0">
                <a:latin typeface="Courier"/>
              </a:rPr>
              <a:t>=0 (par défaut)</a:t>
            </a:r>
          </a:p>
          <a:p>
            <a:pPr lvl="1"/>
            <a:r>
              <a:rPr lang="fr-CA" sz="1800" dirty="0" err="1">
                <a:latin typeface="Courier"/>
              </a:rPr>
              <a:t>nodesize</a:t>
            </a:r>
            <a:r>
              <a:rPr lang="fr-CA" sz="1800" dirty="0">
                <a:latin typeface="Courier"/>
              </a:rPr>
              <a:t>=5 (par défaut)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E043058-A80C-4E49-AB8A-58631E6E31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163" y="2059854"/>
            <a:ext cx="5546481" cy="4798146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Modèles testés - Modèle de boosting de gradient stochastique (</a:t>
            </a:r>
            <a:r>
              <a:rPr i="1"/>
              <a:t>GBM</a:t>
            </a:r>
            <a:r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sz="1800" dirty="0" err="1"/>
              <a:t>Sélection</a:t>
            </a:r>
            <a:r>
              <a:rPr sz="1800" dirty="0"/>
              <a:t> des </a:t>
            </a:r>
            <a:br>
              <a:rPr lang="fr-CA" sz="1800" dirty="0"/>
            </a:br>
            <a:r>
              <a:rPr sz="1800" dirty="0" err="1"/>
              <a:t>hyparamètres</a:t>
            </a:r>
            <a:r>
              <a:rPr sz="1800" dirty="0"/>
              <a:t> à </a:t>
            </a:r>
            <a:r>
              <a:rPr sz="1800" dirty="0" err="1"/>
              <a:t>optimiser</a:t>
            </a:r>
            <a:endParaRPr sz="1800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378E903-5592-4B99-9AD3-21E674D920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9606" y="1895954"/>
            <a:ext cx="5789053" cy="4962046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Modèles testés - Modèle de boosting de gradient stochastique (</a:t>
            </a:r>
            <a:r>
              <a:rPr i="1"/>
              <a:t>GBM</a:t>
            </a:r>
            <a:r>
              <a:t>) (suite)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673100" y="2159000"/>
          <a:ext cx="8572500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7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7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57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Profondeur 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Nombre d’itérations optimal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EQM de validation croisée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29884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0.027029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18905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0.026559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12676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0.026556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10515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0.026378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TextBox 3"/>
          <p:cNvSpPr txBox="1"/>
          <p:nvPr/>
        </p:nvSpPr>
        <p:spPr>
          <a:xfrm>
            <a:off x="673100" y="5524500"/>
            <a:ext cx="85852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L’EQM des modèles testés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Comparaison selon l’EQM de validation croisée</a:t>
            </a:r>
          </a:p>
          <a:p>
            <a:pPr lvl="1"/>
            <a:r>
              <a:t>Modèle final:</a:t>
            </a:r>
          </a:p>
          <a:p>
            <a:pPr lvl="2"/>
            <a:r>
              <a:rPr>
                <a:latin typeface="Courier"/>
              </a:rPr>
              <a:t>d=9</a:t>
            </a:r>
          </a:p>
          <a:p>
            <a:pPr lvl="2"/>
            <a:r>
              <a:rPr>
                <a:latin typeface="Courier"/>
              </a:rPr>
              <a:t>T=10515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0" name="Group 136">
            <a:extLst>
              <a:ext uri="{FF2B5EF4-FFF2-40B4-BE49-F238E27FC236}">
                <a16:creationId xmlns:a16="http://schemas.microsoft.com/office/drawing/2014/main" id="{90A61547-2555-4DE2-A37F-A53E54917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5C2447E0-8F0D-479C-94E4-82BC8EB68C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1F943397-DCDD-44CB-BBA9-9510B7698D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Rectangle 23">
              <a:extLst>
                <a:ext uri="{FF2B5EF4-FFF2-40B4-BE49-F238E27FC236}">
                  <a16:creationId xmlns:a16="http://schemas.microsoft.com/office/drawing/2014/main" id="{E2630ADC-31DB-4C48-AC4A-DAAE5A7B8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1" name="Rectangle 25">
              <a:extLst>
                <a:ext uri="{FF2B5EF4-FFF2-40B4-BE49-F238E27FC236}">
                  <a16:creationId xmlns:a16="http://schemas.microsoft.com/office/drawing/2014/main" id="{2CA5C44E-F54E-47E0-8989-4D8686B33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2" name="Isosceles Triangle 141">
              <a:extLst>
                <a:ext uri="{FF2B5EF4-FFF2-40B4-BE49-F238E27FC236}">
                  <a16:creationId xmlns:a16="http://schemas.microsoft.com/office/drawing/2014/main" id="{FF54E15E-830B-4375-A239-4C51954DEA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3" name="Rectangle 27">
              <a:extLst>
                <a:ext uri="{FF2B5EF4-FFF2-40B4-BE49-F238E27FC236}">
                  <a16:creationId xmlns:a16="http://schemas.microsoft.com/office/drawing/2014/main" id="{CB37E322-FF7E-4872-BD6B-50A48CBEA5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4" name="Rectangle 28">
              <a:extLst>
                <a:ext uri="{FF2B5EF4-FFF2-40B4-BE49-F238E27FC236}">
                  <a16:creationId xmlns:a16="http://schemas.microsoft.com/office/drawing/2014/main" id="{710D0C1E-D2F8-45B2-AE14-1AC8E976F7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5" name="Rectangle 29">
              <a:extLst>
                <a:ext uri="{FF2B5EF4-FFF2-40B4-BE49-F238E27FC236}">
                  <a16:creationId xmlns:a16="http://schemas.microsoft.com/office/drawing/2014/main" id="{3216331B-17D0-4167-ABD2-B2198058C2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6" name="Isosceles Triangle 145">
              <a:extLst>
                <a:ext uri="{FF2B5EF4-FFF2-40B4-BE49-F238E27FC236}">
                  <a16:creationId xmlns:a16="http://schemas.microsoft.com/office/drawing/2014/main" id="{A53A7A96-3806-4BB3-91DE-6EED48AC78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7" name="Isosceles Triangle 146">
              <a:extLst>
                <a:ext uri="{FF2B5EF4-FFF2-40B4-BE49-F238E27FC236}">
                  <a16:creationId xmlns:a16="http://schemas.microsoft.com/office/drawing/2014/main" id="{F8C2B86C-EE71-466E-8991-503F9C9C1B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5968" y="4473225"/>
            <a:ext cx="8288035" cy="1095059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lvl="0" indent="0" algn="ctr"/>
            <a:r>
              <a:rPr lang="en-US" sz="4800"/>
              <a:t>Introduction</a:t>
            </a:r>
          </a:p>
        </p:txBody>
      </p:sp>
      <p:pic>
        <p:nvPicPr>
          <p:cNvPr id="1028" name="Picture 4" descr="Maison, Condo à vendre Laval - Stéphane Levasseur Courtier immobilier">
            <a:extLst>
              <a:ext uri="{FF2B5EF4-FFF2-40B4-BE49-F238E27FC236}">
                <a16:creationId xmlns:a16="http://schemas.microsoft.com/office/drawing/2014/main" id="{D798EB45-754C-4D73-8621-CD6E131D0F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85965" y="1081945"/>
            <a:ext cx="4251408" cy="3188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Maisons à Mascouche - Les Jardins du Coteau">
            <a:extLst>
              <a:ext uri="{FF2B5EF4-FFF2-40B4-BE49-F238E27FC236}">
                <a16:creationId xmlns:a16="http://schemas.microsoft.com/office/drawing/2014/main" id="{26CEE944-300E-4D05-9EC2-E759A32917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44284" y="1192762"/>
            <a:ext cx="4251408" cy="2954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Comparaison des modèles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673100" y="2159000"/>
          <a:ext cx="85852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9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Modèles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EQM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Modèle de 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0.05300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Modèle Lasso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0.05245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K plus proches voisins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0.04570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Arbre de décision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0.04962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Bagging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0.03350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Forêt aléatoire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0.03253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Gradient boosting (GBM)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3.00000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TextBox 3"/>
          <p:cNvSpPr txBox="1"/>
          <p:nvPr/>
        </p:nvSpPr>
        <p:spPr>
          <a:xfrm>
            <a:off x="673100" y="5524500"/>
            <a:ext cx="85852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L’EQM des sept modèles testés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Forêt aléatoire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CFCA15EE-05F3-4060-BCD8-CB7A3E70FC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7998" y="1364566"/>
            <a:ext cx="5995403" cy="5188634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Forêt aléatoire (suite)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C028C6D-E0F8-4D78-BDE5-C04B4C7F42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1681" y="1416912"/>
            <a:ext cx="6142306" cy="5309862"/>
          </a:xfrm>
          <a:prstGeom prst="rect">
            <a:avLst/>
          </a:prstGeom>
        </p:spPr>
      </p:pic>
      <p:pic>
        <p:nvPicPr>
          <p:cNvPr id="5" name="Picture 2" descr="Sticker mural Rose des vents &gt; Décomotif">
            <a:extLst>
              <a:ext uri="{FF2B5EF4-FFF2-40B4-BE49-F238E27FC236}">
                <a16:creationId xmlns:a16="http://schemas.microsoft.com/office/drawing/2014/main" id="{EA72AEDC-C67A-410A-8B5C-4E2D743423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0126786" y="52388"/>
            <a:ext cx="1878012" cy="1878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Forêt aléatoire (suite)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096405A-B9FF-471F-AC25-14F542D10E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6975" y="1439572"/>
            <a:ext cx="6128385" cy="529196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Forêt aléatoire (suite)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FA724EA-58C3-4908-A48F-62266152D4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7998" y="1423355"/>
            <a:ext cx="6293616" cy="5434645"/>
          </a:xfrm>
          <a:prstGeom prst="rect">
            <a:avLst/>
          </a:prstGeom>
        </p:spPr>
      </p:pic>
      <p:pic>
        <p:nvPicPr>
          <p:cNvPr id="2050" name="Picture 2" descr="Sticker mural Rose des vents &gt; Décomotif">
            <a:extLst>
              <a:ext uri="{FF2B5EF4-FFF2-40B4-BE49-F238E27FC236}">
                <a16:creationId xmlns:a16="http://schemas.microsoft.com/office/drawing/2014/main" id="{16E69075-ABCD-4E6D-8120-FC9E7E997A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6786" y="52388"/>
            <a:ext cx="1878012" cy="1878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Modèle de boosting de gradient stochastique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Modèle de boosting de gradient stochastique (suite)</a:t>
            </a:r>
          </a:p>
        </p:txBody>
      </p:sp>
      <p:pic>
        <p:nvPicPr>
          <p:cNvPr id="3" name="Picture 1" descr="PP_files/figure-pptx/unnamed-chunk-12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40000" y="2159000"/>
            <a:ext cx="48387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Modèle de boosting de gradient stochastique (suite)</a:t>
            </a:r>
          </a:p>
        </p:txBody>
      </p:sp>
      <p:pic>
        <p:nvPicPr>
          <p:cNvPr id="3" name="Picture 1" descr="PP_files/figure-pptx/unnamed-chunk-13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40000" y="2159000"/>
            <a:ext cx="48387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4" name="Picture 2" descr="Sticker mural Rose des vents &gt; Décomotif">
            <a:extLst>
              <a:ext uri="{FF2B5EF4-FFF2-40B4-BE49-F238E27FC236}">
                <a16:creationId xmlns:a16="http://schemas.microsoft.com/office/drawing/2014/main" id="{01487D9F-F712-4022-AB87-A86F289025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0126786" y="52388"/>
            <a:ext cx="1878012" cy="1878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Modèle de boosting de gradient stochastique (suite)</a:t>
            </a:r>
          </a:p>
        </p:txBody>
      </p:sp>
      <p:pic>
        <p:nvPicPr>
          <p:cNvPr id="3" name="Picture 1" descr="PP_files/figure-pptx/unnamed-chunk-14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40000" y="2159000"/>
            <a:ext cx="48387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Modèle de boosting de gradient stochastique (suite)</a:t>
            </a:r>
          </a:p>
        </p:txBody>
      </p:sp>
      <p:pic>
        <p:nvPicPr>
          <p:cNvPr id="3" name="Picture 1" descr="PP_files/figure-pptx/unnamed-chunk-15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40000" y="2159000"/>
            <a:ext cx="48387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Plan de la présentation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sz="1800" dirty="0"/>
              <a:t>Description du </a:t>
            </a:r>
            <a:r>
              <a:rPr sz="1800" dirty="0" err="1"/>
              <a:t>problème</a:t>
            </a:r>
            <a:endParaRPr sz="1800" dirty="0"/>
          </a:p>
          <a:p>
            <a:pPr lvl="1"/>
            <a:r>
              <a:rPr sz="1800" dirty="0"/>
              <a:t>Base de </a:t>
            </a:r>
            <a:r>
              <a:rPr sz="1800" dirty="0" err="1"/>
              <a:t>données</a:t>
            </a:r>
            <a:r>
              <a:rPr sz="1800" dirty="0"/>
              <a:t> à </a:t>
            </a:r>
            <a:r>
              <a:rPr sz="1800" dirty="0" err="1"/>
              <a:t>l’étude</a:t>
            </a:r>
            <a:endParaRPr sz="1800" dirty="0"/>
          </a:p>
          <a:p>
            <a:pPr lvl="1"/>
            <a:r>
              <a:rPr sz="1800" dirty="0" err="1"/>
              <a:t>Prétraitement</a:t>
            </a:r>
            <a:r>
              <a:rPr sz="1800" dirty="0"/>
              <a:t> des </a:t>
            </a:r>
            <a:r>
              <a:rPr sz="1800" dirty="0" err="1"/>
              <a:t>données</a:t>
            </a:r>
            <a:endParaRPr sz="1800" dirty="0"/>
          </a:p>
          <a:p>
            <a:pPr lvl="1"/>
            <a:r>
              <a:rPr sz="1800" dirty="0" err="1"/>
              <a:t>Analyse</a:t>
            </a:r>
            <a:r>
              <a:rPr sz="1800" dirty="0"/>
              <a:t> </a:t>
            </a:r>
            <a:r>
              <a:rPr sz="1800" dirty="0" err="1"/>
              <a:t>exploratoire</a:t>
            </a:r>
            <a:endParaRPr sz="1800" dirty="0"/>
          </a:p>
          <a:p>
            <a:pPr lvl="1"/>
            <a:r>
              <a:rPr sz="1800" dirty="0" err="1"/>
              <a:t>Modèles</a:t>
            </a:r>
            <a:r>
              <a:rPr sz="1800" dirty="0"/>
              <a:t> </a:t>
            </a:r>
            <a:r>
              <a:rPr sz="1800" dirty="0" err="1"/>
              <a:t>testés</a:t>
            </a:r>
            <a:endParaRPr sz="1800" dirty="0"/>
          </a:p>
          <a:p>
            <a:pPr lvl="1"/>
            <a:r>
              <a:rPr sz="1800" dirty="0" err="1"/>
              <a:t>Comparaison</a:t>
            </a:r>
            <a:r>
              <a:rPr sz="1800" dirty="0"/>
              <a:t> des </a:t>
            </a:r>
            <a:r>
              <a:rPr sz="1800" dirty="0" err="1"/>
              <a:t>modèles</a:t>
            </a:r>
            <a:endParaRPr sz="1800" dirty="0"/>
          </a:p>
          <a:p>
            <a:pPr lvl="1"/>
            <a:r>
              <a:rPr sz="1800" dirty="0" err="1"/>
              <a:t>Forêt</a:t>
            </a:r>
            <a:r>
              <a:rPr sz="1800" dirty="0"/>
              <a:t> </a:t>
            </a:r>
            <a:r>
              <a:rPr sz="1800" dirty="0" err="1"/>
              <a:t>aléatoire</a:t>
            </a:r>
            <a:endParaRPr sz="1800" dirty="0"/>
          </a:p>
          <a:p>
            <a:pPr lvl="1"/>
            <a:r>
              <a:rPr sz="1800" dirty="0"/>
              <a:t>GBM</a:t>
            </a:r>
          </a:p>
          <a:p>
            <a:pPr lvl="1"/>
            <a:r>
              <a:rPr sz="1800" dirty="0"/>
              <a:t>Conclusion</a:t>
            </a:r>
            <a:endParaRPr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Modèle de boosting de gradient stochastique (suite)</a:t>
            </a:r>
          </a:p>
        </p:txBody>
      </p:sp>
      <p:pic>
        <p:nvPicPr>
          <p:cNvPr id="3" name="Picture 1" descr="PP_files/figure-pptx/unnamed-chunk-16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40000" y="2159000"/>
            <a:ext cx="48387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4" name="Picture 2" descr="Sticker mural Rose des vents &gt; Décomotif">
            <a:extLst>
              <a:ext uri="{FF2B5EF4-FFF2-40B4-BE49-F238E27FC236}">
                <a16:creationId xmlns:a16="http://schemas.microsoft.com/office/drawing/2014/main" id="{5DD484AA-F8D2-492A-BE8A-FC90287C94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6786" y="52388"/>
            <a:ext cx="1878012" cy="1878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Modèle de boosting de gradient stochastique (suite)</a:t>
            </a:r>
          </a:p>
        </p:txBody>
      </p:sp>
      <p:pic>
        <p:nvPicPr>
          <p:cNvPr id="3" name="Picture 1" descr="PP_files/figure-pptx/unnamed-chunk-17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40000" y="2159000"/>
            <a:ext cx="48387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Modèle de boosting de gradient stochastique (suite)</a:t>
            </a:r>
          </a:p>
        </p:txBody>
      </p:sp>
      <p:pic>
        <p:nvPicPr>
          <p:cNvPr id="3" name="Picture 1" descr="PP_files/figure-pptx/unnamed-chunk-18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40000" y="2159000"/>
            <a:ext cx="48387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4" name="Picture 2" descr="Sticker mural Rose des vents &gt; Décomotif">
            <a:extLst>
              <a:ext uri="{FF2B5EF4-FFF2-40B4-BE49-F238E27FC236}">
                <a16:creationId xmlns:a16="http://schemas.microsoft.com/office/drawing/2014/main" id="{62C76E18-09A6-4568-B5B9-7A518C1D15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6786" y="52388"/>
            <a:ext cx="1878012" cy="1878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sz="1800" dirty="0" err="1"/>
              <a:t>Modèle</a:t>
            </a:r>
            <a:r>
              <a:rPr sz="1800" dirty="0"/>
              <a:t> </a:t>
            </a:r>
            <a:r>
              <a:rPr sz="1800" i="1" dirty="0"/>
              <a:t>GBM</a:t>
            </a:r>
            <a:r>
              <a:rPr sz="1800" dirty="0"/>
              <a:t> </a:t>
            </a:r>
            <a:r>
              <a:rPr sz="1800" dirty="0" err="1"/>
              <a:t>retenu</a:t>
            </a:r>
            <a:endParaRPr sz="1800" dirty="0"/>
          </a:p>
          <a:p>
            <a:pPr lvl="1"/>
            <a:r>
              <a:rPr sz="1800" dirty="0"/>
              <a:t>Limitations</a:t>
            </a:r>
          </a:p>
          <a:p>
            <a:pPr lvl="2"/>
            <a:r>
              <a:rPr sz="1600" dirty="0" err="1"/>
              <a:t>Échelle</a:t>
            </a:r>
            <a:r>
              <a:rPr sz="1600" dirty="0"/>
              <a:t> </a:t>
            </a:r>
            <a:r>
              <a:rPr sz="1600" dirty="0" err="1"/>
              <a:t>logarithmique</a:t>
            </a:r>
            <a:endParaRPr sz="1600" dirty="0"/>
          </a:p>
          <a:p>
            <a:pPr lvl="2"/>
            <a:r>
              <a:rPr sz="1600" dirty="0" err="1"/>
              <a:t>Effet</a:t>
            </a:r>
            <a:r>
              <a:rPr sz="1600" dirty="0"/>
              <a:t> de </a:t>
            </a:r>
            <a:r>
              <a:rPr sz="1600" dirty="0" err="1"/>
              <a:t>l’inflation</a:t>
            </a:r>
            <a:endParaRPr sz="1600" dirty="0"/>
          </a:p>
          <a:p>
            <a:pPr lvl="1"/>
            <a:r>
              <a:rPr sz="1800" dirty="0" err="1"/>
              <a:t>Possibilité</a:t>
            </a:r>
            <a:r>
              <a:rPr sz="1800" dirty="0"/>
              <a:t> </a:t>
            </a:r>
            <a:r>
              <a:rPr sz="1800" dirty="0" err="1"/>
              <a:t>d’utilisation</a:t>
            </a:r>
            <a:r>
              <a:rPr sz="1800" dirty="0"/>
              <a:t> dans </a:t>
            </a:r>
            <a:r>
              <a:rPr sz="1800" dirty="0" err="1"/>
              <a:t>d’autres</a:t>
            </a:r>
            <a:r>
              <a:rPr sz="1800" dirty="0"/>
              <a:t> zones </a:t>
            </a:r>
            <a:r>
              <a:rPr sz="1800" dirty="0" err="1"/>
              <a:t>géographiques</a:t>
            </a:r>
            <a:endParaRPr sz="1800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Bibliographie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AutoNum type="arabicPeriod"/>
            </a:pPr>
            <a:r>
              <a:rPr sz="1800" dirty="0"/>
              <a:t>Kaggle, </a:t>
            </a:r>
            <a:r>
              <a:rPr sz="1800" dirty="0" err="1"/>
              <a:t>harlfoxen</a:t>
            </a:r>
            <a:r>
              <a:rPr sz="1800" dirty="0"/>
              <a:t> (2017). House sales in King County, USA. </a:t>
            </a:r>
            <a:r>
              <a:rPr sz="1800" dirty="0" err="1"/>
              <a:t>Récupéré</a:t>
            </a:r>
            <a:r>
              <a:rPr sz="1800" dirty="0"/>
              <a:t> le 27 </a:t>
            </a:r>
            <a:r>
              <a:rPr sz="1800" dirty="0" err="1"/>
              <a:t>février</a:t>
            </a:r>
            <a:r>
              <a:rPr sz="1800" dirty="0"/>
              <a:t> 2020 de </a:t>
            </a:r>
            <a:r>
              <a:rPr sz="1800" dirty="0">
                <a:hlinkClick r:id="rId2"/>
              </a:rPr>
              <a:t>https://www.kaggle.com/harlfoxem/housesalesprediction</a:t>
            </a:r>
            <a:r>
              <a:rPr sz="1800" dirty="0"/>
              <a:t>. </a:t>
            </a:r>
          </a:p>
          <a:p>
            <a:pPr lvl="1">
              <a:buAutoNum type="arabicPeriod"/>
            </a:pPr>
            <a:r>
              <a:rPr sz="1800" dirty="0"/>
              <a:t>Max Kuhn (2020). caret: Classification and Regression Training. R package version 6.0-85. </a:t>
            </a:r>
            <a:r>
              <a:rPr sz="1800" dirty="0">
                <a:hlinkClick r:id="rId3"/>
              </a:rPr>
              <a:t>https://CRAN.R-project.org/package=caret</a:t>
            </a:r>
            <a:r>
              <a:rPr sz="1800" dirty="0"/>
              <a:t> </a:t>
            </a:r>
          </a:p>
          <a:p>
            <a:pPr lvl="1">
              <a:buAutoNum type="arabicPeriod"/>
            </a:pPr>
            <a:r>
              <a:rPr sz="1800" dirty="0"/>
              <a:t>Terry </a:t>
            </a:r>
            <a:r>
              <a:rPr sz="1800" dirty="0" err="1"/>
              <a:t>Therneau</a:t>
            </a:r>
            <a:r>
              <a:rPr sz="1800" dirty="0"/>
              <a:t> and Beth Atkinson (2019). </a:t>
            </a:r>
            <a:r>
              <a:rPr sz="1800" dirty="0" err="1"/>
              <a:t>rpart</a:t>
            </a:r>
            <a:r>
              <a:rPr sz="1800" dirty="0"/>
              <a:t>: Recursive Partitioning and Regression Trees. R package version 4.1-15. </a:t>
            </a:r>
            <a:r>
              <a:rPr sz="1800" dirty="0">
                <a:hlinkClick r:id="rId4"/>
              </a:rPr>
              <a:t>https://CRAN.R-project.org/package=rpart</a:t>
            </a:r>
            <a:r>
              <a:rPr sz="1800" dirty="0"/>
              <a:t> </a:t>
            </a:r>
          </a:p>
          <a:p>
            <a:pPr lvl="1">
              <a:buAutoNum type="arabicPeriod"/>
            </a:pPr>
            <a:r>
              <a:rPr sz="1800" dirty="0"/>
              <a:t>Stephen </a:t>
            </a:r>
            <a:r>
              <a:rPr sz="1800" dirty="0" err="1"/>
              <a:t>Milborrow</a:t>
            </a:r>
            <a:r>
              <a:rPr sz="1800" dirty="0"/>
              <a:t> (2019). </a:t>
            </a:r>
            <a:r>
              <a:rPr sz="1800" dirty="0" err="1"/>
              <a:t>rpart.plot</a:t>
            </a:r>
            <a:r>
              <a:rPr sz="1800" dirty="0"/>
              <a:t>: Plot ‘</a:t>
            </a:r>
            <a:r>
              <a:rPr sz="1800" dirty="0" err="1"/>
              <a:t>rpart</a:t>
            </a:r>
            <a:r>
              <a:rPr sz="1800" dirty="0"/>
              <a:t>’ Models: An Enhanced Version of ‘</a:t>
            </a:r>
            <a:r>
              <a:rPr sz="1800" dirty="0" err="1"/>
              <a:t>plot.rpart</a:t>
            </a:r>
            <a:r>
              <a:rPr sz="1800" dirty="0"/>
              <a:t>’. R package version 3.0.8. </a:t>
            </a:r>
            <a:r>
              <a:rPr sz="1800" dirty="0">
                <a:hlinkClick r:id="rId5"/>
              </a:rPr>
              <a:t>https://CRAN.R-project.org/package=rpart.plot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Bibliographie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AutoNum type="arabicPeriod" startAt="5"/>
            </a:pPr>
            <a:r>
              <a:rPr sz="1800" dirty="0"/>
              <a:t>A. </a:t>
            </a:r>
            <a:r>
              <a:rPr sz="1800" dirty="0" err="1"/>
              <a:t>Liaw</a:t>
            </a:r>
            <a:r>
              <a:rPr sz="1800" dirty="0"/>
              <a:t> and M. Wiener (2002). Classification and Regression by </a:t>
            </a:r>
            <a:r>
              <a:rPr sz="1800" dirty="0" err="1"/>
              <a:t>randomForest</a:t>
            </a:r>
            <a:r>
              <a:rPr sz="1800" dirty="0"/>
              <a:t>. R News 2(3), 18–22. </a:t>
            </a:r>
          </a:p>
          <a:p>
            <a:pPr lvl="1">
              <a:buAutoNum type="arabicPeriod" startAt="5"/>
            </a:pPr>
            <a:r>
              <a:rPr sz="1800" dirty="0"/>
              <a:t>Brandon Greenwell, Bradley </a:t>
            </a:r>
            <a:r>
              <a:rPr sz="1800" dirty="0" err="1"/>
              <a:t>Boehmke</a:t>
            </a:r>
            <a:r>
              <a:rPr sz="1800" dirty="0"/>
              <a:t>, Jay Cunningham and GBM Developers (2019). </a:t>
            </a:r>
            <a:r>
              <a:rPr sz="1800" dirty="0" err="1"/>
              <a:t>gbm</a:t>
            </a:r>
            <a:r>
              <a:rPr sz="1800" dirty="0"/>
              <a:t>: Generalized Boosted Regression Models. R package version 2.1.5. </a:t>
            </a:r>
            <a:r>
              <a:rPr sz="1800" dirty="0">
                <a:hlinkClick r:id="rId2"/>
              </a:rPr>
              <a:t>https://CRAN.R-project.org/package=gbm</a:t>
            </a:r>
            <a:r>
              <a:rPr sz="1800" dirty="0"/>
              <a:t> </a:t>
            </a:r>
          </a:p>
          <a:p>
            <a:pPr lvl="1">
              <a:buAutoNum type="arabicPeriod" startAt="5"/>
            </a:pPr>
            <a:r>
              <a:rPr sz="1800" dirty="0"/>
              <a:t>Jerome Friedman, Trevor Hastie, Robert </a:t>
            </a:r>
            <a:r>
              <a:rPr sz="1800" dirty="0" err="1"/>
              <a:t>Tibshirani</a:t>
            </a:r>
            <a:r>
              <a:rPr sz="1800" dirty="0"/>
              <a:t> (2010). Regularization Paths for Generalized Linear Models via Coordinate Descent. Journal of Statistical Software, 33(1), 1-22. URL </a:t>
            </a:r>
            <a:r>
              <a:rPr sz="1800" dirty="0">
                <a:hlinkClick r:id="rId3"/>
              </a:rPr>
              <a:t>http://www.jstatsoft.org/v33/i01/</a:t>
            </a:r>
            <a:r>
              <a:rPr sz="1800" dirty="0"/>
              <a:t>. </a:t>
            </a:r>
          </a:p>
          <a:p>
            <a:pPr lvl="1">
              <a:buAutoNum type="arabicPeriod" startAt="5"/>
            </a:pPr>
            <a:r>
              <a:rPr sz="1800" dirty="0"/>
              <a:t>Alina </a:t>
            </a:r>
            <a:r>
              <a:rPr sz="1800" dirty="0" err="1"/>
              <a:t>Beygelzimer</a:t>
            </a:r>
            <a:r>
              <a:rPr sz="1800" dirty="0"/>
              <a:t>, Sham </a:t>
            </a:r>
            <a:r>
              <a:rPr sz="1800" dirty="0" err="1"/>
              <a:t>Kakadet</a:t>
            </a:r>
            <a:r>
              <a:rPr sz="1800" dirty="0"/>
              <a:t>, John Langford, Sunil Arya, David Mount and </a:t>
            </a:r>
            <a:r>
              <a:rPr sz="1800" dirty="0" err="1"/>
              <a:t>Shengqiao</a:t>
            </a:r>
            <a:r>
              <a:rPr sz="1800" dirty="0"/>
              <a:t> Li (2019). FNN: Fast Nearest Neighbor Search Algorithms and Applications. R package version 1.1.3. </a:t>
            </a:r>
            <a:r>
              <a:rPr sz="1800" dirty="0">
                <a:hlinkClick r:id="rId4"/>
              </a:rPr>
              <a:t>https://CRAN.R-project.org/package=FNN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Description du problème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sz="1800" dirty="0" err="1"/>
              <a:t>Quelques</a:t>
            </a:r>
            <a:r>
              <a:rPr sz="1800" dirty="0"/>
              <a:t> </a:t>
            </a:r>
            <a:r>
              <a:rPr sz="1800" dirty="0" err="1"/>
              <a:t>utilités</a:t>
            </a:r>
            <a:r>
              <a:rPr sz="1800" dirty="0"/>
              <a:t> </a:t>
            </a:r>
            <a:r>
              <a:rPr sz="1800" dirty="0" err="1"/>
              <a:t>actuarielles</a:t>
            </a:r>
            <a:endParaRPr sz="1800" dirty="0"/>
          </a:p>
          <a:p>
            <a:pPr lvl="2"/>
            <a:r>
              <a:rPr sz="1600" dirty="0"/>
              <a:t>Futures </a:t>
            </a:r>
            <a:r>
              <a:rPr sz="1600" dirty="0" err="1"/>
              <a:t>soumissions</a:t>
            </a:r>
            <a:r>
              <a:rPr sz="1600" dirty="0"/>
              <a:t> </a:t>
            </a:r>
            <a:r>
              <a:rPr sz="1600" dirty="0" err="1"/>
              <a:t>d’assurance</a:t>
            </a:r>
            <a:r>
              <a:rPr sz="1600" dirty="0"/>
              <a:t> habitation</a:t>
            </a:r>
          </a:p>
          <a:p>
            <a:pPr lvl="2"/>
            <a:r>
              <a:rPr sz="1600" dirty="0" err="1"/>
              <a:t>Prêts</a:t>
            </a:r>
            <a:r>
              <a:rPr sz="1600" dirty="0"/>
              <a:t> </a:t>
            </a:r>
            <a:r>
              <a:rPr sz="1600" dirty="0" err="1"/>
              <a:t>hypothécaire</a:t>
            </a:r>
            <a:r>
              <a:rPr sz="1600" dirty="0"/>
              <a:t> à des fins de hedging</a:t>
            </a:r>
          </a:p>
        </p:txBody>
      </p:sp>
      <p:pic>
        <p:nvPicPr>
          <p:cNvPr id="3074" name="Picture 2" descr="Est-ce que votre assurance habitation couvre votre ordinateur ...">
            <a:extLst>
              <a:ext uri="{FF2B5EF4-FFF2-40B4-BE49-F238E27FC236}">
                <a16:creationId xmlns:a16="http://schemas.microsoft.com/office/drawing/2014/main" id="{0CB4A5AC-96DA-4BC0-AD66-6428A7D2C2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5898" y="3519297"/>
            <a:ext cx="3367087" cy="2522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Base de données à l’étude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sz="1800" dirty="0"/>
              <a:t>Prix de vente des </a:t>
            </a:r>
            <a:r>
              <a:rPr sz="1800" dirty="0" err="1"/>
              <a:t>maisons</a:t>
            </a:r>
            <a:r>
              <a:rPr sz="1800" dirty="0"/>
              <a:t> dans le </a:t>
            </a:r>
            <a:r>
              <a:rPr sz="1800" dirty="0" err="1"/>
              <a:t>comté</a:t>
            </a:r>
            <a:r>
              <a:rPr sz="1800" dirty="0"/>
              <a:t> de King County (Washington, USA)</a:t>
            </a:r>
          </a:p>
          <a:p>
            <a:pPr lvl="1"/>
            <a:r>
              <a:rPr sz="1800" dirty="0" err="1"/>
              <a:t>Maisons</a:t>
            </a:r>
            <a:r>
              <a:rPr sz="1800" dirty="0"/>
              <a:t> </a:t>
            </a:r>
            <a:r>
              <a:rPr sz="1800" dirty="0" err="1"/>
              <a:t>vendues</a:t>
            </a:r>
            <a:r>
              <a:rPr sz="1800" dirty="0"/>
              <a:t> entre </a:t>
            </a:r>
            <a:r>
              <a:rPr sz="1800" dirty="0" err="1"/>
              <a:t>mai</a:t>
            </a:r>
            <a:r>
              <a:rPr sz="1800" dirty="0"/>
              <a:t> 2014 et </a:t>
            </a:r>
            <a:r>
              <a:rPr sz="1800" dirty="0" err="1"/>
              <a:t>mai</a:t>
            </a:r>
            <a:r>
              <a:rPr sz="1800" dirty="0"/>
              <a:t> 2015</a:t>
            </a:r>
          </a:p>
          <a:p>
            <a:pPr lvl="1"/>
            <a:r>
              <a:rPr sz="1800" dirty="0"/>
              <a:t>21 613 </a:t>
            </a:r>
            <a:r>
              <a:rPr sz="1800" dirty="0" err="1"/>
              <a:t>lignes</a:t>
            </a:r>
            <a:r>
              <a:rPr sz="1800" dirty="0"/>
              <a:t> pour 21 </a:t>
            </a:r>
            <a:r>
              <a:rPr sz="1800" dirty="0" err="1"/>
              <a:t>colonnes</a:t>
            </a:r>
            <a:r>
              <a:rPr sz="1800" dirty="0"/>
              <a:t> (variables)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Prétraitement des données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sz="1800" dirty="0" err="1"/>
              <a:t>Traitements</a:t>
            </a:r>
            <a:r>
              <a:rPr sz="1800" dirty="0"/>
              <a:t> des </a:t>
            </a:r>
            <a:r>
              <a:rPr sz="1800" dirty="0" err="1"/>
              <a:t>erreurs</a:t>
            </a:r>
            <a:endParaRPr sz="1800" dirty="0"/>
          </a:p>
          <a:p>
            <a:pPr lvl="2"/>
            <a:r>
              <a:rPr sz="1600" dirty="0" err="1"/>
              <a:t>Doublons</a:t>
            </a:r>
            <a:endParaRPr sz="1600" dirty="0"/>
          </a:p>
          <a:p>
            <a:pPr lvl="2"/>
            <a:r>
              <a:rPr sz="1600" dirty="0"/>
              <a:t>Suppression de </a:t>
            </a:r>
            <a:r>
              <a:rPr sz="1600" dirty="0" err="1"/>
              <a:t>données</a:t>
            </a:r>
            <a:endParaRPr sz="1600" dirty="0"/>
          </a:p>
          <a:p>
            <a:pPr lvl="1"/>
            <a:r>
              <a:rPr sz="1800" dirty="0"/>
              <a:t>Variables </a:t>
            </a:r>
            <a:r>
              <a:rPr sz="1800" dirty="0" err="1"/>
              <a:t>retirées</a:t>
            </a:r>
            <a:endParaRPr sz="1800" dirty="0"/>
          </a:p>
          <a:p>
            <a:pPr lvl="1"/>
            <a:r>
              <a:rPr sz="1800" dirty="0" err="1"/>
              <a:t>Création</a:t>
            </a:r>
            <a:r>
              <a:rPr sz="1800" dirty="0"/>
              <a:t> de variables</a:t>
            </a:r>
          </a:p>
          <a:p>
            <a:pPr lvl="2"/>
            <a:r>
              <a:rPr sz="1600" i="1" dirty="0"/>
              <a:t>age</a:t>
            </a:r>
          </a:p>
          <a:p>
            <a:pPr lvl="2"/>
            <a:r>
              <a:rPr sz="1600" i="1" dirty="0"/>
              <a:t>reno</a:t>
            </a:r>
          </a:p>
          <a:p>
            <a:pPr lvl="2"/>
            <a:r>
              <a:rPr sz="1600" i="1" dirty="0" err="1"/>
              <a:t>expensive_area</a:t>
            </a:r>
            <a:endParaRPr i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Analyse exploratoire - Variable réponse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5D8498E-C9C5-4F10-93E4-3C363B47F3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842" y="1930400"/>
            <a:ext cx="9167773" cy="431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Analyse exploratoire - Carte thermique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A7428A5-3DA8-4B65-8633-F76E0F1F29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200" y="1601673"/>
            <a:ext cx="7409498" cy="494730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Analyse en composantes principales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58E7A10-00B1-4D85-8127-B83BEF1BA7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7998" y="1597246"/>
            <a:ext cx="5743868" cy="497500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Rouge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843</Words>
  <Application>Microsoft Office PowerPoint</Application>
  <PresentationFormat>Grand écran</PresentationFormat>
  <Paragraphs>139</Paragraphs>
  <Slides>35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35</vt:i4>
      </vt:variant>
    </vt:vector>
  </HeadingPairs>
  <TitlesOfParts>
    <vt:vector size="41" baseType="lpstr">
      <vt:lpstr>Arial</vt:lpstr>
      <vt:lpstr>Cambria Math</vt:lpstr>
      <vt:lpstr>Courier</vt:lpstr>
      <vt:lpstr>Trebuchet MS</vt:lpstr>
      <vt:lpstr>Wingdings 3</vt:lpstr>
      <vt:lpstr>Facette</vt:lpstr>
      <vt:lpstr>Prix de vente de maisons à King County</vt:lpstr>
      <vt:lpstr>Introduction</vt:lpstr>
      <vt:lpstr>Plan de la présentation</vt:lpstr>
      <vt:lpstr>Description du problème</vt:lpstr>
      <vt:lpstr>Base de données à l’étude</vt:lpstr>
      <vt:lpstr>Prétraitement des données</vt:lpstr>
      <vt:lpstr>Analyse exploratoire - Variable réponse</vt:lpstr>
      <vt:lpstr>Analyse exploratoire - Carte thermique</vt:lpstr>
      <vt:lpstr>Analyse en composantes principales</vt:lpstr>
      <vt:lpstr>Modèles testés</vt:lpstr>
      <vt:lpstr>Modèles testés - Modèle de base</vt:lpstr>
      <vt:lpstr>Modèles testés - Modèle linéaire généralisé avec régression Lasso</vt:lpstr>
      <vt:lpstr>Modèles testés - Modèle des k plus proches voisins</vt:lpstr>
      <vt:lpstr>Modèles testés - Arbre de décision</vt:lpstr>
      <vt:lpstr>Modèles testés - Ensemble d’arbres de décision agrégées par bagging</vt:lpstr>
      <vt:lpstr>Modèle testés - Forêt aléatoire</vt:lpstr>
      <vt:lpstr>Modèles testés - Modèle de boosting de gradient stochastique (GBM)</vt:lpstr>
      <vt:lpstr>Modèles testés - Modèle de boosting de gradient stochastique (GBM) (suite)</vt:lpstr>
      <vt:lpstr>Présentation PowerPoint</vt:lpstr>
      <vt:lpstr>Comparaison des modèles</vt:lpstr>
      <vt:lpstr>Forêt aléatoire</vt:lpstr>
      <vt:lpstr>Forêt aléatoire (suite)</vt:lpstr>
      <vt:lpstr>Forêt aléatoire (suite)</vt:lpstr>
      <vt:lpstr>Forêt aléatoire (suite)</vt:lpstr>
      <vt:lpstr>Modèle de boosting de gradient stochastique</vt:lpstr>
      <vt:lpstr>Modèle de boosting de gradient stochastique (suite)</vt:lpstr>
      <vt:lpstr>Modèle de boosting de gradient stochastique (suite)</vt:lpstr>
      <vt:lpstr>Modèle de boosting de gradient stochastique (suite)</vt:lpstr>
      <vt:lpstr>Modèle de boosting de gradient stochastique (suite)</vt:lpstr>
      <vt:lpstr>Modèle de boosting de gradient stochastique (suite)</vt:lpstr>
      <vt:lpstr>Modèle de boosting de gradient stochastique (suite)</vt:lpstr>
      <vt:lpstr>Modèle de boosting de gradient stochastique (suite)</vt:lpstr>
      <vt:lpstr>Conclusion</vt:lpstr>
      <vt:lpstr>Bibliographie</vt:lpstr>
      <vt:lpstr>Bibliographie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emplate>{3982F930-8ED7-E845-8225-24A694D5A3BC}tf10001060</Template>
  <TotalTime>4</TotalTime>
  <Words>0</Words>
  <Application>Microsoft Macintosh PowerPoint</Application>
  <PresentationFormat>Grand écran</PresentationFormat>
  <Paragraphs>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Trebuchet MS</vt:lpstr>
      <vt:lpstr>Wingdings 3</vt:lpstr>
      <vt:lpstr>Facette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Prix de vente de maisons à King County</dc:title>
  <dc:creator>Alexis Picard</dc:creator>
  <cp:lastModifiedBy>Alexis Picard</cp:lastModifiedBy>
  <cp:revision>10</cp:revision>
  <dcterms:created xsi:type="dcterms:W3CDTF">2020-04-21T20:40:08Z</dcterms:created>
  <dcterms:modified xsi:type="dcterms:W3CDTF">2020-04-21T21:55:04Z</dcterms:modified>
</cp:coreProperties>
</file>