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7"/>
  </p:normalViewPr>
  <p:slideViewPr>
    <p:cSldViewPr snapToGrid="0" snapToObjects="1">
      <p:cViewPr varScale="1">
        <p:scale>
          <a:sx n="90" d="100"/>
          <a:sy n="90" d="100"/>
        </p:scale>
        <p:origin x="23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Relationship Id="rId28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9464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8410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6495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408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3448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80652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6801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497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0130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120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5833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9646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6470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4665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4425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CA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8637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2288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kaggle.com/harlfoxem/housesalesprediction" TargetMode="External" /><Relationship Id="rId3" Type="http://schemas.openxmlformats.org/officeDocument/2006/relationships/hyperlink" Target="https://CRAN.R-project.org/package=caret" TargetMode="External" /><Relationship Id="rId4" Type="http://schemas.openxmlformats.org/officeDocument/2006/relationships/hyperlink" Target="https://CRAN.R-project.org/package=rpart" TargetMode="External" /><Relationship Id="rId5" Type="http://schemas.openxmlformats.org/officeDocument/2006/relationships/hyperlink" Target="https://CRAN.R-project.org/package=rpart.plot" TargetMode="Externa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RAN.R-project.org/package=gbm" TargetMode="External" /><Relationship Id="rId3" Type="http://schemas.openxmlformats.org/officeDocument/2006/relationships/hyperlink" Target="http://www.jstatsoft.org/v33/i01/" TargetMode="External" /><Relationship Id="rId4" Type="http://schemas.openxmlformats.org/officeDocument/2006/relationships/hyperlink" Target="https://CRAN.R-project.org/package=FNN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pPr lvl="0" marL="0" indent="0">
              <a:buNone/>
            </a:pPr>
            <a:r>
              <a:rPr/>
              <a:t>Prix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vente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maisons</a:t>
            </a:r>
            <a:r>
              <a:rPr/>
              <a:t> </a:t>
            </a:r>
            <a:r>
              <a:rPr/>
              <a:t>à</a:t>
            </a:r>
            <a:r>
              <a:rPr/>
              <a:t> </a:t>
            </a:r>
            <a:r>
              <a:rPr/>
              <a:t>King</a:t>
            </a:r>
            <a:r>
              <a:rPr/>
              <a:t> </a:t>
            </a:r>
            <a:r>
              <a:rPr/>
              <a:t>County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Matis</a:t>
            </a:r>
            <a:r>
              <a:rPr/>
              <a:t> </a:t>
            </a:r>
            <a:r>
              <a:rPr/>
              <a:t>Brassard-Verrier,</a:t>
            </a:r>
            <a:r>
              <a:rPr/>
              <a:t> </a:t>
            </a:r>
            <a:r>
              <a:rPr/>
              <a:t>Alyson</a:t>
            </a:r>
            <a:r>
              <a:rPr/>
              <a:t> </a:t>
            </a:r>
            <a:r>
              <a:rPr/>
              <a:t>Marquis,</a:t>
            </a:r>
            <a:r>
              <a:rPr/>
              <a:t> </a:t>
            </a:r>
            <a:r>
              <a:rPr/>
              <a:t>Alexis</a:t>
            </a:r>
            <a:r>
              <a:rPr/>
              <a:t> </a:t>
            </a:r>
            <a:r>
              <a:rPr/>
              <a:t>Picard</a:t>
            </a:r>
            <a:r>
              <a:rPr/>
              <a:t> </a:t>
            </a:r>
            <a:r>
              <a:rPr/>
              <a:t>et</a:t>
            </a:r>
            <a:r>
              <a:rPr/>
              <a:t> </a:t>
            </a:r>
            <a:r>
              <a:rPr/>
              <a:t>Samuel</a:t>
            </a:r>
            <a:r>
              <a:rPr/>
              <a:t> </a:t>
            </a:r>
            <a:r>
              <a:rPr/>
              <a:t>Provencher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Modèles</a:t>
            </a:r>
            <a:r>
              <a:rPr/>
              <a:t> </a:t>
            </a:r>
            <a:r>
              <a:rPr/>
              <a:t>testés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Modèle</a:t>
            </a:r>
            <a:r>
              <a:rPr/>
              <a:t> </a:t>
            </a:r>
            <a:r>
              <a:rPr/>
              <a:t>linéaire</a:t>
            </a:r>
            <a:r>
              <a:rPr/>
              <a:t> </a:t>
            </a:r>
            <a:r>
              <a:rPr/>
              <a:t>généralisé</a:t>
            </a:r>
            <a:r>
              <a:rPr/>
              <a:t> </a:t>
            </a:r>
            <a:r>
              <a:rPr/>
              <a:t>avec</a:t>
            </a:r>
            <a:r>
              <a:rPr/>
              <a:t> </a:t>
            </a:r>
            <a:r>
              <a:rPr/>
              <a:t>régression</a:t>
            </a:r>
            <a:r>
              <a:rPr/>
              <a:t> </a:t>
            </a:r>
            <a:r>
              <a:rPr/>
              <a:t>Lasso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Modèles</a:t>
            </a:r>
            <a:r>
              <a:rPr/>
              <a:t> </a:t>
            </a:r>
            <a:r>
              <a:rPr/>
              <a:t>testés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Modèle</a:t>
            </a:r>
            <a:r>
              <a:rPr/>
              <a:t> </a:t>
            </a:r>
            <a:r>
              <a:rPr/>
              <a:t>des</a:t>
            </a:r>
            <a:r>
              <a:rPr/>
              <a:t> </a:t>
            </a:r>
            <a:r>
              <a:rPr i="1"/>
              <a:t>k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proches</a:t>
            </a:r>
            <a:r>
              <a:rPr/>
              <a:t> </a:t>
            </a:r>
            <a:r>
              <a:rPr/>
              <a:t>voisins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Modèles</a:t>
            </a:r>
            <a:r>
              <a:rPr/>
              <a:t> </a:t>
            </a:r>
            <a:r>
              <a:rPr/>
              <a:t>testés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Arbre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décision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Modèles</a:t>
            </a:r>
            <a:r>
              <a:rPr/>
              <a:t> </a:t>
            </a:r>
            <a:r>
              <a:rPr/>
              <a:t>testés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Ensemble</a:t>
            </a:r>
            <a:r>
              <a:rPr/>
              <a:t> </a:t>
            </a:r>
            <a:r>
              <a:rPr/>
              <a:t>d’arbres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décision</a:t>
            </a:r>
            <a:r>
              <a:rPr/>
              <a:t> </a:t>
            </a:r>
            <a:r>
              <a:rPr/>
              <a:t>agrégées</a:t>
            </a:r>
            <a:r>
              <a:rPr/>
              <a:t> </a:t>
            </a:r>
            <a:r>
              <a:rPr/>
              <a:t>par</a:t>
            </a:r>
            <a:r>
              <a:rPr/>
              <a:t> </a:t>
            </a:r>
            <a:r>
              <a:rPr i="1"/>
              <a:t>bagging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latin typeface="Courier"/>
              </a:rPr>
              <a:t>sampsize= nrow(donnees.train)</a:t>
            </a:r>
          </a:p>
          <a:p>
            <a:pPr lvl="1"/>
            <a:r>
              <a:rPr>
                <a:latin typeface="Courier"/>
              </a:rPr>
              <a:t>mtry=17</a:t>
            </a:r>
          </a:p>
          <a:p>
            <a:pPr lvl="1"/>
            <a:r>
              <a:rPr>
                <a:latin typeface="Courier"/>
              </a:rPr>
              <a:t>cp=0</a:t>
            </a:r>
          </a:p>
          <a:p>
            <a:pPr lvl="1"/>
            <a:r>
              <a:rPr>
                <a:latin typeface="Courier"/>
              </a:rPr>
              <a:t>nodesize=5</a:t>
            </a:r>
          </a:p>
          <a:p>
            <a:pPr lvl="1"/>
            <a:r>
              <a:rPr>
                <a:latin typeface="Courier"/>
              </a:rPr>
              <a:t>ntree=500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P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2159000"/>
            <a:ext cx="48387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Modèle</a:t>
            </a:r>
            <a:r>
              <a:rPr/>
              <a:t> </a:t>
            </a:r>
            <a:r>
              <a:rPr/>
              <a:t>testés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Forêt</a:t>
            </a:r>
            <a:r>
              <a:rPr/>
              <a:t> </a:t>
            </a:r>
            <a:r>
              <a:rPr/>
              <a:t>aléatoire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latin typeface="Courier"/>
              </a:rPr>
              <a:t>sampsize= 0.75*nrow(donnees.train)</a:t>
            </a:r>
          </a:p>
          <a:p>
            <a:pPr lvl="1"/>
            <a:r>
              <a:rPr>
                <a:latin typeface="Courier"/>
              </a:rPr>
              <a:t>cp=0</a:t>
            </a:r>
          </a:p>
          <a:p>
            <a:pPr lvl="1"/>
            <a:r>
              <a:rPr>
                <a:latin typeface="Courier"/>
              </a:rPr>
              <a:t>nodesize=5</a:t>
            </a:r>
          </a:p>
          <a:p>
            <a:pPr lvl="1"/>
            <a:r>
              <a:rPr>
                <a:latin typeface="Courier"/>
              </a:rPr>
              <a:t>ntree=150</a:t>
            </a:r>
          </a:p>
          <a:p>
            <a:pPr lvl="1"/>
            <a:r>
              <a:rPr>
                <a:latin typeface="Courier"/>
              </a:rPr>
              <a:t>mtry=8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P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2159000"/>
            <a:ext cx="48387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Modèles</a:t>
            </a:r>
            <a:r>
              <a:rPr/>
              <a:t> </a:t>
            </a:r>
            <a:r>
              <a:rPr/>
              <a:t>testés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Modèle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 i="1"/>
              <a:t>gradient</a:t>
            </a:r>
            <a:r>
              <a:rPr i="1"/>
              <a:t> </a:t>
            </a:r>
            <a:r>
              <a:rPr i="1"/>
              <a:t>boosting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Comparaison</a:t>
            </a:r>
            <a:r>
              <a:rPr/>
              <a:t> </a:t>
            </a:r>
            <a:r>
              <a:rPr/>
              <a:t>des</a:t>
            </a:r>
            <a:r>
              <a:rPr/>
              <a:t> </a:t>
            </a:r>
            <a:r>
              <a:rPr/>
              <a:t>modèles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73100" y="2159000"/>
          <a:ext cx="8585200" cy="3365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2600"/>
                <a:gridCol w="42926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Modèles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EQM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Modèle</a:t>
                      </a:r>
                      <a:r>
                        <a:rPr/>
                        <a:t> </a:t>
                      </a:r>
                      <a:r>
                        <a:rPr/>
                        <a:t>de</a:t>
                      </a:r>
                      <a:r>
                        <a:rPr/>
                        <a:t> </a:t>
                      </a:r>
                      <a:r>
                        <a:rPr/>
                        <a:t>base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0.05300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Modèle</a:t>
                      </a:r>
                      <a:r>
                        <a:rPr/>
                        <a:t> </a:t>
                      </a:r>
                      <a:r>
                        <a:rPr/>
                        <a:t>Lasso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0.05245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K</a:t>
                      </a:r>
                      <a:r>
                        <a:rPr/>
                        <a:t> </a:t>
                      </a:r>
                      <a:r>
                        <a:rPr/>
                        <a:t>plus</a:t>
                      </a:r>
                      <a:r>
                        <a:rPr/>
                        <a:t> </a:t>
                      </a:r>
                      <a:r>
                        <a:rPr/>
                        <a:t>proches</a:t>
                      </a:r>
                      <a:r>
                        <a:rPr/>
                        <a:t> </a:t>
                      </a:r>
                      <a:r>
                        <a:rPr/>
                        <a:t>voisins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0.04570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Arbre</a:t>
                      </a:r>
                      <a:r>
                        <a:rPr/>
                        <a:t> </a:t>
                      </a:r>
                      <a:r>
                        <a:rPr/>
                        <a:t>de</a:t>
                      </a:r>
                      <a:r>
                        <a:rPr/>
                        <a:t> </a:t>
                      </a:r>
                      <a:r>
                        <a:rPr/>
                        <a:t>décision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0.04962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Bagging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0.03350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Forêt</a:t>
                      </a:r>
                      <a:r>
                        <a:rPr/>
                        <a:t> </a:t>
                      </a:r>
                      <a:r>
                        <a:rPr/>
                        <a:t>aléatoire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0.03253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Gradient</a:t>
                      </a:r>
                      <a:r>
                        <a:rPr/>
                        <a:t> </a:t>
                      </a:r>
                      <a:r>
                        <a:rPr/>
                        <a:t>boosting</a:t>
                      </a:r>
                      <a:r>
                        <a:rPr/>
                        <a:t> </a:t>
                      </a:r>
                      <a:r>
                        <a:rPr/>
                        <a:t>(GBM)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3.00000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673100" y="5524500"/>
            <a:ext cx="8585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L’EQM</a:t>
            </a:r>
            <a:r>
              <a:rPr/>
              <a:t> </a:t>
            </a:r>
            <a:r>
              <a:rPr/>
              <a:t>des</a:t>
            </a:r>
            <a:r>
              <a:rPr/>
              <a:t> </a:t>
            </a:r>
            <a:r>
              <a:rPr/>
              <a:t>sept</a:t>
            </a:r>
            <a:r>
              <a:rPr/>
              <a:t> </a:t>
            </a:r>
            <a:r>
              <a:rPr/>
              <a:t>modèles</a:t>
            </a:r>
            <a:r>
              <a:rPr/>
              <a:t> </a:t>
            </a:r>
            <a:r>
              <a:rPr/>
              <a:t>testés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Forêt</a:t>
            </a:r>
            <a:r>
              <a:rPr/>
              <a:t> </a:t>
            </a:r>
            <a:r>
              <a:rPr/>
              <a:t>aléatoire</a:t>
            </a:r>
          </a:p>
        </p:txBody>
      </p:sp>
      <p:pic>
        <p:nvPicPr>
          <p:cNvPr descr="PP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2159000"/>
            <a:ext cx="48387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Forêt</a:t>
            </a:r>
            <a:r>
              <a:rPr/>
              <a:t> </a:t>
            </a:r>
            <a:r>
              <a:rPr/>
              <a:t>aléatoire</a:t>
            </a:r>
            <a:r>
              <a:rPr/>
              <a:t> </a:t>
            </a:r>
            <a:r>
              <a:rPr/>
              <a:t>(suite)</a:t>
            </a:r>
          </a:p>
        </p:txBody>
      </p:sp>
      <p:pic>
        <p:nvPicPr>
          <p:cNvPr descr="PP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2159000"/>
            <a:ext cx="48387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Forêt</a:t>
            </a:r>
            <a:r>
              <a:rPr/>
              <a:t> </a:t>
            </a:r>
            <a:r>
              <a:rPr/>
              <a:t>aléatoire</a:t>
            </a:r>
            <a:r>
              <a:rPr/>
              <a:t> </a:t>
            </a:r>
            <a:r>
              <a:rPr/>
              <a:t>(suite)</a:t>
            </a:r>
          </a:p>
        </p:txBody>
      </p:sp>
      <p:pic>
        <p:nvPicPr>
          <p:cNvPr descr="PP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2159000"/>
            <a:ext cx="48387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Forêt</a:t>
            </a:r>
            <a:r>
              <a:rPr/>
              <a:t> </a:t>
            </a:r>
            <a:r>
              <a:rPr/>
              <a:t>aléatoire</a:t>
            </a:r>
            <a:r>
              <a:rPr/>
              <a:t> </a:t>
            </a:r>
            <a:r>
              <a:rPr/>
              <a:t>(suite)</a:t>
            </a:r>
          </a:p>
        </p:txBody>
      </p:sp>
      <p:pic>
        <p:nvPicPr>
          <p:cNvPr descr="PP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2159000"/>
            <a:ext cx="48387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Modèle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 i="1"/>
              <a:t>gradient</a:t>
            </a:r>
            <a:r>
              <a:rPr i="1"/>
              <a:t> </a:t>
            </a:r>
            <a:r>
              <a:rPr i="1"/>
              <a:t>boosting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Bibliographie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Kaggle, harlfoxen (2017). House sales in King County, USA. Récupéré le 27 février 2020 de </a:t>
            </a:r>
            <a:r>
              <a:rPr>
                <a:hlinkClick r:id="rId2"/>
              </a:rPr>
              <a:t>https://www.kaggle.com/harlfoxem/housesalesprediction</a:t>
            </a:r>
            <a:r>
              <a:rPr/>
              <a:t>. </a:t>
            </a:r>
          </a:p>
          <a:p>
            <a:pPr lvl="1">
              <a:buAutoNum type="arabicPeriod"/>
            </a:pPr>
            <a:r>
              <a:rPr/>
              <a:t>Max Kuhn (2020). caret: Classification and Regression Training. R package version 6.0-85. </a:t>
            </a:r>
            <a:r>
              <a:rPr>
                <a:hlinkClick r:id="rId3"/>
              </a:rPr>
              <a:t>https://CRAN.R-project.org/package=caret</a:t>
            </a:r>
            <a:r>
              <a:rPr/>
              <a:t> </a:t>
            </a:r>
          </a:p>
          <a:p>
            <a:pPr lvl="1">
              <a:buAutoNum type="arabicPeriod"/>
            </a:pPr>
            <a:r>
              <a:rPr/>
              <a:t>Terry Therneau and Beth Atkinson (2019). rpart: Recursive Partitioning and Regression Trees. R package version 4.1-15. </a:t>
            </a:r>
            <a:r>
              <a:rPr>
                <a:hlinkClick r:id="rId4"/>
              </a:rPr>
              <a:t>https://CRAN.R-project.org/package=rpart</a:t>
            </a:r>
            <a:r>
              <a:rPr/>
              <a:t> </a:t>
            </a:r>
          </a:p>
          <a:p>
            <a:pPr lvl="1">
              <a:buAutoNum type="arabicPeriod"/>
            </a:pPr>
            <a:r>
              <a:rPr/>
              <a:t>Stephen Milborrow (2019). rpart.plot: Plot ‘rpart’ Models: An Enhanced Version of ‘plot.rpart’. R package version 3.0.8. </a:t>
            </a:r>
            <a:r>
              <a:rPr>
                <a:hlinkClick r:id="rId5"/>
              </a:rPr>
              <a:t>https://CRAN.R-project.org/package=rpart.plot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Bibliographie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startAt="5" type="arabicPeriod"/>
            </a:pPr>
            <a:r>
              <a:rPr/>
              <a:t>A. Liaw and M. Wiener (2002). Classification and Regression by randomForest. R News 2(3), 18–22. </a:t>
            </a:r>
          </a:p>
          <a:p>
            <a:pPr lvl="1">
              <a:buAutoNum startAt="5" type="arabicPeriod"/>
            </a:pPr>
            <a:r>
              <a:rPr/>
              <a:t>Brandon Greenwell, Bradley Boehmke, Jay Cunningham and GBM Developers (2019). gbm: Generalized Boosted Regression Models. R package version 2.1.5. </a:t>
            </a:r>
            <a:r>
              <a:rPr>
                <a:hlinkClick r:id="rId2"/>
              </a:rPr>
              <a:t>https://CRAN.R-project.org/package=gbm</a:t>
            </a:r>
            <a:r>
              <a:rPr/>
              <a:t> </a:t>
            </a:r>
          </a:p>
          <a:p>
            <a:pPr lvl="1">
              <a:buAutoNum startAt="5" type="arabicPeriod"/>
            </a:pPr>
            <a:r>
              <a:rPr/>
              <a:t>Jerome Friedman, Trevor Hastie, Robert Tibshirani (2010). Regularization Paths for Generalized Linear Models via Coordinate Descent. Journal of Statistical Software, 33(1), 1-22. URL </a:t>
            </a:r>
            <a:r>
              <a:rPr>
                <a:hlinkClick r:id="rId3"/>
              </a:rPr>
              <a:t>http://www.jstatsoft.org/v33/i01/</a:t>
            </a:r>
            <a:r>
              <a:rPr/>
              <a:t>. </a:t>
            </a:r>
          </a:p>
          <a:p>
            <a:pPr lvl="1">
              <a:buAutoNum startAt="5" type="arabicPeriod"/>
            </a:pPr>
            <a:r>
              <a:rPr/>
              <a:t>Alina Beygelzimer, Sham Kakadet, John Langford, Sunil Arya, David Mount and Shengqiao Li (2019). FNN: Fast Nearest Neighbor Search Algorithms and Applications. R package version 1.1.3. </a:t>
            </a:r>
            <a:r>
              <a:rPr>
                <a:hlinkClick r:id="rId4"/>
              </a:rPr>
              <a:t>https://CRAN.R-project.org/package=FNN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Plan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présentation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Base de données à l’étude</a:t>
            </a:r>
          </a:p>
          <a:p>
            <a:pPr lvl="1"/>
            <a:r>
              <a:rPr/>
              <a:t>Prétraitement des données</a:t>
            </a:r>
          </a:p>
          <a:p>
            <a:pPr lvl="1"/>
            <a:r>
              <a:rPr/>
              <a:t>Analyse exploratoire</a:t>
            </a:r>
          </a:p>
          <a:p>
            <a:pPr lvl="1"/>
            <a:r>
              <a:rPr/>
              <a:t>Modèles testés</a:t>
            </a:r>
          </a:p>
          <a:p>
            <a:pPr lvl="1"/>
            <a:r>
              <a:rPr/>
              <a:t>Comparaison des modèles</a:t>
            </a:r>
          </a:p>
          <a:p>
            <a:pPr lvl="1"/>
            <a:r>
              <a:rPr/>
              <a:t>Forêt aléatoire</a:t>
            </a:r>
          </a:p>
          <a:p>
            <a:pPr lvl="1"/>
            <a:r>
              <a:rPr/>
              <a:t>GBM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Base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données</a:t>
            </a:r>
            <a:r>
              <a:rPr/>
              <a:t> </a:t>
            </a:r>
            <a:r>
              <a:rPr/>
              <a:t>à</a:t>
            </a:r>
            <a:r>
              <a:rPr/>
              <a:t> </a:t>
            </a:r>
            <a:r>
              <a:rPr/>
              <a:t>l’étude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Prix de vente des maisons dans le conté de King County (Washington, USA)</a:t>
            </a:r>
          </a:p>
          <a:p>
            <a:pPr lvl="1"/>
            <a:r>
              <a:rPr/>
              <a:t>Maisons vendues entre mai 2014 et mai 2015</a:t>
            </a:r>
          </a:p>
          <a:p>
            <a:pPr lvl="1"/>
            <a:r>
              <a:rPr/>
              <a:t>21 613 lignes pour 21 colonnes (variables)</a:t>
            </a:r>
          </a:p>
          <a:p>
            <a:pPr lvl="1"/>
            <a:r>
              <a:rPr/>
              <a:t>Quelques utilités actuariels…</a:t>
            </a:r>
          </a:p>
          <a:p>
            <a:pPr lvl="1"/>
            <a:r>
              <a:rPr/>
              <a:t>Futures soumissions d’assurance habitation</a:t>
            </a:r>
          </a:p>
          <a:p>
            <a:pPr lvl="1"/>
            <a:r>
              <a:rPr/>
              <a:t>Prêts hypothécaire à des fins de hedging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Prétraitement</a:t>
            </a:r>
            <a:r>
              <a:rPr/>
              <a:t> </a:t>
            </a:r>
            <a:r>
              <a:rPr/>
              <a:t>des</a:t>
            </a:r>
            <a:r>
              <a:rPr/>
              <a:t> </a:t>
            </a:r>
            <a:r>
              <a:rPr/>
              <a:t>données</a:t>
            </a:r>
          </a:p>
        </p:txBody>
      </p:sp>
      <p:pic>
        <p:nvPicPr>
          <p:cNvPr descr="PP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2159000"/>
            <a:ext cx="48387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Analyse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composantes</a:t>
            </a:r>
            <a:r>
              <a:rPr/>
              <a:t> </a:t>
            </a:r>
            <a:r>
              <a:rPr/>
              <a:t>principales</a:t>
            </a:r>
          </a:p>
        </p:txBody>
      </p:sp>
      <p:pic>
        <p:nvPicPr>
          <p:cNvPr descr="PP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2159000"/>
            <a:ext cx="48387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Analyse</a:t>
            </a:r>
            <a:r>
              <a:rPr/>
              <a:t> </a:t>
            </a:r>
            <a:r>
              <a:rPr/>
              <a:t>exploratoire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Modèles</a:t>
            </a:r>
            <a:r>
              <a:rPr/>
              <a:t> </a:t>
            </a:r>
            <a:r>
              <a:rPr/>
              <a:t>testés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Modèle de base</a:t>
            </a:r>
          </a:p>
          <a:p>
            <a:pPr lvl="1"/>
            <a:r>
              <a:rPr/>
              <a:t>Modèle linéaire généralisé avec régression Lasso</a:t>
            </a:r>
          </a:p>
          <a:p>
            <a:pPr lvl="1"/>
            <a:r>
              <a:rPr/>
              <a:t>Modèle des </a:t>
            </a:r>
            <a:r>
              <a:rPr i="1"/>
              <a:t>k</a:t>
            </a:r>
            <a:r>
              <a:rPr/>
              <a:t> plus proches voisins</a:t>
            </a:r>
          </a:p>
          <a:p>
            <a:pPr lvl="1"/>
            <a:r>
              <a:rPr/>
              <a:t>Arbre de décision</a:t>
            </a:r>
          </a:p>
          <a:p>
            <a:pPr lvl="1"/>
            <a:r>
              <a:rPr/>
              <a:t>Ensemble d’arbres de décision agrégées par </a:t>
            </a:r>
            <a:r>
              <a:rPr i="1"/>
              <a:t>bagging</a:t>
            </a:r>
          </a:p>
          <a:p>
            <a:pPr lvl="1"/>
            <a:r>
              <a:rPr/>
              <a:t>Forêt aléatoire</a:t>
            </a:r>
          </a:p>
          <a:p>
            <a:pPr lvl="1"/>
            <a:r>
              <a:rPr/>
              <a:t>Modèle de </a:t>
            </a:r>
            <a:r>
              <a:rPr i="1"/>
              <a:t>gradient boosting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Modèles</a:t>
            </a:r>
            <a:r>
              <a:rPr/>
              <a:t> </a:t>
            </a:r>
            <a:r>
              <a:rPr/>
              <a:t>testés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Modèle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base</a:t>
            </a:r>
          </a:p>
        </p:txBody>
      </p:sp>
    </p:spTree>
  </p:cSld>
</p:sld>
</file>

<file path=ppt/theme/theme1.xml><?xml version="1.0" encoding="utf-8"?>
<a:theme xmlns:a="http://schemas.openxmlformats.org/drawingml/2006/main" name="Facette">
  <a:themeElements>
    <a:clrScheme name="Rouge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{3982F930-8ED7-E845-8225-24A694D5A3BC}tf10001060</Template>
  <TotalTime>4</TotalTime>
  <Words>0</Words>
  <Application>Microsoft Macintosh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Facette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Prix de vente de maisons à King County</dc:title>
  <dc:creator>Matis Brassard-Verrier, Alyson Marquis, Alexis Picard et Samuel Provencher</dc:creator>
  <cp:keywords/>
  <dcterms:created xsi:type="dcterms:W3CDTF">2020-04-20T21:18:27Z</dcterms:created>
  <dcterms:modified xsi:type="dcterms:W3CDTF">2020-04-20T21:18:27Z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