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3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harlfoxem/housesalesprediction" TargetMode="External" /><Relationship Id="rId3" Type="http://schemas.openxmlformats.org/officeDocument/2006/relationships/hyperlink" Target="https://CRAN.R-project.org/package=caret" TargetMode="External" /><Relationship Id="rId4" Type="http://schemas.openxmlformats.org/officeDocument/2006/relationships/hyperlink" Target="https://CRAN.R-project.org/package=rpart" TargetMode="External" /><Relationship Id="rId5" Type="http://schemas.openxmlformats.org/officeDocument/2006/relationships/hyperlink" Target="https://CRAN.R-project.org/package=rpart.plot" TargetMode="Externa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package=gbm" TargetMode="External" /><Relationship Id="rId3" Type="http://schemas.openxmlformats.org/officeDocument/2006/relationships/hyperlink" Target="http://www.jstatsoft.org/v33/i01/" TargetMode="External" /><Relationship Id="rId4" Type="http://schemas.openxmlformats.org/officeDocument/2006/relationships/hyperlink" Target="https://CRAN.R-project.org/package=FNN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Prix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vente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maisons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King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Matis</a:t>
            </a:r>
            <a:r>
              <a:rPr/>
              <a:t> </a:t>
            </a:r>
            <a:r>
              <a:rPr/>
              <a:t>Brassard-Verrier,</a:t>
            </a:r>
            <a:r>
              <a:rPr/>
              <a:t> </a:t>
            </a:r>
            <a:r>
              <a:rPr/>
              <a:t>Alyson</a:t>
            </a:r>
            <a:r>
              <a:rPr/>
              <a:t> </a:t>
            </a:r>
            <a:r>
              <a:rPr/>
              <a:t>Marquis,</a:t>
            </a:r>
            <a:r>
              <a:rPr/>
              <a:t> </a:t>
            </a:r>
            <a:r>
              <a:rPr/>
              <a:t>Alexis</a:t>
            </a:r>
            <a:r>
              <a:rPr/>
              <a:t> </a:t>
            </a:r>
            <a:r>
              <a:rPr/>
              <a:t>Picard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Samuel</a:t>
            </a:r>
            <a:r>
              <a:rPr/>
              <a:t> </a:t>
            </a:r>
            <a:r>
              <a:rPr/>
              <a:t>Provencher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de base</a:t>
            </a:r>
          </a:p>
          <a:p>
            <a:pPr lvl="1"/>
            <a:r>
              <a:rPr/>
              <a:t>Modèle linéaire généralisé avec régression Lasso</a:t>
            </a:r>
          </a:p>
          <a:p>
            <a:pPr lvl="1"/>
            <a:r>
              <a:rPr/>
              <a:t>Modèle des </a:t>
            </a:r>
            <a:r>
              <a:rPr i="1"/>
              <a:t>k</a:t>
            </a:r>
            <a:r>
              <a:rPr/>
              <a:t> plus proches voisins</a:t>
            </a:r>
          </a:p>
          <a:p>
            <a:pPr lvl="1"/>
            <a:r>
              <a:rPr/>
              <a:t>Arbre de décision</a:t>
            </a:r>
          </a:p>
          <a:p>
            <a:pPr lvl="1"/>
            <a:r>
              <a:rPr/>
              <a:t>Ensemble d’arbres de décision agrégées par </a:t>
            </a:r>
            <a:r>
              <a:rPr i="1"/>
              <a:t>bagging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Modèle de </a:t>
            </a:r>
            <a:r>
              <a:rPr i="1"/>
              <a:t>gradient boosting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Régression linéaire multiple avec transformation logarithmique</a:t>
            </a:r>
          </a:p>
          <a:p>
            <a:pPr lvl="1"/>
            <a:r>
              <a:rPr/>
              <a:t>Aucune interaction</a:t>
            </a:r>
          </a:p>
          <a:p>
            <a:pPr lvl="1"/>
            <a:r>
              <a:rPr/>
              <a:t>Aucune sélection formelle de variables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linéaire</a:t>
            </a:r>
            <a:r>
              <a:rPr/>
              <a:t> </a:t>
            </a:r>
            <a:r>
              <a:rPr/>
              <a:t>généralisé</a:t>
            </a:r>
            <a:r>
              <a:rPr/>
              <a:t> </a:t>
            </a:r>
            <a:r>
              <a:rPr/>
              <a:t>avec</a:t>
            </a:r>
            <a:r>
              <a:rPr/>
              <a:t> </a:t>
            </a:r>
            <a:r>
              <a:rPr/>
              <a:t>régression</a:t>
            </a:r>
            <a:r>
              <a:rPr/>
              <a:t> </a:t>
            </a:r>
            <a:r>
              <a:rPr/>
              <a:t>Lasso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 i="1"/>
              <a:t>k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proches</a:t>
            </a:r>
            <a:r>
              <a:rPr/>
              <a:t> </a:t>
            </a:r>
            <a:r>
              <a:rPr/>
              <a:t>voisins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Arbre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Optimisation de </a:t>
            </a:r>
            <a:r>
              <a:rPr sz="1800">
                <a:latin typeface="Courier"/>
              </a:rPr>
              <a:t>minbucket</a:t>
            </a:r>
          </a:p>
          <a:p>
            <a:pPr lvl="1"/>
            <a:r>
              <a:rPr/>
              <a:t>Optimisation du paramètre de compléxité (</a:t>
            </a:r>
            <a:r>
              <a:rPr sz="1800">
                <a:latin typeface="Courier"/>
              </a:rPr>
              <a:t>cp</a:t>
            </a:r>
            <a:r>
              <a:rPr/>
              <a:t>)</a:t>
            </a:r>
          </a:p>
          <a:p>
            <a:pPr lvl="1"/>
            <a:r>
              <a:rPr sz="1800">
                <a:latin typeface="Courier"/>
              </a:rPr>
              <a:t>method="anova"</a:t>
            </a:r>
            <a:r>
              <a:rPr/>
              <a:t>, donc la fonction de perte est l’EQM</a:t>
            </a:r>
          </a:p>
          <a:p>
            <a:pPr lvl="1"/>
            <a:r>
              <a:rPr/>
              <a:t>Arbre élagué trop gros pour être représenté graphiquement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Ensemble</a:t>
            </a:r>
            <a:r>
              <a:rPr/>
              <a:t> </a:t>
            </a:r>
            <a:r>
              <a:rPr/>
              <a:t>d’arbres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décision</a:t>
            </a:r>
            <a:r>
              <a:rPr/>
              <a:t> </a:t>
            </a:r>
            <a:r>
              <a:rPr/>
              <a:t>agrégées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sampsize= nrow(donnees.train)</a:t>
            </a:r>
          </a:p>
          <a:p>
            <a:pPr lvl="1"/>
            <a:r>
              <a:rPr sz="1800">
                <a:latin typeface="Courier"/>
              </a:rPr>
              <a:t>mtry=17</a:t>
            </a:r>
          </a:p>
          <a:p>
            <a:pPr lvl="1"/>
            <a:r>
              <a:rPr sz="1800">
                <a:latin typeface="Courier"/>
              </a:rPr>
              <a:t>cp=0</a:t>
            </a:r>
          </a:p>
          <a:p>
            <a:pPr lvl="1"/>
            <a:r>
              <a:rPr sz="1800">
                <a:latin typeface="Courier"/>
              </a:rPr>
              <a:t>nodesize=5</a:t>
            </a:r>
          </a:p>
          <a:p>
            <a:pPr lvl="1"/>
            <a:r>
              <a:rPr sz="1800">
                <a:latin typeface="Courier"/>
              </a:rPr>
              <a:t>ntree=500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sampsize= 0.75*nrow(donnees.train)</a:t>
            </a:r>
          </a:p>
          <a:p>
            <a:pPr lvl="1"/>
            <a:r>
              <a:rPr sz="1800">
                <a:latin typeface="Courier"/>
              </a:rPr>
              <a:t>cp=0</a:t>
            </a:r>
          </a:p>
          <a:p>
            <a:pPr lvl="1"/>
            <a:r>
              <a:rPr sz="1800">
                <a:latin typeface="Courier"/>
              </a:rPr>
              <a:t>nodesize=5</a:t>
            </a:r>
          </a:p>
          <a:p>
            <a:pPr lvl="1"/>
            <a:r>
              <a:rPr sz="1800">
                <a:latin typeface="Courier"/>
              </a:rPr>
              <a:t>ntree=150</a:t>
            </a:r>
          </a:p>
          <a:p>
            <a:pPr lvl="1"/>
            <a:r>
              <a:rPr sz="1800">
                <a:latin typeface="Courier"/>
              </a:rPr>
              <a:t>mtry=8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Comparaison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85200" cy="336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/>
                <a:gridCol w="4292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EQM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0.05300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Modèle</a:t>
                      </a:r>
                      <a:r>
                        <a:rPr/>
                        <a:t> </a:t>
                      </a:r>
                      <a:r>
                        <a:rPr/>
                        <a:t>Lasso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0.05245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</a:t>
                      </a:r>
                      <a:r>
                        <a:rPr/>
                        <a:t> </a:t>
                      </a:r>
                      <a:r>
                        <a:rPr/>
                        <a:t>plus</a:t>
                      </a:r>
                      <a:r>
                        <a:rPr/>
                        <a:t> </a:t>
                      </a:r>
                      <a:r>
                        <a:rPr/>
                        <a:t>proches</a:t>
                      </a:r>
                      <a:r>
                        <a:rPr/>
                        <a:t> </a:t>
                      </a:r>
                      <a:r>
                        <a:rPr/>
                        <a:t>voisins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0.04570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Arbre</a:t>
                      </a:r>
                      <a:r>
                        <a:rPr/>
                        <a:t> </a:t>
                      </a:r>
                      <a:r>
                        <a:rPr/>
                        <a:t>de</a:t>
                      </a:r>
                      <a:r>
                        <a:rPr/>
                        <a:t> </a:t>
                      </a:r>
                      <a:r>
                        <a:rPr/>
                        <a:t>décision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0.04962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Forêt</a:t>
                      </a:r>
                      <a:r>
                        <a:rPr/>
                        <a:t> </a:t>
                      </a:r>
                      <a:r>
                        <a:rPr/>
                        <a:t>aléatoire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0.03253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Gradient</a:t>
                      </a:r>
                      <a:r>
                        <a:rPr/>
                        <a:t> </a:t>
                      </a:r>
                      <a:r>
                        <a:rPr/>
                        <a:t>boosting</a:t>
                      </a:r>
                      <a:r>
                        <a:rPr/>
                        <a:t> </a:t>
                      </a:r>
                      <a:r>
                        <a:rPr/>
                        <a:t>(GBM)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3.00000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L’EQM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sept</a:t>
            </a:r>
            <a:r>
              <a:rPr/>
              <a:t> </a:t>
            </a:r>
            <a:r>
              <a:rPr/>
              <a:t>modèles</a:t>
            </a:r>
            <a:r>
              <a:rPr/>
              <a:t> </a:t>
            </a:r>
            <a:r>
              <a:rPr/>
              <a:t>testés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</a:p>
        </p:txBody>
      </p:sp>
      <p:pic>
        <p:nvPicPr>
          <p:cNvPr descr="PP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Forêt</a:t>
            </a:r>
            <a:r>
              <a:rPr/>
              <a:t> </a:t>
            </a:r>
            <a:r>
              <a:rPr/>
              <a:t>aléatoire</a:t>
            </a:r>
            <a:r>
              <a:rPr/>
              <a:t> </a:t>
            </a:r>
            <a:r>
              <a:rPr/>
              <a:t>(suite)</a:t>
            </a:r>
          </a:p>
        </p:txBody>
      </p:sp>
      <p:pic>
        <p:nvPicPr>
          <p:cNvPr descr="PP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Modèle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gradient</a:t>
            </a:r>
            <a:r>
              <a:rPr i="1"/>
              <a:t> </a:t>
            </a:r>
            <a:r>
              <a:rPr i="1"/>
              <a:t>boosting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Modèle GBM retenu</a:t>
            </a:r>
          </a:p>
          <a:p>
            <a:pPr lvl="1"/>
            <a:r>
              <a:rPr/>
              <a:t>Limitations</a:t>
            </a:r>
          </a:p>
          <a:p>
            <a:pPr lvl="2"/>
            <a:r>
              <a:rPr/>
              <a:t>Échelle logarithmique</a:t>
            </a:r>
          </a:p>
          <a:p>
            <a:pPr lvl="2"/>
            <a:r>
              <a:rPr/>
              <a:t>Effet de l’inflation</a:t>
            </a:r>
          </a:p>
          <a:p>
            <a:pPr lvl="1"/>
            <a:r>
              <a:rPr/>
              <a:t>Possibilité d’utilisation dans d’autres zones géographiques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Kaggle, harlfoxen (2017). House sales in King County, USA. Récupéré le 27 février 2020 de </a:t>
            </a:r>
            <a:r>
              <a:rPr>
                <a:hlinkClick r:id="rId2"/>
              </a:rPr>
              <a:t>https://www.kaggle.com/harlfoxem/housesalesprediction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Max Kuhn (2020). caret: Classification and Regression Training. R package version 6.0-85. </a:t>
            </a:r>
            <a:r>
              <a:rPr>
                <a:hlinkClick r:id="rId3"/>
              </a:rPr>
              <a:t>https://CRAN.R-project.org/package=caret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Terry Therneau and Beth Atkinson (2019). rpart: Recursive Partitioning and Regression Trees. R package version 4.1-15. </a:t>
            </a:r>
            <a:r>
              <a:rPr>
                <a:hlinkClick r:id="rId4"/>
              </a:rPr>
              <a:t>https://CRAN.R-project.org/package=rpart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Stephen Milborrow (2019). rpart.plot: Plot ‘rpart’ Models: An Enhanced Version of ‘plot.rpart’. R package version 3.0.8. </a:t>
            </a:r>
            <a:r>
              <a:rPr>
                <a:hlinkClick r:id="rId5"/>
              </a:rPr>
              <a:t>https://CRAN.R-project.org/package=rpart.plot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A. Liaw and M. Wiener (2002). Classification and Regression by randomForest. R News 2(3), 18–22. </a:t>
            </a:r>
          </a:p>
          <a:p>
            <a:pPr lvl="1">
              <a:buAutoNum type="arabicPeriod"/>
            </a:pPr>
            <a:r>
              <a:rPr/>
              <a:t>Brandon Greenwell, Bradley Boehmke, Jay Cunningham and GBM Developers (2019). gbm: Generalized Boosted Regression Models. R package version 2.1.5. </a:t>
            </a:r>
            <a:r>
              <a:rPr>
                <a:hlinkClick r:id="rId2"/>
              </a:rPr>
              <a:t>https://CRAN.R-project.org/package=gbm</a:t>
            </a:r>
            <a:r>
              <a:rPr/>
              <a:t> </a:t>
            </a:r>
          </a:p>
          <a:p>
            <a:pPr lvl="1">
              <a:buAutoNum type="arabicPeriod"/>
            </a:pPr>
            <a:r>
              <a:rPr/>
              <a:t>Jerome Friedman, Trevor Hastie, Robert Tibshirani (2010). Regularization Paths for Generalized Linear Models via Coordinate Descent. Journal of Statistical Software, 33(1), 1-22. URL </a:t>
            </a:r>
            <a:r>
              <a:rPr>
                <a:hlinkClick r:id="rId3"/>
              </a:rPr>
              <a:t>http://www.jstatsoft.org/v33/i01/</a:t>
            </a:r>
            <a:r>
              <a:rPr/>
              <a:t>. </a:t>
            </a:r>
          </a:p>
          <a:p>
            <a:pPr lvl="1">
              <a:buAutoNum type="arabicPeriod"/>
            </a:pPr>
            <a:r>
              <a:rPr/>
              <a:t>Alina Beygelzimer, Sham Kakadet, John Langford, Sunil Arya, David Mount and Shengqiao Li (2019). FNN: Fast Nearest Neighbor Search Algorithms and Applications. R package version 1.1.3. </a:t>
            </a:r>
            <a:r>
              <a:rPr>
                <a:hlinkClick r:id="rId4"/>
              </a:rPr>
              <a:t>https://CRAN.R-project.org/package=FNN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Description du problème</a:t>
            </a:r>
          </a:p>
          <a:p>
            <a:pPr lvl="1"/>
            <a:r>
              <a:rPr/>
              <a:t>Base de données à l’étude</a:t>
            </a:r>
          </a:p>
          <a:p>
            <a:pPr lvl="1"/>
            <a:r>
              <a:rPr/>
              <a:t>Prétraitement des données</a:t>
            </a:r>
          </a:p>
          <a:p>
            <a:pPr lvl="1"/>
            <a:r>
              <a:rPr/>
              <a:t>Analyse exploratoire</a:t>
            </a:r>
          </a:p>
          <a:p>
            <a:pPr lvl="1"/>
            <a:r>
              <a:rPr/>
              <a:t>Modèles testés</a:t>
            </a:r>
          </a:p>
          <a:p>
            <a:pPr lvl="1"/>
            <a:r>
              <a:rPr/>
              <a:t>Comparaison des modèles</a:t>
            </a:r>
          </a:p>
          <a:p>
            <a:pPr lvl="1"/>
            <a:r>
              <a:rPr/>
              <a:t>Forêt aléatoire</a:t>
            </a:r>
          </a:p>
          <a:p>
            <a:pPr lvl="1"/>
            <a:r>
              <a:rPr/>
              <a:t>GBM</a:t>
            </a:r>
          </a:p>
          <a:p>
            <a:pPr lvl="1"/>
            <a:r>
              <a:rPr/>
              <a:t>Conclusion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Quelques utilités actuariels</a:t>
            </a:r>
          </a:p>
          <a:p>
            <a:pPr lvl="2"/>
            <a:r>
              <a:rPr/>
              <a:t>Futures soumissions d’assurance habitation</a:t>
            </a:r>
          </a:p>
          <a:p>
            <a:pPr lvl="2"/>
            <a:r>
              <a:rPr/>
              <a:t>Prêts hypothécaire à des fins de hedging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données</a:t>
            </a:r>
            <a:r>
              <a:rPr/>
              <a:t> </a:t>
            </a:r>
            <a:r>
              <a:rPr/>
              <a:t>à</a:t>
            </a:r>
            <a:r>
              <a:rPr/>
              <a:t> </a:t>
            </a:r>
            <a:r>
              <a:rPr/>
              <a:t>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Prix de vente des maisons dans le conté de King County (Washington, USA)</a:t>
            </a:r>
          </a:p>
          <a:p>
            <a:pPr lvl="1"/>
            <a:r>
              <a:rPr/>
              <a:t>Maisons vendues entre mai 2014 et mai 2015</a:t>
            </a:r>
          </a:p>
          <a:p>
            <a:pPr lvl="1"/>
            <a:r>
              <a:rPr/>
              <a:t>21 613 lignes pour 21 colonnes (variables)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Prétraitement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Traitements des erreurs</a:t>
            </a:r>
          </a:p>
          <a:p>
            <a:pPr lvl="2"/>
            <a:r>
              <a:rPr/>
              <a:t>Doublons</a:t>
            </a:r>
          </a:p>
          <a:p>
            <a:pPr lvl="2"/>
            <a:r>
              <a:rPr/>
              <a:t>Suppression de données</a:t>
            </a:r>
          </a:p>
          <a:p>
            <a:pPr lvl="1"/>
            <a:r>
              <a:rPr/>
              <a:t>Variables retirées</a:t>
            </a:r>
          </a:p>
          <a:p>
            <a:pPr lvl="1"/>
            <a:r>
              <a:rPr/>
              <a:t>Création de variables</a:t>
            </a:r>
          </a:p>
          <a:p>
            <a:pPr lvl="2"/>
            <a:r>
              <a:rPr i="1"/>
              <a:t>age</a:t>
            </a:r>
          </a:p>
          <a:p>
            <a:pPr lvl="2"/>
            <a:r>
              <a:rPr i="1"/>
              <a:t>reno</a:t>
            </a:r>
          </a:p>
          <a:p>
            <a:pPr lvl="2"/>
            <a:r>
              <a:rPr i="1"/>
              <a:t>expensive_area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réponse</a:t>
            </a:r>
          </a:p>
        </p:txBody>
      </p:sp>
      <p:pic>
        <p:nvPicPr>
          <p:cNvPr descr="PP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exploratoire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Carte</a:t>
            </a:r>
            <a:r>
              <a:rPr/>
              <a:t> </a:t>
            </a:r>
            <a:r>
              <a:rPr/>
              <a:t>thermique</a:t>
            </a:r>
          </a:p>
        </p:txBody>
      </p:sp>
      <p:pic>
        <p:nvPicPr>
          <p:cNvPr descr="P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composantes</a:t>
            </a:r>
            <a:r>
              <a:rPr/>
              <a:t> </a:t>
            </a:r>
            <a:r>
              <a:rPr/>
              <a:t>principales</a:t>
            </a:r>
          </a:p>
        </p:txBody>
      </p:sp>
      <p:pic>
        <p:nvPicPr>
          <p:cNvPr descr="PP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Matis Brassard-Verrier, Alyson Marquis, Alexis Picard et Samuel Provencher</dc:creator>
  <cp:keywords/>
  <dcterms:created xsi:type="dcterms:W3CDTF">2020-04-21T00:56:47Z</dcterms:created>
  <dcterms:modified xsi:type="dcterms:W3CDTF">2020-04-21T00:56:47Z</dcterms:modified>
</cp:coreProperties>
</file>