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4" r:id="rId18"/>
    <p:sldId id="275" r:id="rId19"/>
    <p:sldId id="277" r:id="rId20"/>
    <p:sldId id="278" r:id="rId21"/>
    <p:sldId id="279" r:id="rId22"/>
    <p:sldId id="280" r:id="rId23"/>
    <p:sldId id="281" r:id="rId24"/>
    <p:sldId id="282" r:id="rId25"/>
    <p:sldId id="295" r:id="rId26"/>
    <p:sldId id="283" r:id="rId27"/>
    <p:sldId id="284" r:id="rId28"/>
    <p:sldId id="285" r:id="rId29"/>
    <p:sldId id="286" r:id="rId30"/>
    <p:sldId id="287" r:id="rId31"/>
    <p:sldId id="289" r:id="rId32"/>
    <p:sldId id="294" r:id="rId33"/>
    <p:sldId id="290" r:id="rId34"/>
    <p:sldId id="293" r:id="rId35"/>
    <p:sldId id="291" r:id="rId36"/>
    <p:sldId id="292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03"/>
  </p:normalViewPr>
  <p:slideViewPr>
    <p:cSldViewPr snapToGrid="0" snapToObjects="1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9464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8410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6495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408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3448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80652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6801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497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0130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120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5833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9646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6470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4665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4425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CA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8637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54CF7-68EA-2049-AF1D-68CFF274CF67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2288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package=caret" TargetMode="External"/><Relationship Id="rId2" Type="http://schemas.openxmlformats.org/officeDocument/2006/relationships/hyperlink" Target="https://www.kaggle.com/harlfoxem/housesalespredic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AN.R-project.org/package=rpart.plot" TargetMode="External"/><Relationship Id="rId4" Type="http://schemas.openxmlformats.org/officeDocument/2006/relationships/hyperlink" Target="https://CRAN.R-project.org/package=rpart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statsoft.org/v33/i01/" TargetMode="External"/><Relationship Id="rId2" Type="http://schemas.openxmlformats.org/officeDocument/2006/relationships/hyperlink" Target="https://CRAN.R-project.org/package=gb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AN.R-project.org/package=FNN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pPr marL="0" lvl="0" indent="0">
              <a:buNone/>
            </a:pPr>
            <a:r>
              <a:t>Prix de vente de maisons à King County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br/>
            <a:br/>
            <a:r>
              <a:t>Matis Brassard-Verrier, Alyson Marquis, Alexis Picard et Samuel Provencher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Modèles testés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 dirty="0" err="1"/>
              <a:t>Modèle</a:t>
            </a:r>
            <a:r>
              <a:rPr sz="1800" dirty="0"/>
              <a:t> de base</a:t>
            </a:r>
          </a:p>
          <a:p>
            <a:pPr lvl="1"/>
            <a:r>
              <a:rPr sz="1800" dirty="0" err="1"/>
              <a:t>Modèle</a:t>
            </a:r>
            <a:r>
              <a:rPr sz="1800" dirty="0"/>
              <a:t> </a:t>
            </a:r>
            <a:r>
              <a:rPr sz="1800" dirty="0" err="1"/>
              <a:t>linéaire</a:t>
            </a:r>
            <a:r>
              <a:rPr sz="1800" dirty="0"/>
              <a:t> </a:t>
            </a:r>
            <a:r>
              <a:rPr sz="1800" dirty="0" err="1"/>
              <a:t>généralisé</a:t>
            </a:r>
            <a:r>
              <a:rPr sz="1800" dirty="0"/>
              <a:t> avec </a:t>
            </a:r>
            <a:r>
              <a:rPr sz="1800" dirty="0" err="1"/>
              <a:t>régression</a:t>
            </a:r>
            <a:r>
              <a:rPr sz="1800" dirty="0"/>
              <a:t> Lasso</a:t>
            </a:r>
          </a:p>
          <a:p>
            <a:pPr lvl="1"/>
            <a:r>
              <a:rPr sz="1800" dirty="0" err="1"/>
              <a:t>Modèle</a:t>
            </a:r>
            <a:r>
              <a:rPr sz="1800" dirty="0"/>
              <a:t> des </a:t>
            </a:r>
            <a:r>
              <a:rPr sz="1800" i="1" dirty="0"/>
              <a:t>k</a:t>
            </a:r>
            <a:r>
              <a:rPr sz="1800" dirty="0"/>
              <a:t> plus </a:t>
            </a:r>
            <a:r>
              <a:rPr sz="1800" dirty="0" err="1"/>
              <a:t>proches</a:t>
            </a:r>
            <a:r>
              <a:rPr sz="1800" dirty="0"/>
              <a:t> </a:t>
            </a:r>
            <a:r>
              <a:rPr sz="1800" dirty="0" err="1"/>
              <a:t>voisins</a:t>
            </a:r>
            <a:endParaRPr sz="1800" dirty="0"/>
          </a:p>
          <a:p>
            <a:pPr lvl="1"/>
            <a:r>
              <a:rPr sz="1800" dirty="0" err="1"/>
              <a:t>Arbre</a:t>
            </a:r>
            <a:r>
              <a:rPr sz="1800" dirty="0"/>
              <a:t> de </a:t>
            </a:r>
            <a:r>
              <a:rPr sz="1800" dirty="0" err="1"/>
              <a:t>décision</a:t>
            </a:r>
            <a:endParaRPr sz="1800" dirty="0"/>
          </a:p>
          <a:p>
            <a:pPr lvl="1"/>
            <a:r>
              <a:rPr sz="1800" dirty="0"/>
              <a:t>Ensemble </a:t>
            </a:r>
            <a:r>
              <a:rPr sz="1800" dirty="0" err="1"/>
              <a:t>d’arbres</a:t>
            </a:r>
            <a:r>
              <a:rPr sz="1800" dirty="0"/>
              <a:t> de </a:t>
            </a:r>
            <a:r>
              <a:rPr sz="1800" dirty="0" err="1"/>
              <a:t>décision</a:t>
            </a:r>
            <a:r>
              <a:rPr sz="1800" dirty="0"/>
              <a:t> </a:t>
            </a:r>
            <a:r>
              <a:rPr sz="1800" dirty="0" err="1"/>
              <a:t>agrégées</a:t>
            </a:r>
            <a:r>
              <a:rPr sz="1800" dirty="0"/>
              <a:t> par </a:t>
            </a:r>
            <a:r>
              <a:rPr sz="1800" i="1" dirty="0"/>
              <a:t>bagging</a:t>
            </a:r>
          </a:p>
          <a:p>
            <a:pPr lvl="1"/>
            <a:r>
              <a:rPr sz="1800" dirty="0" err="1"/>
              <a:t>Forêt</a:t>
            </a:r>
            <a:r>
              <a:rPr sz="1800" dirty="0"/>
              <a:t> </a:t>
            </a:r>
            <a:r>
              <a:rPr sz="1800" dirty="0" err="1"/>
              <a:t>aléatoire</a:t>
            </a:r>
            <a:endParaRPr sz="1800" dirty="0"/>
          </a:p>
          <a:p>
            <a:pPr lvl="1"/>
            <a:r>
              <a:rPr sz="1800" dirty="0" err="1"/>
              <a:t>Modèle</a:t>
            </a:r>
            <a:r>
              <a:rPr sz="1800" dirty="0"/>
              <a:t> de boosting de gradient </a:t>
            </a:r>
            <a:r>
              <a:rPr sz="1800" dirty="0" err="1"/>
              <a:t>stochastique</a:t>
            </a:r>
            <a:r>
              <a:rPr sz="1800" dirty="0"/>
              <a:t> (</a:t>
            </a:r>
            <a:r>
              <a:rPr sz="1800" i="1" dirty="0"/>
              <a:t>GBM</a:t>
            </a:r>
            <a:r>
              <a:rPr sz="1800" dirty="0"/>
              <a:t>)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Modèles testés - Modèle 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sz="1800" dirty="0" err="1"/>
              <a:t>Régression</a:t>
            </a:r>
            <a:r>
              <a:rPr sz="1800" dirty="0"/>
              <a:t> </a:t>
            </a:r>
            <a:r>
              <a:rPr sz="1800" dirty="0" err="1"/>
              <a:t>linéaire</a:t>
            </a:r>
            <a:r>
              <a:rPr sz="1800" dirty="0"/>
              <a:t> multiple avec transformation </a:t>
            </a:r>
            <a:r>
              <a:rPr sz="1800" dirty="0" err="1"/>
              <a:t>logarithmique</a:t>
            </a:r>
            <a:endParaRPr sz="1800" dirty="0"/>
          </a:p>
          <a:p>
            <a:pPr lvl="1"/>
            <a:r>
              <a:rPr sz="1800" dirty="0" err="1"/>
              <a:t>Aucune</a:t>
            </a:r>
            <a:r>
              <a:rPr sz="1800" dirty="0"/>
              <a:t> interaction</a:t>
            </a:r>
          </a:p>
          <a:p>
            <a:pPr lvl="1"/>
            <a:r>
              <a:rPr sz="1800" dirty="0" err="1"/>
              <a:t>Aucune</a:t>
            </a:r>
            <a:r>
              <a:rPr sz="1800" dirty="0"/>
              <a:t> </a:t>
            </a:r>
            <a:r>
              <a:rPr sz="1800" dirty="0" err="1"/>
              <a:t>sélection</a:t>
            </a:r>
            <a:r>
              <a:rPr sz="1800" dirty="0"/>
              <a:t> </a:t>
            </a:r>
            <a:r>
              <a:rPr sz="1800" dirty="0" err="1"/>
              <a:t>formelle</a:t>
            </a:r>
            <a:r>
              <a:rPr sz="1800" dirty="0"/>
              <a:t> de variables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Modèles testés - Modèle linéaire généralisé avec régression Lasso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sz="1800" dirty="0" err="1"/>
                  <a:t>Sélection</a:t>
                </a:r>
                <a:r>
                  <a:rPr sz="1800" dirty="0"/>
                  <a:t> des variables</a:t>
                </a:r>
              </a:p>
              <a:p>
                <a:pPr lvl="1"/>
                <a:r>
                  <a:rPr sz="1800" dirty="0" err="1"/>
                  <a:t>Optimisation</a:t>
                </a:r>
                <a:r>
                  <a:rPr sz="1800" dirty="0"/>
                  <a:t> du </a:t>
                </a:r>
                <a:r>
                  <a:rPr sz="1800" dirty="0" err="1"/>
                  <a:t>paramètre</a:t>
                </a:r>
                <a:r>
                  <a:rPr sz="1800" dirty="0"/>
                  <a:t> de </a:t>
                </a:r>
                <a:r>
                  <a:rPr sz="1800" dirty="0" err="1"/>
                  <a:t>régularisation</a:t>
                </a:r>
                <a:r>
                  <a:rPr sz="1800" dirty="0"/>
                  <a:t> </a:t>
                </a:r>
                <a14:m>
                  <m:oMath xmlns:m="http://schemas.openxmlformats.org/officeDocument/2006/math">
                    <m:r>
                      <a:rPr sz="180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sz="1800" dirty="0"/>
              </a:p>
              <a:p>
                <a:pPr lvl="1"/>
                <a:r>
                  <a:rPr sz="1800" dirty="0"/>
                  <a:t>Sept variables </a:t>
                </a:r>
                <a:r>
                  <a:rPr sz="1800" dirty="0" err="1"/>
                  <a:t>explicatives</a:t>
                </a:r>
                <a:r>
                  <a:rPr sz="1800" dirty="0"/>
                  <a:t> et 22 interactions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94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Modèles testés - Modèle des </a:t>
            </a:r>
            <a:r>
              <a:rPr i="1"/>
              <a:t>k</a:t>
            </a:r>
            <a:r>
              <a:t> plus proches voisins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sz="1800" dirty="0" err="1"/>
                  <a:t>Optimisation</a:t>
                </a:r>
                <a:r>
                  <a:rPr sz="1800" dirty="0"/>
                  <a:t> de </a:t>
                </a:r>
                <a14:m>
                  <m:oMath xmlns:m="http://schemas.openxmlformats.org/officeDocument/2006/math">
                    <m:r>
                      <a:rPr sz="180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sz="1800" dirty="0"/>
              </a:p>
              <a:p>
                <a:pPr lvl="1"/>
                <a:r>
                  <a:rPr sz="1800" dirty="0" err="1"/>
                  <a:t>Standardisation</a:t>
                </a:r>
                <a:r>
                  <a:rPr sz="1800" dirty="0"/>
                  <a:t> des </a:t>
                </a:r>
                <a:r>
                  <a:rPr sz="1800" dirty="0" err="1"/>
                  <a:t>données</a:t>
                </a:r>
                <a:endParaRPr sz="1800" dirty="0"/>
              </a:p>
              <a:p>
                <a:pPr lvl="1"/>
                <a:r>
                  <a:rPr sz="1800" dirty="0">
                    <a:latin typeface="Courier"/>
                  </a:rPr>
                  <a:t>metric = "RMSE"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94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>
            <a:extLst>
              <a:ext uri="{FF2B5EF4-FFF2-40B4-BE49-F238E27FC236}">
                <a16:creationId xmlns:a16="http://schemas.microsoft.com/office/drawing/2014/main" id="{36606CEE-FF73-416A-8511-405BDF60B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054" y="1902495"/>
            <a:ext cx="5708621" cy="495550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Modèles testés - Arbre de décision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sz="1800" dirty="0" err="1"/>
              <a:t>Optimisation</a:t>
            </a:r>
            <a:r>
              <a:rPr sz="1800" dirty="0"/>
              <a:t> de </a:t>
            </a:r>
            <a:r>
              <a:rPr sz="1800" dirty="0" err="1">
                <a:latin typeface="Courier"/>
              </a:rPr>
              <a:t>minbucket</a:t>
            </a:r>
            <a:endParaRPr sz="1800" dirty="0">
              <a:latin typeface="Courier"/>
            </a:endParaRPr>
          </a:p>
          <a:p>
            <a:pPr lvl="1"/>
            <a:r>
              <a:rPr sz="1800" dirty="0" err="1"/>
              <a:t>Optimisation</a:t>
            </a:r>
            <a:r>
              <a:rPr sz="1800" dirty="0"/>
              <a:t> du </a:t>
            </a:r>
            <a:r>
              <a:rPr sz="1800" dirty="0" err="1"/>
              <a:t>paramètre</a:t>
            </a:r>
            <a:r>
              <a:rPr sz="1800" dirty="0"/>
              <a:t> de </a:t>
            </a:r>
            <a:r>
              <a:rPr sz="1800" dirty="0" err="1"/>
              <a:t>compléxité</a:t>
            </a:r>
            <a:r>
              <a:rPr sz="1800" dirty="0"/>
              <a:t> (</a:t>
            </a:r>
            <a:r>
              <a:rPr sz="1800" dirty="0">
                <a:latin typeface="Courier"/>
              </a:rPr>
              <a:t>cp</a:t>
            </a:r>
            <a:r>
              <a:rPr sz="1800" dirty="0"/>
              <a:t>)</a:t>
            </a:r>
          </a:p>
          <a:p>
            <a:pPr lvl="1"/>
            <a:r>
              <a:rPr sz="1800" dirty="0">
                <a:latin typeface="Courier"/>
              </a:rPr>
              <a:t>method="</a:t>
            </a:r>
            <a:r>
              <a:rPr sz="1800" dirty="0" err="1">
                <a:latin typeface="Courier"/>
              </a:rPr>
              <a:t>anova</a:t>
            </a:r>
            <a:r>
              <a:rPr sz="1800" dirty="0">
                <a:latin typeface="Courier"/>
              </a:rPr>
              <a:t>"</a:t>
            </a:r>
            <a:r>
              <a:rPr sz="1800" dirty="0"/>
              <a:t>, </a:t>
            </a:r>
            <a:r>
              <a:rPr sz="1800" dirty="0" err="1"/>
              <a:t>donc</a:t>
            </a:r>
            <a:r>
              <a:rPr sz="1800" dirty="0"/>
              <a:t> la </a:t>
            </a:r>
            <a:r>
              <a:rPr sz="1800" dirty="0" err="1"/>
              <a:t>fonction</a:t>
            </a:r>
            <a:r>
              <a:rPr sz="1800" dirty="0"/>
              <a:t> de </a:t>
            </a:r>
            <a:r>
              <a:rPr sz="1800" dirty="0" err="1"/>
              <a:t>perte</a:t>
            </a:r>
            <a:r>
              <a:rPr sz="1800" dirty="0"/>
              <a:t> </a:t>
            </a:r>
            <a:r>
              <a:rPr sz="1800" dirty="0" err="1"/>
              <a:t>est</a:t>
            </a:r>
            <a:r>
              <a:rPr sz="1800" dirty="0"/>
              <a:t> </a:t>
            </a:r>
            <a:r>
              <a:rPr sz="1800" dirty="0" err="1"/>
              <a:t>l’EQM</a:t>
            </a:r>
            <a:endParaRPr sz="1800" dirty="0"/>
          </a:p>
          <a:p>
            <a:pPr lvl="1"/>
            <a:r>
              <a:rPr sz="1800" dirty="0" err="1"/>
              <a:t>Arbre</a:t>
            </a:r>
            <a:r>
              <a:rPr sz="1800" dirty="0"/>
              <a:t> </a:t>
            </a:r>
            <a:r>
              <a:rPr sz="1800" dirty="0" err="1"/>
              <a:t>élagué</a:t>
            </a:r>
            <a:r>
              <a:rPr sz="1800" dirty="0"/>
              <a:t> trop </a:t>
            </a:r>
            <a:r>
              <a:rPr sz="1800" dirty="0" err="1"/>
              <a:t>gros</a:t>
            </a:r>
            <a:r>
              <a:rPr sz="1800" dirty="0"/>
              <a:t> pour </a:t>
            </a:r>
            <a:r>
              <a:rPr sz="1800" dirty="0" err="1"/>
              <a:t>être</a:t>
            </a:r>
            <a:r>
              <a:rPr sz="1800" dirty="0"/>
              <a:t> </a:t>
            </a:r>
            <a:r>
              <a:rPr sz="1800" dirty="0" err="1"/>
              <a:t>représenté</a:t>
            </a:r>
            <a:r>
              <a:rPr sz="1800" dirty="0"/>
              <a:t> </a:t>
            </a:r>
            <a:r>
              <a:rPr sz="1800" dirty="0" err="1"/>
              <a:t>graphiquement</a:t>
            </a:r>
            <a:endParaRPr sz="1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Modèles testés - Ensemble d’arbres de décision agrégées par </a:t>
            </a:r>
            <a:r>
              <a:rPr i="1"/>
              <a:t>bagging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sz="1800" dirty="0" err="1">
                <a:latin typeface="Courier"/>
              </a:rPr>
              <a:t>sampsize</a:t>
            </a:r>
            <a:r>
              <a:rPr sz="1800" dirty="0">
                <a:latin typeface="Courier"/>
              </a:rPr>
              <a:t>= </a:t>
            </a:r>
            <a:r>
              <a:rPr sz="1800" dirty="0" err="1">
                <a:latin typeface="Courier"/>
              </a:rPr>
              <a:t>nrow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donnees.train</a:t>
            </a:r>
            <a:r>
              <a:rPr sz="1800" dirty="0">
                <a:latin typeface="Courier"/>
              </a:rPr>
              <a:t>)</a:t>
            </a:r>
          </a:p>
          <a:p>
            <a:pPr lvl="1"/>
            <a:r>
              <a:rPr sz="1800" dirty="0" err="1">
                <a:latin typeface="Courier"/>
              </a:rPr>
              <a:t>mtry</a:t>
            </a:r>
            <a:r>
              <a:rPr sz="1800" dirty="0">
                <a:latin typeface="Courier"/>
              </a:rPr>
              <a:t>=17</a:t>
            </a:r>
            <a:endParaRPr lang="fr-CA" sz="1800" dirty="0">
              <a:latin typeface="Courier"/>
            </a:endParaRPr>
          </a:p>
          <a:p>
            <a:pPr lvl="1"/>
            <a:r>
              <a:rPr lang="fr-CA" sz="1800" dirty="0" err="1">
                <a:latin typeface="Courier"/>
              </a:rPr>
              <a:t>ntree</a:t>
            </a:r>
            <a:r>
              <a:rPr lang="fr-CA" sz="1800" dirty="0">
                <a:latin typeface="Courier"/>
              </a:rPr>
              <a:t>=500</a:t>
            </a:r>
            <a:endParaRPr sz="1800" dirty="0">
              <a:latin typeface="Courier"/>
            </a:endParaRPr>
          </a:p>
          <a:p>
            <a:pPr lvl="1"/>
            <a:r>
              <a:rPr sz="1800" dirty="0">
                <a:latin typeface="Courier"/>
              </a:rPr>
              <a:t>cp=0</a:t>
            </a:r>
            <a:r>
              <a:rPr lang="fr-CA" sz="1800" dirty="0">
                <a:latin typeface="Courier"/>
              </a:rPr>
              <a:t> (par défaut)</a:t>
            </a:r>
            <a:endParaRPr sz="1800" dirty="0">
              <a:latin typeface="Courier"/>
            </a:endParaRPr>
          </a:p>
          <a:p>
            <a:pPr lvl="1"/>
            <a:r>
              <a:rPr sz="1800" dirty="0" err="1">
                <a:latin typeface="Courier"/>
              </a:rPr>
              <a:t>nodesize</a:t>
            </a:r>
            <a:r>
              <a:rPr sz="1800" dirty="0">
                <a:latin typeface="Courier"/>
              </a:rPr>
              <a:t>=5</a:t>
            </a:r>
            <a:r>
              <a:rPr lang="fr-CA" sz="1800" dirty="0">
                <a:latin typeface="Courier"/>
              </a:rPr>
              <a:t> (par défaut)</a:t>
            </a:r>
            <a:endParaRPr sz="1800" dirty="0">
              <a:latin typeface="Courier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E833EF6-15B1-48FF-A6D9-5DBCED9A3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604" y="1908792"/>
            <a:ext cx="5776106" cy="494875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Modèle testés - Forêt aléatoire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1902"/>
            <a:ext cx="8596668" cy="3880773"/>
          </a:xfrm>
        </p:spPr>
        <p:txBody>
          <a:bodyPr>
            <a:normAutofit/>
          </a:bodyPr>
          <a:lstStyle/>
          <a:p>
            <a:pPr lvl="1"/>
            <a:r>
              <a:rPr sz="1800" dirty="0" err="1">
                <a:latin typeface="Courier"/>
              </a:rPr>
              <a:t>sampsize</a:t>
            </a:r>
            <a:r>
              <a:rPr sz="1800" dirty="0">
                <a:latin typeface="Courier"/>
              </a:rPr>
              <a:t>= </a:t>
            </a:r>
            <a:r>
              <a:rPr sz="1800" dirty="0">
                <a:solidFill>
                  <a:srgbClr val="0070C0"/>
                </a:solidFill>
                <a:latin typeface="Courier"/>
              </a:rPr>
              <a:t>0.75</a:t>
            </a:r>
            <a:r>
              <a:rPr sz="1800" dirty="0">
                <a:latin typeface="Courier"/>
              </a:rPr>
              <a:t>*</a:t>
            </a:r>
            <a:r>
              <a:rPr sz="1800" dirty="0" err="1">
                <a:latin typeface="Courier"/>
              </a:rPr>
              <a:t>nrow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donnees.train</a:t>
            </a:r>
            <a:r>
              <a:rPr sz="1800" dirty="0">
                <a:latin typeface="Courier"/>
              </a:rPr>
              <a:t>)</a:t>
            </a:r>
          </a:p>
          <a:p>
            <a:pPr lvl="1"/>
            <a:r>
              <a:rPr sz="1800" dirty="0" err="1">
                <a:latin typeface="Courier"/>
              </a:rPr>
              <a:t>ntree</a:t>
            </a:r>
            <a:r>
              <a:rPr sz="1800" dirty="0">
                <a:latin typeface="Courier"/>
              </a:rPr>
              <a:t>=</a:t>
            </a:r>
            <a:r>
              <a:rPr sz="1800" dirty="0">
                <a:solidFill>
                  <a:srgbClr val="0070C0"/>
                </a:solidFill>
                <a:latin typeface="Courier"/>
              </a:rPr>
              <a:t>150</a:t>
            </a:r>
          </a:p>
          <a:p>
            <a:pPr lvl="1"/>
            <a:r>
              <a:rPr sz="1800" dirty="0" err="1">
                <a:latin typeface="Courier"/>
              </a:rPr>
              <a:t>mtry</a:t>
            </a:r>
            <a:r>
              <a:rPr sz="1800" dirty="0">
                <a:latin typeface="Courier"/>
              </a:rPr>
              <a:t>=</a:t>
            </a:r>
            <a:r>
              <a:rPr sz="1800" dirty="0">
                <a:solidFill>
                  <a:srgbClr val="0070C0"/>
                </a:solidFill>
                <a:latin typeface="Courier"/>
              </a:rPr>
              <a:t>8</a:t>
            </a:r>
            <a:endParaRPr lang="fr-CA" sz="1800" dirty="0">
              <a:solidFill>
                <a:srgbClr val="0070C0"/>
              </a:solidFill>
              <a:latin typeface="Courier"/>
            </a:endParaRPr>
          </a:p>
          <a:p>
            <a:pPr lvl="1"/>
            <a:r>
              <a:rPr lang="fr-CA" sz="1800" dirty="0" err="1">
                <a:latin typeface="Courier"/>
              </a:rPr>
              <a:t>cp</a:t>
            </a:r>
            <a:r>
              <a:rPr lang="fr-CA" sz="1800" dirty="0">
                <a:latin typeface="Courier"/>
              </a:rPr>
              <a:t>=0 (par défaut)</a:t>
            </a:r>
          </a:p>
          <a:p>
            <a:pPr lvl="1"/>
            <a:r>
              <a:rPr lang="fr-CA" sz="1800" dirty="0" err="1">
                <a:latin typeface="Courier"/>
              </a:rPr>
              <a:t>nodesize</a:t>
            </a:r>
            <a:r>
              <a:rPr lang="fr-CA" sz="1800" dirty="0">
                <a:latin typeface="Courier"/>
              </a:rPr>
              <a:t>=5 (par défaut)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E043058-A80C-4E49-AB8A-58631E6E3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163" y="2059854"/>
            <a:ext cx="5546481" cy="479814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/>
              <a:t>Modèles</a:t>
            </a:r>
            <a:r>
              <a:rPr dirty="0"/>
              <a:t> </a:t>
            </a:r>
            <a:r>
              <a:rPr dirty="0" err="1"/>
              <a:t>testés</a:t>
            </a:r>
            <a:r>
              <a:rPr dirty="0"/>
              <a:t> - </a:t>
            </a:r>
            <a:r>
              <a:rPr dirty="0" err="1"/>
              <a:t>Modèle</a:t>
            </a:r>
            <a:r>
              <a:rPr dirty="0"/>
              <a:t> de boosting de gradient </a:t>
            </a:r>
            <a:r>
              <a:rPr dirty="0" err="1"/>
              <a:t>stochastique</a:t>
            </a:r>
            <a:r>
              <a:rPr dirty="0"/>
              <a:t> (</a:t>
            </a:r>
            <a:r>
              <a:rPr i="1" dirty="0"/>
              <a:t>GBM</a:t>
            </a:r>
            <a:r>
              <a:rPr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sz="1800" dirty="0" err="1"/>
              <a:t>Sélection</a:t>
            </a:r>
            <a:r>
              <a:rPr sz="1800" dirty="0"/>
              <a:t> des </a:t>
            </a:r>
            <a:br>
              <a:rPr lang="fr-CA" sz="1800" dirty="0"/>
            </a:br>
            <a:r>
              <a:rPr sz="1800" dirty="0" err="1"/>
              <a:t>hyparamètres</a:t>
            </a:r>
            <a:r>
              <a:rPr sz="1800" dirty="0"/>
              <a:t> à </a:t>
            </a:r>
            <a:r>
              <a:rPr sz="1800" dirty="0" err="1"/>
              <a:t>optimiser</a:t>
            </a:r>
            <a:endParaRPr sz="18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378E903-5592-4B99-9AD3-21E674D92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606" y="1895954"/>
            <a:ext cx="5789053" cy="496204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/>
              <a:t>Modèles</a:t>
            </a:r>
            <a:r>
              <a:rPr dirty="0"/>
              <a:t> </a:t>
            </a:r>
            <a:r>
              <a:rPr dirty="0" err="1"/>
              <a:t>testés</a:t>
            </a:r>
            <a:r>
              <a:rPr dirty="0"/>
              <a:t> - </a:t>
            </a:r>
            <a:r>
              <a:rPr dirty="0" err="1"/>
              <a:t>Modèle</a:t>
            </a:r>
            <a:r>
              <a:rPr dirty="0"/>
              <a:t> de boosting de gradient </a:t>
            </a:r>
            <a:r>
              <a:rPr dirty="0" err="1"/>
              <a:t>stochastique</a:t>
            </a:r>
            <a:r>
              <a:rPr dirty="0"/>
              <a:t> (</a:t>
            </a:r>
            <a:r>
              <a:rPr i="1" dirty="0"/>
              <a:t>GBM</a:t>
            </a:r>
            <a:r>
              <a:rPr dirty="0"/>
              <a:t>) (suite)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6587280"/>
              </p:ext>
            </p:extLst>
          </p:nvPr>
        </p:nvGraphicFramePr>
        <p:xfrm>
          <a:off x="841776" y="3876041"/>
          <a:ext cx="85725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Profondeur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Nombre d’itérations optimal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EQM de validation </a:t>
                      </a:r>
                      <a:r>
                        <a:rPr dirty="0" err="1"/>
                        <a:t>croisée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29</a:t>
                      </a:r>
                      <a:r>
                        <a:rPr lang="fr-CA" dirty="0"/>
                        <a:t> </a:t>
                      </a:r>
                      <a:r>
                        <a:rPr dirty="0"/>
                        <a:t>884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0</a:t>
                      </a:r>
                      <a:r>
                        <a:rPr lang="fr-CA" dirty="0"/>
                        <a:t>,</a:t>
                      </a:r>
                      <a:r>
                        <a:rPr dirty="0"/>
                        <a:t>027029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18</a:t>
                      </a:r>
                      <a:r>
                        <a:rPr lang="fr-CA" dirty="0"/>
                        <a:t> </a:t>
                      </a:r>
                      <a:r>
                        <a:rPr dirty="0"/>
                        <a:t>905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0</a:t>
                      </a:r>
                      <a:r>
                        <a:rPr lang="fr-CA" dirty="0"/>
                        <a:t>,</a:t>
                      </a:r>
                      <a:r>
                        <a:rPr dirty="0"/>
                        <a:t>026559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12</a:t>
                      </a:r>
                      <a:r>
                        <a:rPr lang="fr-CA" dirty="0"/>
                        <a:t> </a:t>
                      </a:r>
                      <a:r>
                        <a:rPr dirty="0"/>
                        <a:t>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0</a:t>
                      </a:r>
                      <a:r>
                        <a:rPr lang="fr-CA" dirty="0"/>
                        <a:t>,</a:t>
                      </a:r>
                      <a:r>
                        <a:rPr dirty="0"/>
                        <a:t>026556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10</a:t>
                      </a:r>
                      <a:r>
                        <a:rPr lang="fr-CA" dirty="0"/>
                        <a:t> </a:t>
                      </a:r>
                      <a:r>
                        <a:rPr dirty="0"/>
                        <a:t>515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0</a:t>
                      </a:r>
                      <a:r>
                        <a:rPr lang="fr-CA" dirty="0"/>
                        <a:t>,</a:t>
                      </a:r>
                      <a:r>
                        <a:rPr dirty="0"/>
                        <a:t>026378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3"/>
          <p:cNvSpPr txBox="1"/>
          <p:nvPr/>
        </p:nvSpPr>
        <p:spPr>
          <a:xfrm>
            <a:off x="939430" y="6248400"/>
            <a:ext cx="85852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L’EQM des </a:t>
            </a:r>
            <a:r>
              <a:rPr dirty="0" err="1"/>
              <a:t>modèles</a:t>
            </a:r>
            <a:r>
              <a:rPr lang="fr-CA" dirty="0"/>
              <a:t> de GBM</a:t>
            </a:r>
            <a:r>
              <a:rPr dirty="0"/>
              <a:t> </a:t>
            </a:r>
            <a:r>
              <a:rPr dirty="0" err="1"/>
              <a:t>testés</a:t>
            </a:r>
            <a:endParaRPr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97944E-0CB8-448F-AE9A-9540338C209A}"/>
              </a:ext>
            </a:extLst>
          </p:cNvPr>
          <p:cNvSpPr txBox="1">
            <a:spLocks/>
          </p:cNvSpPr>
          <p:nvPr/>
        </p:nvSpPr>
        <p:spPr>
          <a:xfrm>
            <a:off x="490903" y="206613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CA" sz="1800" dirty="0"/>
              <a:t>Comparaison selon l’EQM de validation croisée</a:t>
            </a:r>
          </a:p>
          <a:p>
            <a:pPr lvl="1"/>
            <a:r>
              <a:rPr lang="fr-CA" sz="1800" dirty="0"/>
              <a:t>Modèle final:</a:t>
            </a:r>
          </a:p>
          <a:p>
            <a:pPr lvl="2"/>
            <a:r>
              <a:rPr lang="fr-CA" sz="1600" dirty="0">
                <a:latin typeface="Courier"/>
              </a:rPr>
              <a:t>d=9</a:t>
            </a:r>
          </a:p>
          <a:p>
            <a:pPr lvl="2"/>
            <a:r>
              <a:rPr lang="fr-CA" sz="1600" dirty="0">
                <a:latin typeface="Courier"/>
              </a:rPr>
              <a:t>T=10515</a:t>
            </a:r>
            <a:endParaRPr lang="fr-CA" dirty="0">
              <a:latin typeface="Courie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Comparaison des modèles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5671184"/>
              </p:ext>
            </p:extLst>
          </p:nvPr>
        </p:nvGraphicFramePr>
        <p:xfrm>
          <a:off x="673100" y="2159000"/>
          <a:ext cx="85852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Modèles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EQM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Modèle de 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0</a:t>
                      </a:r>
                      <a:r>
                        <a:rPr lang="fr-CA" dirty="0"/>
                        <a:t>,</a:t>
                      </a:r>
                      <a:r>
                        <a:rPr dirty="0"/>
                        <a:t>05300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Modèle Lasso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0</a:t>
                      </a:r>
                      <a:r>
                        <a:rPr lang="fr-CA" dirty="0"/>
                        <a:t>,</a:t>
                      </a:r>
                      <a:r>
                        <a:rPr dirty="0"/>
                        <a:t>05245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K plus proches voisins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0</a:t>
                      </a:r>
                      <a:r>
                        <a:rPr lang="fr-CA" dirty="0"/>
                        <a:t>,</a:t>
                      </a:r>
                      <a:r>
                        <a:rPr dirty="0"/>
                        <a:t>04570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Arbre de décision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0</a:t>
                      </a:r>
                      <a:r>
                        <a:rPr lang="fr-CA" dirty="0"/>
                        <a:t>,</a:t>
                      </a:r>
                      <a:r>
                        <a:rPr dirty="0"/>
                        <a:t>04962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Bagging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0</a:t>
                      </a:r>
                      <a:r>
                        <a:rPr lang="fr-CA" dirty="0"/>
                        <a:t>,</a:t>
                      </a:r>
                      <a:r>
                        <a:rPr dirty="0"/>
                        <a:t>03350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Forêt aléatoire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0</a:t>
                      </a:r>
                      <a:r>
                        <a:rPr lang="fr-CA" dirty="0"/>
                        <a:t>,</a:t>
                      </a:r>
                      <a:r>
                        <a:rPr dirty="0"/>
                        <a:t>03253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Gradient boosting (GBM)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fr-CA" dirty="0"/>
                        <a:t>0,02717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TextBox 3"/>
          <p:cNvSpPr txBox="1"/>
          <p:nvPr/>
        </p:nvSpPr>
        <p:spPr>
          <a:xfrm>
            <a:off x="673100" y="5524500"/>
            <a:ext cx="85852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L’EQM des sept modèles testés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0" name="Group 136">
            <a:extLst>
              <a:ext uri="{FF2B5EF4-FFF2-40B4-BE49-F238E27FC236}">
                <a16:creationId xmlns:a16="http://schemas.microsoft.com/office/drawing/2014/main" id="{90A61547-2555-4DE2-A37F-A53E54917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5C2447E0-8F0D-479C-94E4-82BC8EB68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F943397-DCDD-44CB-BBA9-9510B7698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Rectangle 23">
              <a:extLst>
                <a:ext uri="{FF2B5EF4-FFF2-40B4-BE49-F238E27FC236}">
                  <a16:creationId xmlns:a16="http://schemas.microsoft.com/office/drawing/2014/main" id="{E2630ADC-31DB-4C48-AC4A-DAAE5A7B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1" name="Rectangle 25">
              <a:extLst>
                <a:ext uri="{FF2B5EF4-FFF2-40B4-BE49-F238E27FC236}">
                  <a16:creationId xmlns:a16="http://schemas.microsoft.com/office/drawing/2014/main" id="{2CA5C44E-F54E-47E0-8989-4D8686B33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2" name="Isosceles Triangle 141">
              <a:extLst>
                <a:ext uri="{FF2B5EF4-FFF2-40B4-BE49-F238E27FC236}">
                  <a16:creationId xmlns:a16="http://schemas.microsoft.com/office/drawing/2014/main" id="{FF54E15E-830B-4375-A239-4C51954DE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3" name="Rectangle 27">
              <a:extLst>
                <a:ext uri="{FF2B5EF4-FFF2-40B4-BE49-F238E27FC236}">
                  <a16:creationId xmlns:a16="http://schemas.microsoft.com/office/drawing/2014/main" id="{CB37E322-FF7E-4872-BD6B-50A48CBEA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4" name="Rectangle 28">
              <a:extLst>
                <a:ext uri="{FF2B5EF4-FFF2-40B4-BE49-F238E27FC236}">
                  <a16:creationId xmlns:a16="http://schemas.microsoft.com/office/drawing/2014/main" id="{710D0C1E-D2F8-45B2-AE14-1AC8E976F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5" name="Rectangle 29">
              <a:extLst>
                <a:ext uri="{FF2B5EF4-FFF2-40B4-BE49-F238E27FC236}">
                  <a16:creationId xmlns:a16="http://schemas.microsoft.com/office/drawing/2014/main" id="{3216331B-17D0-4167-ABD2-B2198058C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6" name="Isosceles Triangle 145">
              <a:extLst>
                <a:ext uri="{FF2B5EF4-FFF2-40B4-BE49-F238E27FC236}">
                  <a16:creationId xmlns:a16="http://schemas.microsoft.com/office/drawing/2014/main" id="{A53A7A96-3806-4BB3-91DE-6EED48AC7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7" name="Isosceles Triangle 146">
              <a:extLst>
                <a:ext uri="{FF2B5EF4-FFF2-40B4-BE49-F238E27FC236}">
                  <a16:creationId xmlns:a16="http://schemas.microsoft.com/office/drawing/2014/main" id="{F8C2B86C-EE71-466E-8991-503F9C9C1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968" y="4473225"/>
            <a:ext cx="8288035" cy="10950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lvl="0" indent="0" algn="ctr"/>
            <a:r>
              <a:rPr lang="en-US" sz="4800"/>
              <a:t>Introduction</a:t>
            </a:r>
          </a:p>
        </p:txBody>
      </p:sp>
      <p:pic>
        <p:nvPicPr>
          <p:cNvPr id="1028" name="Picture 4" descr="Maison, Condo à vendre Laval - Stéphane Levasseur Courtier immobilier">
            <a:extLst>
              <a:ext uri="{FF2B5EF4-FFF2-40B4-BE49-F238E27FC236}">
                <a16:creationId xmlns:a16="http://schemas.microsoft.com/office/drawing/2014/main" id="{D798EB45-754C-4D73-8621-CD6E131D0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8679" y="1192762"/>
            <a:ext cx="3949801" cy="29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aisons à Mascouche - Les Jardins du Coteau">
            <a:extLst>
              <a:ext uri="{FF2B5EF4-FFF2-40B4-BE49-F238E27FC236}">
                <a16:creationId xmlns:a16="http://schemas.microsoft.com/office/drawing/2014/main" id="{26CEE944-300E-4D05-9EC2-E759A3291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97775" y="1192762"/>
            <a:ext cx="4251408" cy="2954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/>
              <a:t>Forêt</a:t>
            </a:r>
            <a:r>
              <a:rPr dirty="0"/>
              <a:t> </a:t>
            </a:r>
            <a:r>
              <a:rPr dirty="0" err="1"/>
              <a:t>aléatoire</a:t>
            </a:r>
            <a:r>
              <a:rPr lang="fr-CA" dirty="0"/>
              <a:t>, interprétation</a:t>
            </a:r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FCA15EE-05F3-4060-BCD8-CB7A3E70F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998" y="1364566"/>
            <a:ext cx="5995403" cy="518863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/>
              <a:t>Forêt</a:t>
            </a:r>
            <a:r>
              <a:rPr dirty="0"/>
              <a:t> </a:t>
            </a:r>
            <a:r>
              <a:rPr dirty="0" err="1"/>
              <a:t>aléatoire</a:t>
            </a:r>
            <a:r>
              <a:rPr lang="fr-CA" dirty="0"/>
              <a:t>, interprétation</a:t>
            </a:r>
            <a:r>
              <a:rPr dirty="0"/>
              <a:t> (suite)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C028C6D-E0F8-4D78-BDE5-C04B4C7F4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681" y="1416912"/>
            <a:ext cx="6142306" cy="5309862"/>
          </a:xfrm>
          <a:prstGeom prst="rect">
            <a:avLst/>
          </a:prstGeom>
        </p:spPr>
      </p:pic>
      <p:pic>
        <p:nvPicPr>
          <p:cNvPr id="5" name="Picture 2" descr="Sticker mural Rose des vents &gt; Décomotif">
            <a:extLst>
              <a:ext uri="{FF2B5EF4-FFF2-40B4-BE49-F238E27FC236}">
                <a16:creationId xmlns:a16="http://schemas.microsoft.com/office/drawing/2014/main" id="{EA72AEDC-C67A-410A-8B5C-4E2D74342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0126786" y="52388"/>
            <a:ext cx="1878012" cy="187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/>
              <a:t>Forêt</a:t>
            </a:r>
            <a:r>
              <a:rPr dirty="0"/>
              <a:t> </a:t>
            </a:r>
            <a:r>
              <a:rPr dirty="0" err="1"/>
              <a:t>aléatoire</a:t>
            </a:r>
            <a:r>
              <a:rPr lang="fr-CA" dirty="0"/>
              <a:t>, interprétation</a:t>
            </a:r>
            <a:r>
              <a:rPr dirty="0"/>
              <a:t> (suite)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096405A-B9FF-471F-AC25-14F542D10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975" y="1439572"/>
            <a:ext cx="6128385" cy="529196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/>
              <a:t>Forêt</a:t>
            </a:r>
            <a:r>
              <a:rPr dirty="0"/>
              <a:t> </a:t>
            </a:r>
            <a:r>
              <a:rPr dirty="0" err="1"/>
              <a:t>aléatoire</a:t>
            </a:r>
            <a:r>
              <a:rPr lang="fr-CA" dirty="0"/>
              <a:t>, interprétation</a:t>
            </a:r>
            <a:r>
              <a:rPr dirty="0"/>
              <a:t> (suite)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FA724EA-58C3-4908-A48F-62266152D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998" y="1423355"/>
            <a:ext cx="6293616" cy="5434645"/>
          </a:xfrm>
          <a:prstGeom prst="rect">
            <a:avLst/>
          </a:prstGeom>
        </p:spPr>
      </p:pic>
      <p:pic>
        <p:nvPicPr>
          <p:cNvPr id="2050" name="Picture 2" descr="Sticker mural Rose des vents &gt; Décomotif">
            <a:extLst>
              <a:ext uri="{FF2B5EF4-FFF2-40B4-BE49-F238E27FC236}">
                <a16:creationId xmlns:a16="http://schemas.microsoft.com/office/drawing/2014/main" id="{16E69075-ABCD-4E6D-8120-FC9E7E997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786" y="52388"/>
            <a:ext cx="1878012" cy="187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fr-CA" dirty="0"/>
              <a:t>Modèle de </a:t>
            </a:r>
            <a:r>
              <a:rPr lang="fr-CA" dirty="0" err="1"/>
              <a:t>boosting</a:t>
            </a:r>
            <a:r>
              <a:rPr lang="fr-CA" dirty="0"/>
              <a:t> de gradient stochastique, interprétation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D14D81D-FAF1-4F87-814B-DD5C6A4DD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928" y="2429214"/>
            <a:ext cx="8596668" cy="3880773"/>
          </a:xfrm>
        </p:spPr>
        <p:txBody>
          <a:bodyPr>
            <a:normAutofit/>
          </a:bodyPr>
          <a:lstStyle/>
          <a:p>
            <a:pPr lvl="1"/>
            <a:r>
              <a:rPr lang="fr-CA" sz="1800" dirty="0"/>
              <a:t>Analyse des résultats obtenus</a:t>
            </a:r>
            <a:endParaRPr lang="fr-CA" sz="1600" dirty="0"/>
          </a:p>
          <a:p>
            <a:pPr lvl="2"/>
            <a:endParaRPr lang="fr-CA" sz="1600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4B47287-8DBF-4839-A89F-6D1F22352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4583" y="1966309"/>
            <a:ext cx="7505489" cy="473020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fr-CA" dirty="0"/>
              <a:t>Modèle de </a:t>
            </a:r>
            <a:r>
              <a:rPr lang="fr-CA" dirty="0" err="1"/>
              <a:t>boosting</a:t>
            </a:r>
            <a:r>
              <a:rPr lang="fr-CA" dirty="0"/>
              <a:t> de gradient stochastique, interprétation (suite)</a:t>
            </a:r>
          </a:p>
        </p:txBody>
      </p:sp>
      <p:pic>
        <p:nvPicPr>
          <p:cNvPr id="5" name="Image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ADE37AB2-0AF3-4375-BC77-2AF4F84BD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748" y="1780084"/>
            <a:ext cx="8125734" cy="512274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ADF966B-7C53-4384-9F6B-E28594E7A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947" y="2528598"/>
            <a:ext cx="1011311" cy="33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385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/>
              <a:t>Modèle</a:t>
            </a:r>
            <a:r>
              <a:rPr dirty="0"/>
              <a:t> de boosting de gradient </a:t>
            </a:r>
            <a:r>
              <a:rPr dirty="0" err="1"/>
              <a:t>stochastique</a:t>
            </a:r>
            <a:r>
              <a:rPr lang="fr-CA" dirty="0"/>
              <a:t>, interprétation</a:t>
            </a:r>
            <a:r>
              <a:rPr dirty="0"/>
              <a:t> (suite)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E714145-6558-9043-92E3-14B276462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034" y="1930400"/>
            <a:ext cx="5710845" cy="4592637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dirty="0" err="1"/>
              <a:t>Modèle</a:t>
            </a:r>
            <a:r>
              <a:rPr dirty="0"/>
              <a:t> de boosting de gradient </a:t>
            </a:r>
            <a:r>
              <a:rPr dirty="0" err="1"/>
              <a:t>stochastique</a:t>
            </a:r>
            <a:r>
              <a:rPr lang="fr-CA" dirty="0"/>
              <a:t>, interprétation</a:t>
            </a:r>
            <a:r>
              <a:rPr dirty="0"/>
              <a:t> (suite)</a:t>
            </a:r>
          </a:p>
        </p:txBody>
      </p:sp>
      <p:pic>
        <p:nvPicPr>
          <p:cNvPr id="4" name="Picture 2" descr="Sticker mural Rose des vents &gt; Décomotif">
            <a:extLst>
              <a:ext uri="{FF2B5EF4-FFF2-40B4-BE49-F238E27FC236}">
                <a16:creationId xmlns:a16="http://schemas.microsoft.com/office/drawing/2014/main" id="{01487D9F-F712-4022-AB87-A86F28902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0126786" y="52388"/>
            <a:ext cx="1878012" cy="187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4CF58C-D79B-0341-80CE-921F0B9E8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738" y="1930400"/>
            <a:ext cx="5956300" cy="4790031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/>
              <a:t>Modèle</a:t>
            </a:r>
            <a:r>
              <a:rPr dirty="0"/>
              <a:t> de boosting de gradient </a:t>
            </a:r>
            <a:r>
              <a:rPr dirty="0" err="1"/>
              <a:t>stochastique</a:t>
            </a:r>
            <a:r>
              <a:rPr lang="fr-CA" dirty="0"/>
              <a:t>, interprétation</a:t>
            </a:r>
            <a:r>
              <a:rPr dirty="0"/>
              <a:t> (suite)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380FAD3-6459-3C4C-AF41-2B88A7D03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0" y="1930400"/>
            <a:ext cx="5956300" cy="4790031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/>
              <a:t>Modèle</a:t>
            </a:r>
            <a:r>
              <a:rPr dirty="0"/>
              <a:t> de boosting de gradient </a:t>
            </a:r>
            <a:r>
              <a:rPr dirty="0" err="1"/>
              <a:t>stochastique</a:t>
            </a:r>
            <a:r>
              <a:rPr lang="fr-CA" dirty="0"/>
              <a:t>, interprétation</a:t>
            </a:r>
            <a:r>
              <a:rPr dirty="0"/>
              <a:t> (suite)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D178918-3F8E-F343-8AB2-BEE75E52F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798" y="1822640"/>
            <a:ext cx="6356004" cy="471609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Plan de la présentation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 dirty="0"/>
              <a:t>Description du </a:t>
            </a:r>
            <a:r>
              <a:rPr sz="1800" dirty="0" err="1"/>
              <a:t>problème</a:t>
            </a:r>
            <a:endParaRPr sz="1800" dirty="0"/>
          </a:p>
          <a:p>
            <a:pPr lvl="1"/>
            <a:r>
              <a:rPr sz="1800" dirty="0"/>
              <a:t>Base de </a:t>
            </a:r>
            <a:r>
              <a:rPr sz="1800" dirty="0" err="1"/>
              <a:t>données</a:t>
            </a:r>
            <a:r>
              <a:rPr sz="1800" dirty="0"/>
              <a:t> à </a:t>
            </a:r>
            <a:r>
              <a:rPr sz="1800" dirty="0" err="1"/>
              <a:t>l’étude</a:t>
            </a:r>
            <a:endParaRPr sz="1800" dirty="0"/>
          </a:p>
          <a:p>
            <a:pPr lvl="1"/>
            <a:r>
              <a:rPr sz="1800" dirty="0" err="1"/>
              <a:t>Prétraitement</a:t>
            </a:r>
            <a:r>
              <a:rPr sz="1800" dirty="0"/>
              <a:t> des </a:t>
            </a:r>
            <a:r>
              <a:rPr sz="1800" dirty="0" err="1"/>
              <a:t>données</a:t>
            </a:r>
            <a:endParaRPr sz="1800" dirty="0"/>
          </a:p>
          <a:p>
            <a:pPr lvl="1"/>
            <a:r>
              <a:rPr sz="1800" dirty="0" err="1"/>
              <a:t>Analyse</a:t>
            </a:r>
            <a:r>
              <a:rPr sz="1800" dirty="0"/>
              <a:t> </a:t>
            </a:r>
            <a:r>
              <a:rPr sz="1800" dirty="0" err="1"/>
              <a:t>exploratoire</a:t>
            </a:r>
            <a:endParaRPr sz="1800" dirty="0"/>
          </a:p>
          <a:p>
            <a:pPr lvl="1"/>
            <a:r>
              <a:rPr sz="1800" dirty="0" err="1"/>
              <a:t>Modèles</a:t>
            </a:r>
            <a:r>
              <a:rPr sz="1800" dirty="0"/>
              <a:t> </a:t>
            </a:r>
            <a:r>
              <a:rPr sz="1800" dirty="0" err="1"/>
              <a:t>testés</a:t>
            </a:r>
            <a:endParaRPr sz="1800" dirty="0"/>
          </a:p>
          <a:p>
            <a:pPr lvl="1"/>
            <a:r>
              <a:rPr sz="1800" dirty="0" err="1"/>
              <a:t>Comparaison</a:t>
            </a:r>
            <a:r>
              <a:rPr sz="1800" dirty="0"/>
              <a:t> des </a:t>
            </a:r>
            <a:r>
              <a:rPr sz="1800" dirty="0" err="1"/>
              <a:t>modèles</a:t>
            </a:r>
            <a:endParaRPr sz="1800" dirty="0"/>
          </a:p>
          <a:p>
            <a:pPr lvl="1"/>
            <a:r>
              <a:rPr sz="1800" dirty="0" err="1"/>
              <a:t>Forêt</a:t>
            </a:r>
            <a:r>
              <a:rPr sz="1800" dirty="0"/>
              <a:t> </a:t>
            </a:r>
            <a:r>
              <a:rPr sz="1800" dirty="0" err="1"/>
              <a:t>aléatoire</a:t>
            </a:r>
            <a:endParaRPr sz="1800" dirty="0"/>
          </a:p>
          <a:p>
            <a:pPr lvl="1"/>
            <a:r>
              <a:rPr sz="1800" dirty="0"/>
              <a:t>GBM</a:t>
            </a:r>
          </a:p>
          <a:p>
            <a:pPr lvl="1"/>
            <a:r>
              <a:rPr sz="1800" dirty="0"/>
              <a:t>Conclusion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/>
              <a:t>Modèle</a:t>
            </a:r>
            <a:r>
              <a:rPr dirty="0"/>
              <a:t> de boosting de gradient </a:t>
            </a:r>
            <a:r>
              <a:rPr dirty="0" err="1"/>
              <a:t>stochastique</a:t>
            </a:r>
            <a:r>
              <a:rPr lang="fr-CA" dirty="0"/>
              <a:t>, interprétation</a:t>
            </a:r>
            <a:r>
              <a:rPr dirty="0"/>
              <a:t> (suite)</a:t>
            </a:r>
          </a:p>
        </p:txBody>
      </p:sp>
      <p:pic>
        <p:nvPicPr>
          <p:cNvPr id="4" name="Picture 2" descr="Sticker mural Rose des vents &gt; Décomotif">
            <a:extLst>
              <a:ext uri="{FF2B5EF4-FFF2-40B4-BE49-F238E27FC236}">
                <a16:creationId xmlns:a16="http://schemas.microsoft.com/office/drawing/2014/main" id="{5DD484AA-F8D2-492A-BE8A-FC90287C9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786" y="52388"/>
            <a:ext cx="1878012" cy="187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C449FD0B-0D8B-49AE-A853-14F5E667F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813" y="2153619"/>
            <a:ext cx="6899710" cy="4349817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/>
              <a:t>Modèle</a:t>
            </a:r>
            <a:r>
              <a:rPr dirty="0"/>
              <a:t> de boosting de gradient </a:t>
            </a:r>
            <a:r>
              <a:rPr dirty="0" err="1"/>
              <a:t>stochastique</a:t>
            </a:r>
            <a:r>
              <a:rPr lang="fr-CA" dirty="0"/>
              <a:t>, interprétation</a:t>
            </a:r>
            <a:r>
              <a:rPr dirty="0"/>
              <a:t> (suite)</a:t>
            </a:r>
          </a:p>
        </p:txBody>
      </p:sp>
      <p:pic>
        <p:nvPicPr>
          <p:cNvPr id="4" name="Picture 2" descr="Sticker mural Rose des vents &gt; Décomotif">
            <a:extLst>
              <a:ext uri="{FF2B5EF4-FFF2-40B4-BE49-F238E27FC236}">
                <a16:creationId xmlns:a16="http://schemas.microsoft.com/office/drawing/2014/main" id="{62C76E18-09A6-4568-B5B9-7A518C1D1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786" y="52388"/>
            <a:ext cx="1878012" cy="187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 descr="Une image contenant capture d’écran, horloge&#10;&#10;Description générée automatiquement">
            <a:extLst>
              <a:ext uri="{FF2B5EF4-FFF2-40B4-BE49-F238E27FC236}">
                <a16:creationId xmlns:a16="http://schemas.microsoft.com/office/drawing/2014/main" id="{07D23780-C802-4EC0-B879-74C892777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010" y="2042368"/>
            <a:ext cx="7249315" cy="457022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fr-CA" dirty="0"/>
              <a:t>Modèle de </a:t>
            </a:r>
            <a:r>
              <a:rPr lang="fr-CA" dirty="0" err="1"/>
              <a:t>boosting</a:t>
            </a:r>
            <a:r>
              <a:rPr lang="fr-CA" dirty="0"/>
              <a:t> de gradient stochastique, interprétation (suite)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fr-CA" sz="1800" dirty="0"/>
              <a:t>Avantages</a:t>
            </a:r>
          </a:p>
          <a:p>
            <a:pPr lvl="1"/>
            <a:r>
              <a:rPr lang="fr-CA" sz="1800" dirty="0"/>
              <a:t>Désavantages</a:t>
            </a:r>
          </a:p>
          <a:p>
            <a:pPr lvl="2"/>
            <a:r>
              <a:rPr lang="fr-CA" sz="1600" dirty="0"/>
              <a:t>Temps de calcul très long</a:t>
            </a:r>
          </a:p>
          <a:p>
            <a:pPr lvl="2"/>
            <a:r>
              <a:rPr lang="fr-CA" sz="1600" dirty="0"/>
              <a:t>Difficile d’interprétation</a:t>
            </a:r>
          </a:p>
          <a:p>
            <a:pPr lvl="2"/>
            <a:r>
              <a:rPr lang="fr-CA" sz="1600" dirty="0"/>
              <a:t>Pas d’intervalles de confiance</a:t>
            </a:r>
          </a:p>
          <a:p>
            <a:pPr lvl="2"/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1204987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sz="1800" dirty="0" err="1"/>
              <a:t>Modèle</a:t>
            </a:r>
            <a:r>
              <a:rPr sz="1800" dirty="0"/>
              <a:t> </a:t>
            </a:r>
            <a:r>
              <a:rPr sz="1800" i="1" dirty="0"/>
              <a:t>GBM</a:t>
            </a:r>
            <a:r>
              <a:rPr sz="1800" dirty="0"/>
              <a:t> </a:t>
            </a:r>
            <a:r>
              <a:rPr sz="1800" dirty="0" err="1"/>
              <a:t>retenu</a:t>
            </a:r>
            <a:endParaRPr sz="1800" dirty="0"/>
          </a:p>
          <a:p>
            <a:pPr lvl="1"/>
            <a:r>
              <a:rPr sz="1800" dirty="0"/>
              <a:t>Limitations</a:t>
            </a:r>
          </a:p>
          <a:p>
            <a:pPr lvl="2"/>
            <a:r>
              <a:rPr sz="1600" dirty="0" err="1"/>
              <a:t>Échelle</a:t>
            </a:r>
            <a:r>
              <a:rPr sz="1600" dirty="0"/>
              <a:t> </a:t>
            </a:r>
            <a:r>
              <a:rPr sz="1600" dirty="0" err="1"/>
              <a:t>logarithmique</a:t>
            </a:r>
            <a:endParaRPr sz="1600" dirty="0"/>
          </a:p>
          <a:p>
            <a:pPr lvl="2"/>
            <a:r>
              <a:rPr sz="1600" dirty="0" err="1"/>
              <a:t>Effet</a:t>
            </a:r>
            <a:r>
              <a:rPr sz="1600" dirty="0"/>
              <a:t> de </a:t>
            </a:r>
            <a:r>
              <a:rPr sz="1600" dirty="0" err="1"/>
              <a:t>l’inflation</a:t>
            </a:r>
            <a:endParaRPr sz="1600" dirty="0"/>
          </a:p>
          <a:p>
            <a:pPr lvl="1"/>
            <a:r>
              <a:rPr sz="1800" dirty="0" err="1"/>
              <a:t>Possibilité</a:t>
            </a:r>
            <a:r>
              <a:rPr sz="1800" dirty="0"/>
              <a:t> </a:t>
            </a:r>
            <a:r>
              <a:rPr sz="1800" dirty="0" err="1"/>
              <a:t>d’utilisation</a:t>
            </a:r>
            <a:r>
              <a:rPr sz="1800" dirty="0"/>
              <a:t> dans </a:t>
            </a:r>
            <a:r>
              <a:rPr sz="1800" dirty="0" err="1"/>
              <a:t>d’autres</a:t>
            </a:r>
            <a:r>
              <a:rPr sz="1800" dirty="0"/>
              <a:t> zones </a:t>
            </a:r>
            <a:r>
              <a:rPr sz="1800" dirty="0" err="1"/>
              <a:t>géographiques</a:t>
            </a:r>
            <a:endParaRPr sz="18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DA1758-D16E-E241-9220-ADAD2B76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06689" y="2287412"/>
            <a:ext cx="12192000" cy="1320800"/>
          </a:xfrm>
        </p:spPr>
        <p:txBody>
          <a:bodyPr>
            <a:normAutofit/>
          </a:bodyPr>
          <a:lstStyle/>
          <a:p>
            <a:pPr algn="ctr"/>
            <a:r>
              <a:rPr lang="fr-FR" sz="4000" dirty="0"/>
              <a:t>Questions ?</a:t>
            </a:r>
          </a:p>
        </p:txBody>
      </p:sp>
      <p:pic>
        <p:nvPicPr>
          <p:cNvPr id="1026" name="Picture 2" descr="Cinq questions pour faire le point sur le coronavirus">
            <a:extLst>
              <a:ext uri="{FF2B5EF4-FFF2-40B4-BE49-F238E27FC236}">
                <a16:creationId xmlns:a16="http://schemas.microsoft.com/office/drawing/2014/main" id="{F088C23C-2610-4297-9358-68847A509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811" y="3535726"/>
            <a:ext cx="571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40476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Bibliographie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AutoNum type="arabicPeriod"/>
            </a:pPr>
            <a:r>
              <a:rPr sz="1800" dirty="0"/>
              <a:t>Kaggle, </a:t>
            </a:r>
            <a:r>
              <a:rPr sz="1800" dirty="0" err="1"/>
              <a:t>harlfoxen</a:t>
            </a:r>
            <a:r>
              <a:rPr sz="1800" dirty="0"/>
              <a:t> (2017). House sales in King County, USA. </a:t>
            </a:r>
            <a:r>
              <a:rPr sz="1800" dirty="0" err="1"/>
              <a:t>Récupéré</a:t>
            </a:r>
            <a:r>
              <a:rPr sz="1800" dirty="0"/>
              <a:t> le 27 </a:t>
            </a:r>
            <a:r>
              <a:rPr sz="1800" dirty="0" err="1"/>
              <a:t>février</a:t>
            </a:r>
            <a:r>
              <a:rPr sz="1800" dirty="0"/>
              <a:t> 2020 de </a:t>
            </a:r>
            <a:r>
              <a:rPr sz="1800" dirty="0">
                <a:hlinkClick r:id="rId2"/>
              </a:rPr>
              <a:t>https://www.kaggle.com/harlfoxem/housesalesprediction</a:t>
            </a:r>
            <a:r>
              <a:rPr sz="1800" dirty="0"/>
              <a:t>. </a:t>
            </a:r>
          </a:p>
          <a:p>
            <a:pPr lvl="1">
              <a:buAutoNum type="arabicPeriod"/>
            </a:pPr>
            <a:r>
              <a:rPr sz="1800" dirty="0"/>
              <a:t>Max Kuhn (2020). caret: Classification and Regression Training. R package version 6.0-85. </a:t>
            </a:r>
            <a:r>
              <a:rPr sz="1800" dirty="0">
                <a:hlinkClick r:id="rId3"/>
              </a:rPr>
              <a:t>https://CRAN.R-project.org/package=caret</a:t>
            </a:r>
            <a:r>
              <a:rPr sz="1800" dirty="0"/>
              <a:t> </a:t>
            </a:r>
          </a:p>
          <a:p>
            <a:pPr lvl="1">
              <a:buAutoNum type="arabicPeriod"/>
            </a:pPr>
            <a:r>
              <a:rPr sz="1800" dirty="0"/>
              <a:t>Terry </a:t>
            </a:r>
            <a:r>
              <a:rPr sz="1800" dirty="0" err="1"/>
              <a:t>Therneau</a:t>
            </a:r>
            <a:r>
              <a:rPr sz="1800" dirty="0"/>
              <a:t> and Beth Atkinson (2019). </a:t>
            </a:r>
            <a:r>
              <a:rPr sz="1800" dirty="0" err="1"/>
              <a:t>rpart</a:t>
            </a:r>
            <a:r>
              <a:rPr sz="1800" dirty="0"/>
              <a:t>: Recursive Partitioning and Regression Trees. R package version 4.1-15. </a:t>
            </a:r>
            <a:r>
              <a:rPr sz="1800" dirty="0">
                <a:hlinkClick r:id="rId4"/>
              </a:rPr>
              <a:t>https://CRAN.R-project.org/package=rpart</a:t>
            </a:r>
            <a:r>
              <a:rPr sz="1800" dirty="0"/>
              <a:t> </a:t>
            </a:r>
          </a:p>
          <a:p>
            <a:pPr lvl="1">
              <a:buAutoNum type="arabicPeriod"/>
            </a:pPr>
            <a:r>
              <a:rPr sz="1800" dirty="0"/>
              <a:t>Stephen </a:t>
            </a:r>
            <a:r>
              <a:rPr sz="1800" dirty="0" err="1"/>
              <a:t>Milborrow</a:t>
            </a:r>
            <a:r>
              <a:rPr sz="1800" dirty="0"/>
              <a:t> (2019). </a:t>
            </a:r>
            <a:r>
              <a:rPr sz="1800" dirty="0" err="1"/>
              <a:t>rpart.plot</a:t>
            </a:r>
            <a:r>
              <a:rPr sz="1800" dirty="0"/>
              <a:t>: Plot ‘</a:t>
            </a:r>
            <a:r>
              <a:rPr sz="1800" dirty="0" err="1"/>
              <a:t>rpart</a:t>
            </a:r>
            <a:r>
              <a:rPr sz="1800" dirty="0"/>
              <a:t>’ Models: An Enhanced Version of ‘</a:t>
            </a:r>
            <a:r>
              <a:rPr sz="1800" dirty="0" err="1"/>
              <a:t>plot.rpart</a:t>
            </a:r>
            <a:r>
              <a:rPr sz="1800" dirty="0"/>
              <a:t>’. R package version 3.0.8. </a:t>
            </a:r>
            <a:r>
              <a:rPr sz="1800" dirty="0">
                <a:hlinkClick r:id="rId5"/>
              </a:rPr>
              <a:t>https://CRAN.R-project.org/package=rpart.plot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Bibliographie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AutoNum type="arabicPeriod" startAt="5"/>
            </a:pPr>
            <a:r>
              <a:rPr sz="1800" dirty="0"/>
              <a:t>A. </a:t>
            </a:r>
            <a:r>
              <a:rPr sz="1800" dirty="0" err="1"/>
              <a:t>Liaw</a:t>
            </a:r>
            <a:r>
              <a:rPr sz="1800" dirty="0"/>
              <a:t> and M. Wiener (2002). Classification and Regression by </a:t>
            </a:r>
            <a:r>
              <a:rPr sz="1800" dirty="0" err="1"/>
              <a:t>randomForest</a:t>
            </a:r>
            <a:r>
              <a:rPr sz="1800" dirty="0"/>
              <a:t>. R News 2(3), 18–22. </a:t>
            </a:r>
          </a:p>
          <a:p>
            <a:pPr lvl="1">
              <a:buAutoNum type="arabicPeriod" startAt="5"/>
            </a:pPr>
            <a:r>
              <a:rPr sz="1800" dirty="0"/>
              <a:t>Brandon Greenwell, Bradley </a:t>
            </a:r>
            <a:r>
              <a:rPr sz="1800" dirty="0" err="1"/>
              <a:t>Boehmke</a:t>
            </a:r>
            <a:r>
              <a:rPr sz="1800" dirty="0"/>
              <a:t>, Jay Cunningham and GBM Developers (2019). </a:t>
            </a:r>
            <a:r>
              <a:rPr sz="1800" dirty="0" err="1"/>
              <a:t>gbm</a:t>
            </a:r>
            <a:r>
              <a:rPr sz="1800" dirty="0"/>
              <a:t>: Generalized Boosted Regression Models. R package version 2.1.5. </a:t>
            </a:r>
            <a:r>
              <a:rPr sz="1800" dirty="0">
                <a:hlinkClick r:id="rId2"/>
              </a:rPr>
              <a:t>https://CRAN.R-project.org/package=gbm</a:t>
            </a:r>
            <a:r>
              <a:rPr sz="1800" dirty="0"/>
              <a:t> </a:t>
            </a:r>
          </a:p>
          <a:p>
            <a:pPr lvl="1">
              <a:buAutoNum type="arabicPeriod" startAt="5"/>
            </a:pPr>
            <a:r>
              <a:rPr sz="1800" dirty="0"/>
              <a:t>Jerome Friedman, Trevor Hastie, Robert </a:t>
            </a:r>
            <a:r>
              <a:rPr sz="1800" dirty="0" err="1"/>
              <a:t>Tibshirani</a:t>
            </a:r>
            <a:r>
              <a:rPr sz="1800" dirty="0"/>
              <a:t> (2010). Regularization Paths for Generalized Linear Models via Coordinate Descent. Journal of Statistical Software, 33(1), 1-22. URL </a:t>
            </a:r>
            <a:r>
              <a:rPr sz="1800" dirty="0">
                <a:hlinkClick r:id="rId3"/>
              </a:rPr>
              <a:t>http://www.jstatsoft.org/v33/i01/</a:t>
            </a:r>
            <a:r>
              <a:rPr sz="1800" dirty="0"/>
              <a:t>. </a:t>
            </a:r>
          </a:p>
          <a:p>
            <a:pPr lvl="1">
              <a:buAutoNum type="arabicPeriod" startAt="5"/>
            </a:pPr>
            <a:r>
              <a:rPr sz="1800" dirty="0"/>
              <a:t>Alina </a:t>
            </a:r>
            <a:r>
              <a:rPr sz="1800" dirty="0" err="1"/>
              <a:t>Beygelzimer</a:t>
            </a:r>
            <a:r>
              <a:rPr sz="1800" dirty="0"/>
              <a:t>, Sham </a:t>
            </a:r>
            <a:r>
              <a:rPr sz="1800" dirty="0" err="1"/>
              <a:t>Kakadet</a:t>
            </a:r>
            <a:r>
              <a:rPr sz="1800" dirty="0"/>
              <a:t>, John Langford, Sunil Arya, David Mount and </a:t>
            </a:r>
            <a:r>
              <a:rPr sz="1800" dirty="0" err="1"/>
              <a:t>Shengqiao</a:t>
            </a:r>
            <a:r>
              <a:rPr sz="1800" dirty="0"/>
              <a:t> Li (2019). FNN: Fast Nearest Neighbor Search Algorithms and Applications. R package version 1.1.3. </a:t>
            </a:r>
            <a:r>
              <a:rPr sz="1800" dirty="0">
                <a:hlinkClick r:id="rId4"/>
              </a:rPr>
              <a:t>https://CRAN.R-project.org/package=FNN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Description du problème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sz="1800" dirty="0" err="1"/>
              <a:t>Quelques</a:t>
            </a:r>
            <a:r>
              <a:rPr sz="1800" dirty="0"/>
              <a:t> </a:t>
            </a:r>
            <a:r>
              <a:rPr sz="1800" dirty="0" err="1"/>
              <a:t>utilités</a:t>
            </a:r>
            <a:r>
              <a:rPr sz="1800" dirty="0"/>
              <a:t> </a:t>
            </a:r>
            <a:r>
              <a:rPr sz="1800" dirty="0" err="1"/>
              <a:t>actuarielles</a:t>
            </a:r>
            <a:endParaRPr sz="1800" dirty="0"/>
          </a:p>
          <a:p>
            <a:pPr lvl="2"/>
            <a:r>
              <a:rPr sz="1600" dirty="0"/>
              <a:t>Futures </a:t>
            </a:r>
            <a:r>
              <a:rPr sz="1600" dirty="0" err="1"/>
              <a:t>soumissions</a:t>
            </a:r>
            <a:r>
              <a:rPr sz="1600" dirty="0"/>
              <a:t> </a:t>
            </a:r>
            <a:r>
              <a:rPr sz="1600" dirty="0" err="1"/>
              <a:t>d’assurance</a:t>
            </a:r>
            <a:r>
              <a:rPr sz="1600" dirty="0"/>
              <a:t> habitation</a:t>
            </a:r>
          </a:p>
          <a:p>
            <a:pPr lvl="2"/>
            <a:r>
              <a:rPr sz="1600" dirty="0" err="1"/>
              <a:t>Prêts</a:t>
            </a:r>
            <a:r>
              <a:rPr sz="1600" dirty="0"/>
              <a:t> </a:t>
            </a:r>
            <a:r>
              <a:rPr sz="1600" dirty="0" err="1"/>
              <a:t>hypothécaire</a:t>
            </a:r>
            <a:r>
              <a:rPr sz="1600" dirty="0"/>
              <a:t> à des fins de hedging</a:t>
            </a:r>
          </a:p>
        </p:txBody>
      </p:sp>
      <p:pic>
        <p:nvPicPr>
          <p:cNvPr id="3074" name="Picture 2" descr="Est-ce que votre assurance habitation couvre votre ordinateur ...">
            <a:extLst>
              <a:ext uri="{FF2B5EF4-FFF2-40B4-BE49-F238E27FC236}">
                <a16:creationId xmlns:a16="http://schemas.microsoft.com/office/drawing/2014/main" id="{0CB4A5AC-96DA-4BC0-AD66-6428A7D2C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898" y="3519297"/>
            <a:ext cx="3367087" cy="2522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Base de données à l’étude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sz="1800" dirty="0"/>
              <a:t>Prix de vente des </a:t>
            </a:r>
            <a:r>
              <a:rPr sz="1800" dirty="0" err="1"/>
              <a:t>maisons</a:t>
            </a:r>
            <a:r>
              <a:rPr sz="1800" dirty="0"/>
              <a:t> dans le </a:t>
            </a:r>
            <a:r>
              <a:rPr sz="1800" dirty="0" err="1"/>
              <a:t>comté</a:t>
            </a:r>
            <a:r>
              <a:rPr sz="1800" dirty="0"/>
              <a:t> de King County (Washington, USA)</a:t>
            </a:r>
            <a:endParaRPr lang="fr-CA" sz="1800" dirty="0"/>
          </a:p>
          <a:p>
            <a:pPr lvl="1"/>
            <a:r>
              <a:rPr lang="fr-CA" sz="1800" dirty="0"/>
              <a:t>Caractéristique de la résidence</a:t>
            </a:r>
          </a:p>
          <a:p>
            <a:pPr lvl="1"/>
            <a:r>
              <a:rPr lang="fr-CA" sz="1800" dirty="0"/>
              <a:t>Variables spatiales</a:t>
            </a:r>
          </a:p>
          <a:p>
            <a:pPr lvl="1"/>
            <a:r>
              <a:rPr lang="fr-CA" sz="1800" dirty="0"/>
              <a:t>Caractéristiques de la superficie</a:t>
            </a:r>
            <a:endParaRPr sz="1800" dirty="0"/>
          </a:p>
          <a:p>
            <a:pPr lvl="1"/>
            <a:r>
              <a:rPr sz="1800" dirty="0" err="1"/>
              <a:t>Maisons</a:t>
            </a:r>
            <a:r>
              <a:rPr sz="1800" dirty="0"/>
              <a:t> </a:t>
            </a:r>
            <a:r>
              <a:rPr sz="1800" dirty="0" err="1"/>
              <a:t>vendues</a:t>
            </a:r>
            <a:r>
              <a:rPr sz="1800" dirty="0"/>
              <a:t> entre </a:t>
            </a:r>
            <a:r>
              <a:rPr sz="1800" dirty="0" err="1"/>
              <a:t>mai</a:t>
            </a:r>
            <a:r>
              <a:rPr sz="1800" dirty="0"/>
              <a:t> 2014 et </a:t>
            </a:r>
            <a:r>
              <a:rPr sz="1800" dirty="0" err="1"/>
              <a:t>mai</a:t>
            </a:r>
            <a:r>
              <a:rPr sz="1800" dirty="0"/>
              <a:t> 2015</a:t>
            </a:r>
          </a:p>
          <a:p>
            <a:pPr lvl="1"/>
            <a:r>
              <a:rPr sz="1800" dirty="0"/>
              <a:t>21 613 </a:t>
            </a:r>
            <a:r>
              <a:rPr sz="1800" dirty="0" err="1"/>
              <a:t>lignes</a:t>
            </a:r>
            <a:r>
              <a:rPr sz="1800" dirty="0"/>
              <a:t> pour 21 </a:t>
            </a:r>
            <a:r>
              <a:rPr sz="1800" dirty="0" err="1"/>
              <a:t>colonnes</a:t>
            </a:r>
            <a:r>
              <a:rPr sz="1800" dirty="0"/>
              <a:t> (variables)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Prétraitement des données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 dirty="0" err="1"/>
              <a:t>Traitements</a:t>
            </a:r>
            <a:r>
              <a:rPr sz="1800" dirty="0"/>
              <a:t> des </a:t>
            </a:r>
            <a:r>
              <a:rPr sz="1800" dirty="0" err="1"/>
              <a:t>erreurs</a:t>
            </a:r>
            <a:endParaRPr sz="1800" dirty="0"/>
          </a:p>
          <a:p>
            <a:pPr lvl="2"/>
            <a:r>
              <a:rPr sz="1600" dirty="0" err="1"/>
              <a:t>Doublons</a:t>
            </a:r>
            <a:endParaRPr sz="1600" dirty="0"/>
          </a:p>
          <a:p>
            <a:pPr lvl="2"/>
            <a:r>
              <a:rPr sz="1600" dirty="0"/>
              <a:t>Suppression de </a:t>
            </a:r>
            <a:r>
              <a:rPr sz="1600" dirty="0" err="1"/>
              <a:t>données</a:t>
            </a:r>
            <a:endParaRPr sz="1600" dirty="0"/>
          </a:p>
          <a:p>
            <a:pPr lvl="1"/>
            <a:r>
              <a:rPr sz="1800" dirty="0"/>
              <a:t>Variables </a:t>
            </a:r>
            <a:r>
              <a:rPr sz="1800" dirty="0" err="1"/>
              <a:t>retirées</a:t>
            </a:r>
            <a:endParaRPr sz="1800" dirty="0"/>
          </a:p>
          <a:p>
            <a:pPr lvl="1"/>
            <a:r>
              <a:rPr sz="1800" dirty="0" err="1"/>
              <a:t>Création</a:t>
            </a:r>
            <a:r>
              <a:rPr sz="1800" dirty="0"/>
              <a:t> de variables</a:t>
            </a:r>
          </a:p>
          <a:p>
            <a:pPr lvl="2"/>
            <a:r>
              <a:rPr sz="1600" i="1" dirty="0"/>
              <a:t>age</a:t>
            </a:r>
          </a:p>
          <a:p>
            <a:pPr lvl="2"/>
            <a:r>
              <a:rPr sz="1600" i="1" dirty="0"/>
              <a:t>reno</a:t>
            </a:r>
          </a:p>
          <a:p>
            <a:pPr lvl="2"/>
            <a:r>
              <a:rPr sz="1600" i="1" dirty="0" err="1"/>
              <a:t>expensive_area</a:t>
            </a:r>
            <a:endParaRPr i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Analyse exploratoire - Variable réponse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5D8498E-C9C5-4F10-93E4-3C363B47F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842" y="1930400"/>
            <a:ext cx="9167773" cy="431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Analyse exploratoire - Carte thermique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A7428A5-3DA8-4B65-8633-F76E0F1F2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200" y="1601673"/>
            <a:ext cx="7409498" cy="494730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Analyse en composantes principales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58E7A10-00B1-4D85-8127-B83BEF1BA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998" y="1597246"/>
            <a:ext cx="5743868" cy="497500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Rouge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933</Words>
  <Application>Microsoft Office PowerPoint</Application>
  <PresentationFormat>Grand écran</PresentationFormat>
  <Paragraphs>150</Paragraphs>
  <Slides>36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36</vt:i4>
      </vt:variant>
    </vt:vector>
  </HeadingPairs>
  <TitlesOfParts>
    <vt:vector size="42" baseType="lpstr">
      <vt:lpstr>Courier</vt:lpstr>
      <vt:lpstr>Arial</vt:lpstr>
      <vt:lpstr>Cambria Math</vt:lpstr>
      <vt:lpstr>Trebuchet MS</vt:lpstr>
      <vt:lpstr>Wingdings 3</vt:lpstr>
      <vt:lpstr>Facette</vt:lpstr>
      <vt:lpstr>Prix de vente de maisons à King County</vt:lpstr>
      <vt:lpstr>Introduction</vt:lpstr>
      <vt:lpstr>Plan de la présentation</vt:lpstr>
      <vt:lpstr>Description du problème</vt:lpstr>
      <vt:lpstr>Base de données à l’étude</vt:lpstr>
      <vt:lpstr>Prétraitement des données</vt:lpstr>
      <vt:lpstr>Analyse exploratoire - Variable réponse</vt:lpstr>
      <vt:lpstr>Analyse exploratoire - Carte thermique</vt:lpstr>
      <vt:lpstr>Analyse en composantes principales</vt:lpstr>
      <vt:lpstr>Modèles testés</vt:lpstr>
      <vt:lpstr>Modèles testés - Modèle de base</vt:lpstr>
      <vt:lpstr>Modèles testés - Modèle linéaire généralisé avec régression Lasso</vt:lpstr>
      <vt:lpstr>Modèles testés - Modèle des k plus proches voisins</vt:lpstr>
      <vt:lpstr>Modèles testés - Arbre de décision</vt:lpstr>
      <vt:lpstr>Modèles testés - Ensemble d’arbres de décision agrégées par bagging</vt:lpstr>
      <vt:lpstr>Modèle testés - Forêt aléatoire</vt:lpstr>
      <vt:lpstr>Modèles testés - Modèle de boosting de gradient stochastique (GBM)</vt:lpstr>
      <vt:lpstr>Modèles testés - Modèle de boosting de gradient stochastique (GBM) (suite)</vt:lpstr>
      <vt:lpstr>Comparaison des modèles</vt:lpstr>
      <vt:lpstr>Forêt aléatoire, interprétation</vt:lpstr>
      <vt:lpstr>Forêt aléatoire, interprétation (suite)</vt:lpstr>
      <vt:lpstr>Forêt aléatoire, interprétation (suite)</vt:lpstr>
      <vt:lpstr>Forêt aléatoire, interprétation (suite)</vt:lpstr>
      <vt:lpstr>Modèle de boosting de gradient stochastique, interprétation</vt:lpstr>
      <vt:lpstr>Modèle de boosting de gradient stochastique, interprétation (suite)</vt:lpstr>
      <vt:lpstr>Modèle de boosting de gradient stochastique, interprétation (suite)</vt:lpstr>
      <vt:lpstr>Modèle de boosting de gradient stochastique, interprétation (suite)</vt:lpstr>
      <vt:lpstr>Modèle de boosting de gradient stochastique, interprétation (suite)</vt:lpstr>
      <vt:lpstr>Modèle de boosting de gradient stochastique, interprétation (suite)</vt:lpstr>
      <vt:lpstr>Modèle de boosting de gradient stochastique, interprétation (suite)</vt:lpstr>
      <vt:lpstr>Modèle de boosting de gradient stochastique, interprétation (suite)</vt:lpstr>
      <vt:lpstr>Modèle de boosting de gradient stochastique, interprétation (suite)</vt:lpstr>
      <vt:lpstr>Conclusion</vt:lpstr>
      <vt:lpstr>Questions ?</vt:lpstr>
      <vt:lpstr>Bibliographie</vt:lpstr>
      <vt:lpstr>Bibliographie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>{3982F930-8ED7-E845-8225-24A694D5A3BC}tf10001060</Template>
  <TotalTime>4</TotalTime>
  <Words>0</Words>
  <Application>Microsoft Macintosh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Facette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Prix de vente de maisons à King County</dc:title>
  <dc:creator>Alexis Picard</dc:creator>
  <cp:lastModifiedBy>Matis Brassard-Verrier</cp:lastModifiedBy>
  <cp:revision>26</cp:revision>
  <dcterms:created xsi:type="dcterms:W3CDTF">2020-04-21T20:40:08Z</dcterms:created>
  <dcterms:modified xsi:type="dcterms:W3CDTF">2020-04-22T03:16:36Z</dcterms:modified>
</cp:coreProperties>
</file>