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part.plot" TargetMode="External"/><Relationship Id="rId4" Type="http://schemas.openxmlformats.org/officeDocument/2006/relationships/hyperlink" Target="https://CRAN.R-project.org/package=rpar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v33/i01/" TargetMode="External"/><Relationship Id="rId2" Type="http://schemas.openxmlformats.org/officeDocument/2006/relationships/hyperlink" Target="https://CRAN.R-project.org/package=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FN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marL="0" lvl="0" indent="0">
              <a:buNone/>
            </a:pPr>
            <a:r>
              <a:t>Prix de vente de maisons à King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Matis Brassard-Verrier, Alyson Marquis, Alexis Picard et Samuel Provencher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Modèle</a:t>
            </a:r>
            <a:r>
              <a:rPr sz="1800" dirty="0"/>
              <a:t> de base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</a:t>
            </a:r>
            <a:r>
              <a:rPr sz="1800" dirty="0" err="1"/>
              <a:t>généralisé</a:t>
            </a:r>
            <a:r>
              <a:rPr sz="1800" dirty="0"/>
              <a:t> avec </a:t>
            </a:r>
            <a:r>
              <a:rPr sz="1800" dirty="0" err="1"/>
              <a:t>régression</a:t>
            </a:r>
            <a:r>
              <a:rPr sz="1800" dirty="0"/>
              <a:t> Lasso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des </a:t>
            </a:r>
            <a:r>
              <a:rPr sz="1800" i="1" dirty="0"/>
              <a:t>k</a:t>
            </a:r>
            <a:r>
              <a:rPr sz="1800" dirty="0"/>
              <a:t> plus </a:t>
            </a:r>
            <a:r>
              <a:rPr sz="1800" dirty="0" err="1"/>
              <a:t>proches</a:t>
            </a:r>
            <a:r>
              <a:rPr sz="1800" dirty="0"/>
              <a:t> </a:t>
            </a:r>
            <a:r>
              <a:rPr sz="1800" dirty="0" err="1"/>
              <a:t>voisins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de </a:t>
            </a:r>
            <a:r>
              <a:rPr sz="1800" dirty="0" err="1"/>
              <a:t>décision</a:t>
            </a:r>
            <a:endParaRPr sz="1800" dirty="0"/>
          </a:p>
          <a:p>
            <a:pPr lvl="1"/>
            <a:r>
              <a:rPr sz="1800" dirty="0"/>
              <a:t>Ensemble </a:t>
            </a:r>
            <a:r>
              <a:rPr sz="1800" dirty="0" err="1"/>
              <a:t>d’arbres</a:t>
            </a:r>
            <a:r>
              <a:rPr sz="1800" dirty="0"/>
              <a:t> de </a:t>
            </a:r>
            <a:r>
              <a:rPr sz="1800" dirty="0" err="1"/>
              <a:t>décision</a:t>
            </a:r>
            <a:r>
              <a:rPr sz="1800" dirty="0"/>
              <a:t> </a:t>
            </a:r>
            <a:r>
              <a:rPr sz="1800" dirty="0" err="1"/>
              <a:t>agrégées</a:t>
            </a:r>
            <a:r>
              <a:rPr sz="1800" dirty="0"/>
              <a:t> par </a:t>
            </a:r>
            <a:r>
              <a:rPr sz="1800" i="1" dirty="0"/>
              <a:t>bagging</a:t>
            </a:r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 err="1"/>
              <a:t>Modèle</a:t>
            </a:r>
            <a:r>
              <a:rPr sz="1800" dirty="0"/>
              <a:t> de boosting de gradient </a:t>
            </a:r>
            <a:r>
              <a:rPr sz="1800" dirty="0" err="1"/>
              <a:t>stochastique</a:t>
            </a:r>
            <a:r>
              <a:rPr sz="1800" dirty="0"/>
              <a:t> (</a:t>
            </a:r>
            <a:r>
              <a:rPr sz="1800" i="1" dirty="0"/>
              <a:t>GBM</a:t>
            </a:r>
            <a:r>
              <a:rPr sz="18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Régression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multiple avec transformation </a:t>
            </a:r>
            <a:r>
              <a:rPr sz="1800" dirty="0" err="1"/>
              <a:t>logarithmique</a:t>
            </a:r>
            <a:endParaRPr sz="1800" dirty="0"/>
          </a:p>
          <a:p>
            <a:pPr lvl="1"/>
            <a:r>
              <a:rPr sz="1800" dirty="0" err="1"/>
              <a:t>Aucune</a:t>
            </a:r>
            <a:r>
              <a:rPr sz="1800" dirty="0"/>
              <a:t> interaction</a:t>
            </a:r>
          </a:p>
          <a:p>
            <a:pPr lvl="1"/>
            <a:r>
              <a:rPr sz="1800" dirty="0" err="1"/>
              <a:t>Aucune</a:t>
            </a:r>
            <a:r>
              <a:rPr sz="1800" dirty="0"/>
              <a:t> </a:t>
            </a:r>
            <a:r>
              <a:rPr sz="1800" dirty="0" err="1"/>
              <a:t>sélection</a:t>
            </a:r>
            <a:r>
              <a:rPr sz="1800" dirty="0"/>
              <a:t> </a:t>
            </a:r>
            <a:r>
              <a:rPr sz="1800" dirty="0" err="1"/>
              <a:t>formelle</a:t>
            </a:r>
            <a:r>
              <a:rPr sz="1800" dirty="0"/>
              <a:t> de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linéaire généralisé avec régression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Sélection</a:t>
                </a:r>
                <a:r>
                  <a:rPr sz="1800" dirty="0"/>
                  <a:t> des variables</a:t>
                </a:r>
              </a:p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du </a:t>
                </a:r>
                <a:r>
                  <a:rPr sz="1800" dirty="0" err="1"/>
                  <a:t>paramètre</a:t>
                </a:r>
                <a:r>
                  <a:rPr sz="1800" dirty="0"/>
                  <a:t> de </a:t>
                </a:r>
                <a:r>
                  <a:rPr sz="1800" dirty="0" err="1"/>
                  <a:t>régularisation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/>
                  <a:t>Sept variables </a:t>
                </a:r>
                <a:r>
                  <a:rPr sz="1800" dirty="0" err="1"/>
                  <a:t>explicatives</a:t>
                </a:r>
                <a:r>
                  <a:rPr sz="1800" dirty="0"/>
                  <a:t> et 22 interactions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des </a:t>
            </a:r>
            <a:r>
              <a:rPr i="1"/>
              <a:t>k</a:t>
            </a:r>
            <a:r>
              <a:t> plus proches voisins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de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 err="1"/>
                  <a:t>Standardisation</a:t>
                </a:r>
                <a:r>
                  <a:rPr sz="1800" dirty="0"/>
                  <a:t> des </a:t>
                </a:r>
                <a:r>
                  <a:rPr sz="1800" dirty="0" err="1"/>
                  <a:t>données</a:t>
                </a:r>
                <a:endParaRPr sz="1800" dirty="0"/>
              </a:p>
              <a:p>
                <a:pPr lvl="1"/>
                <a:r>
                  <a:rPr sz="1800" dirty="0">
                    <a:latin typeface="Courier"/>
                  </a:rPr>
                  <a:t>metric = "RMSE"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6606CEE-FF73-416A-8511-405BDF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4" y="1902495"/>
            <a:ext cx="5708621" cy="495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Arbre de 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Optimisation</a:t>
            </a:r>
            <a:r>
              <a:rPr sz="1800" dirty="0"/>
              <a:t> de </a:t>
            </a:r>
            <a:r>
              <a:rPr sz="1800" dirty="0" err="1">
                <a:latin typeface="Courier"/>
              </a:rPr>
              <a:t>minbucket</a:t>
            </a:r>
            <a:endParaRPr sz="1800" dirty="0">
              <a:latin typeface="Courier"/>
            </a:endParaRPr>
          </a:p>
          <a:p>
            <a:pPr lvl="1"/>
            <a:r>
              <a:rPr sz="1800" dirty="0" err="1"/>
              <a:t>Optimisation</a:t>
            </a:r>
            <a:r>
              <a:rPr sz="1800" dirty="0"/>
              <a:t> du </a:t>
            </a:r>
            <a:r>
              <a:rPr sz="1800" dirty="0" err="1"/>
              <a:t>paramètre</a:t>
            </a:r>
            <a:r>
              <a:rPr sz="1800" dirty="0"/>
              <a:t> de </a:t>
            </a:r>
            <a:r>
              <a:rPr sz="1800" dirty="0" err="1"/>
              <a:t>compléxité</a:t>
            </a:r>
            <a:r>
              <a:rPr sz="1800" dirty="0"/>
              <a:t> (</a:t>
            </a:r>
            <a:r>
              <a:rPr sz="1800" dirty="0">
                <a:latin typeface="Courier"/>
              </a:rPr>
              <a:t>cp</a:t>
            </a:r>
            <a:r>
              <a:rPr sz="1800" dirty="0"/>
              <a:t>)</a:t>
            </a:r>
          </a:p>
          <a:p>
            <a:pPr lvl="1"/>
            <a:r>
              <a:rPr sz="1800" dirty="0">
                <a:latin typeface="Courier"/>
              </a:rPr>
              <a:t>method="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"</a:t>
            </a:r>
            <a:r>
              <a:rPr sz="1800" dirty="0"/>
              <a:t>, </a:t>
            </a:r>
            <a:r>
              <a:rPr sz="1800" dirty="0" err="1"/>
              <a:t>donc</a:t>
            </a:r>
            <a:r>
              <a:rPr sz="1800" dirty="0"/>
              <a:t> la </a:t>
            </a:r>
            <a:r>
              <a:rPr sz="1800" dirty="0" err="1"/>
              <a:t>fonction</a:t>
            </a:r>
            <a:r>
              <a:rPr sz="1800" dirty="0"/>
              <a:t> de </a:t>
            </a:r>
            <a:r>
              <a:rPr sz="1800" dirty="0" err="1"/>
              <a:t>perte</a:t>
            </a:r>
            <a:r>
              <a:rPr sz="1800" dirty="0"/>
              <a:t>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l’EQM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</a:t>
            </a:r>
            <a:r>
              <a:rPr sz="1800" dirty="0" err="1"/>
              <a:t>élagué</a:t>
            </a:r>
            <a:r>
              <a:rPr sz="1800" dirty="0"/>
              <a:t> trop </a:t>
            </a:r>
            <a:r>
              <a:rPr sz="1800" dirty="0" err="1"/>
              <a:t>gros</a:t>
            </a:r>
            <a:r>
              <a:rPr sz="1800" dirty="0"/>
              <a:t> pour </a:t>
            </a:r>
            <a:r>
              <a:rPr sz="1800" dirty="0" err="1"/>
              <a:t>être</a:t>
            </a:r>
            <a:r>
              <a:rPr sz="1800" dirty="0"/>
              <a:t> </a:t>
            </a:r>
            <a:r>
              <a:rPr sz="1800" dirty="0" err="1"/>
              <a:t>représenté</a:t>
            </a:r>
            <a:r>
              <a:rPr sz="1800" dirty="0"/>
              <a:t> </a:t>
            </a:r>
            <a:r>
              <a:rPr sz="1800" dirty="0" err="1"/>
              <a:t>graphiquement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Ensemble d’arbres de décision agrégées par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=17</a:t>
            </a:r>
            <a:endParaRPr lang="fr-CA" sz="1800" dirty="0"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ntree</a:t>
            </a:r>
            <a:r>
              <a:rPr lang="fr-CA" sz="1800" dirty="0">
                <a:latin typeface="Courier"/>
              </a:rPr>
              <a:t>=500</a:t>
            </a:r>
            <a:endParaRPr sz="1800" dirty="0">
              <a:latin typeface="Courier"/>
            </a:endParaRPr>
          </a:p>
          <a:p>
            <a:pPr lvl="1"/>
            <a:r>
              <a:rPr sz="1800" dirty="0">
                <a:latin typeface="Courier"/>
              </a:rPr>
              <a:t>cp=0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33EF6-15B1-48FF-A6D9-5DBCED9A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4" y="1908792"/>
            <a:ext cx="5776106" cy="4948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testés - Forêt 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90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>
                <a:solidFill>
                  <a:srgbClr val="0070C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*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150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8</a:t>
            </a:r>
            <a:endParaRPr lang="fr-CA" sz="1800" dirty="0">
              <a:solidFill>
                <a:srgbClr val="0070C0"/>
              </a:solidFill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cp</a:t>
            </a:r>
            <a:r>
              <a:rPr lang="fr-CA" sz="1800" dirty="0">
                <a:latin typeface="Courier"/>
              </a:rPr>
              <a:t>=0 (par défaut)</a:t>
            </a:r>
          </a:p>
          <a:p>
            <a:pPr lvl="1"/>
            <a:r>
              <a:rPr lang="fr-CA" sz="1800" dirty="0" err="1">
                <a:latin typeface="Courier"/>
              </a:rPr>
              <a:t>nodesize</a:t>
            </a:r>
            <a:r>
              <a:rPr lang="fr-CA" sz="1800" dirty="0">
                <a:latin typeface="Courier"/>
              </a:rPr>
              <a:t>=5 (par défaut)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43058-A80C-4E49-AB8A-58631E6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3" y="2059854"/>
            <a:ext cx="5546481" cy="4798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Sélection</a:t>
            </a:r>
            <a:r>
              <a:rPr sz="1800" dirty="0"/>
              <a:t> des </a:t>
            </a:r>
            <a:br>
              <a:rPr lang="fr-CA" sz="1800" dirty="0"/>
            </a:br>
            <a:r>
              <a:rPr sz="1800" dirty="0" err="1"/>
              <a:t>hyparamètres</a:t>
            </a:r>
            <a:r>
              <a:rPr sz="1800" dirty="0"/>
              <a:t> à </a:t>
            </a:r>
            <a:r>
              <a:rPr sz="1800" dirty="0" err="1"/>
              <a:t>optimiser</a:t>
            </a:r>
            <a:endParaRPr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8E903-5592-4B99-9AD3-21E674D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06" y="1895954"/>
            <a:ext cx="5789053" cy="4962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 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725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Profondeur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Nombre d’itérations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 de validation croisée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modèles testés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Comparaison selon l’EQM de validation croisée</a:t>
            </a:r>
          </a:p>
          <a:p>
            <a:pPr lvl="1"/>
            <a:r>
              <a:t>Modèle final:</a:t>
            </a:r>
          </a:p>
          <a:p>
            <a:pPr lvl="2"/>
            <a:r>
              <a:rPr>
                <a:latin typeface="Courier"/>
              </a:rPr>
              <a:t>d=9</a:t>
            </a:r>
          </a:p>
          <a:p>
            <a:pPr lvl="2"/>
            <a:r>
              <a:rPr>
                <a:latin typeface="Courier"/>
              </a:rPr>
              <a:t>T=10515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/>
            <a:r>
              <a:rPr lang="en-US" sz="4800"/>
              <a:t>Introduction</a:t>
            </a:r>
          </a:p>
        </p:txBody>
      </p:sp>
      <p:pic>
        <p:nvPicPr>
          <p:cNvPr id="1028" name="Picture 4" descr="Maison, Condo à vendre Laval - Stéphane Levasseur Courtier immobilier">
            <a:extLst>
              <a:ext uri="{FF2B5EF4-FFF2-40B4-BE49-F238E27FC236}">
                <a16:creationId xmlns:a16="http://schemas.microsoft.com/office/drawing/2014/main" id="{D798EB45-754C-4D73-8621-CD6E131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081945"/>
            <a:ext cx="4251408" cy="31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isons à Mascouche - Les Jardins du Coteau">
            <a:extLst>
              <a:ext uri="{FF2B5EF4-FFF2-40B4-BE49-F238E27FC236}">
                <a16:creationId xmlns:a16="http://schemas.microsoft.com/office/drawing/2014/main" id="{26CEE944-300E-4D05-9EC2-E759A32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4284" y="1192762"/>
            <a:ext cx="4251408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Comparaison des 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561615"/>
              </p:ext>
            </p:extLst>
          </p:nvPr>
        </p:nvGraphicFramePr>
        <p:xfrm>
          <a:off x="673100" y="2159000"/>
          <a:ext cx="858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 plus proches voisins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Gradient boosting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fr-CA" dirty="0"/>
                        <a:t>0.02170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sept modèles testés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CA15EE-05F3-4060-BCD8-CB7A3E7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64566"/>
            <a:ext cx="5995403" cy="51886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028C6D-E0F8-4D78-BDE5-C04B4C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16912"/>
            <a:ext cx="6142306" cy="5309862"/>
          </a:xfrm>
          <a:prstGeom prst="rect">
            <a:avLst/>
          </a:prstGeom>
        </p:spPr>
      </p:pic>
      <p:pic>
        <p:nvPicPr>
          <p:cNvPr id="5" name="Picture 2" descr="Sticker mural Rose des vents &gt; Décomotif">
            <a:extLst>
              <a:ext uri="{FF2B5EF4-FFF2-40B4-BE49-F238E27FC236}">
                <a16:creationId xmlns:a16="http://schemas.microsoft.com/office/drawing/2014/main" id="{EA72AEDC-C67A-410A-8B5C-4E2D7434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6405A-B9FF-471F-AC25-14F542D1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39572"/>
            <a:ext cx="6128385" cy="5291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724EA-58C3-4908-A48F-6226615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23355"/>
            <a:ext cx="6293616" cy="5434645"/>
          </a:xfrm>
          <a:prstGeom prst="rect">
            <a:avLst/>
          </a:prstGeom>
        </p:spPr>
      </p:pic>
      <p:pic>
        <p:nvPicPr>
          <p:cNvPr id="2050" name="Picture 2" descr="Sticker mural Rose des vents &gt; Décomotif">
            <a:extLst>
              <a:ext uri="{FF2B5EF4-FFF2-40B4-BE49-F238E27FC236}">
                <a16:creationId xmlns:a16="http://schemas.microsoft.com/office/drawing/2014/main" id="{16E69075-ABCD-4E6D-8120-FC9E7E9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714145-6558-9043-92E3-14B27646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34" y="1930400"/>
            <a:ext cx="5710845" cy="45926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01487D9F-F712-4022-AB87-A86F28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4CF58C-D79B-0341-80CE-921F0B9E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80FAD3-6459-3C4C-AF41-2B88A7D0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178918-3F8E-F343-8AB2-BEE75E52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98" y="1822640"/>
            <a:ext cx="6356004" cy="4716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/>
              <a:t>Description du </a:t>
            </a:r>
            <a:r>
              <a:rPr sz="1800" dirty="0" err="1"/>
              <a:t>problème</a:t>
            </a:r>
            <a:endParaRPr sz="1800" dirty="0"/>
          </a:p>
          <a:p>
            <a:pPr lvl="1"/>
            <a:r>
              <a:rPr sz="1800" dirty="0"/>
              <a:t>Base de </a:t>
            </a:r>
            <a:r>
              <a:rPr sz="1800" dirty="0" err="1"/>
              <a:t>données</a:t>
            </a:r>
            <a:r>
              <a:rPr sz="1800" dirty="0"/>
              <a:t> à </a:t>
            </a:r>
            <a:r>
              <a:rPr sz="1800" dirty="0" err="1"/>
              <a:t>l’étude</a:t>
            </a:r>
            <a:endParaRPr sz="1800" dirty="0"/>
          </a:p>
          <a:p>
            <a:pPr lvl="1"/>
            <a:r>
              <a:rPr sz="1800" dirty="0" err="1"/>
              <a:t>Prétraitement</a:t>
            </a:r>
            <a:r>
              <a:rPr sz="1800" dirty="0"/>
              <a:t> des </a:t>
            </a:r>
            <a:r>
              <a:rPr sz="1800" dirty="0" err="1"/>
              <a:t>données</a:t>
            </a:r>
            <a:endParaRPr sz="1800" dirty="0"/>
          </a:p>
          <a:p>
            <a:pPr lvl="1"/>
            <a:r>
              <a:rPr sz="1800" dirty="0" err="1"/>
              <a:t>Analyse</a:t>
            </a:r>
            <a:r>
              <a:rPr sz="1800" dirty="0"/>
              <a:t> </a:t>
            </a:r>
            <a:r>
              <a:rPr sz="1800" dirty="0" err="1"/>
              <a:t>exploratoire</a:t>
            </a:r>
            <a:endParaRPr sz="1800" dirty="0"/>
          </a:p>
          <a:p>
            <a:pPr lvl="1"/>
            <a:r>
              <a:rPr sz="1800" dirty="0" err="1"/>
              <a:t>Modèles</a:t>
            </a:r>
            <a:r>
              <a:rPr sz="1800" dirty="0"/>
              <a:t> </a:t>
            </a:r>
            <a:r>
              <a:rPr sz="1800" dirty="0" err="1"/>
              <a:t>testés</a:t>
            </a:r>
            <a:endParaRPr sz="1800" dirty="0"/>
          </a:p>
          <a:p>
            <a:pPr lvl="1"/>
            <a:r>
              <a:rPr sz="1800" dirty="0" err="1"/>
              <a:t>Comparaison</a:t>
            </a:r>
            <a:r>
              <a:rPr sz="1800" dirty="0"/>
              <a:t> des </a:t>
            </a:r>
            <a:r>
              <a:rPr sz="1800" dirty="0" err="1"/>
              <a:t>modèles</a:t>
            </a:r>
            <a:endParaRPr sz="1800" dirty="0"/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/>
              <a:t>GBM</a:t>
            </a:r>
          </a:p>
          <a:p>
            <a:pPr lvl="1"/>
            <a:r>
              <a:rPr sz="1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5DD484AA-F8D2-492A-BE8A-FC90287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62C76E18-09A6-4568-B5B9-7A518C1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i="1" dirty="0"/>
              <a:t>GBM</a:t>
            </a:r>
            <a:r>
              <a:rPr sz="1800" dirty="0"/>
              <a:t> </a:t>
            </a:r>
            <a:r>
              <a:rPr sz="1800" dirty="0" err="1"/>
              <a:t>retenu</a:t>
            </a:r>
            <a:endParaRPr sz="1800" dirty="0"/>
          </a:p>
          <a:p>
            <a:pPr lvl="1"/>
            <a:r>
              <a:rPr sz="1800" dirty="0"/>
              <a:t>Limitations</a:t>
            </a:r>
          </a:p>
          <a:p>
            <a:pPr lvl="2"/>
            <a:r>
              <a:rPr sz="1600" dirty="0" err="1"/>
              <a:t>Échelle</a:t>
            </a:r>
            <a:r>
              <a:rPr sz="1600" dirty="0"/>
              <a:t> </a:t>
            </a:r>
            <a:r>
              <a:rPr sz="1600" dirty="0" err="1"/>
              <a:t>logarithmique</a:t>
            </a:r>
            <a:endParaRPr sz="1600" dirty="0"/>
          </a:p>
          <a:p>
            <a:pPr lvl="2"/>
            <a:r>
              <a:rPr sz="1600" dirty="0" err="1"/>
              <a:t>Effet</a:t>
            </a:r>
            <a:r>
              <a:rPr sz="1600" dirty="0"/>
              <a:t> de </a:t>
            </a:r>
            <a:r>
              <a:rPr sz="1600" dirty="0" err="1"/>
              <a:t>l’inflation</a:t>
            </a:r>
            <a:endParaRPr sz="1600" dirty="0"/>
          </a:p>
          <a:p>
            <a:pPr lvl="1"/>
            <a:r>
              <a:rPr sz="1800" dirty="0" err="1"/>
              <a:t>Possibilité</a:t>
            </a:r>
            <a:r>
              <a:rPr sz="1800" dirty="0"/>
              <a:t> </a:t>
            </a:r>
            <a:r>
              <a:rPr sz="1800" dirty="0" err="1"/>
              <a:t>d’utilisation</a:t>
            </a:r>
            <a:r>
              <a:rPr sz="1800" dirty="0"/>
              <a:t> dans </a:t>
            </a:r>
            <a:r>
              <a:rPr sz="1800" dirty="0" err="1"/>
              <a:t>d’autres</a:t>
            </a:r>
            <a:r>
              <a:rPr sz="1800" dirty="0"/>
              <a:t> zones </a:t>
            </a:r>
            <a:r>
              <a:rPr sz="1800" dirty="0" err="1"/>
              <a:t>géographiques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800" dirty="0"/>
              <a:t>Kaggle, </a:t>
            </a:r>
            <a:r>
              <a:rPr sz="1800" dirty="0" err="1"/>
              <a:t>harlfoxen</a:t>
            </a:r>
            <a:r>
              <a:rPr sz="1800" dirty="0"/>
              <a:t> (2017). House sales in King County, USA. </a:t>
            </a:r>
            <a:r>
              <a:rPr sz="1800" dirty="0" err="1"/>
              <a:t>Récupéré</a:t>
            </a:r>
            <a:r>
              <a:rPr sz="1800" dirty="0"/>
              <a:t> le 27 </a:t>
            </a:r>
            <a:r>
              <a:rPr sz="1800" dirty="0" err="1"/>
              <a:t>février</a:t>
            </a:r>
            <a:r>
              <a:rPr sz="1800" dirty="0"/>
              <a:t> 2020 de </a:t>
            </a:r>
            <a:r>
              <a:rPr sz="1800" dirty="0">
                <a:hlinkClick r:id="rId2"/>
              </a:rPr>
              <a:t>https://www.kaggle.com/harlfoxem/housesalesprediction</a:t>
            </a:r>
            <a:r>
              <a:rPr sz="1800" dirty="0"/>
              <a:t>. </a:t>
            </a:r>
          </a:p>
          <a:p>
            <a:pPr lvl="1">
              <a:buAutoNum type="arabicPeriod"/>
            </a:pPr>
            <a:r>
              <a:rPr sz="1800" dirty="0"/>
              <a:t>Max Kuhn (2020). caret: Classification and Regression Training. R package version 6.0-85. </a:t>
            </a:r>
            <a:r>
              <a:rPr sz="1800" dirty="0">
                <a:hlinkClick r:id="rId3"/>
              </a:rPr>
              <a:t>https://CRAN.R-project.org/package=caret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Terry </a:t>
            </a:r>
            <a:r>
              <a:rPr sz="1800" dirty="0" err="1"/>
              <a:t>Therneau</a:t>
            </a:r>
            <a:r>
              <a:rPr sz="1800" dirty="0"/>
              <a:t> and Beth Atkinson (2019). </a:t>
            </a:r>
            <a:r>
              <a:rPr sz="1800" dirty="0" err="1"/>
              <a:t>rpart</a:t>
            </a:r>
            <a:r>
              <a:rPr sz="1800" dirty="0"/>
              <a:t>: Recursive Partitioning and Regression Trees. R package version 4.1-15. </a:t>
            </a:r>
            <a:r>
              <a:rPr sz="1800" dirty="0">
                <a:hlinkClick r:id="rId4"/>
              </a:rPr>
              <a:t>https://CRAN.R-project.org/package=rpart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Stephen </a:t>
            </a:r>
            <a:r>
              <a:rPr sz="1800" dirty="0" err="1"/>
              <a:t>Milborrow</a:t>
            </a:r>
            <a:r>
              <a:rPr sz="1800" dirty="0"/>
              <a:t> (2019). </a:t>
            </a:r>
            <a:r>
              <a:rPr sz="1800" dirty="0" err="1"/>
              <a:t>rpart.plot</a:t>
            </a:r>
            <a:r>
              <a:rPr sz="1800" dirty="0"/>
              <a:t>: Plot ‘</a:t>
            </a:r>
            <a:r>
              <a:rPr sz="1800" dirty="0" err="1"/>
              <a:t>rpart</a:t>
            </a:r>
            <a:r>
              <a:rPr sz="1800" dirty="0"/>
              <a:t>’ Models: An Enhanced Version of ‘</a:t>
            </a:r>
            <a:r>
              <a:rPr sz="1800" dirty="0" err="1"/>
              <a:t>plot.rpart</a:t>
            </a:r>
            <a:r>
              <a:rPr sz="1800" dirty="0"/>
              <a:t>’. R package version 3.0.8. </a:t>
            </a:r>
            <a:r>
              <a:rPr sz="1800" dirty="0">
                <a:hlinkClick r:id="rId5"/>
              </a:rPr>
              <a:t>https://CRAN.R-project.org/package=rpart.plot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 startAt="5"/>
            </a:pPr>
            <a:r>
              <a:rPr sz="1800" dirty="0"/>
              <a:t>A. </a:t>
            </a:r>
            <a:r>
              <a:rPr sz="1800" dirty="0" err="1"/>
              <a:t>Liaw</a:t>
            </a:r>
            <a:r>
              <a:rPr sz="1800" dirty="0"/>
              <a:t> and M. Wiener (2002). Classification and Regression by </a:t>
            </a:r>
            <a:r>
              <a:rPr sz="1800" dirty="0" err="1"/>
              <a:t>randomForest</a:t>
            </a:r>
            <a:r>
              <a:rPr sz="1800" dirty="0"/>
              <a:t>. R News 2(3), 18–22. </a:t>
            </a:r>
          </a:p>
          <a:p>
            <a:pPr lvl="1">
              <a:buAutoNum type="arabicPeriod" startAt="5"/>
            </a:pPr>
            <a:r>
              <a:rPr sz="1800" dirty="0"/>
              <a:t>Brandon Greenwell, Bradley </a:t>
            </a:r>
            <a:r>
              <a:rPr sz="1800" dirty="0" err="1"/>
              <a:t>Boehmke</a:t>
            </a:r>
            <a:r>
              <a:rPr sz="1800" dirty="0"/>
              <a:t>, Jay Cunningham and GBM Developers (2019). </a:t>
            </a:r>
            <a:r>
              <a:rPr sz="1800" dirty="0" err="1"/>
              <a:t>gbm</a:t>
            </a:r>
            <a:r>
              <a:rPr sz="1800" dirty="0"/>
              <a:t>: Generalized Boosted Regression Models. R package version 2.1.5. </a:t>
            </a:r>
            <a:r>
              <a:rPr sz="1800" dirty="0">
                <a:hlinkClick r:id="rId2"/>
              </a:rPr>
              <a:t>https://CRAN.R-project.org/package=gbm</a:t>
            </a:r>
            <a:r>
              <a:rPr sz="1800" dirty="0"/>
              <a:t> </a:t>
            </a:r>
          </a:p>
          <a:p>
            <a:pPr lvl="1">
              <a:buAutoNum type="arabicPeriod" startAt="5"/>
            </a:pPr>
            <a:r>
              <a:rPr sz="1800" dirty="0"/>
              <a:t>Jerome Friedman, Trevor Hastie, Robert </a:t>
            </a:r>
            <a:r>
              <a:rPr sz="1800" dirty="0" err="1"/>
              <a:t>Tibshirani</a:t>
            </a:r>
            <a:r>
              <a:rPr sz="1800" dirty="0"/>
              <a:t> (2010). Regularization Paths for Generalized Linear Models via Coordinate Descent. Journal of Statistical Software, 33(1), 1-22. URL </a:t>
            </a:r>
            <a:r>
              <a:rPr sz="1800" dirty="0">
                <a:hlinkClick r:id="rId3"/>
              </a:rPr>
              <a:t>http://www.jstatsoft.org/v33/i01/</a:t>
            </a:r>
            <a:r>
              <a:rPr sz="1800" dirty="0"/>
              <a:t>. </a:t>
            </a:r>
          </a:p>
          <a:p>
            <a:pPr lvl="1">
              <a:buAutoNum type="arabicPeriod" startAt="5"/>
            </a:pPr>
            <a:r>
              <a:rPr sz="1800" dirty="0"/>
              <a:t>Alina </a:t>
            </a:r>
            <a:r>
              <a:rPr sz="1800" dirty="0" err="1"/>
              <a:t>Beygelzimer</a:t>
            </a:r>
            <a:r>
              <a:rPr sz="1800" dirty="0"/>
              <a:t>, Sham </a:t>
            </a:r>
            <a:r>
              <a:rPr sz="1800" dirty="0" err="1"/>
              <a:t>Kakadet</a:t>
            </a:r>
            <a:r>
              <a:rPr sz="1800" dirty="0"/>
              <a:t>, John Langford, Sunil Arya, David Mount and </a:t>
            </a:r>
            <a:r>
              <a:rPr sz="1800" dirty="0" err="1"/>
              <a:t>Shengqiao</a:t>
            </a:r>
            <a:r>
              <a:rPr sz="1800" dirty="0"/>
              <a:t> Li (2019). FNN: Fast Nearest Neighbor Search Algorithms and Applications. R package version 1.1.3. </a:t>
            </a:r>
            <a:r>
              <a:rPr sz="1800" dirty="0">
                <a:hlinkClick r:id="rId4"/>
              </a:rPr>
              <a:t>https://CRAN.R-project.org/package=FNN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Description du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Quelques</a:t>
            </a:r>
            <a:r>
              <a:rPr sz="1800" dirty="0"/>
              <a:t> </a:t>
            </a:r>
            <a:r>
              <a:rPr sz="1800" dirty="0" err="1"/>
              <a:t>utilités</a:t>
            </a:r>
            <a:r>
              <a:rPr sz="1800" dirty="0"/>
              <a:t> </a:t>
            </a:r>
            <a:r>
              <a:rPr sz="1800" dirty="0" err="1"/>
              <a:t>actuarielles</a:t>
            </a:r>
            <a:endParaRPr sz="1800" dirty="0"/>
          </a:p>
          <a:p>
            <a:pPr lvl="2"/>
            <a:r>
              <a:rPr sz="1600" dirty="0"/>
              <a:t>Futures </a:t>
            </a:r>
            <a:r>
              <a:rPr sz="1600" dirty="0" err="1"/>
              <a:t>soumissions</a:t>
            </a:r>
            <a:r>
              <a:rPr sz="1600" dirty="0"/>
              <a:t> </a:t>
            </a:r>
            <a:r>
              <a:rPr sz="1600" dirty="0" err="1"/>
              <a:t>d’assurance</a:t>
            </a:r>
            <a:r>
              <a:rPr sz="1600" dirty="0"/>
              <a:t> habitation</a:t>
            </a:r>
          </a:p>
          <a:p>
            <a:pPr lvl="2"/>
            <a:r>
              <a:rPr sz="1600" dirty="0" err="1"/>
              <a:t>Prêts</a:t>
            </a:r>
            <a:r>
              <a:rPr sz="1600" dirty="0"/>
              <a:t> </a:t>
            </a:r>
            <a:r>
              <a:rPr sz="1600" dirty="0" err="1"/>
              <a:t>hypothécaire</a:t>
            </a:r>
            <a:r>
              <a:rPr sz="1600" dirty="0"/>
              <a:t> à des fins de hedging</a:t>
            </a:r>
          </a:p>
        </p:txBody>
      </p:sp>
      <p:pic>
        <p:nvPicPr>
          <p:cNvPr id="3074" name="Picture 2" descr="Est-ce que votre assurance habitation couvre votre ordinateur ...">
            <a:extLst>
              <a:ext uri="{FF2B5EF4-FFF2-40B4-BE49-F238E27FC236}">
                <a16:creationId xmlns:a16="http://schemas.microsoft.com/office/drawing/2014/main" id="{0CB4A5AC-96DA-4BC0-AD66-6428A7D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8" y="351929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données à 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/>
              <a:t>Prix de vente des </a:t>
            </a:r>
            <a:r>
              <a:rPr sz="1800" dirty="0" err="1"/>
              <a:t>maisons</a:t>
            </a:r>
            <a:r>
              <a:rPr sz="1800" dirty="0"/>
              <a:t> dans le </a:t>
            </a:r>
            <a:r>
              <a:rPr sz="1800" dirty="0" err="1"/>
              <a:t>comté</a:t>
            </a:r>
            <a:r>
              <a:rPr sz="1800" dirty="0"/>
              <a:t> de King County (Washington, USA)</a:t>
            </a:r>
            <a:endParaRPr lang="fr-CA" sz="1800" dirty="0"/>
          </a:p>
          <a:p>
            <a:pPr lvl="1"/>
            <a:r>
              <a:rPr lang="fr-CA" sz="1800" dirty="0"/>
              <a:t>Caractéristique de la résidence</a:t>
            </a:r>
          </a:p>
          <a:p>
            <a:pPr lvl="1"/>
            <a:r>
              <a:rPr lang="fr-CA" sz="1800" dirty="0"/>
              <a:t>Variables </a:t>
            </a:r>
            <a:r>
              <a:rPr lang="fr-CA" sz="1800" dirty="0" err="1"/>
              <a:t>spaciales</a:t>
            </a:r>
            <a:endParaRPr lang="fr-CA" sz="1800" dirty="0"/>
          </a:p>
          <a:p>
            <a:pPr lvl="1"/>
            <a:r>
              <a:rPr lang="fr-CA" sz="1800" dirty="0"/>
              <a:t>Caractéristiques de la superficie</a:t>
            </a:r>
            <a:endParaRPr sz="1800" dirty="0"/>
          </a:p>
          <a:p>
            <a:pPr lvl="1"/>
            <a:r>
              <a:rPr sz="1800" dirty="0" err="1"/>
              <a:t>Maisons</a:t>
            </a:r>
            <a:r>
              <a:rPr sz="1800" dirty="0"/>
              <a:t> </a:t>
            </a:r>
            <a:r>
              <a:rPr sz="1800" dirty="0" err="1"/>
              <a:t>vendues</a:t>
            </a:r>
            <a:r>
              <a:rPr sz="1800" dirty="0"/>
              <a:t> entre </a:t>
            </a:r>
            <a:r>
              <a:rPr sz="1800" dirty="0" err="1"/>
              <a:t>mai</a:t>
            </a:r>
            <a:r>
              <a:rPr sz="1800" dirty="0"/>
              <a:t> 2014 et </a:t>
            </a:r>
            <a:r>
              <a:rPr sz="1800" dirty="0" err="1"/>
              <a:t>mai</a:t>
            </a:r>
            <a:r>
              <a:rPr sz="1800" dirty="0"/>
              <a:t> 2015</a:t>
            </a:r>
          </a:p>
          <a:p>
            <a:pPr lvl="1"/>
            <a:r>
              <a:rPr sz="1800" dirty="0"/>
              <a:t>21 613 </a:t>
            </a:r>
            <a:r>
              <a:rPr sz="1800" dirty="0" err="1"/>
              <a:t>lignes</a:t>
            </a:r>
            <a:r>
              <a:rPr sz="1800" dirty="0"/>
              <a:t> pour 21 </a:t>
            </a:r>
            <a:r>
              <a:rPr sz="1800" dirty="0" err="1"/>
              <a:t>colonnes</a:t>
            </a:r>
            <a:r>
              <a:rPr sz="1800" dirty="0"/>
              <a:t> (variables)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Traitements</a:t>
            </a:r>
            <a:r>
              <a:rPr sz="1800" dirty="0"/>
              <a:t> des </a:t>
            </a:r>
            <a:r>
              <a:rPr sz="1800" dirty="0" err="1"/>
              <a:t>erreurs</a:t>
            </a:r>
            <a:endParaRPr sz="1800" dirty="0"/>
          </a:p>
          <a:p>
            <a:pPr lvl="2"/>
            <a:r>
              <a:rPr sz="1600" dirty="0" err="1"/>
              <a:t>Doublons</a:t>
            </a:r>
            <a:endParaRPr sz="1600" dirty="0"/>
          </a:p>
          <a:p>
            <a:pPr lvl="2"/>
            <a:r>
              <a:rPr sz="1600" dirty="0"/>
              <a:t>Suppression de </a:t>
            </a:r>
            <a:r>
              <a:rPr sz="1600" dirty="0" err="1"/>
              <a:t>données</a:t>
            </a:r>
            <a:endParaRPr sz="1600" dirty="0"/>
          </a:p>
          <a:p>
            <a:pPr lvl="1"/>
            <a:r>
              <a:rPr sz="1800" dirty="0"/>
              <a:t>Variables </a:t>
            </a:r>
            <a:r>
              <a:rPr sz="1800" dirty="0" err="1"/>
              <a:t>retirées</a:t>
            </a:r>
            <a:endParaRPr sz="1800" dirty="0"/>
          </a:p>
          <a:p>
            <a:pPr lvl="1"/>
            <a:r>
              <a:rPr sz="1800" dirty="0" err="1"/>
              <a:t>Création</a:t>
            </a:r>
            <a:r>
              <a:rPr sz="1800" dirty="0"/>
              <a:t> de variables</a:t>
            </a:r>
          </a:p>
          <a:p>
            <a:pPr lvl="2"/>
            <a:r>
              <a:rPr sz="1600" i="1" dirty="0"/>
              <a:t>age</a:t>
            </a:r>
          </a:p>
          <a:p>
            <a:pPr lvl="2"/>
            <a:r>
              <a:rPr sz="1600" i="1" dirty="0"/>
              <a:t>reno</a:t>
            </a:r>
          </a:p>
          <a:p>
            <a:pPr lvl="2"/>
            <a:r>
              <a:rPr sz="1600" i="1" dirty="0" err="1"/>
              <a:t>expensive_area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Variable réponse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8498E-C9C5-4F10-93E4-3C363B47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2" y="1930400"/>
            <a:ext cx="9167773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Carte thermique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428A5-3DA8-4B65-8633-F76E0F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" y="1601673"/>
            <a:ext cx="7409498" cy="4947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en composantes principales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E7A10-00B1-4D85-8127-B83BEF1B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97246"/>
            <a:ext cx="5743868" cy="497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853</Words>
  <Application>Microsoft Macintosh PowerPoint</Application>
  <PresentationFormat>Grand écran</PresentationFormat>
  <Paragraphs>142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</vt:lpstr>
      <vt:lpstr>Trebuchet MS</vt:lpstr>
      <vt:lpstr>Wingdings 3</vt:lpstr>
      <vt:lpstr>Facette</vt:lpstr>
      <vt:lpstr>Prix de vente de maisons à King County</vt:lpstr>
      <vt:lpstr>Introduction</vt:lpstr>
      <vt:lpstr>Plan de la présentation</vt:lpstr>
      <vt:lpstr>Description du problème</vt:lpstr>
      <vt:lpstr>Base de données à l’étude</vt:lpstr>
      <vt:lpstr>Prétraitement des données</vt:lpstr>
      <vt:lpstr>Analyse exploratoire - Variable réponse</vt:lpstr>
      <vt:lpstr>Analyse exploratoire - Carte thermique</vt:lpstr>
      <vt:lpstr>Analyse en composantes principales</vt:lpstr>
      <vt:lpstr>Modèles testés</vt:lpstr>
      <vt:lpstr>Modèles testés - Modèle de base</vt:lpstr>
      <vt:lpstr>Modèles testés - Modèle linéaire généralisé avec régression Lasso</vt:lpstr>
      <vt:lpstr>Modèles testés - Modèle des k plus proches voisins</vt:lpstr>
      <vt:lpstr>Modèles testés - Arbre de décision</vt:lpstr>
      <vt:lpstr>Modèles testés - Ensemble d’arbres de décision agrégées par bagging</vt:lpstr>
      <vt:lpstr>Modèle testés - Forêt aléatoire</vt:lpstr>
      <vt:lpstr>Modèles testés - Modèle de boosting de gradient stochastique (GBM)</vt:lpstr>
      <vt:lpstr>Modèles testés - Modèle de boosting de gradient stochastique (GBM) (suite)</vt:lpstr>
      <vt:lpstr>Présentation PowerPoint</vt:lpstr>
      <vt:lpstr>Comparaison des modèles</vt:lpstr>
      <vt:lpstr>Forêt aléatoire</vt:lpstr>
      <vt:lpstr>Forêt aléatoire (suite)</vt:lpstr>
      <vt:lpstr>Forêt aléatoire (suite)</vt:lpstr>
      <vt:lpstr>Forêt aléatoire (suite)</vt:lpstr>
      <vt:lpstr>Modèle de boosting de gradient stochastique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Alexis Picard</dc:creator>
  <cp:lastModifiedBy>Alyson Marquis</cp:lastModifiedBy>
  <cp:revision>12</cp:revision>
  <dcterms:created xsi:type="dcterms:W3CDTF">2020-04-21T20:40:08Z</dcterms:created>
  <dcterms:modified xsi:type="dcterms:W3CDTF">2020-04-21T23:21:12Z</dcterms:modified>
</cp:coreProperties>
</file>