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60" r:id="rId3"/>
    <p:sldId id="267" r:id="rId4"/>
    <p:sldId id="349" r:id="rId5"/>
    <p:sldId id="354" r:id="rId6"/>
    <p:sldId id="346" r:id="rId7"/>
    <p:sldId id="336" r:id="rId8"/>
    <p:sldId id="269" r:id="rId9"/>
    <p:sldId id="327" r:id="rId10"/>
    <p:sldId id="347" r:id="rId11"/>
    <p:sldId id="270" r:id="rId12"/>
    <p:sldId id="348" r:id="rId13"/>
    <p:sldId id="328" r:id="rId14"/>
    <p:sldId id="355" r:id="rId15"/>
    <p:sldId id="334" r:id="rId16"/>
    <p:sldId id="353" r:id="rId17"/>
    <p:sldId id="351" r:id="rId18"/>
    <p:sldId id="339" r:id="rId19"/>
    <p:sldId id="338" r:id="rId20"/>
    <p:sldId id="296" r:id="rId21"/>
    <p:sldId id="350" r:id="rId22"/>
    <p:sldId id="352" r:id="rId23"/>
    <p:sldId id="343" r:id="rId24"/>
    <p:sldId id="345" r:id="rId25"/>
    <p:sldId id="344" r:id="rId26"/>
    <p:sldId id="272" r:id="rId27"/>
    <p:sldId id="332" r:id="rId28"/>
    <p:sldId id="324" r:id="rId29"/>
    <p:sldId id="317" r:id="rId30"/>
    <p:sldId id="316" r:id="rId31"/>
    <p:sldId id="320" r:id="rId32"/>
    <p:sldId id="31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2A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62" autoAdjust="0"/>
    <p:restoredTop sz="94674" autoAdjust="0"/>
  </p:normalViewPr>
  <p:slideViewPr>
    <p:cSldViewPr snapToGrid="0">
      <p:cViewPr varScale="1">
        <p:scale>
          <a:sx n="66" d="100"/>
          <a:sy n="66" d="100"/>
        </p:scale>
        <p:origin x="5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A5CCD-96A3-464D-8680-10D9E2D6039A}" type="datetimeFigureOut">
              <a:rPr lang="en-ZA" smtClean="0"/>
              <a:t>2024/05/09</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14ABA-7105-4187-9746-047DACA649CC}" type="slidenum">
              <a:rPr lang="en-ZA" smtClean="0"/>
              <a:t>‹#›</a:t>
            </a:fld>
            <a:endParaRPr lang="en-ZA"/>
          </a:p>
        </p:txBody>
      </p:sp>
    </p:spTree>
    <p:extLst>
      <p:ext uri="{BB962C8B-B14F-4D97-AF65-F5344CB8AC3E}">
        <p14:creationId xmlns:p14="http://schemas.microsoft.com/office/powerpoint/2010/main" val="170352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4</a:t>
            </a:fld>
            <a:endParaRPr lang="en-ZA" dirty="0"/>
          </a:p>
        </p:txBody>
      </p:sp>
    </p:spTree>
    <p:extLst>
      <p:ext uri="{BB962C8B-B14F-4D97-AF65-F5344CB8AC3E}">
        <p14:creationId xmlns:p14="http://schemas.microsoft.com/office/powerpoint/2010/main" val="3858541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18</a:t>
            </a:fld>
            <a:endParaRPr lang="en-ZA" dirty="0"/>
          </a:p>
        </p:txBody>
      </p:sp>
    </p:spTree>
    <p:extLst>
      <p:ext uri="{BB962C8B-B14F-4D97-AF65-F5344CB8AC3E}">
        <p14:creationId xmlns:p14="http://schemas.microsoft.com/office/powerpoint/2010/main" val="278644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19</a:t>
            </a:fld>
            <a:endParaRPr lang="en-ZA" dirty="0"/>
          </a:p>
        </p:txBody>
      </p:sp>
    </p:spTree>
    <p:extLst>
      <p:ext uri="{BB962C8B-B14F-4D97-AF65-F5344CB8AC3E}">
        <p14:creationId xmlns:p14="http://schemas.microsoft.com/office/powerpoint/2010/main" val="4673401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21</a:t>
            </a:fld>
            <a:endParaRPr lang="en-ZA" dirty="0"/>
          </a:p>
        </p:txBody>
      </p:sp>
    </p:spTree>
    <p:extLst>
      <p:ext uri="{BB962C8B-B14F-4D97-AF65-F5344CB8AC3E}">
        <p14:creationId xmlns:p14="http://schemas.microsoft.com/office/powerpoint/2010/main" val="677073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22</a:t>
            </a:fld>
            <a:endParaRPr lang="en-ZA" dirty="0"/>
          </a:p>
        </p:txBody>
      </p:sp>
    </p:spTree>
    <p:extLst>
      <p:ext uri="{BB962C8B-B14F-4D97-AF65-F5344CB8AC3E}">
        <p14:creationId xmlns:p14="http://schemas.microsoft.com/office/powerpoint/2010/main" val="1690666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23</a:t>
            </a:fld>
            <a:endParaRPr lang="en-ZA" dirty="0"/>
          </a:p>
        </p:txBody>
      </p:sp>
    </p:spTree>
    <p:extLst>
      <p:ext uri="{BB962C8B-B14F-4D97-AF65-F5344CB8AC3E}">
        <p14:creationId xmlns:p14="http://schemas.microsoft.com/office/powerpoint/2010/main" val="267948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24</a:t>
            </a:fld>
            <a:endParaRPr lang="en-ZA" dirty="0"/>
          </a:p>
        </p:txBody>
      </p:sp>
    </p:spTree>
    <p:extLst>
      <p:ext uri="{BB962C8B-B14F-4D97-AF65-F5344CB8AC3E}">
        <p14:creationId xmlns:p14="http://schemas.microsoft.com/office/powerpoint/2010/main" val="2719891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25</a:t>
            </a:fld>
            <a:endParaRPr lang="en-ZA" dirty="0"/>
          </a:p>
        </p:txBody>
      </p:sp>
    </p:spTree>
    <p:extLst>
      <p:ext uri="{BB962C8B-B14F-4D97-AF65-F5344CB8AC3E}">
        <p14:creationId xmlns:p14="http://schemas.microsoft.com/office/powerpoint/2010/main" val="1356145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C14ABA-7105-4187-9746-047DACA649CC}" type="slidenum">
              <a:rPr kumimoji="0" lang="en-Z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ZA"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1240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5</a:t>
            </a:fld>
            <a:endParaRPr lang="en-ZA" dirty="0"/>
          </a:p>
        </p:txBody>
      </p:sp>
    </p:spTree>
    <p:extLst>
      <p:ext uri="{BB962C8B-B14F-4D97-AF65-F5344CB8AC3E}">
        <p14:creationId xmlns:p14="http://schemas.microsoft.com/office/powerpoint/2010/main" val="396196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6</a:t>
            </a:fld>
            <a:endParaRPr lang="en-ZA" dirty="0"/>
          </a:p>
        </p:txBody>
      </p:sp>
    </p:spTree>
    <p:extLst>
      <p:ext uri="{BB962C8B-B14F-4D97-AF65-F5344CB8AC3E}">
        <p14:creationId xmlns:p14="http://schemas.microsoft.com/office/powerpoint/2010/main" val="223480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9</a:t>
            </a:fld>
            <a:endParaRPr lang="en-ZA" dirty="0"/>
          </a:p>
        </p:txBody>
      </p:sp>
    </p:spTree>
    <p:extLst>
      <p:ext uri="{BB962C8B-B14F-4D97-AF65-F5344CB8AC3E}">
        <p14:creationId xmlns:p14="http://schemas.microsoft.com/office/powerpoint/2010/main" val="121857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10</a:t>
            </a:fld>
            <a:endParaRPr lang="en-ZA" dirty="0"/>
          </a:p>
        </p:txBody>
      </p:sp>
    </p:spTree>
    <p:extLst>
      <p:ext uri="{BB962C8B-B14F-4D97-AF65-F5344CB8AC3E}">
        <p14:creationId xmlns:p14="http://schemas.microsoft.com/office/powerpoint/2010/main" val="417001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11</a:t>
            </a:fld>
            <a:endParaRPr lang="en-ZA" dirty="0"/>
          </a:p>
        </p:txBody>
      </p:sp>
    </p:spTree>
    <p:extLst>
      <p:ext uri="{BB962C8B-B14F-4D97-AF65-F5344CB8AC3E}">
        <p14:creationId xmlns:p14="http://schemas.microsoft.com/office/powerpoint/2010/main" val="1355024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12</a:t>
            </a:fld>
            <a:endParaRPr lang="en-ZA" dirty="0"/>
          </a:p>
        </p:txBody>
      </p:sp>
    </p:spTree>
    <p:extLst>
      <p:ext uri="{BB962C8B-B14F-4D97-AF65-F5344CB8AC3E}">
        <p14:creationId xmlns:p14="http://schemas.microsoft.com/office/powerpoint/2010/main" val="94930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13</a:t>
            </a:fld>
            <a:endParaRPr lang="en-ZA" dirty="0"/>
          </a:p>
        </p:txBody>
      </p:sp>
    </p:spTree>
    <p:extLst>
      <p:ext uri="{BB962C8B-B14F-4D97-AF65-F5344CB8AC3E}">
        <p14:creationId xmlns:p14="http://schemas.microsoft.com/office/powerpoint/2010/main" val="2005214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14</a:t>
            </a:fld>
            <a:endParaRPr lang="en-ZA" dirty="0"/>
          </a:p>
        </p:txBody>
      </p:sp>
    </p:spTree>
    <p:extLst>
      <p:ext uri="{BB962C8B-B14F-4D97-AF65-F5344CB8AC3E}">
        <p14:creationId xmlns:p14="http://schemas.microsoft.com/office/powerpoint/2010/main" val="88041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8.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0.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4.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10.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4">
                <a:lumMod val="60000"/>
                <a:lumOff val="40000"/>
              </a:schemeClr>
            </a:solidFill>
          </a:ln>
        </p:spPr>
        <p:txBody>
          <a:bodyPr anchor="b"/>
          <a:lstStyle>
            <a:lvl1pPr algn="ctr">
              <a:defRPr sz="6000">
                <a:solidFill>
                  <a:schemeClr val="tx1"/>
                </a:solidFill>
                <a:latin typeface="Bahnschrift" panose="020B0502040204020203" pitchFamily="34" charset="0"/>
              </a:defRPr>
            </a:lvl1pPr>
          </a:lstStyle>
          <a:p>
            <a:r>
              <a:rPr lang="en-US" dirty="0"/>
              <a:t>TITLE</a:t>
            </a:r>
            <a:endParaRPr lang="en-ZA" dirty="0"/>
          </a:p>
        </p:txBody>
      </p:sp>
      <p:sp>
        <p:nvSpPr>
          <p:cNvPr id="3" name="Subtitle 2">
            <a:extLst>
              <a:ext uri="{FF2B5EF4-FFF2-40B4-BE49-F238E27FC236}">
                <a16:creationId xmlns:a16="http://schemas.microsoft.com/office/drawing/2014/main" id="{680374BB-CA9C-4FFC-BF3C-47B14002FDAF}"/>
              </a:ext>
            </a:extLst>
          </p:cNvPr>
          <p:cNvSpPr>
            <a:spLocks noGrp="1"/>
          </p:cNvSpPr>
          <p:nvPr>
            <p:ph type="subTitle" idx="1" hasCustomPrompt="1"/>
          </p:nvPr>
        </p:nvSpPr>
        <p:spPr>
          <a:xfrm>
            <a:off x="1524000" y="3602038"/>
            <a:ext cx="9144000" cy="494474"/>
          </a:xfrm>
          <a:prstGeom prst="rect">
            <a:avLst/>
          </a:prstGeom>
          <a:ln>
            <a:noFill/>
          </a:ln>
        </p:spPr>
        <p:txBody>
          <a:bodyPr/>
          <a:lstStyle>
            <a:lvl1pPr marL="0" indent="0" algn="ctr">
              <a:buNone/>
              <a:defRPr sz="2400">
                <a:solidFill>
                  <a:schemeClr val="tx2">
                    <a:lumMod val="60000"/>
                    <a:lumOff val="4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ZA" dirty="0"/>
          </a:p>
        </p:txBody>
      </p:sp>
    </p:spTree>
    <p:extLst>
      <p:ext uri="{BB962C8B-B14F-4D97-AF65-F5344CB8AC3E}">
        <p14:creationId xmlns:p14="http://schemas.microsoft.com/office/powerpoint/2010/main" val="19035166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1">
                <a:lumMod val="75000"/>
              </a:schemeClr>
            </a:solidFill>
          </a:ln>
        </p:spPr>
        <p:txBody>
          <a:bodyPr anchor="b"/>
          <a:lstStyle>
            <a:lvl1pPr algn="ctr">
              <a:defRPr sz="6000">
                <a:solidFill>
                  <a:schemeClr val="accent6"/>
                </a:solidFill>
                <a:latin typeface="Bahnschrift" panose="020B0502040204020203" pitchFamily="34" charset="0"/>
              </a:defRPr>
            </a:lvl1pPr>
          </a:lstStyle>
          <a:p>
            <a:r>
              <a:rPr lang="en-US" dirty="0"/>
              <a:t>TITLE</a:t>
            </a:r>
            <a:endParaRPr lang="en-ZA" dirty="0"/>
          </a:p>
        </p:txBody>
      </p:sp>
    </p:spTree>
    <p:extLst>
      <p:ext uri="{BB962C8B-B14F-4D97-AF65-F5344CB8AC3E}">
        <p14:creationId xmlns:p14="http://schemas.microsoft.com/office/powerpoint/2010/main" val="107848113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nair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chemeClr val="accent6"/>
                </a:solidFill>
                <a:latin typeface="Bahnschrift" panose="020B0502040204020203" pitchFamily="34" charset="0"/>
              </a:defRPr>
            </a:lvl1pPr>
          </a:lstStyle>
          <a:p>
            <a:r>
              <a:rPr lang="en-US" dirty="0"/>
              <a:t>QUESTIONNAIRE</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xmlns="" r:embed="rId3"/>
                    </a:ext>
                  </a:extLst>
                </a:blip>
              </a:buBlip>
              <a:defRPr sz="2800">
                <a:solidFill>
                  <a:schemeClr val="accent1">
                    <a:lumMod val="50000"/>
                  </a:schemeClr>
                </a:solidFill>
                <a:latin typeface="Agency FB" panose="020B0503020202020204" pitchFamily="34" charset="0"/>
              </a:defRPr>
            </a:lvl1pPr>
            <a:lvl2pPr marL="685800" indent="-228600">
              <a:buSzPct val="90000"/>
              <a:buFontTx/>
              <a:buBlip>
                <a:blip r:embed="rId4">
                  <a:extLst>
                    <a:ext uri="{96DAC541-7B7A-43D3-8B79-37D633B846F1}">
                      <asvg:svgBlip xmlns:asvg="http://schemas.microsoft.com/office/drawing/2016/SVG/main" xmlns="" r:embed="rId5"/>
                    </a:ext>
                  </a:extLst>
                </a:blip>
              </a:buBlip>
              <a:defRPr sz="2000" b="0">
                <a:solidFill>
                  <a:schemeClr val="tx2">
                    <a:lumMod val="75000"/>
                  </a:schemeClr>
                </a:solidFill>
                <a:latin typeface="Arial Narrow" panose="020B0606020202030204" pitchFamily="34" charset="0"/>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xmlns=""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rgbClr val="002060"/>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6090133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rgbClr val="002060"/>
                </a:solidFill>
                <a:latin typeface="Bahnschrift" panose="020B0502040204020203" pitchFamily="34" charset="0"/>
              </a:defRPr>
            </a:lvl1pPr>
          </a:lstStyle>
          <a:p>
            <a:r>
              <a:rPr lang="en-US" dirty="0"/>
              <a:t>ACTIVITY</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xmlns="" r:embed="rId3"/>
                    </a:ext>
                  </a:extLst>
                </a:blip>
              </a:buBlip>
              <a:defRPr sz="2800">
                <a:solidFill>
                  <a:schemeClr val="tx1">
                    <a:lumMod val="75000"/>
                    <a:lumOff val="25000"/>
                  </a:schemeClr>
                </a:solidFill>
                <a:latin typeface="+mn-lt"/>
                <a:cs typeface="Arial" panose="020B0604020202020204" pitchFamily="34" charset="0"/>
              </a:defRPr>
            </a:lvl1pPr>
            <a:lvl2pPr marL="685800" indent="-228600">
              <a:buSzPct val="90000"/>
              <a:buFontTx/>
              <a:buBlip>
                <a:blip r:embed="rId4">
                  <a:extLst>
                    <a:ext uri="{96DAC541-7B7A-43D3-8B79-37D633B846F1}">
                      <asvg:svgBlip xmlns:asvg="http://schemas.microsoft.com/office/drawing/2016/SVG/main" xmlns="" r:embed="rId5"/>
                    </a:ext>
                  </a:extLst>
                </a:blip>
              </a:buBlip>
              <a:defRPr sz="2400" b="0">
                <a:solidFill>
                  <a:schemeClr val="tx2">
                    <a:lumMod val="7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xmlns=""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chemeClr val="tx2">
                    <a:lumMod val="5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168415561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513396" y="768096"/>
            <a:ext cx="9276524" cy="524256"/>
          </a:xfrm>
          <a:prstGeom prst="rect">
            <a:avLst/>
          </a:prstGeom>
          <a:solidFill>
            <a:schemeClr val="bg1">
              <a:lumMod val="95000"/>
            </a:schemeClr>
          </a:solidFill>
          <a:ln w="12700">
            <a:solidFill>
              <a:schemeClr val="bg1">
                <a:lumMod val="85000"/>
              </a:schemeClr>
            </a:solidFill>
          </a:ln>
        </p:spPr>
        <p:txBody>
          <a:bodyPr/>
          <a:lstStyle>
            <a:lvl1pPr algn="ctr">
              <a:defRPr sz="3200">
                <a:solidFill>
                  <a:schemeClr val="tx1"/>
                </a:solidFill>
                <a:latin typeface="Bahnschrift" panose="020B0502040204020203" pitchFamily="34" charset="0"/>
              </a:defRPr>
            </a:lvl1pPr>
          </a:lstStyle>
          <a:p>
            <a:r>
              <a:rPr lang="en-ZA" dirty="0"/>
              <a:t>CONTENTS</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514350" indent="-514350">
              <a:buClrTx/>
              <a:buSzPct val="80000"/>
              <a:buFont typeface="+mj-lt"/>
              <a:buAutoNum type="arabicPeriod"/>
              <a:defRPr sz="3200">
                <a:solidFill>
                  <a:schemeClr val="accent6"/>
                </a:solidFill>
                <a:latin typeface="+mn-lt"/>
              </a:defRPr>
            </a:lvl1pPr>
            <a:lvl2pPr marL="685800" indent="-228600">
              <a:buSzPct val="80000"/>
              <a:buFontTx/>
              <a:buBlip>
                <a:blip r:embed="rId2">
                  <a:extLst>
                    <a:ext uri="{96DAC541-7B7A-43D3-8B79-37D633B846F1}">
                      <asvg:svgBlip xmlns:asvg="http://schemas.microsoft.com/office/drawing/2016/SVG/main" xmlns="" r:embed="rId3"/>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4">
                  <a:extLst>
                    <a:ext uri="{96DAC541-7B7A-43D3-8B79-37D633B846F1}">
                      <asvg:svgBlip xmlns:asvg="http://schemas.microsoft.com/office/drawing/2016/SVG/main" xmlns="" r:embed="rId5"/>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endParaRPr lang="en-US" dirty="0"/>
          </a:p>
          <a:p>
            <a:pPr lvl="0"/>
            <a:r>
              <a:rPr lang="en-US" dirty="0"/>
              <a:t> FIRST ITEM</a:t>
            </a:r>
          </a:p>
          <a:p>
            <a:pPr lvl="0"/>
            <a:endParaRPr lang="en-US" dirty="0"/>
          </a:p>
        </p:txBody>
      </p:sp>
    </p:spTree>
    <p:extLst>
      <p:ext uri="{BB962C8B-B14F-4D97-AF65-F5344CB8AC3E}">
        <p14:creationId xmlns:p14="http://schemas.microsoft.com/office/powerpoint/2010/main" val="1743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6828" y="902208"/>
            <a:ext cx="10695432" cy="524256"/>
          </a:xfrm>
          <a:prstGeom prst="rect">
            <a:avLst/>
          </a:prstGeom>
          <a:solidFill>
            <a:schemeClr val="bg1">
              <a:lumMod val="95000"/>
            </a:schemeClr>
          </a:solidFill>
          <a:ln w="12700">
            <a:solidFill>
              <a:schemeClr val="bg1">
                <a:lumMod val="85000"/>
              </a:schemeClr>
            </a:solidFill>
          </a:ln>
        </p:spPr>
        <p:txBody>
          <a:bodyPr/>
          <a:lstStyle>
            <a:lvl1pPr>
              <a:defRPr sz="3200">
                <a:solidFill>
                  <a:schemeClr val="tx1"/>
                </a:solidFill>
                <a:latin typeface="Bahnschrift" panose="020B0502040204020203" pitchFamily="34" charset="0"/>
              </a:defRPr>
            </a:lvl1pPr>
          </a:lstStyle>
          <a:p>
            <a:r>
              <a:rPr lang="en-ZA" dirty="0"/>
              <a:t>SLIDE TITLE</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228600" indent="-228600">
              <a:buSzPct val="80000"/>
              <a:buFontTx/>
              <a:buBlip>
                <a:blip r:embed="rId2">
                  <a:extLst>
                    <a:ext uri="{96DAC541-7B7A-43D3-8B79-37D633B846F1}">
                      <asvg:svgBlip xmlns:asvg="http://schemas.microsoft.com/office/drawing/2016/SVG/main" xmlns="" r:embed="rId3"/>
                    </a:ext>
                  </a:extLst>
                </a:blip>
              </a:buBlip>
              <a:defRPr sz="3200">
                <a:solidFill>
                  <a:schemeClr val="tx1">
                    <a:lumMod val="75000"/>
                    <a:lumOff val="25000"/>
                  </a:schemeClr>
                </a:solidFill>
                <a:latin typeface="+mn-lt"/>
              </a:defRPr>
            </a:lvl1pPr>
            <a:lvl2pPr marL="685800" indent="-228600">
              <a:buSzPct val="80000"/>
              <a:buFontTx/>
              <a:buBlip>
                <a:blip r:embed="rId4">
                  <a:extLst>
                    <a:ext uri="{96DAC541-7B7A-43D3-8B79-37D633B846F1}">
                      <asvg:svgBlip xmlns:asvg="http://schemas.microsoft.com/office/drawing/2016/SVG/main" xmlns="" r:embed="rId5"/>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xmlns=""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2241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21EB0E-F7EA-4C0D-A952-088F9948818A}"/>
              </a:ext>
            </a:extLst>
          </p:cNvPr>
          <p:cNvSpPr>
            <a:spLocks noGrp="1"/>
          </p:cNvSpPr>
          <p:nvPr>
            <p:ph type="title" hasCustomPrompt="1"/>
          </p:nvPr>
        </p:nvSpPr>
        <p:spPr>
          <a:xfrm>
            <a:off x="573024" y="926592"/>
            <a:ext cx="10695432" cy="524256"/>
          </a:xfrm>
          <a:prstGeom prst="rect">
            <a:avLst/>
          </a:prstGeom>
          <a:solidFill>
            <a:schemeClr val="bg1">
              <a:lumMod val="95000"/>
            </a:schemeClr>
          </a:solidFill>
          <a:ln w="12700">
            <a:solidFill>
              <a:schemeClr val="bg1">
                <a:lumMod val="85000"/>
              </a:schemeClr>
            </a:solidFill>
          </a:ln>
        </p:spPr>
        <p:txBody>
          <a:bodyPr/>
          <a:lstStyle>
            <a:lvl1pPr algn="r">
              <a:defRPr sz="3200">
                <a:solidFill>
                  <a:schemeClr val="tx1"/>
                </a:solidFill>
                <a:latin typeface="Bahnschrift" panose="020B0502040204020203" pitchFamily="34" charset="0"/>
              </a:defRPr>
            </a:lvl1pPr>
          </a:lstStyle>
          <a:p>
            <a:r>
              <a:rPr lang="en-ZA" dirty="0"/>
              <a:t>SLIDE TITLE</a:t>
            </a:r>
          </a:p>
        </p:txBody>
      </p:sp>
    </p:spTree>
    <p:extLst>
      <p:ext uri="{BB962C8B-B14F-4D97-AF65-F5344CB8AC3E}">
        <p14:creationId xmlns:p14="http://schemas.microsoft.com/office/powerpoint/2010/main" val="22758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7DFE5-E629-4A24-9EFB-F7D9DAFB6103}"/>
              </a:ext>
            </a:extLst>
          </p:cNvPr>
          <p:cNvPicPr>
            <a:picLocks noChangeAspect="1"/>
          </p:cNvPicPr>
          <p:nvPr userDrawn="1"/>
        </p:nvPicPr>
        <p:blipFill>
          <a:blip r:embed="rId9"/>
          <a:stretch>
            <a:fillRect/>
          </a:stretch>
        </p:blipFill>
        <p:spPr>
          <a:xfrm>
            <a:off x="53707" y="53037"/>
            <a:ext cx="616854" cy="620320"/>
          </a:xfrm>
          <a:prstGeom prst="rect">
            <a:avLst/>
          </a:prstGeom>
        </p:spPr>
      </p:pic>
      <p:sp>
        <p:nvSpPr>
          <p:cNvPr id="6" name="TextBox 5">
            <a:extLst>
              <a:ext uri="{FF2B5EF4-FFF2-40B4-BE49-F238E27FC236}">
                <a16:creationId xmlns:a16="http://schemas.microsoft.com/office/drawing/2014/main" id="{3048D243-1470-4CC2-85E7-DE226B94B3F6}"/>
              </a:ext>
            </a:extLst>
          </p:cNvPr>
          <p:cNvSpPr txBox="1"/>
          <p:nvPr userDrawn="1"/>
        </p:nvSpPr>
        <p:spPr>
          <a:xfrm>
            <a:off x="670562" y="0"/>
            <a:ext cx="11521438" cy="369332"/>
          </a:xfrm>
          <a:prstGeom prst="rect">
            <a:avLst/>
          </a:prstGeom>
          <a:noFill/>
        </p:spPr>
        <p:txBody>
          <a:bodyPr wrap="square" rtlCol="0">
            <a:spAutoFit/>
          </a:bodyPr>
          <a:lstStyle/>
          <a:p>
            <a:r>
              <a:rPr lang="en-ZA" dirty="0">
                <a:solidFill>
                  <a:schemeClr val="accent6"/>
                </a:solidFill>
                <a:latin typeface="Bahnschrift" panose="020B0502040204020203" pitchFamily="34" charset="0"/>
              </a:rPr>
              <a:t>UNIVERSITY OF JOHANNESBURG                          </a:t>
            </a:r>
            <a:r>
              <a:rPr lang="en-ZA" dirty="0">
                <a:solidFill>
                  <a:schemeClr val="tx2">
                    <a:lumMod val="60000"/>
                    <a:lumOff val="40000"/>
                  </a:schemeClr>
                </a:solidFill>
                <a:latin typeface="Bahnschrift" panose="020B0502040204020203" pitchFamily="34" charset="0"/>
              </a:rPr>
              <a:t>ENTREPRENEURSHIP AND SMALL BUSINESS DEVELOPMENT </a:t>
            </a:r>
          </a:p>
        </p:txBody>
      </p:sp>
      <p:sp>
        <p:nvSpPr>
          <p:cNvPr id="8" name="Rectangle 7">
            <a:extLst>
              <a:ext uri="{FF2B5EF4-FFF2-40B4-BE49-F238E27FC236}">
                <a16:creationId xmlns:a16="http://schemas.microsoft.com/office/drawing/2014/main" id="{872E65CB-5FB8-4148-8B1F-6EABC7C70319}"/>
              </a:ext>
            </a:extLst>
          </p:cNvPr>
          <p:cNvSpPr/>
          <p:nvPr userDrawn="1"/>
        </p:nvSpPr>
        <p:spPr>
          <a:xfrm>
            <a:off x="1469605" y="363197"/>
            <a:ext cx="2638162" cy="6330211"/>
          </a:xfrm>
          <a:prstGeom prst="rect">
            <a:avLst/>
          </a:prstGeom>
          <a:pattFill prst="pct7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 name="Picture 3">
            <a:extLst>
              <a:ext uri="{FF2B5EF4-FFF2-40B4-BE49-F238E27FC236}">
                <a16:creationId xmlns:a16="http://schemas.microsoft.com/office/drawing/2014/main" id="{D9E527EF-5F23-40F4-BAB9-B6B31384FAE7}"/>
              </a:ext>
            </a:extLst>
          </p:cNvPr>
          <p:cNvPicPr>
            <a:picLocks noChangeAspect="1"/>
          </p:cNvPicPr>
          <p:nvPr userDrawn="1"/>
        </p:nvPicPr>
        <p:blipFill>
          <a:blip r:embed="rId10">
            <a:duotone>
              <a:schemeClr val="accent3">
                <a:shade val="45000"/>
                <a:satMod val="135000"/>
              </a:schemeClr>
              <a:prstClr val="white"/>
            </a:duotone>
          </a:blip>
          <a:stretch>
            <a:fillRect/>
          </a:stretch>
        </p:blipFill>
        <p:spPr>
          <a:xfrm>
            <a:off x="251922" y="5923653"/>
            <a:ext cx="837278" cy="769755"/>
          </a:xfrm>
          <a:prstGeom prst="rect">
            <a:avLst/>
          </a:prstGeom>
        </p:spPr>
      </p:pic>
      <p:pic>
        <p:nvPicPr>
          <p:cNvPr id="9" name="Picture 8">
            <a:extLst>
              <a:ext uri="{FF2B5EF4-FFF2-40B4-BE49-F238E27FC236}">
                <a16:creationId xmlns:a16="http://schemas.microsoft.com/office/drawing/2014/main" id="{E5DE7B94-CECB-4E5D-805E-FDE0DBB266FC}"/>
              </a:ext>
            </a:extLst>
          </p:cNvPr>
          <p:cNvPicPr>
            <a:picLocks noChangeAspect="1"/>
          </p:cNvPicPr>
          <p:nvPr userDrawn="1"/>
        </p:nvPicPr>
        <p:blipFill>
          <a:blip r:embed="rId11">
            <a:duotone>
              <a:prstClr val="black"/>
              <a:schemeClr val="tx2">
                <a:tint val="45000"/>
                <a:satMod val="400000"/>
              </a:schemeClr>
            </a:duotone>
          </a:blip>
          <a:stretch>
            <a:fillRect/>
          </a:stretch>
        </p:blipFill>
        <p:spPr>
          <a:xfrm>
            <a:off x="11769375" y="5881115"/>
            <a:ext cx="341406" cy="414564"/>
          </a:xfrm>
          <a:prstGeom prst="rect">
            <a:avLst/>
          </a:prstGeom>
        </p:spPr>
      </p:pic>
      <p:pic>
        <p:nvPicPr>
          <p:cNvPr id="10" name="Picture 9">
            <a:extLst>
              <a:ext uri="{FF2B5EF4-FFF2-40B4-BE49-F238E27FC236}">
                <a16:creationId xmlns:a16="http://schemas.microsoft.com/office/drawing/2014/main" id="{23CB4FD8-29F6-4273-8663-3992C6CEB6FC}"/>
              </a:ext>
            </a:extLst>
          </p:cNvPr>
          <p:cNvPicPr>
            <a:picLocks noChangeAspect="1"/>
          </p:cNvPicPr>
          <p:nvPr userDrawn="1"/>
        </p:nvPicPr>
        <p:blipFill>
          <a:blip r:embed="rId12">
            <a:duotone>
              <a:schemeClr val="accent1">
                <a:shade val="45000"/>
                <a:satMod val="135000"/>
              </a:schemeClr>
              <a:prstClr val="white"/>
            </a:duotone>
          </a:blip>
          <a:stretch>
            <a:fillRect/>
          </a:stretch>
        </p:blipFill>
        <p:spPr>
          <a:xfrm>
            <a:off x="11769375" y="6344411"/>
            <a:ext cx="341406" cy="414564"/>
          </a:xfrm>
          <a:prstGeom prst="rect">
            <a:avLst/>
          </a:prstGeom>
        </p:spPr>
      </p:pic>
    </p:spTree>
    <p:extLst>
      <p:ext uri="{BB962C8B-B14F-4D97-AF65-F5344CB8AC3E}">
        <p14:creationId xmlns:p14="http://schemas.microsoft.com/office/powerpoint/2010/main" val="3537558507"/>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emerald.com/insight/1757-4323.htm" TargetMode="External"/><Relationship Id="rId7" Type="http://schemas.openxmlformats.org/officeDocument/2006/relationships/hyperlink" Target="http://dx.doi.org/10.1109/ICITM.2018.8333919" TargetMode="External"/><Relationship Id="rId2" Type="http://schemas.openxmlformats.org/officeDocument/2006/relationships/hyperlink" Target="https://www.indeed.com/career-advice/career-development/business-strategy-examples" TargetMode="External"/><Relationship Id="rId1" Type="http://schemas.openxmlformats.org/officeDocument/2006/relationships/slideLayout" Target="../slideLayouts/slideLayout7.xml"/><Relationship Id="rId6" Type="http://schemas.openxmlformats.org/officeDocument/2006/relationships/hyperlink" Target="https://blog.mettl.com/digital-readiness/" TargetMode="External"/><Relationship Id="rId5" Type="http://schemas.openxmlformats.org/officeDocument/2006/relationships/hyperlink" Target="http://blog.actuatedigital.co.ke/2016/09/01/why-your-business-needs-a-digital-strategy/" TargetMode="External"/><Relationship Id="rId4" Type="http://schemas.openxmlformats.org/officeDocument/2006/relationships/hyperlink" Target="https://bizshifts-trends.com/key-business-driver-major-impact-business-performance-managing-value-innovation-growth-sustainabilit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BC03-54C1-4F34-A717-BB3568FDF490}"/>
              </a:ext>
            </a:extLst>
          </p:cNvPr>
          <p:cNvSpPr>
            <a:spLocks noGrp="1"/>
          </p:cNvSpPr>
          <p:nvPr>
            <p:ph type="ctrTitle"/>
          </p:nvPr>
        </p:nvSpPr>
        <p:spPr>
          <a:xfrm>
            <a:off x="1524000" y="2545492"/>
            <a:ext cx="9144000" cy="964470"/>
          </a:xfrm>
        </p:spPr>
        <p:txBody>
          <a:bodyPr/>
          <a:lstStyle/>
          <a:p>
            <a:r>
              <a:rPr lang="en-ZA" dirty="0"/>
              <a:t>FINANCE</a:t>
            </a:r>
          </a:p>
        </p:txBody>
      </p:sp>
      <p:sp>
        <p:nvSpPr>
          <p:cNvPr id="3" name="Subtitle 2">
            <a:extLst>
              <a:ext uri="{FF2B5EF4-FFF2-40B4-BE49-F238E27FC236}">
                <a16:creationId xmlns:a16="http://schemas.microsoft.com/office/drawing/2014/main" id="{6A2C6020-E14B-4CC4-A0CC-79C753C461AB}"/>
              </a:ext>
            </a:extLst>
          </p:cNvPr>
          <p:cNvSpPr>
            <a:spLocks noGrp="1"/>
          </p:cNvSpPr>
          <p:nvPr>
            <p:ph type="subTitle" idx="1"/>
          </p:nvPr>
        </p:nvSpPr>
        <p:spPr/>
        <p:txBody>
          <a:bodyPr/>
          <a:lstStyle/>
          <a:p>
            <a:r>
              <a:rPr lang="en-ZA" dirty="0"/>
              <a:t>BUSINESS FUNCTION</a:t>
            </a:r>
          </a:p>
        </p:txBody>
      </p:sp>
    </p:spTree>
    <p:extLst>
      <p:ext uri="{BB962C8B-B14F-4D97-AF65-F5344CB8AC3E}">
        <p14:creationId xmlns:p14="http://schemas.microsoft.com/office/powerpoint/2010/main" val="214486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IMPORTANCE OF ACCOUNTING RECORDS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A review of the current research body shows that the importance of keeping proper accounting records, the rationales for keeping accounting records, the degree of record-keeping, and the existence of accounting systems maintained by SMEs are known, although minimal accounting skills research is available (</a:t>
            </a:r>
            <a:r>
              <a:rPr lang="en-US" sz="2000" dirty="0" err="1"/>
              <a:t>Kimanzi</a:t>
            </a:r>
            <a:r>
              <a:rPr lang="en-US" sz="2000" dirty="0"/>
              <a:t> and </a:t>
            </a:r>
            <a:r>
              <a:rPr lang="en-US" sz="2000" dirty="0" err="1"/>
              <a:t>Gamede</a:t>
            </a:r>
            <a:r>
              <a:rPr lang="en-US" sz="2000" dirty="0"/>
              <a:t>, 2020). I several small business owners do not understand the value of accounting skills as well as the accounting function, which is often the beginning of business failure </a:t>
            </a:r>
          </a:p>
          <a:p>
            <a:r>
              <a:rPr lang="en-US" sz="2000" dirty="0" err="1"/>
              <a:t>Abuka</a:t>
            </a:r>
            <a:r>
              <a:rPr lang="en-US" sz="2000" dirty="0"/>
              <a:t>, Tunga, and </a:t>
            </a:r>
            <a:r>
              <a:rPr lang="en-US" sz="2000" dirty="0" err="1"/>
              <a:t>Nwandu</a:t>
            </a:r>
            <a:r>
              <a:rPr lang="en-US" sz="2000" dirty="0"/>
              <a:t> (2020) stressed the importance of keeping proper account books </a:t>
            </a:r>
            <a:r>
              <a:rPr lang="en-US" sz="2000" dirty="0" err="1"/>
              <a:t>asit</a:t>
            </a:r>
            <a:r>
              <a:rPr lang="en-US" sz="2000" dirty="0"/>
              <a:t> helps small businesses provide details on which to make judgments. The study revealed the absence of sufficient accounting skills to maintain records has led to the closure of certain firms, making it a major problem for business performance (</a:t>
            </a:r>
            <a:r>
              <a:rPr lang="en-US" sz="2000" dirty="0" err="1"/>
              <a:t>Kimanzi</a:t>
            </a:r>
            <a:r>
              <a:rPr lang="en-US" sz="2000" dirty="0"/>
              <a:t> and </a:t>
            </a:r>
            <a:r>
              <a:rPr lang="en-US" sz="2000" dirty="0" err="1"/>
              <a:t>Gamede</a:t>
            </a:r>
            <a:r>
              <a:rPr lang="en-US" sz="2000" dirty="0"/>
              <a:t>, 2020).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523885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DIGITISING FINANCES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“The principles of accounting remain the same, even in the digital age. However, technological trends have the potential to transform accounting. Digital technologies can process data far more quickly and reliably than human beings can. They provide an opportunity to fundamentally redesign many financial procedures and generate added value.”   Prof. Dr. </a:t>
            </a:r>
            <a:r>
              <a:rPr lang="en-US" sz="2000" dirty="0" err="1"/>
              <a:t>Rüdiger</a:t>
            </a:r>
            <a:r>
              <a:rPr lang="en-US" sz="2000" dirty="0"/>
              <a:t> </a:t>
            </a:r>
            <a:r>
              <a:rPr lang="en-US" sz="2000" dirty="0" err="1"/>
              <a:t>Loitz</a:t>
            </a:r>
            <a:endParaRPr lang="en-US" sz="2000" dirty="0"/>
          </a:p>
          <a:p>
            <a:r>
              <a:rPr lang="en-US" sz="2000" dirty="0"/>
              <a:t>Overall, 64% of SA SMEs say they believe e-commerce will have a positive impact on their business. </a:t>
            </a:r>
          </a:p>
          <a:p>
            <a:r>
              <a:rPr lang="en-US" sz="2000" dirty="0"/>
              <a:t>The findings also indicate that SA, by far, is the leader in </a:t>
            </a:r>
            <a:r>
              <a:rPr lang="en-US" sz="2000" dirty="0" err="1"/>
              <a:t>digitalisation</a:t>
            </a:r>
            <a:r>
              <a:rPr lang="en-US" sz="2000" dirty="0"/>
              <a:t> across the MEA region, with more than 90% of companies present on social media and/or having a company website. </a:t>
            </a:r>
          </a:p>
          <a:p>
            <a:r>
              <a:rPr lang="en-US" sz="2000" dirty="0"/>
              <a:t>More than three-fourths (79%) of SA SMEs surveyed accept online payments, 48% accept cards and 41% accept mobile payments. More than half (61%) experienced no challenges when accepting digital payments.</a:t>
            </a:r>
          </a:p>
          <a:p>
            <a:endParaRPr lang="en-US" sz="2000" dirty="0"/>
          </a:p>
          <a:p>
            <a:endParaRPr lang="en-US" sz="2000" dirty="0"/>
          </a:p>
          <a:p>
            <a:endParaRPr lang="en-US" sz="2000" dirty="0"/>
          </a:p>
        </p:txBody>
      </p:sp>
    </p:spTree>
    <p:extLst>
      <p:ext uri="{BB962C8B-B14F-4D97-AF65-F5344CB8AC3E}">
        <p14:creationId xmlns:p14="http://schemas.microsoft.com/office/powerpoint/2010/main" val="2453086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BUDGETTING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Budgeting is a comprehensive and quantified action plan in preparation for an upcoming accounting period where the purpose of the company is to be accomplished (</a:t>
            </a:r>
            <a:r>
              <a:rPr lang="en-US" sz="2000" dirty="0" err="1"/>
              <a:t>Zamri</a:t>
            </a:r>
            <a:r>
              <a:rPr lang="en-US" sz="2000" dirty="0"/>
              <a:t>, </a:t>
            </a:r>
            <a:r>
              <a:rPr lang="en-US" sz="2000" dirty="0" err="1"/>
              <a:t>Mansor</a:t>
            </a:r>
            <a:r>
              <a:rPr lang="en-US" sz="2000" dirty="0"/>
              <a:t>, and Ab Rahman, 2018).</a:t>
            </a:r>
          </a:p>
          <a:p>
            <a:r>
              <a:rPr lang="en-US" sz="2000" dirty="0"/>
              <a:t>The aims of the financial objectives are also to set and forecast what will occur in the future, to accomplish the next plan (Cohen, McKay, and Wolfe, 2017).</a:t>
            </a:r>
          </a:p>
          <a:p>
            <a:r>
              <a:rPr lang="en-US" sz="2000" dirty="0"/>
              <a:t>Budgets are necessary to identify demand growth, cash flow, projected revenue, and cost projections over a long or short time, depending on management expectations (</a:t>
            </a:r>
            <a:r>
              <a:rPr lang="en-US" sz="2000" dirty="0" err="1"/>
              <a:t>Kimanzi</a:t>
            </a:r>
            <a:r>
              <a:rPr lang="en-US" sz="2000" dirty="0"/>
              <a:t> and </a:t>
            </a:r>
            <a:r>
              <a:rPr lang="en-US" sz="2000" dirty="0" err="1"/>
              <a:t>Gamede</a:t>
            </a:r>
            <a:r>
              <a:rPr lang="en-US" sz="2000" dirty="0"/>
              <a:t>, 2020).</a:t>
            </a:r>
          </a:p>
          <a:p>
            <a:r>
              <a:rPr lang="en-US" sz="2000" dirty="0"/>
              <a:t>Accessing sources of financing, such as banks, stock markets, or other credit providers, is more challenging for SMEs than it is for larger organisations (Schmidt, Mason, </a:t>
            </a:r>
            <a:r>
              <a:rPr lang="en-US" sz="2000" dirty="0" err="1"/>
              <a:t>Bruwer</a:t>
            </a:r>
            <a:r>
              <a:rPr lang="en-US" sz="2000" dirty="0"/>
              <a:t>, and </a:t>
            </a:r>
            <a:r>
              <a:rPr lang="en-US" sz="2000" dirty="0" err="1"/>
              <a:t>Aspeling</a:t>
            </a:r>
            <a:r>
              <a:rPr lang="en-US" sz="2000" dirty="0"/>
              <a:t>, 2017). </a:t>
            </a:r>
          </a:p>
          <a:p>
            <a:r>
              <a:rPr lang="en-US" sz="2000" dirty="0"/>
              <a:t>Restricted access to finance has therefore been identified as one of the key obstacles to the full </a:t>
            </a:r>
            <a:r>
              <a:rPr lang="en-US" sz="2000" dirty="0" err="1"/>
              <a:t>realisation</a:t>
            </a:r>
            <a:r>
              <a:rPr lang="en-US" sz="2000" dirty="0"/>
              <a:t> of SMEs' capacity (Anton and </a:t>
            </a:r>
            <a:r>
              <a:rPr lang="en-US" sz="2000" dirty="0" err="1"/>
              <a:t>Bostan</a:t>
            </a:r>
            <a:r>
              <a:rPr lang="en-US" sz="2000" dirty="0"/>
              <a:t>, 2017)</a:t>
            </a:r>
          </a:p>
          <a:p>
            <a:endParaRPr lang="en-US" sz="2000" dirty="0"/>
          </a:p>
          <a:p>
            <a:endParaRPr lang="en-ZA" dirty="0"/>
          </a:p>
        </p:txBody>
      </p:sp>
    </p:spTree>
    <p:extLst>
      <p:ext uri="{BB962C8B-B14F-4D97-AF65-F5344CB8AC3E}">
        <p14:creationId xmlns:p14="http://schemas.microsoft.com/office/powerpoint/2010/main" val="2801180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FINANCE STRATEGY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3891260"/>
          </a:xfrm>
        </p:spPr>
        <p:txBody>
          <a:bodyPr/>
          <a:lstStyle/>
          <a:p>
            <a:r>
              <a:rPr lang="en-US" sz="2000" dirty="0"/>
              <a:t>A few key financial processes are </a:t>
            </a:r>
          </a:p>
          <a:p>
            <a:pPr lvl="1"/>
            <a:r>
              <a:rPr lang="en-US" sz="1600" dirty="0"/>
              <a:t>planning, </a:t>
            </a:r>
          </a:p>
          <a:p>
            <a:pPr lvl="1"/>
            <a:r>
              <a:rPr lang="en-US" sz="1600" dirty="0"/>
              <a:t>auditing, </a:t>
            </a:r>
          </a:p>
          <a:p>
            <a:pPr lvl="1"/>
            <a:r>
              <a:rPr lang="en-US" sz="1600" dirty="0" err="1"/>
              <a:t>organising</a:t>
            </a:r>
            <a:r>
              <a:rPr lang="en-US" sz="1600" dirty="0"/>
              <a:t>, </a:t>
            </a:r>
          </a:p>
          <a:p>
            <a:pPr lvl="1"/>
            <a:r>
              <a:rPr lang="en-US" sz="1600" dirty="0"/>
              <a:t>controlling, and </a:t>
            </a:r>
          </a:p>
          <a:p>
            <a:pPr lvl="1"/>
            <a:r>
              <a:rPr lang="en-US" sz="1600" dirty="0"/>
              <a:t>accounting</a:t>
            </a:r>
          </a:p>
          <a:p>
            <a:r>
              <a:rPr lang="en-US" sz="2000" dirty="0"/>
              <a:t>Financial strategy involves planning the investment of financial resources to meet the organisation objectives and goals over a defined timeline</a:t>
            </a:r>
          </a:p>
          <a:p>
            <a:r>
              <a:rPr lang="en-US" sz="2000" dirty="0"/>
              <a:t>The finance strategy components include sales forecasts, selling costs, gross profit, admin costs, pre-tax profit, balance sheet, working capital, return on investment, repayment proposal, collateral.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6389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FINANCE STRATEGY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4832293"/>
          </a:xfrm>
        </p:spPr>
        <p:txBody>
          <a:bodyPr/>
          <a:lstStyle/>
          <a:p>
            <a:r>
              <a:rPr lang="en-US" sz="2000" dirty="0"/>
              <a:t>Financial strategy management provides details about when and how much money is needed that includes estimates of future performance relating to sales, profits and loan repayments if applicable. Key questions that must be addressed in financial strategy include</a:t>
            </a:r>
          </a:p>
          <a:p>
            <a:r>
              <a:rPr lang="en-US" sz="2000" dirty="0"/>
              <a:t>How much will it cost to start-up the business?</a:t>
            </a:r>
          </a:p>
          <a:p>
            <a:r>
              <a:rPr lang="en-US" sz="2000" dirty="0"/>
              <a:t>How much will it cost to run the venture?</a:t>
            </a:r>
          </a:p>
          <a:p>
            <a:r>
              <a:rPr lang="en-US" sz="2000" dirty="0"/>
              <a:t>Short term cash needs when revenue is low (revenue &amp; expenses – operations).</a:t>
            </a:r>
          </a:p>
          <a:p>
            <a:r>
              <a:rPr lang="en-US" sz="2000" dirty="0"/>
              <a:t>Sources of capital (for fixed assets &amp; business expansion, how much &amp; when, investors – equity, loans – debt)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3103944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a:xfrm>
            <a:off x="1487424" y="1645921"/>
            <a:ext cx="9180576" cy="5006670"/>
          </a:xfrm>
        </p:spPr>
        <p:txBody>
          <a:bodyPr/>
          <a:lstStyle/>
          <a:p>
            <a:pPr marL="514350" indent="-514350">
              <a:buFont typeface="+mj-lt"/>
              <a:buAutoNum type="arabicPeriod"/>
            </a:pPr>
            <a:r>
              <a:rPr lang="en-ZA" dirty="0"/>
              <a:t> In your group, make a list of finance related processes that you use in your business</a:t>
            </a:r>
          </a:p>
          <a:p>
            <a:pPr marL="514350" indent="-514350">
              <a:buFont typeface="+mj-lt"/>
              <a:buAutoNum type="arabicPeriod"/>
            </a:pPr>
            <a:r>
              <a:rPr lang="en-ZA" dirty="0"/>
              <a:t>Conduct a quick Google search to find software tools that could automate some of these processes</a:t>
            </a:r>
          </a:p>
          <a:p>
            <a:pPr marL="514350" indent="-514350">
              <a:buFont typeface="+mj-lt"/>
              <a:buAutoNum type="arabicPeriod"/>
            </a:pPr>
            <a:r>
              <a:rPr lang="en-ZA" dirty="0"/>
              <a:t>Select a software application that you believe will assist your business best and share with the team an overview of the tool and why you have selected it </a:t>
            </a:r>
          </a:p>
          <a:p>
            <a:pPr marL="514350" indent="-514350">
              <a:buFont typeface="+mj-lt"/>
              <a:buAutoNum type="arabicPeriod"/>
            </a:pPr>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284961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3087757"/>
            <a:ext cx="9144000" cy="862805"/>
          </a:xfrm>
        </p:spPr>
        <p:txBody>
          <a:bodyPr/>
          <a:lstStyle/>
          <a:p>
            <a:r>
              <a:rPr lang="en-ZA" sz="5400" dirty="0"/>
              <a:t>DIGITAL FINANCE</a:t>
            </a:r>
          </a:p>
        </p:txBody>
      </p:sp>
    </p:spTree>
    <p:extLst>
      <p:ext uri="{BB962C8B-B14F-4D97-AF65-F5344CB8AC3E}">
        <p14:creationId xmlns:p14="http://schemas.microsoft.com/office/powerpoint/2010/main" val="1236739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F92A-25C8-4FE1-A4B4-277050DCB845}"/>
              </a:ext>
            </a:extLst>
          </p:cNvPr>
          <p:cNvSpPr>
            <a:spLocks noGrp="1"/>
          </p:cNvSpPr>
          <p:nvPr>
            <p:ph type="title"/>
          </p:nvPr>
        </p:nvSpPr>
        <p:spPr/>
        <p:txBody>
          <a:bodyPr/>
          <a:lstStyle/>
          <a:p>
            <a:r>
              <a:rPr lang="en-US" dirty="0"/>
              <a:t>BUSINESS MODEL</a:t>
            </a:r>
          </a:p>
        </p:txBody>
      </p:sp>
      <p:pic>
        <p:nvPicPr>
          <p:cNvPr id="4" name="Picture 3">
            <a:extLst>
              <a:ext uri="{FF2B5EF4-FFF2-40B4-BE49-F238E27FC236}">
                <a16:creationId xmlns:a16="http://schemas.microsoft.com/office/drawing/2014/main" id="{E999CD8D-C01A-4983-83C7-65702C480ABD}"/>
              </a:ext>
            </a:extLst>
          </p:cNvPr>
          <p:cNvPicPr>
            <a:picLocks noChangeAspect="1"/>
          </p:cNvPicPr>
          <p:nvPr/>
        </p:nvPicPr>
        <p:blipFill>
          <a:blip r:embed="rId2"/>
          <a:stretch>
            <a:fillRect/>
          </a:stretch>
        </p:blipFill>
        <p:spPr>
          <a:xfrm>
            <a:off x="2770295" y="2062670"/>
            <a:ext cx="6373705" cy="4193851"/>
          </a:xfrm>
          <a:prstGeom prst="rect">
            <a:avLst/>
          </a:prstGeom>
        </p:spPr>
      </p:pic>
    </p:spTree>
    <p:extLst>
      <p:ext uri="{BB962C8B-B14F-4D97-AF65-F5344CB8AC3E}">
        <p14:creationId xmlns:p14="http://schemas.microsoft.com/office/powerpoint/2010/main" val="1649267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FINANCE DIGITAL TOOLS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In most scenarios, the SME accounting role has been limited to laborious data capture and annual meetings between the accountant and business owner to hand over reports and financial statements.	</a:t>
            </a:r>
          </a:p>
          <a:p>
            <a:r>
              <a:rPr lang="en-US" sz="2000" dirty="0"/>
              <a:t>African SME market has been dominated by a few popular products, such as Sage, QuickBooks, and Xero.com, particularly in South Africa.</a:t>
            </a:r>
          </a:p>
          <a:p>
            <a:r>
              <a:rPr lang="en-US" sz="2000" dirty="0"/>
              <a:t>This is changing fast, thanks to the emergence of advanced cloud computing technology and accessible software-as-a-service (SaaS) accounting solutions</a:t>
            </a:r>
          </a:p>
          <a:p>
            <a:r>
              <a:rPr lang="en-US" sz="2000" dirty="0"/>
              <a:t>“The Fourth Industrial Revolution is set to have a major impact on the way SMEs operate and manage their finances,” said Arthur </a:t>
            </a:r>
            <a:r>
              <a:rPr lang="en-US" sz="2000" dirty="0" err="1"/>
              <a:t>Goldstuck</a:t>
            </a:r>
            <a:r>
              <a:rPr lang="en-US" sz="2000" dirty="0"/>
              <a:t>, managing director of World Wide Worx, a South African IT consultancy. “Cloud computing in particular is rapidly changing financial management already. We believe that SaaS and its associated tools will have a massive, positive impact on costs and efficiencies within accounting for SMEs.”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2723364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FINANCE DIGITAL TOOLS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QuickBooks is an accounting software package developed and marketed by Intuit. QuickBooks products are geared mainly toward small and medium-sized businesses and offer on-premises accounting applications as well as cloud-based versions that accept business payments, manage and pay bills, and payroll functions.</a:t>
            </a:r>
          </a:p>
          <a:p>
            <a:r>
              <a:rPr lang="en-US" sz="2000" dirty="0" err="1"/>
              <a:t>Kissflow</a:t>
            </a:r>
            <a:r>
              <a:rPr lang="en-US" sz="2000" dirty="0"/>
              <a:t> is a cloud-based service platform that lets business users create, model, and deploy business process apps without the need for coding using a visual editor. Suitable for key finance capabilities to go digital that includes purchase request, purchase order, vendor onboarding, staff mileage reimbursement, expense claim, and timesheet management.</a:t>
            </a:r>
          </a:p>
          <a:p>
            <a:r>
              <a:rPr lang="en-US" sz="2000" dirty="0" err="1"/>
              <a:t>Zoho</a:t>
            </a:r>
            <a:r>
              <a:rPr lang="en-US" sz="2000" dirty="0"/>
              <a:t> finance plus is a pay-as-you-go service that offers comprehensive, end-to-end integrated platform, double-entry accounting software for managing business finance that includes invoicing, inventory, accounting, automatic payment reminders, accept online payments, and more from a united platform.</a:t>
            </a:r>
          </a:p>
          <a:p>
            <a:r>
              <a:rPr lang="en-US" sz="2000" dirty="0"/>
              <a:t>Xero is a cloud-based accounting software platform for small- and medium-sized businesses. The xero tool is suitable to manage invoices, bank reconciliation, inventory, purchasing, expenses, bookkeeping, and more.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442722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AD88-11E1-408E-A1E9-507C4CFDE689}"/>
              </a:ext>
            </a:extLst>
          </p:cNvPr>
          <p:cNvSpPr>
            <a:spLocks noGrp="1"/>
          </p:cNvSpPr>
          <p:nvPr>
            <p:ph type="title"/>
          </p:nvPr>
        </p:nvSpPr>
        <p:spPr/>
        <p:txBody>
          <a:bodyPr/>
          <a:lstStyle/>
          <a:p>
            <a:endParaRPr lang="en-ZA" dirty="0"/>
          </a:p>
        </p:txBody>
      </p:sp>
      <p:sp>
        <p:nvSpPr>
          <p:cNvPr id="3" name="Content Placeholder 2">
            <a:extLst>
              <a:ext uri="{FF2B5EF4-FFF2-40B4-BE49-F238E27FC236}">
                <a16:creationId xmlns:a16="http://schemas.microsoft.com/office/drawing/2014/main" id="{8E5CC1D9-FB02-44AB-B3A4-D61AACF1EB54}"/>
              </a:ext>
            </a:extLst>
          </p:cNvPr>
          <p:cNvSpPr>
            <a:spLocks noGrp="1"/>
          </p:cNvSpPr>
          <p:nvPr>
            <p:ph idx="1"/>
          </p:nvPr>
        </p:nvSpPr>
        <p:spPr>
          <a:xfrm>
            <a:off x="1457738" y="1754124"/>
            <a:ext cx="9276524" cy="4951476"/>
          </a:xfrm>
        </p:spPr>
        <p:txBody>
          <a:bodyPr/>
          <a:lstStyle/>
          <a:p>
            <a:pPr>
              <a:buClr>
                <a:schemeClr val="tx1"/>
              </a:buClr>
              <a:buSzPct val="70000"/>
            </a:pPr>
            <a:r>
              <a:rPr lang="en-ZA" sz="2800" dirty="0"/>
              <a:t>INTRODUCTION</a:t>
            </a:r>
          </a:p>
          <a:p>
            <a:pPr>
              <a:buClr>
                <a:schemeClr val="tx1"/>
              </a:buClr>
              <a:buSzPct val="70000"/>
            </a:pPr>
            <a:r>
              <a:rPr lang="en-ZA" sz="2800" dirty="0"/>
              <a:t>THE FINANCE FUNCTION</a:t>
            </a:r>
          </a:p>
          <a:p>
            <a:pPr>
              <a:buClr>
                <a:schemeClr val="tx1"/>
              </a:buClr>
              <a:buSzPct val="70000"/>
            </a:pPr>
            <a:r>
              <a:rPr lang="en-ZA" sz="2800" dirty="0"/>
              <a:t>DIGITAL FINANCE</a:t>
            </a:r>
          </a:p>
          <a:p>
            <a:pPr>
              <a:buClr>
                <a:schemeClr val="tx1"/>
              </a:buClr>
              <a:buSzPct val="70000"/>
            </a:pPr>
            <a:r>
              <a:rPr lang="en-ZA" sz="2800" dirty="0"/>
              <a:t>DIGITAL STRATEGY</a:t>
            </a:r>
          </a:p>
          <a:p>
            <a:pPr>
              <a:buClr>
                <a:schemeClr val="tx1"/>
              </a:buClr>
              <a:buSzPct val="70000"/>
            </a:pPr>
            <a:r>
              <a:rPr lang="en-ZA" sz="2800" dirty="0"/>
              <a:t>REFERENCES</a:t>
            </a:r>
          </a:p>
          <a:p>
            <a:endParaRPr lang="en-ZA" sz="2800" dirty="0"/>
          </a:p>
          <a:p>
            <a:endParaRPr lang="en-ZA" dirty="0"/>
          </a:p>
          <a:p>
            <a:pPr lvl="1"/>
            <a:endParaRPr lang="en-ZA" dirty="0"/>
          </a:p>
          <a:p>
            <a:endParaRPr lang="en-ZA" dirty="0"/>
          </a:p>
          <a:p>
            <a:endParaRPr lang="en-ZA" dirty="0"/>
          </a:p>
        </p:txBody>
      </p:sp>
    </p:spTree>
    <p:extLst>
      <p:ext uri="{BB962C8B-B14F-4D97-AF65-F5344CB8AC3E}">
        <p14:creationId xmlns:p14="http://schemas.microsoft.com/office/powerpoint/2010/main" val="391593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F92A-25C8-4FE1-A4B4-277050DCB845}"/>
              </a:ext>
            </a:extLst>
          </p:cNvPr>
          <p:cNvSpPr>
            <a:spLocks noGrp="1"/>
          </p:cNvSpPr>
          <p:nvPr>
            <p:ph type="title"/>
          </p:nvPr>
        </p:nvSpPr>
        <p:spPr/>
        <p:txBody>
          <a:bodyPr/>
          <a:lstStyle/>
          <a:p>
            <a:r>
              <a:rPr lang="en-US" dirty="0"/>
              <a:t>BUSINESS MODEL</a:t>
            </a:r>
          </a:p>
        </p:txBody>
      </p:sp>
      <p:pic>
        <p:nvPicPr>
          <p:cNvPr id="5" name="Picture 4">
            <a:extLst>
              <a:ext uri="{FF2B5EF4-FFF2-40B4-BE49-F238E27FC236}">
                <a16:creationId xmlns:a16="http://schemas.microsoft.com/office/drawing/2014/main" id="{52DCCFF0-832D-4B1E-A40B-534384E5EDAE}"/>
              </a:ext>
            </a:extLst>
          </p:cNvPr>
          <p:cNvPicPr>
            <a:picLocks noChangeAspect="1"/>
          </p:cNvPicPr>
          <p:nvPr/>
        </p:nvPicPr>
        <p:blipFill>
          <a:blip r:embed="rId2"/>
          <a:stretch>
            <a:fillRect/>
          </a:stretch>
        </p:blipFill>
        <p:spPr>
          <a:xfrm>
            <a:off x="1119696" y="1811892"/>
            <a:ext cx="9664350" cy="4119516"/>
          </a:xfrm>
          <a:prstGeom prst="rect">
            <a:avLst/>
          </a:prstGeom>
        </p:spPr>
      </p:pic>
    </p:spTree>
    <p:extLst>
      <p:ext uri="{BB962C8B-B14F-4D97-AF65-F5344CB8AC3E}">
        <p14:creationId xmlns:p14="http://schemas.microsoft.com/office/powerpoint/2010/main" val="212252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FINANCE DIGITAL TOOLS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“Gone are the days when clients and accountants kept separate sets of books and collaborated yearly to discuss financial statements,” said Shapiro. “The value of the cloud is to collaborate with clients in the cloud, by accessing the same set of accounting records and sharing information freely with each other.”	Graham Shapiro, founder of </a:t>
            </a:r>
            <a:r>
              <a:rPr lang="en-US" sz="2000" dirty="0" err="1"/>
              <a:t>Myccountant</a:t>
            </a:r>
            <a:r>
              <a:rPr lang="en-US" sz="2000" dirty="0"/>
              <a:t>, a provider of virtual accounting solutions in South Africa</a:t>
            </a:r>
          </a:p>
          <a:p>
            <a:r>
              <a:rPr lang="en-US" sz="2000" dirty="0"/>
              <a:t>It was concluded that SME owners need more accounting training or bookkeeping awareness. This is because training will equip SME owners with the needed skills to ensure accurate recording of business transactions, which is beneficial when the need for financial assistance from banks or other financial institution arises. </a:t>
            </a:r>
          </a:p>
          <a:p>
            <a:pPr marL="0" indent="0" algn="r">
              <a:lnSpc>
                <a:spcPct val="100000"/>
              </a:lnSpc>
              <a:spcBef>
                <a:spcPts val="0"/>
              </a:spcBef>
              <a:buNone/>
            </a:pPr>
            <a:r>
              <a:rPr lang="en-US" sz="1000" dirty="0">
                <a:solidFill>
                  <a:schemeClr val="accent6">
                    <a:lumMod val="50000"/>
                  </a:schemeClr>
                </a:solidFill>
              </a:rPr>
              <a:t>Accounting Skills and the Sustainability of Small and Medium Enterprises in South Africa</a:t>
            </a:r>
          </a:p>
          <a:p>
            <a:pPr marL="0" indent="0" algn="r">
              <a:lnSpc>
                <a:spcPct val="100000"/>
              </a:lnSpc>
              <a:spcBef>
                <a:spcPts val="0"/>
              </a:spcBef>
              <a:buNone/>
            </a:pPr>
            <a:r>
              <a:rPr lang="en-US" sz="1000" dirty="0">
                <a:solidFill>
                  <a:schemeClr val="accent6">
                    <a:lumMod val="50000"/>
                  </a:schemeClr>
                </a:solidFill>
              </a:rPr>
              <a:t>April 2021</a:t>
            </a:r>
          </a:p>
          <a:p>
            <a:pPr marL="0" indent="0" algn="r">
              <a:lnSpc>
                <a:spcPct val="100000"/>
              </a:lnSpc>
              <a:spcBef>
                <a:spcPts val="0"/>
              </a:spcBef>
              <a:buNone/>
            </a:pPr>
            <a:r>
              <a:rPr lang="en-US" sz="1000" dirty="0">
                <a:solidFill>
                  <a:schemeClr val="accent6">
                    <a:lumMod val="50000"/>
                  </a:schemeClr>
                </a:solidFill>
              </a:rPr>
              <a:t>Thabiso Msomi</a:t>
            </a:r>
          </a:p>
          <a:p>
            <a:pPr marL="0" indent="0" algn="r">
              <a:lnSpc>
                <a:spcPct val="100000"/>
              </a:lnSpc>
              <a:spcBef>
                <a:spcPts val="0"/>
              </a:spcBef>
              <a:buNone/>
            </a:pPr>
            <a:r>
              <a:rPr lang="en-US" sz="1000" dirty="0" err="1">
                <a:solidFill>
                  <a:schemeClr val="accent6">
                    <a:lumMod val="50000"/>
                  </a:schemeClr>
                </a:solidFill>
              </a:rPr>
              <a:t>Odunayo</a:t>
            </a:r>
            <a:r>
              <a:rPr lang="en-US" sz="1000" dirty="0">
                <a:solidFill>
                  <a:schemeClr val="accent6">
                    <a:lumMod val="50000"/>
                  </a:schemeClr>
                </a:solidFill>
              </a:rPr>
              <a:t> </a:t>
            </a:r>
            <a:r>
              <a:rPr lang="en-US" sz="1000" dirty="0" err="1">
                <a:solidFill>
                  <a:schemeClr val="accent6">
                    <a:lumMod val="50000"/>
                  </a:schemeClr>
                </a:solidFill>
              </a:rPr>
              <a:t>Magret</a:t>
            </a:r>
            <a:r>
              <a:rPr lang="en-US" sz="1000" dirty="0">
                <a:solidFill>
                  <a:schemeClr val="accent6">
                    <a:lumMod val="50000"/>
                  </a:schemeClr>
                </a:solidFill>
              </a:rPr>
              <a:t> </a:t>
            </a:r>
            <a:r>
              <a:rPr lang="en-US" sz="1000" dirty="0" err="1">
                <a:solidFill>
                  <a:schemeClr val="accent6">
                    <a:lumMod val="50000"/>
                  </a:schemeClr>
                </a:solidFill>
              </a:rPr>
              <a:t>Olarewaju</a:t>
            </a:r>
            <a:endParaRPr lang="en-US" sz="1000" dirty="0">
              <a:solidFill>
                <a:schemeClr val="accent6">
                  <a:lumMod val="50000"/>
                </a:schemeClr>
              </a:solidFill>
            </a:endParaRPr>
          </a:p>
          <a:p>
            <a:pPr marL="0" indent="0">
              <a:lnSpc>
                <a:spcPct val="100000"/>
              </a:lnSpc>
              <a:spcBef>
                <a:spcPts val="0"/>
              </a:spcBef>
              <a:buNone/>
            </a:pPr>
            <a:r>
              <a:rPr lang="en-US" sz="2000" dirty="0"/>
              <a:t>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214189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FEATURES OF DIGITAL ACCOUNTING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Data capture/entry— </a:t>
            </a:r>
          </a:p>
          <a:p>
            <a:pPr lvl="1"/>
            <a:r>
              <a:rPr lang="en-US" sz="1600" dirty="0"/>
              <a:t>simplify and automate the data entry to the software</a:t>
            </a:r>
          </a:p>
          <a:p>
            <a:pPr lvl="1"/>
            <a:r>
              <a:rPr lang="en-US" sz="1600" dirty="0"/>
              <a:t>scan or take a photo of an invoice or receipt and send it to an app which reads it and inserts the data to the software</a:t>
            </a:r>
          </a:p>
          <a:p>
            <a:pPr lvl="1"/>
            <a:r>
              <a:rPr lang="en-US" sz="1600" dirty="0"/>
              <a:t>software can link to the business bank account(s) including credit cards and automatically import the data to the software. </a:t>
            </a:r>
          </a:p>
          <a:p>
            <a:pPr lvl="1"/>
            <a:r>
              <a:rPr lang="en-US" sz="1600" dirty="0"/>
              <a:t>saves time and reduces the likelihood of errors.</a:t>
            </a:r>
          </a:p>
          <a:p>
            <a:r>
              <a:rPr lang="en-US" sz="2000" dirty="0"/>
              <a:t>Automation features— </a:t>
            </a:r>
          </a:p>
          <a:p>
            <a:pPr lvl="1"/>
            <a:r>
              <a:rPr lang="en-US" sz="1600" dirty="0"/>
              <a:t>creating rules for certain transactions e.g. take regular payments such as rent and post them to the rent expense account. </a:t>
            </a:r>
          </a:p>
          <a:p>
            <a:pPr lvl="1"/>
            <a:r>
              <a:rPr lang="en-US" sz="1600" dirty="0"/>
              <a:t>software learns the names and tries to match e.g. supplier invoices to payments made to the supplier and same with customers. </a:t>
            </a:r>
          </a:p>
          <a:p>
            <a:pPr lvl="1"/>
            <a:r>
              <a:rPr lang="en-US" sz="1600" dirty="0"/>
              <a:t>set reminders to chase outstanding debtors etc.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2678512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FEATURES OF DIGITAL ACCOUNTING</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249544"/>
          </a:xfrm>
        </p:spPr>
        <p:txBody>
          <a:bodyPr/>
          <a:lstStyle/>
          <a:p>
            <a:r>
              <a:rPr lang="en-US" sz="2000" dirty="0"/>
              <a:t>Open API—</a:t>
            </a:r>
          </a:p>
          <a:p>
            <a:pPr lvl="1"/>
            <a:r>
              <a:rPr lang="en-US" sz="1600" dirty="0"/>
              <a:t>Application Programming Interface is the method by which the software packages share data or communicate with each other. </a:t>
            </a:r>
          </a:p>
          <a:p>
            <a:pPr lvl="1"/>
            <a:r>
              <a:rPr lang="en-US" sz="1600" dirty="0"/>
              <a:t>data can be shared between apps. </a:t>
            </a:r>
          </a:p>
          <a:p>
            <a:pPr lvl="1"/>
            <a:r>
              <a:rPr lang="en-US" sz="1600" dirty="0"/>
              <a:t>the till system in a shop can feed all its data into the accounting system or the EPOS system can feed in or the credit card machine etc. </a:t>
            </a:r>
          </a:p>
          <a:p>
            <a:pPr lvl="1"/>
            <a:r>
              <a:rPr lang="en-US" sz="1600" dirty="0"/>
              <a:t>accounting system can feed its data into a cashflow forecasting system to constantly update and reforecast. </a:t>
            </a:r>
          </a:p>
          <a:p>
            <a:pPr lvl="1"/>
            <a:r>
              <a:rPr lang="en-US" sz="1600" dirty="0"/>
              <a:t>Xero has hundreds of apps which can be used alongside it. </a:t>
            </a:r>
          </a:p>
          <a:p>
            <a:pPr lvl="1"/>
            <a:r>
              <a:rPr lang="en-US" sz="1600" dirty="0"/>
              <a:t>SME’s can integrate a lot more of their functions, share and make better use of the data. </a:t>
            </a:r>
          </a:p>
          <a:p>
            <a:pPr lvl="1"/>
            <a:r>
              <a:rPr lang="en-US" sz="1600" dirty="0"/>
              <a:t>see, review, monitor and extract that data. </a:t>
            </a:r>
          </a:p>
          <a:p>
            <a:pPr lvl="1"/>
            <a:r>
              <a:rPr lang="en-US" sz="1600" dirty="0"/>
              <a:t>live links the data is always updated and up to date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2330067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smtClean="0"/>
              <a:t>BENEFITS </a:t>
            </a:r>
            <a:r>
              <a:rPr lang="en-ZA" dirty="0"/>
              <a:t>OF DIGITAL FINANCE</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Single source of truth— </a:t>
            </a:r>
          </a:p>
          <a:p>
            <a:pPr lvl="1"/>
            <a:r>
              <a:rPr lang="en-US" sz="1600" dirty="0"/>
              <a:t>one set of data - ‘single source of truth’. </a:t>
            </a:r>
          </a:p>
          <a:p>
            <a:pPr lvl="1"/>
            <a:r>
              <a:rPr lang="en-US" sz="1600" dirty="0"/>
              <a:t>no multiple backups i.e. one live used by client an older version used by the accountant.</a:t>
            </a:r>
          </a:p>
          <a:p>
            <a:r>
              <a:rPr lang="en-US" sz="2000" dirty="0"/>
              <a:t>Better back up and disaster recovery— </a:t>
            </a:r>
          </a:p>
          <a:p>
            <a:pPr lvl="1"/>
            <a:r>
              <a:rPr lang="en-US" sz="1600" dirty="0"/>
              <a:t>The cloud system provider ensures the data is constantly backed up and stored in multiple locations.</a:t>
            </a:r>
          </a:p>
          <a:p>
            <a:pPr lvl="1"/>
            <a:r>
              <a:rPr lang="en-US" sz="1600" dirty="0"/>
              <a:t>SME’s back up and disaster recovery plans aren’t as good as those run by specialist organisations.</a:t>
            </a:r>
          </a:p>
          <a:p>
            <a:pPr lvl="1"/>
            <a:r>
              <a:rPr lang="en-US" sz="1600" dirty="0"/>
              <a:t>data is constantly backed up so it is unlikely any data would ever be lost</a:t>
            </a:r>
          </a:p>
          <a:p>
            <a:pPr lvl="1"/>
            <a:r>
              <a:rPr lang="en-US" sz="1600" dirty="0"/>
              <a:t>In the event of a disaster or failure in the SME’s computer systems, you can simply access the data from an alternative location or computer.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3111037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BENEFITS OF DIGITAL FINANCE</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Can access anywhere and on any device— </a:t>
            </a:r>
          </a:p>
          <a:p>
            <a:pPr lvl="1"/>
            <a:r>
              <a:rPr lang="en-US" sz="1600" dirty="0"/>
              <a:t>access the cloud data from any web browser with an internet connection. </a:t>
            </a:r>
          </a:p>
          <a:p>
            <a:pPr lvl="1"/>
            <a:r>
              <a:rPr lang="en-US" sz="1600" dirty="0"/>
              <a:t>dedicated smart phone/tablet apps for ease of any device. </a:t>
            </a:r>
          </a:p>
          <a:p>
            <a:pPr lvl="1"/>
            <a:r>
              <a:rPr lang="en-US" sz="1600" dirty="0"/>
              <a:t>useful to check information on the go. </a:t>
            </a:r>
          </a:p>
          <a:p>
            <a:pPr lvl="1"/>
            <a:r>
              <a:rPr lang="en-US" sz="1600" dirty="0"/>
              <a:t>while heading to meet a customer and you can check whether their bills have been paid or how much they spent with you last year etc.</a:t>
            </a:r>
          </a:p>
          <a:p>
            <a:r>
              <a:rPr lang="en-US" sz="2000" dirty="0"/>
              <a:t>New features, updates, security are all rolled out automatically and regularly— </a:t>
            </a:r>
          </a:p>
          <a:p>
            <a:pPr lvl="1"/>
            <a:r>
              <a:rPr lang="en-US" sz="1600" dirty="0"/>
              <a:t>software company issues the new updates including security features constantly. </a:t>
            </a:r>
          </a:p>
          <a:p>
            <a:pPr lvl="1"/>
            <a:r>
              <a:rPr lang="en-US" sz="1600" dirty="0"/>
              <a:t>no need for new discs or to download and install updates or to upgrade each year. </a:t>
            </a:r>
          </a:p>
          <a:p>
            <a:pPr lvl="1"/>
            <a:r>
              <a:rPr lang="en-US" sz="1600" dirty="0"/>
              <a:t>security is much better than that operated by most SMEs.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3195249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464904"/>
            <a:ext cx="9144000" cy="1045058"/>
          </a:xfrm>
        </p:spPr>
        <p:txBody>
          <a:bodyPr/>
          <a:lstStyle/>
          <a:p>
            <a:r>
              <a:rPr lang="en-ZA" dirty="0"/>
              <a:t>DIGITAL STRATEGY</a:t>
            </a:r>
          </a:p>
        </p:txBody>
      </p:sp>
    </p:spTree>
    <p:extLst>
      <p:ext uri="{BB962C8B-B14F-4D97-AF65-F5344CB8AC3E}">
        <p14:creationId xmlns:p14="http://schemas.microsoft.com/office/powerpoint/2010/main" val="2374802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DIGITAL STRATEGY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4987587"/>
          </a:xfrm>
        </p:spPr>
        <p:txBody>
          <a:bodyPr/>
          <a:lstStyle/>
          <a:p>
            <a:r>
              <a:rPr lang="en-US" sz="2000" dirty="0"/>
              <a:t>More than three-fourths (79%) of SA SMEs surveyed accept online payments, 48% accept cards and 41% accept mobile payments. More than half (61%) experienced no challenges when accepting digital payments.</a:t>
            </a:r>
          </a:p>
          <a:p>
            <a:r>
              <a:rPr lang="en-US" sz="2000" dirty="0"/>
              <a:t>According to the OECD, up to 70% of SMEs globally have intensified their use of digital technologies since the onset of Covid-19. However, the gaps in SME digital adoption have not been filled. The challenges include access to infrastructure, lack of a data culture and digital awareness, and financing gaps for transformation costs</a:t>
            </a:r>
          </a:p>
          <a:p>
            <a:endParaRPr lang="en-ZA" dirty="0"/>
          </a:p>
        </p:txBody>
      </p:sp>
    </p:spTree>
    <p:extLst>
      <p:ext uri="{BB962C8B-B14F-4D97-AF65-F5344CB8AC3E}">
        <p14:creationId xmlns:p14="http://schemas.microsoft.com/office/powerpoint/2010/main" val="3855486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7457F4-E2C6-49BA-B774-9824998196F8}"/>
              </a:ext>
            </a:extLst>
          </p:cNvPr>
          <p:cNvPicPr>
            <a:picLocks noChangeAspect="1"/>
          </p:cNvPicPr>
          <p:nvPr/>
        </p:nvPicPr>
        <p:blipFill>
          <a:blip r:embed="rId2"/>
          <a:stretch>
            <a:fillRect/>
          </a:stretch>
        </p:blipFill>
        <p:spPr>
          <a:xfrm>
            <a:off x="1603513" y="866775"/>
            <a:ext cx="7907199" cy="5124450"/>
          </a:xfrm>
          <a:prstGeom prst="rect">
            <a:avLst/>
          </a:prstGeom>
        </p:spPr>
      </p:pic>
    </p:spTree>
    <p:extLst>
      <p:ext uri="{BB962C8B-B14F-4D97-AF65-F5344CB8AC3E}">
        <p14:creationId xmlns:p14="http://schemas.microsoft.com/office/powerpoint/2010/main" val="3780949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53-0E17-4B2C-B1F8-C816255DF498}"/>
              </a:ext>
            </a:extLst>
          </p:cNvPr>
          <p:cNvSpPr>
            <a:spLocks noGrp="1"/>
          </p:cNvSpPr>
          <p:nvPr>
            <p:ph type="ctrTitle"/>
          </p:nvPr>
        </p:nvSpPr>
        <p:spPr/>
        <p:txBody>
          <a:bodyPr/>
          <a:lstStyle/>
          <a:p>
            <a:endParaRPr lang="en-ZA" dirty="0"/>
          </a:p>
        </p:txBody>
      </p:sp>
      <p:sp>
        <p:nvSpPr>
          <p:cNvPr id="3" name="Content Placeholder 2">
            <a:extLst>
              <a:ext uri="{FF2B5EF4-FFF2-40B4-BE49-F238E27FC236}">
                <a16:creationId xmlns:a16="http://schemas.microsoft.com/office/drawing/2014/main" id="{D02AE841-C6DC-4E7F-9098-3517CE93F911}"/>
              </a:ext>
            </a:extLst>
          </p:cNvPr>
          <p:cNvSpPr>
            <a:spLocks noGrp="1"/>
          </p:cNvSpPr>
          <p:nvPr>
            <p:ph idx="1"/>
          </p:nvPr>
        </p:nvSpPr>
        <p:spPr>
          <a:xfrm>
            <a:off x="1487424" y="1645920"/>
            <a:ext cx="9180576" cy="4797551"/>
          </a:xfrm>
        </p:spPr>
        <p:txBody>
          <a:bodyPr/>
          <a:lstStyle/>
          <a:p>
            <a:r>
              <a:rPr lang="en-ZA" dirty="0"/>
              <a:t> How does your business do its bookkeeping?</a:t>
            </a:r>
          </a:p>
          <a:p>
            <a:r>
              <a:rPr lang="en-ZA" dirty="0"/>
              <a:t> Do you currently use any software to do your books?</a:t>
            </a:r>
          </a:p>
          <a:p>
            <a:r>
              <a:rPr lang="en-ZA" dirty="0"/>
              <a:t> If so, what system are you using?</a:t>
            </a:r>
          </a:p>
          <a:p>
            <a:r>
              <a:rPr lang="en-ZA" dirty="0"/>
              <a:t> Does the performance of your financial operations impact on your business?</a:t>
            </a:r>
          </a:p>
          <a:p>
            <a:r>
              <a:rPr lang="en-ZA" dirty="0"/>
              <a:t> Do you find many errors in payments, collections or accounting recording?</a:t>
            </a:r>
          </a:p>
          <a:p>
            <a:r>
              <a:rPr lang="en-ZA" dirty="0"/>
              <a:t> Would you say that time or knowledge is the biggest issue impacting your accounting ?</a:t>
            </a:r>
          </a:p>
          <a:p>
            <a:r>
              <a:rPr lang="en-ZA" dirty="0"/>
              <a:t> Have you ever investigated free online accounting tools?</a:t>
            </a:r>
          </a:p>
          <a:p>
            <a:r>
              <a:rPr lang="en-ZA" dirty="0"/>
              <a:t>Would training on using accounting software be useful to your business?</a:t>
            </a:r>
          </a:p>
          <a:p>
            <a:pPr marL="0" indent="0">
              <a:buNone/>
            </a:pPr>
            <a:endParaRPr lang="en-ZA" dirty="0"/>
          </a:p>
          <a:p>
            <a:endParaRPr lang="en-ZA" dirty="0"/>
          </a:p>
        </p:txBody>
      </p:sp>
      <p:sp>
        <p:nvSpPr>
          <p:cNvPr id="4" name="Subtitle 3">
            <a:extLst>
              <a:ext uri="{FF2B5EF4-FFF2-40B4-BE49-F238E27FC236}">
                <a16:creationId xmlns:a16="http://schemas.microsoft.com/office/drawing/2014/main" id="{62FA474B-EA74-4D2C-95B4-E4C4575B0D20}"/>
              </a:ext>
            </a:extLst>
          </p:cNvPr>
          <p:cNvSpPr>
            <a:spLocks noGrp="1"/>
          </p:cNvSpPr>
          <p:nvPr>
            <p:ph type="subTitle" idx="10"/>
          </p:nvPr>
        </p:nvSpPr>
        <p:spPr/>
        <p:txBody>
          <a:bodyPr/>
          <a:lstStyle/>
          <a:p>
            <a:r>
              <a:rPr lang="en-ZA" dirty="0">
                <a:solidFill>
                  <a:srgbClr val="002060"/>
                </a:solidFill>
              </a:rPr>
              <a:t>MY </a:t>
            </a:r>
            <a:r>
              <a:rPr lang="en-ZA" dirty="0"/>
              <a:t>ASSETS</a:t>
            </a:r>
            <a:endParaRPr lang="en-ZA" dirty="0">
              <a:solidFill>
                <a:srgbClr val="002060"/>
              </a:solidFill>
            </a:endParaRPr>
          </a:p>
        </p:txBody>
      </p:sp>
    </p:spTree>
    <p:extLst>
      <p:ext uri="{BB962C8B-B14F-4D97-AF65-F5344CB8AC3E}">
        <p14:creationId xmlns:p14="http://schemas.microsoft.com/office/powerpoint/2010/main" val="79705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31165"/>
            <a:ext cx="9144000" cy="978797"/>
          </a:xfrm>
        </p:spPr>
        <p:txBody>
          <a:bodyPr/>
          <a:lstStyle/>
          <a:p>
            <a:r>
              <a:rPr lang="en-ZA" dirty="0"/>
              <a:t>INTRODUCTION</a:t>
            </a:r>
          </a:p>
        </p:txBody>
      </p:sp>
    </p:spTree>
    <p:extLst>
      <p:ext uri="{BB962C8B-B14F-4D97-AF65-F5344CB8AC3E}">
        <p14:creationId xmlns:p14="http://schemas.microsoft.com/office/powerpoint/2010/main" val="3256130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In your group, identify how a digital transformation would impact on your businesses?</a:t>
            </a:r>
          </a:p>
          <a:p>
            <a:pPr marL="514350" indent="-514350">
              <a:buFont typeface="+mj-lt"/>
              <a:buAutoNum type="arabicPeriod"/>
            </a:pPr>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2923692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71750"/>
            <a:ext cx="9144000" cy="938213"/>
          </a:xfrm>
        </p:spPr>
        <p:txBody>
          <a:bodyPr/>
          <a:lstStyle/>
          <a:p>
            <a:r>
              <a:rPr lang="en-ZA" dirty="0"/>
              <a:t>REFERENCES</a:t>
            </a:r>
          </a:p>
        </p:txBody>
      </p:sp>
    </p:spTree>
    <p:extLst>
      <p:ext uri="{BB962C8B-B14F-4D97-AF65-F5344CB8AC3E}">
        <p14:creationId xmlns:p14="http://schemas.microsoft.com/office/powerpoint/2010/main" val="3569172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7447-BAAD-4335-82F8-C046748D6995}"/>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023A4266-D9E7-4596-A52A-8F86609574A3}"/>
              </a:ext>
            </a:extLst>
          </p:cNvPr>
          <p:cNvSpPr txBox="1">
            <a:spLocks/>
          </p:cNvSpPr>
          <p:nvPr/>
        </p:nvSpPr>
        <p:spPr>
          <a:xfrm>
            <a:off x="999046" y="1450848"/>
            <a:ext cx="9897554" cy="48197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accent1">
                  <a:lumMod val="75000"/>
                </a:schemeClr>
              </a:buClr>
              <a:buSzPct val="90000"/>
              <a:buFont typeface="+mj-lt"/>
              <a:buAutoNum type="arabicPeriod"/>
            </a:pPr>
            <a:r>
              <a:rPr lang="en-US" sz="1600" dirty="0"/>
              <a:t>1. Mission Vision Goals and Objectives Mission Vision Goals and Objectives | Digital E-Learning (digitalelearnings.com)</a:t>
            </a:r>
          </a:p>
          <a:p>
            <a:pPr marL="457200" indent="-457200">
              <a:buClr>
                <a:schemeClr val="accent1">
                  <a:lumMod val="75000"/>
                </a:schemeClr>
              </a:buClr>
              <a:buSzPct val="90000"/>
              <a:buFont typeface="+mj-lt"/>
              <a:buAutoNum type="arabicPeriod"/>
            </a:pPr>
            <a:r>
              <a:rPr lang="en-US" sz="1600" dirty="0"/>
              <a:t>2.10 Business Strategy Examples (And Why It’s Important to Have One.</a:t>
            </a:r>
          </a:p>
          <a:p>
            <a:pPr marL="457200" indent="-457200">
              <a:buClr>
                <a:schemeClr val="accent1">
                  <a:lumMod val="75000"/>
                </a:schemeClr>
              </a:buClr>
              <a:buSzPct val="90000"/>
              <a:buFont typeface="+mj-lt"/>
              <a:buAutoNum type="arabicPeriod"/>
            </a:pPr>
            <a:r>
              <a:rPr lang="en-US" sz="1600" dirty="0">
                <a:hlinkClick r:id="rId2"/>
              </a:rPr>
              <a:t>https://</a:t>
            </a:r>
            <a:r>
              <a:rPr lang="en-US" sz="1600" dirty="0" smtClean="0">
                <a:hlinkClick r:id="rId2"/>
              </a:rPr>
              <a:t>www.indeed.com/career-advice/career-development/business-strategy-examples</a:t>
            </a:r>
            <a:r>
              <a:rPr lang="en-US" sz="1600" dirty="0" smtClean="0"/>
              <a:t> </a:t>
            </a:r>
            <a:endParaRPr lang="en-US" sz="1600" dirty="0"/>
          </a:p>
          <a:p>
            <a:pPr marL="457200" indent="-457200">
              <a:buClr>
                <a:schemeClr val="accent1">
                  <a:lumMod val="75000"/>
                </a:schemeClr>
              </a:buClr>
              <a:buSzPct val="90000"/>
              <a:buFont typeface="+mj-lt"/>
              <a:buAutoNum type="arabicPeriod"/>
            </a:pPr>
            <a:r>
              <a:rPr lang="en-US" sz="1600" dirty="0"/>
              <a:t>3. Drivers of digital adoption: a multiple case analysis among low and high-tech industries in Malaysia </a:t>
            </a:r>
            <a:r>
              <a:rPr lang="en-US" sz="1600" dirty="0">
                <a:hlinkClick r:id="rId3"/>
              </a:rPr>
              <a:t>https://</a:t>
            </a:r>
            <a:r>
              <a:rPr lang="en-US" sz="1600" dirty="0" smtClean="0">
                <a:hlinkClick r:id="rId3"/>
              </a:rPr>
              <a:t>www.emerald.com/insight/1757-4323.htm</a:t>
            </a:r>
            <a:r>
              <a:rPr lang="en-US" sz="1600" dirty="0" smtClean="0"/>
              <a:t> </a:t>
            </a:r>
            <a:endParaRPr lang="en-US" sz="1600" dirty="0"/>
          </a:p>
          <a:p>
            <a:pPr marL="457200" indent="-457200">
              <a:buClr>
                <a:schemeClr val="accent1">
                  <a:lumMod val="75000"/>
                </a:schemeClr>
              </a:buClr>
              <a:buSzPct val="90000"/>
              <a:buFont typeface="+mj-lt"/>
              <a:buAutoNum type="arabicPeriod"/>
            </a:pPr>
            <a:r>
              <a:rPr lang="en-US" sz="1600" dirty="0"/>
              <a:t>4. Key business drivers– major impact on business performance: managing–must factors: value, growth, innovation, </a:t>
            </a:r>
            <a:r>
              <a:rPr lang="en-US" sz="1600" dirty="0" smtClean="0"/>
              <a:t>cost </a:t>
            </a:r>
            <a:r>
              <a:rPr lang="en-US" sz="1600" dirty="0" smtClean="0">
                <a:hlinkClick r:id="rId4"/>
              </a:rPr>
              <a:t>https</a:t>
            </a:r>
            <a:r>
              <a:rPr lang="en-US" sz="1600" dirty="0">
                <a:hlinkClick r:id="rId4"/>
              </a:rPr>
              <a:t>://</a:t>
            </a:r>
            <a:r>
              <a:rPr lang="en-US" sz="1600" dirty="0" smtClean="0">
                <a:hlinkClick r:id="rId4"/>
              </a:rPr>
              <a:t>bizshifts-trends.com/key-business-driver-major-impact-business-performance-managing-value-innovation-growth-sustainability</a:t>
            </a:r>
            <a:r>
              <a:rPr lang="en-US" sz="1600" dirty="0" smtClean="0"/>
              <a:t>  </a:t>
            </a:r>
            <a:endParaRPr lang="en-US" sz="1600" dirty="0"/>
          </a:p>
          <a:p>
            <a:pPr marL="457200" indent="-457200">
              <a:buClr>
                <a:schemeClr val="accent1">
                  <a:lumMod val="75000"/>
                </a:schemeClr>
              </a:buClr>
              <a:buSzPct val="90000"/>
              <a:buFont typeface="+mj-lt"/>
              <a:buAutoNum type="arabicPeriod"/>
            </a:pPr>
            <a:r>
              <a:rPr lang="en-US" sz="1600" dirty="0"/>
              <a:t>5. The 7 Principles of Digital Business Strategy &amp; Transformation (slideshare.net)</a:t>
            </a:r>
          </a:p>
          <a:p>
            <a:pPr marL="457200" indent="-457200">
              <a:buClr>
                <a:schemeClr val="accent1">
                  <a:lumMod val="75000"/>
                </a:schemeClr>
              </a:buClr>
              <a:buSzPct val="90000"/>
              <a:buFont typeface="+mj-lt"/>
              <a:buAutoNum type="arabicPeriod"/>
            </a:pPr>
            <a:r>
              <a:rPr lang="en-US" sz="1600" dirty="0"/>
              <a:t>6. 5 Major Reasons Your Business Needs A Digital Strategy </a:t>
            </a:r>
            <a:r>
              <a:rPr lang="en-US" sz="1600" dirty="0">
                <a:hlinkClick r:id="rId5"/>
              </a:rPr>
              <a:t>http://blog.actuatedigital.co.ke/2016/09/01/why-your-business-needs-a-digital-strategy</a:t>
            </a:r>
            <a:r>
              <a:rPr lang="en-US" sz="1600" dirty="0" smtClean="0">
                <a:hlinkClick r:id="rId5"/>
              </a:rPr>
              <a:t>/</a:t>
            </a:r>
            <a:r>
              <a:rPr lang="en-US" sz="1600" dirty="0" smtClean="0"/>
              <a:t> </a:t>
            </a:r>
            <a:endParaRPr lang="en-US" sz="1600" dirty="0"/>
          </a:p>
          <a:p>
            <a:pPr marL="457200" indent="-457200">
              <a:buClr>
                <a:schemeClr val="accent1">
                  <a:lumMod val="75000"/>
                </a:schemeClr>
              </a:buClr>
              <a:buSzPct val="90000"/>
              <a:buFont typeface="+mj-lt"/>
              <a:buAutoNum type="arabicPeriod"/>
            </a:pPr>
            <a:r>
              <a:rPr lang="en-US" sz="1600" dirty="0"/>
              <a:t>7. Digital Readiness Assessment: The First Step Toward a Future-Ready Workforce </a:t>
            </a:r>
            <a:r>
              <a:rPr lang="en-US" sz="1600" dirty="0">
                <a:hlinkClick r:id="rId6"/>
              </a:rPr>
              <a:t>https://blog.mettl.com/digital-readiness</a:t>
            </a:r>
            <a:r>
              <a:rPr lang="en-US" sz="1600" dirty="0" smtClean="0">
                <a:hlinkClick r:id="rId6"/>
              </a:rPr>
              <a:t>/</a:t>
            </a:r>
            <a:r>
              <a:rPr lang="en-US" sz="1600" dirty="0" smtClean="0"/>
              <a:t> </a:t>
            </a:r>
            <a:endParaRPr lang="en-US" sz="1600" dirty="0"/>
          </a:p>
          <a:p>
            <a:pPr marL="457200" indent="-457200">
              <a:buClr>
                <a:schemeClr val="accent1">
                  <a:lumMod val="75000"/>
                </a:schemeClr>
              </a:buClr>
              <a:buSzPct val="90000"/>
              <a:buFont typeface="+mj-lt"/>
              <a:buAutoNum type="arabicPeriod"/>
            </a:pPr>
            <a:r>
              <a:rPr lang="en-US" sz="1600" dirty="0"/>
              <a:t>8. Change Made in Shop Floor Management to Transform a Conventional Production System into an “Industry 4.0” </a:t>
            </a:r>
            <a:r>
              <a:rPr lang="en-US" sz="1600" dirty="0">
                <a:hlinkClick r:id="rId7"/>
              </a:rPr>
              <a:t>http://</a:t>
            </a:r>
            <a:r>
              <a:rPr lang="en-US" sz="1600" dirty="0" smtClean="0">
                <a:hlinkClick r:id="rId7"/>
              </a:rPr>
              <a:t>dx.doi.org/10.1109/ICITM.2018.8333919</a:t>
            </a:r>
            <a:r>
              <a:rPr lang="en-US" sz="1600" dirty="0" smtClean="0"/>
              <a:t> </a:t>
            </a:r>
            <a:endParaRPr lang="en-US" sz="1600" dirty="0"/>
          </a:p>
          <a:p>
            <a:pPr marL="0" indent="0">
              <a:buNone/>
            </a:pPr>
            <a:endParaRPr lang="en-US" sz="1600" dirty="0"/>
          </a:p>
          <a:p>
            <a:pPr marL="457200" indent="-457200">
              <a:buFont typeface="+mj-lt"/>
              <a:buAutoNum type="arabicPeriod"/>
            </a:pPr>
            <a:endParaRPr lang="en-US" sz="1600" dirty="0"/>
          </a:p>
          <a:p>
            <a:pPr marL="457200" indent="-457200">
              <a:buFont typeface="+mj-lt"/>
              <a:buAutoNum type="arabicPeriod"/>
            </a:pPr>
            <a:endParaRPr lang="en-US" sz="1600" dirty="0"/>
          </a:p>
          <a:p>
            <a:pPr marL="457200" lvl="1" indent="0">
              <a:buFont typeface="Arial" panose="020B0604020202020204" pitchFamily="34" charset="0"/>
              <a:buNone/>
            </a:pPr>
            <a:r>
              <a:rPr lang="en-US" sz="1600" dirty="0"/>
              <a:t> </a:t>
            </a:r>
            <a:endParaRPr lang="en-ZA" sz="1600" b="1" dirty="0">
              <a:solidFill>
                <a:schemeClr val="accent6"/>
              </a:solidFill>
            </a:endParaRPr>
          </a:p>
          <a:p>
            <a:pPr marL="0" indent="0">
              <a:buFont typeface="Arial" panose="020B0604020202020204" pitchFamily="34" charset="0"/>
              <a:buNone/>
            </a:pPr>
            <a:endParaRPr lang="en-ZA" dirty="0"/>
          </a:p>
        </p:txBody>
      </p:sp>
    </p:spTree>
    <p:extLst>
      <p:ext uri="{BB962C8B-B14F-4D97-AF65-F5344CB8AC3E}">
        <p14:creationId xmlns:p14="http://schemas.microsoft.com/office/powerpoint/2010/main" val="97577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SME STATISTICS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61% of employed people work for an SME, while SMEs provides between 52% and 57% of the </a:t>
            </a:r>
            <a:r>
              <a:rPr lang="en-US" sz="2000" dirty="0" err="1"/>
              <a:t>countrys</a:t>
            </a:r>
            <a:r>
              <a:rPr lang="en-US" sz="2000" dirty="0"/>
              <a:t> gross domestic product. These are particularly impressive statistics when one considers that of the 5.98 million SMEs registered with the Companies and Intellectual Property Commission (CIPC), 67% are one-person businesses and don’t create any employment at all.</a:t>
            </a:r>
          </a:p>
          <a:p>
            <a:r>
              <a:rPr lang="en-US" sz="2000" dirty="0"/>
              <a:t>Research pinpoints some of the major causes of SME failure-and thus areas where help is needed. They include :</a:t>
            </a:r>
          </a:p>
          <a:p>
            <a:pPr lvl="1"/>
            <a:r>
              <a:rPr lang="en-US" sz="1600" dirty="0"/>
              <a:t>lack of management, </a:t>
            </a:r>
          </a:p>
          <a:p>
            <a:pPr lvl="1"/>
            <a:r>
              <a:rPr lang="en-US" sz="1600" dirty="0"/>
              <a:t>financial, marketing and human resources skills. </a:t>
            </a:r>
          </a:p>
          <a:p>
            <a:pPr marL="0" indent="0">
              <a:buNone/>
            </a:pPr>
            <a:r>
              <a:rPr lang="en-US" sz="2000" dirty="0"/>
              <a:t>	</a:t>
            </a:r>
          </a:p>
          <a:p>
            <a:pPr marL="0" indent="0" algn="r">
              <a:lnSpc>
                <a:spcPct val="100000"/>
              </a:lnSpc>
              <a:spcBef>
                <a:spcPts val="0"/>
              </a:spcBef>
              <a:buNone/>
            </a:pPr>
            <a:r>
              <a:rPr lang="en-US" sz="1200" dirty="0">
                <a:solidFill>
                  <a:schemeClr val="accent6">
                    <a:lumMod val="50000"/>
                  </a:schemeClr>
                </a:solidFill>
              </a:rPr>
              <a:t>Faith Ngwenya, technical director at the South African Institute of Professional Accountants (SAIPA), </a:t>
            </a:r>
          </a:p>
          <a:p>
            <a:pPr marL="0" indent="0" algn="r">
              <a:lnSpc>
                <a:spcPct val="100000"/>
              </a:lnSpc>
              <a:spcBef>
                <a:spcPts val="0"/>
              </a:spcBef>
              <a:buNone/>
            </a:pPr>
            <a:r>
              <a:rPr lang="en-US" sz="1200" dirty="0">
                <a:solidFill>
                  <a:schemeClr val="accent6">
                    <a:lumMod val="50000"/>
                  </a:schemeClr>
                </a:solidFill>
              </a:rPr>
              <a:t>in a paper presented to The Clute Institutes 	International Academic Conference held in Bangkok.</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367280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SME STATISTICS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4"/>
            <a:ext cx="9165208" cy="5431535"/>
          </a:xfrm>
        </p:spPr>
        <p:txBody>
          <a:bodyPr/>
          <a:lstStyle/>
          <a:p>
            <a:r>
              <a:rPr lang="en-US" sz="2000" dirty="0"/>
              <a:t>Contributing factors, it seems, are: </a:t>
            </a:r>
          </a:p>
          <a:p>
            <a:pPr lvl="1"/>
            <a:r>
              <a:rPr lang="en-US" sz="1600" dirty="0"/>
              <a:t>a limited culture of family businesses, </a:t>
            </a:r>
          </a:p>
          <a:p>
            <a:pPr lvl="1"/>
            <a:r>
              <a:rPr lang="en-US" sz="1600" dirty="0"/>
              <a:t>failure to control business growth and </a:t>
            </a:r>
          </a:p>
          <a:p>
            <a:pPr lvl="1"/>
            <a:r>
              <a:rPr lang="en-US" sz="1600" dirty="0"/>
              <a:t>overemphasis on financial reward.</a:t>
            </a:r>
          </a:p>
          <a:p>
            <a:r>
              <a:rPr lang="en-US" sz="2000" dirty="0"/>
              <a:t>"Many SMEs don’t access government funding because they simply are ill-informed," </a:t>
            </a:r>
          </a:p>
          <a:p>
            <a:r>
              <a:rPr lang="en-US" sz="2000" dirty="0"/>
              <a:t>"But more than money, what they need is training and mentoring to make them sustainable over the long term."	</a:t>
            </a:r>
          </a:p>
          <a:p>
            <a:pPr marL="0" indent="0">
              <a:buNone/>
            </a:pPr>
            <a:r>
              <a:rPr lang="en-US" sz="2000" dirty="0"/>
              <a:t>	</a:t>
            </a:r>
          </a:p>
          <a:p>
            <a:pPr marL="0" indent="0" algn="r">
              <a:lnSpc>
                <a:spcPct val="100000"/>
              </a:lnSpc>
              <a:spcBef>
                <a:spcPts val="0"/>
              </a:spcBef>
              <a:buNone/>
            </a:pPr>
            <a:r>
              <a:rPr lang="en-US" sz="1200" dirty="0">
                <a:solidFill>
                  <a:schemeClr val="accent6">
                    <a:lumMod val="50000"/>
                  </a:schemeClr>
                </a:solidFill>
              </a:rPr>
              <a:t>Faith Ngwenya, technical director at the South African Institute of Professional Accountants (SAIPA), </a:t>
            </a:r>
          </a:p>
          <a:p>
            <a:pPr marL="0" indent="0" algn="r">
              <a:lnSpc>
                <a:spcPct val="100000"/>
              </a:lnSpc>
              <a:spcBef>
                <a:spcPts val="0"/>
              </a:spcBef>
              <a:buNone/>
            </a:pPr>
            <a:r>
              <a:rPr lang="en-US" sz="1200" dirty="0">
                <a:solidFill>
                  <a:schemeClr val="accent6">
                    <a:lumMod val="50000"/>
                  </a:schemeClr>
                </a:solidFill>
              </a:rPr>
              <a:t>in a paper presented to The Clute Institutes 	International Academic Conference held in Bangkok.</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2475195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FINANCE SKILLS NEEDED FOR ENTRPRENEURSHIP</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5293932"/>
          </a:xfrm>
        </p:spPr>
        <p:txBody>
          <a:bodyPr/>
          <a:lstStyle/>
          <a:p>
            <a:r>
              <a:rPr lang="en-US" sz="2000" dirty="0"/>
              <a:t>Important financial skills required to improve the financial awareness of organisations :</a:t>
            </a:r>
          </a:p>
          <a:p>
            <a:pPr lvl="1"/>
            <a:r>
              <a:rPr lang="en-US" sz="1600" dirty="0"/>
              <a:t>bookkeeping, </a:t>
            </a:r>
          </a:p>
          <a:p>
            <a:pPr lvl="1"/>
            <a:r>
              <a:rPr lang="en-US" sz="1600" dirty="0"/>
              <a:t>financial statement analysis, </a:t>
            </a:r>
          </a:p>
          <a:p>
            <a:pPr lvl="1"/>
            <a:r>
              <a:rPr lang="en-US" sz="1600" dirty="0"/>
              <a:t>risk analysis, </a:t>
            </a:r>
          </a:p>
          <a:p>
            <a:pPr lvl="1"/>
            <a:r>
              <a:rPr lang="en-US" sz="1600" dirty="0"/>
              <a:t>cash flow analysis, </a:t>
            </a:r>
          </a:p>
          <a:p>
            <a:pPr lvl="1"/>
            <a:r>
              <a:rPr lang="en-US" sz="1600" dirty="0"/>
              <a:t>business environment analysis, </a:t>
            </a:r>
          </a:p>
          <a:p>
            <a:pPr lvl="1"/>
            <a:r>
              <a:rPr lang="en-US" sz="1600" dirty="0"/>
              <a:t>investment management, and </a:t>
            </a:r>
          </a:p>
          <a:p>
            <a:pPr lvl="1"/>
            <a:r>
              <a:rPr lang="en-US" sz="1600" dirty="0"/>
              <a:t>development of project proposals </a:t>
            </a:r>
          </a:p>
          <a:p>
            <a:r>
              <a:rPr lang="en-US" sz="2000" dirty="0"/>
              <a:t>Poor financial awareness amongst business owners and managers and the lack of knowledge required to judge risks, may, in practice, limit their access to opportunities to achieve very high returns in the business.</a:t>
            </a:r>
          </a:p>
          <a:p>
            <a:r>
              <a:rPr lang="en-US" sz="2000" dirty="0"/>
              <a:t>Budgets are also often </a:t>
            </a:r>
            <a:r>
              <a:rPr lang="en-US" sz="2000" dirty="0" err="1"/>
              <a:t>utilised</a:t>
            </a:r>
            <a:r>
              <a:rPr lang="en-US" sz="2000" dirty="0"/>
              <a:t> for enterprise surveillance, performance evaluation, strategic development, and decision-making improvement, according to the findings. 					</a:t>
            </a:r>
          </a:p>
          <a:p>
            <a:pPr marL="0" indent="0">
              <a:buNone/>
            </a:pPr>
            <a:r>
              <a:rPr lang="en-US" sz="2000" dirty="0"/>
              <a:t>	</a:t>
            </a:r>
          </a:p>
          <a:p>
            <a:endParaRPr lang="en-US" sz="2000" dirty="0"/>
          </a:p>
          <a:p>
            <a:endParaRPr lang="en-ZA" dirty="0"/>
          </a:p>
        </p:txBody>
      </p:sp>
    </p:spTree>
    <p:extLst>
      <p:ext uri="{BB962C8B-B14F-4D97-AF65-F5344CB8AC3E}">
        <p14:creationId xmlns:p14="http://schemas.microsoft.com/office/powerpoint/2010/main" val="409469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a:xfrm>
            <a:off x="1487424" y="1645921"/>
            <a:ext cx="9180576" cy="4797551"/>
          </a:xfrm>
        </p:spPr>
        <p:txBody>
          <a:bodyPr/>
          <a:lstStyle/>
          <a:p>
            <a:pPr marL="514350" indent="-514350">
              <a:buFont typeface="+mj-lt"/>
              <a:buAutoNum type="arabicPeriod"/>
            </a:pPr>
            <a:r>
              <a:rPr lang="en-ZA" dirty="0"/>
              <a:t>In your group, discuss with your team members your experiences with online and conventional banking and share suggestions based on your experience</a:t>
            </a:r>
          </a:p>
          <a:p>
            <a:pPr marL="514350" indent="-514350">
              <a:buFont typeface="+mj-lt"/>
              <a:buAutoNum type="arabicPeriod"/>
            </a:pPr>
            <a:r>
              <a:rPr lang="en-ZA" dirty="0"/>
              <a:t>Have a discussion about the emergence of online only banks in South Africa</a:t>
            </a:r>
          </a:p>
          <a:p>
            <a:pPr marL="514350" indent="-514350">
              <a:buFont typeface="+mj-lt"/>
              <a:buAutoNum type="arabicPeriod"/>
            </a:pPr>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297121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3087757"/>
            <a:ext cx="9144000" cy="862805"/>
          </a:xfrm>
        </p:spPr>
        <p:txBody>
          <a:bodyPr/>
          <a:lstStyle/>
          <a:p>
            <a:r>
              <a:rPr lang="en-ZA" sz="5400" dirty="0"/>
              <a:t>THE FINANCE FUNCTION</a:t>
            </a:r>
          </a:p>
        </p:txBody>
      </p:sp>
    </p:spTree>
    <p:extLst>
      <p:ext uri="{BB962C8B-B14F-4D97-AF65-F5344CB8AC3E}">
        <p14:creationId xmlns:p14="http://schemas.microsoft.com/office/powerpoint/2010/main" val="296886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FINANCE FUNCTION</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Finance tasks can be at least partially automated, leading to more efficient processes and ultimately leaner and smaller finance organizations</a:t>
            </a:r>
          </a:p>
          <a:p>
            <a:r>
              <a:rPr lang="en-US" sz="2000" dirty="0"/>
              <a:t>Digitalized finance processes become better and finance is able to elevate the quality of its processes as well as the its relevance to the organization</a:t>
            </a:r>
          </a:p>
          <a:p>
            <a:r>
              <a:rPr lang="en-US" sz="2000" dirty="0"/>
              <a:t>The modern finance function combines operational and financial data (big data) and uses advanced analytics and AI to enhance business decisions while acting as a service provider for the entire organization. </a:t>
            </a:r>
          </a:p>
          <a:p>
            <a:r>
              <a:rPr lang="en-US" sz="2000" dirty="0"/>
              <a:t>It turns into an eye-level adviser and partner to business units, guiding them in their decision-making process. </a:t>
            </a:r>
          </a:p>
          <a:p>
            <a:r>
              <a:rPr lang="en-US" sz="2000" dirty="0"/>
              <a:t>In several organizations, this transformation is already underway and has allowed finance to integrate more strongly with the business while adding more relevance to the output of the function.</a:t>
            </a:r>
          </a:p>
          <a:p>
            <a:endParaRPr lang="en-ZA" dirty="0"/>
          </a:p>
        </p:txBody>
      </p:sp>
    </p:spTree>
    <p:extLst>
      <p:ext uri="{BB962C8B-B14F-4D97-AF65-F5344CB8AC3E}">
        <p14:creationId xmlns:p14="http://schemas.microsoft.com/office/powerpoint/2010/main" val="2564017118"/>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2024</TotalTime>
  <Words>2704</Words>
  <Application>Microsoft Office PowerPoint</Application>
  <PresentationFormat>Widescreen</PresentationFormat>
  <Paragraphs>225</Paragraphs>
  <Slides>32</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Agency FB</vt:lpstr>
      <vt:lpstr>Arial</vt:lpstr>
      <vt:lpstr>Arial Narrow</vt:lpstr>
      <vt:lpstr>Bahnschrift</vt:lpstr>
      <vt:lpstr>Calibri</vt:lpstr>
      <vt:lpstr>Office Theme</vt:lpstr>
      <vt:lpstr>FINANCE</vt:lpstr>
      <vt:lpstr>PowerPoint Presentation</vt:lpstr>
      <vt:lpstr>INTRODUCTION</vt:lpstr>
      <vt:lpstr>SME STATISTICS</vt:lpstr>
      <vt:lpstr>SME STATISTICS</vt:lpstr>
      <vt:lpstr>FINANCE SKILLS NEEDED FOR ENTRPRENEURSHIP</vt:lpstr>
      <vt:lpstr>ACTIVITY</vt:lpstr>
      <vt:lpstr>THE FINANCE FUNCTION</vt:lpstr>
      <vt:lpstr>FINANCE FUNCTION</vt:lpstr>
      <vt:lpstr>IMPORTANCE OF ACCOUNTING RECORDS</vt:lpstr>
      <vt:lpstr>DIGITISING FINANCES</vt:lpstr>
      <vt:lpstr>BUDGETTING</vt:lpstr>
      <vt:lpstr>FINANCE STRATEGY</vt:lpstr>
      <vt:lpstr>FINANCE STRATEGY</vt:lpstr>
      <vt:lpstr>ACTIVITY</vt:lpstr>
      <vt:lpstr>DIGITAL FINANCE</vt:lpstr>
      <vt:lpstr>BUSINESS MODEL</vt:lpstr>
      <vt:lpstr>FINANCE DIGITAL TOOLS</vt:lpstr>
      <vt:lpstr>FINANCE DIGITAL TOOLS</vt:lpstr>
      <vt:lpstr>BUSINESS MODEL</vt:lpstr>
      <vt:lpstr>FINANCE DIGITAL TOOLS</vt:lpstr>
      <vt:lpstr>FEATURES OF DIGITAL ACCOUNTING</vt:lpstr>
      <vt:lpstr>FEATURES OF DIGITAL ACCOUNTING</vt:lpstr>
      <vt:lpstr>BENEFITS OF DIGITAL FINANCE</vt:lpstr>
      <vt:lpstr>BENEFITS OF DIGITAL FINANCE</vt:lpstr>
      <vt:lpstr>DIGITAL STRATEGY</vt:lpstr>
      <vt:lpstr>DIGITAL STRATEGY</vt:lpstr>
      <vt:lpstr>PowerPoint Presentation</vt:lpstr>
      <vt:lpstr>PowerPoint Presentation</vt:lpstr>
      <vt:lpstr>ACTIVITY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Inderasan Munien</dc:creator>
  <cp:lastModifiedBy>Makoni, Logistic</cp:lastModifiedBy>
  <cp:revision>74</cp:revision>
  <dcterms:created xsi:type="dcterms:W3CDTF">2021-12-19T18:42:13Z</dcterms:created>
  <dcterms:modified xsi:type="dcterms:W3CDTF">2024-05-09T14:31:27Z</dcterms:modified>
</cp:coreProperties>
</file>