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60" r:id="rId3"/>
    <p:sldId id="267" r:id="rId4"/>
    <p:sldId id="268" r:id="rId5"/>
    <p:sldId id="269" r:id="rId6"/>
    <p:sldId id="270" r:id="rId7"/>
    <p:sldId id="271" r:id="rId8"/>
    <p:sldId id="322" r:id="rId9"/>
    <p:sldId id="272" r:id="rId10"/>
    <p:sldId id="273" r:id="rId11"/>
    <p:sldId id="296" r:id="rId12"/>
    <p:sldId id="321" r:id="rId13"/>
    <p:sldId id="292" r:id="rId14"/>
    <p:sldId id="317" r:id="rId15"/>
    <p:sldId id="274" r:id="rId16"/>
    <p:sldId id="305" r:id="rId17"/>
    <p:sldId id="279" r:id="rId18"/>
    <p:sldId id="300" r:id="rId19"/>
    <p:sldId id="301" r:id="rId20"/>
    <p:sldId id="275" r:id="rId21"/>
    <p:sldId id="293" r:id="rId22"/>
    <p:sldId id="294" r:id="rId23"/>
    <p:sldId id="323" r:id="rId24"/>
    <p:sldId id="276" r:id="rId25"/>
    <p:sldId id="277" r:id="rId26"/>
    <p:sldId id="299" r:id="rId27"/>
    <p:sldId id="302" r:id="rId28"/>
    <p:sldId id="303" r:id="rId29"/>
    <p:sldId id="295" r:id="rId30"/>
    <p:sldId id="281" r:id="rId31"/>
    <p:sldId id="298" r:id="rId32"/>
    <p:sldId id="304" r:id="rId33"/>
    <p:sldId id="316" r:id="rId34"/>
    <p:sldId id="320" r:id="rId35"/>
    <p:sldId id="31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D2A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62" autoAdjust="0"/>
    <p:restoredTop sz="94674" autoAdjust="0"/>
  </p:normalViewPr>
  <p:slideViewPr>
    <p:cSldViewPr snapToGrid="0">
      <p:cViewPr varScale="1">
        <p:scale>
          <a:sx n="86" d="100"/>
          <a:sy n="86" d="100"/>
        </p:scale>
        <p:origin x="52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8A5CCD-96A3-464D-8680-10D9E2D6039A}" type="datetimeFigureOut">
              <a:rPr lang="en-ZA" smtClean="0"/>
              <a:t>2021/12/29</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C14ABA-7105-4187-9746-047DACA649CC}" type="slidenum">
              <a:rPr lang="en-ZA" smtClean="0"/>
              <a:t>‹#›</a:t>
            </a:fld>
            <a:endParaRPr lang="en-ZA"/>
          </a:p>
        </p:txBody>
      </p:sp>
    </p:spTree>
    <p:extLst>
      <p:ext uri="{BB962C8B-B14F-4D97-AF65-F5344CB8AC3E}">
        <p14:creationId xmlns:p14="http://schemas.microsoft.com/office/powerpoint/2010/main" val="170352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4</a:t>
            </a:fld>
            <a:endParaRPr lang="en-ZA" dirty="0"/>
          </a:p>
        </p:txBody>
      </p:sp>
    </p:spTree>
    <p:extLst>
      <p:ext uri="{BB962C8B-B14F-4D97-AF65-F5344CB8AC3E}">
        <p14:creationId xmlns:p14="http://schemas.microsoft.com/office/powerpoint/2010/main" val="1788541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20</a:t>
            </a:fld>
            <a:endParaRPr lang="en-ZA"/>
          </a:p>
        </p:txBody>
      </p:sp>
    </p:spTree>
    <p:extLst>
      <p:ext uri="{BB962C8B-B14F-4D97-AF65-F5344CB8AC3E}">
        <p14:creationId xmlns:p14="http://schemas.microsoft.com/office/powerpoint/2010/main" val="4220410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25</a:t>
            </a:fld>
            <a:endParaRPr lang="en-ZA" dirty="0"/>
          </a:p>
        </p:txBody>
      </p:sp>
    </p:spTree>
    <p:extLst>
      <p:ext uri="{BB962C8B-B14F-4D97-AF65-F5344CB8AC3E}">
        <p14:creationId xmlns:p14="http://schemas.microsoft.com/office/powerpoint/2010/main" val="2413057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26</a:t>
            </a:fld>
            <a:endParaRPr lang="en-ZA" dirty="0"/>
          </a:p>
        </p:txBody>
      </p:sp>
    </p:spTree>
    <p:extLst>
      <p:ext uri="{BB962C8B-B14F-4D97-AF65-F5344CB8AC3E}">
        <p14:creationId xmlns:p14="http://schemas.microsoft.com/office/powerpoint/2010/main" val="386467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27</a:t>
            </a:fld>
            <a:endParaRPr lang="en-ZA" dirty="0"/>
          </a:p>
        </p:txBody>
      </p:sp>
    </p:spTree>
    <p:extLst>
      <p:ext uri="{BB962C8B-B14F-4D97-AF65-F5344CB8AC3E}">
        <p14:creationId xmlns:p14="http://schemas.microsoft.com/office/powerpoint/2010/main" val="253471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28</a:t>
            </a:fld>
            <a:endParaRPr lang="en-ZA" dirty="0"/>
          </a:p>
        </p:txBody>
      </p:sp>
    </p:spTree>
    <p:extLst>
      <p:ext uri="{BB962C8B-B14F-4D97-AF65-F5344CB8AC3E}">
        <p14:creationId xmlns:p14="http://schemas.microsoft.com/office/powerpoint/2010/main" val="4070544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6</a:t>
            </a:fld>
            <a:endParaRPr lang="en-ZA" dirty="0"/>
          </a:p>
        </p:txBody>
      </p:sp>
    </p:spTree>
    <p:extLst>
      <p:ext uri="{BB962C8B-B14F-4D97-AF65-F5344CB8AC3E}">
        <p14:creationId xmlns:p14="http://schemas.microsoft.com/office/powerpoint/2010/main" val="1355024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7</a:t>
            </a:fld>
            <a:endParaRPr lang="en-ZA" dirty="0"/>
          </a:p>
        </p:txBody>
      </p:sp>
    </p:spTree>
    <p:extLst>
      <p:ext uri="{BB962C8B-B14F-4D97-AF65-F5344CB8AC3E}">
        <p14:creationId xmlns:p14="http://schemas.microsoft.com/office/powerpoint/2010/main" val="1210037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10</a:t>
            </a:fld>
            <a:endParaRPr lang="en-ZA" dirty="0"/>
          </a:p>
        </p:txBody>
      </p:sp>
    </p:spTree>
    <p:extLst>
      <p:ext uri="{BB962C8B-B14F-4D97-AF65-F5344CB8AC3E}">
        <p14:creationId xmlns:p14="http://schemas.microsoft.com/office/powerpoint/2010/main" val="1200762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12</a:t>
            </a:fld>
            <a:endParaRPr lang="en-ZA" dirty="0"/>
          </a:p>
        </p:txBody>
      </p:sp>
    </p:spTree>
    <p:extLst>
      <p:ext uri="{BB962C8B-B14F-4D97-AF65-F5344CB8AC3E}">
        <p14:creationId xmlns:p14="http://schemas.microsoft.com/office/powerpoint/2010/main" val="126442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16</a:t>
            </a:fld>
            <a:endParaRPr lang="en-ZA"/>
          </a:p>
        </p:txBody>
      </p:sp>
    </p:spTree>
    <p:extLst>
      <p:ext uri="{BB962C8B-B14F-4D97-AF65-F5344CB8AC3E}">
        <p14:creationId xmlns:p14="http://schemas.microsoft.com/office/powerpoint/2010/main" val="30065433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17</a:t>
            </a:fld>
            <a:endParaRPr lang="en-ZA"/>
          </a:p>
        </p:txBody>
      </p:sp>
    </p:spTree>
    <p:extLst>
      <p:ext uri="{BB962C8B-B14F-4D97-AF65-F5344CB8AC3E}">
        <p14:creationId xmlns:p14="http://schemas.microsoft.com/office/powerpoint/2010/main" val="2721958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18</a:t>
            </a:fld>
            <a:endParaRPr lang="en-ZA"/>
          </a:p>
        </p:txBody>
      </p:sp>
    </p:spTree>
    <p:extLst>
      <p:ext uri="{BB962C8B-B14F-4D97-AF65-F5344CB8AC3E}">
        <p14:creationId xmlns:p14="http://schemas.microsoft.com/office/powerpoint/2010/main" val="4218771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A9C14ABA-7105-4187-9746-047DACA649CC}" type="slidenum">
              <a:rPr lang="en-ZA" smtClean="0"/>
              <a:t>19</a:t>
            </a:fld>
            <a:endParaRPr lang="en-ZA"/>
          </a:p>
        </p:txBody>
      </p:sp>
    </p:spTree>
    <p:extLst>
      <p:ext uri="{BB962C8B-B14F-4D97-AF65-F5344CB8AC3E}">
        <p14:creationId xmlns:p14="http://schemas.microsoft.com/office/powerpoint/2010/main" val="386020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9.svg"/><Relationship Id="rId2" Type="http://schemas.openxmlformats.org/officeDocument/2006/relationships/image" Target="../media/image10.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9.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15.svg"/><Relationship Id="rId4" Type="http://schemas.openxmlformats.org/officeDocument/2006/relationships/image" Target="../media/image1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4">
                <a:lumMod val="60000"/>
                <a:lumOff val="40000"/>
              </a:schemeClr>
            </a:solidFill>
          </a:ln>
        </p:spPr>
        <p:txBody>
          <a:bodyPr anchor="b"/>
          <a:lstStyle>
            <a:lvl1pPr algn="ctr">
              <a:defRPr sz="6000">
                <a:solidFill>
                  <a:schemeClr val="tx1"/>
                </a:solidFill>
                <a:latin typeface="Bahnschrift" panose="020B0502040204020203" pitchFamily="34" charset="0"/>
              </a:defRPr>
            </a:lvl1pPr>
          </a:lstStyle>
          <a:p>
            <a:r>
              <a:rPr lang="en-US" dirty="0"/>
              <a:t>TITLE</a:t>
            </a:r>
            <a:endParaRPr lang="en-ZA" dirty="0"/>
          </a:p>
        </p:txBody>
      </p:sp>
      <p:sp>
        <p:nvSpPr>
          <p:cNvPr id="3" name="Subtitle 2">
            <a:extLst>
              <a:ext uri="{FF2B5EF4-FFF2-40B4-BE49-F238E27FC236}">
                <a16:creationId xmlns:a16="http://schemas.microsoft.com/office/drawing/2014/main" id="{680374BB-CA9C-4FFC-BF3C-47B14002FDAF}"/>
              </a:ext>
            </a:extLst>
          </p:cNvPr>
          <p:cNvSpPr>
            <a:spLocks noGrp="1"/>
          </p:cNvSpPr>
          <p:nvPr>
            <p:ph type="subTitle" idx="1" hasCustomPrompt="1"/>
          </p:nvPr>
        </p:nvSpPr>
        <p:spPr>
          <a:xfrm>
            <a:off x="1524000" y="3602038"/>
            <a:ext cx="9144000" cy="494474"/>
          </a:xfrm>
          <a:prstGeom prst="rect">
            <a:avLst/>
          </a:prstGeom>
          <a:ln>
            <a:noFill/>
          </a:ln>
        </p:spPr>
        <p:txBody>
          <a:bodyPr/>
          <a:lstStyle>
            <a:lvl1pPr marL="0" indent="0" algn="ctr">
              <a:buNone/>
              <a:defRPr sz="2400">
                <a:solidFill>
                  <a:schemeClr val="tx2">
                    <a:lumMod val="60000"/>
                    <a:lumOff val="4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ZA" dirty="0"/>
          </a:p>
        </p:txBody>
      </p:sp>
    </p:spTree>
    <p:extLst>
      <p:ext uri="{BB962C8B-B14F-4D97-AF65-F5344CB8AC3E}">
        <p14:creationId xmlns:p14="http://schemas.microsoft.com/office/powerpoint/2010/main" val="190351661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btititl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524000" y="2584704"/>
            <a:ext cx="9144000" cy="925258"/>
          </a:xfrm>
          <a:prstGeom prst="rect">
            <a:avLst/>
          </a:prstGeom>
          <a:ln w="6350">
            <a:solidFill>
              <a:schemeClr val="accent1">
                <a:lumMod val="75000"/>
              </a:schemeClr>
            </a:solidFill>
          </a:ln>
        </p:spPr>
        <p:txBody>
          <a:bodyPr anchor="b"/>
          <a:lstStyle>
            <a:lvl1pPr algn="ctr">
              <a:defRPr sz="6000">
                <a:solidFill>
                  <a:schemeClr val="accent6"/>
                </a:solidFill>
                <a:latin typeface="Bahnschrift" panose="020B0502040204020203" pitchFamily="34" charset="0"/>
              </a:defRPr>
            </a:lvl1pPr>
          </a:lstStyle>
          <a:p>
            <a:r>
              <a:rPr lang="en-US" dirty="0"/>
              <a:t>TITLE</a:t>
            </a:r>
            <a:endParaRPr lang="en-ZA" dirty="0"/>
          </a:p>
        </p:txBody>
      </p:sp>
    </p:spTree>
    <p:extLst>
      <p:ext uri="{BB962C8B-B14F-4D97-AF65-F5344CB8AC3E}">
        <p14:creationId xmlns:p14="http://schemas.microsoft.com/office/powerpoint/2010/main" val="107848113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Questionnaire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chemeClr val="accent6"/>
                </a:solidFill>
                <a:latin typeface="Bahnschrift" panose="020B0502040204020203" pitchFamily="34" charset="0"/>
              </a:defRPr>
            </a:lvl1pPr>
          </a:lstStyle>
          <a:p>
            <a:r>
              <a:rPr lang="en-US" dirty="0"/>
              <a:t>QUESTIONNAIRE</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accent1">
                    <a:lumMod val="50000"/>
                  </a:schemeClr>
                </a:solidFill>
                <a:latin typeface="Agency FB" panose="020B0503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000" b="0">
                <a:solidFill>
                  <a:schemeClr val="tx2">
                    <a:lumMod val="75000"/>
                  </a:schemeClr>
                </a:solidFill>
                <a:latin typeface="Arial Narrow" panose="020B0606020202030204" pitchFamily="34" charset="0"/>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rgbClr val="002060"/>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609013341"/>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ctivity Slide">
    <p:bg>
      <p:bgPr>
        <a:solidFill>
          <a:schemeClr val="bg1">
            <a:lumMod val="95000"/>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09732-71D5-49D9-8282-DD0E1E6CDFEF}"/>
              </a:ext>
            </a:extLst>
          </p:cNvPr>
          <p:cNvSpPr>
            <a:spLocks noGrp="1"/>
          </p:cNvSpPr>
          <p:nvPr>
            <p:ph type="ctrTitle" hasCustomPrompt="1"/>
          </p:nvPr>
        </p:nvSpPr>
        <p:spPr>
          <a:xfrm>
            <a:off x="1487424" y="414528"/>
            <a:ext cx="9180576" cy="597408"/>
          </a:xfrm>
          <a:prstGeom prst="rect">
            <a:avLst/>
          </a:prstGeom>
          <a:ln w="6350">
            <a:solidFill>
              <a:schemeClr val="accent1">
                <a:lumMod val="75000"/>
              </a:schemeClr>
            </a:solidFill>
          </a:ln>
        </p:spPr>
        <p:txBody>
          <a:bodyPr anchor="b"/>
          <a:lstStyle>
            <a:lvl1pPr algn="ctr">
              <a:defRPr sz="3600">
                <a:solidFill>
                  <a:srgbClr val="002060"/>
                </a:solidFill>
                <a:latin typeface="Bahnschrift" panose="020B0502040204020203" pitchFamily="34" charset="0"/>
              </a:defRPr>
            </a:lvl1pPr>
          </a:lstStyle>
          <a:p>
            <a:r>
              <a:rPr lang="en-US" dirty="0"/>
              <a:t>ACTIVITY</a:t>
            </a:r>
            <a:endParaRPr lang="en-ZA" dirty="0"/>
          </a:p>
        </p:txBody>
      </p:sp>
      <p:sp>
        <p:nvSpPr>
          <p:cNvPr id="4" name="Content Placeholder 2">
            <a:extLst>
              <a:ext uri="{FF2B5EF4-FFF2-40B4-BE49-F238E27FC236}">
                <a16:creationId xmlns:a16="http://schemas.microsoft.com/office/drawing/2014/main" id="{739F0456-AB49-4762-B9A1-3359A355ACC0}"/>
              </a:ext>
            </a:extLst>
          </p:cNvPr>
          <p:cNvSpPr>
            <a:spLocks noGrp="1"/>
          </p:cNvSpPr>
          <p:nvPr>
            <p:ph idx="1"/>
          </p:nvPr>
        </p:nvSpPr>
        <p:spPr>
          <a:xfrm>
            <a:off x="1487424" y="1645921"/>
            <a:ext cx="9180576" cy="5212080"/>
          </a:xfrm>
          <a:prstGeom prst="rect">
            <a:avLst/>
          </a:prstGeom>
          <a:ln w="12700">
            <a:solidFill>
              <a:schemeClr val="bg1">
                <a:lumMod val="75000"/>
              </a:schemeClr>
            </a:solidFill>
          </a:ln>
        </p:spPr>
        <p:txBody>
          <a:bodyPr/>
          <a:lstStyle>
            <a:lvl1pPr marL="228600" indent="-228600">
              <a:buSzPct val="9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1pPr>
            <a:lvl2pPr marL="685800" indent="-228600">
              <a:buSzPct val="90000"/>
              <a:buFontTx/>
              <a:buBlip>
                <a:blip r:embed="rId4">
                  <a:extLst>
                    <a:ext uri="{96DAC541-7B7A-43D3-8B79-37D633B846F1}">
                      <asvg:svgBlip xmlns:asvg="http://schemas.microsoft.com/office/drawing/2016/SVG/main" r:embed="rId5"/>
                    </a:ext>
                  </a:extLst>
                </a:blip>
              </a:buBlip>
              <a:defRPr sz="2400" b="0">
                <a:solidFill>
                  <a:schemeClr val="tx2">
                    <a:lumMod val="7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p:txBody>
      </p:sp>
      <p:sp>
        <p:nvSpPr>
          <p:cNvPr id="6" name="Subtitle 2">
            <a:extLst>
              <a:ext uri="{FF2B5EF4-FFF2-40B4-BE49-F238E27FC236}">
                <a16:creationId xmlns:a16="http://schemas.microsoft.com/office/drawing/2014/main" id="{0C2AD535-B096-4FAF-A07F-63DDB9CC097D}"/>
              </a:ext>
            </a:extLst>
          </p:cNvPr>
          <p:cNvSpPr>
            <a:spLocks noGrp="1"/>
          </p:cNvSpPr>
          <p:nvPr>
            <p:ph type="subTitle" idx="10" hasCustomPrompt="1"/>
          </p:nvPr>
        </p:nvSpPr>
        <p:spPr>
          <a:xfrm>
            <a:off x="0" y="1130793"/>
            <a:ext cx="10668000" cy="396271"/>
          </a:xfrm>
          <a:prstGeom prst="rect">
            <a:avLst/>
          </a:prstGeom>
          <a:ln>
            <a:solidFill>
              <a:schemeClr val="accent6"/>
            </a:solidFill>
          </a:ln>
        </p:spPr>
        <p:txBody>
          <a:bodyPr/>
          <a:lstStyle>
            <a:lvl1pPr marL="0" indent="0" algn="l">
              <a:buNone/>
              <a:defRPr sz="2400">
                <a:solidFill>
                  <a:schemeClr val="tx2">
                    <a:lumMod val="50000"/>
                  </a:schemeClr>
                </a:solidFill>
                <a:latin typeface="Bahnschrift" panose="020B05020402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a:t>
            </a:r>
            <a:endParaRPr lang="en-ZA" dirty="0"/>
          </a:p>
        </p:txBody>
      </p:sp>
    </p:spTree>
    <p:extLst>
      <p:ext uri="{BB962C8B-B14F-4D97-AF65-F5344CB8AC3E}">
        <p14:creationId xmlns:p14="http://schemas.microsoft.com/office/powerpoint/2010/main" val="168415561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513396" y="768096"/>
            <a:ext cx="9276524" cy="524256"/>
          </a:xfrm>
          <a:prstGeom prst="rect">
            <a:avLst/>
          </a:prstGeom>
          <a:solidFill>
            <a:schemeClr val="bg1">
              <a:lumMod val="95000"/>
            </a:schemeClr>
          </a:solidFill>
          <a:ln w="12700">
            <a:solidFill>
              <a:schemeClr val="bg1">
                <a:lumMod val="85000"/>
              </a:schemeClr>
            </a:solidFill>
          </a:ln>
        </p:spPr>
        <p:txBody>
          <a:bodyPr/>
          <a:lstStyle>
            <a:lvl1pPr algn="ctr">
              <a:defRPr sz="3200">
                <a:solidFill>
                  <a:schemeClr val="tx1"/>
                </a:solidFill>
                <a:latin typeface="Bahnschrift" panose="020B0502040204020203" pitchFamily="34" charset="0"/>
              </a:defRPr>
            </a:lvl1pPr>
          </a:lstStyle>
          <a:p>
            <a:r>
              <a:rPr lang="en-ZA" dirty="0"/>
              <a:t>CONTENTS</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514350" indent="-514350">
              <a:buClrTx/>
              <a:buSzPct val="80000"/>
              <a:buFont typeface="+mj-lt"/>
              <a:buAutoNum type="arabicPeriod"/>
              <a:defRPr sz="3200">
                <a:solidFill>
                  <a:schemeClr val="accent6"/>
                </a:solidFill>
                <a:latin typeface="+mn-lt"/>
              </a:defRPr>
            </a:lvl1pPr>
            <a:lvl2pPr marL="685800" indent="-228600">
              <a:buSzPct val="80000"/>
              <a:buFontTx/>
              <a:buBlip>
                <a:blip r:embed="rId2">
                  <a:extLst>
                    <a:ext uri="{96DAC541-7B7A-43D3-8B79-37D633B846F1}">
                      <asvg:svgBlip xmlns:asvg="http://schemas.microsoft.com/office/drawing/2016/SVG/main" r:embed="rId3"/>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4">
                  <a:extLst>
                    <a:ext uri="{96DAC541-7B7A-43D3-8B79-37D633B846F1}">
                      <asvg:svgBlip xmlns:asvg="http://schemas.microsoft.com/office/drawing/2016/SVG/main" r:embed="rId5"/>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endParaRPr lang="en-US" dirty="0"/>
          </a:p>
          <a:p>
            <a:pPr lvl="0"/>
            <a:r>
              <a:rPr lang="en-US" dirty="0"/>
              <a:t> FIRST ITEM</a:t>
            </a:r>
          </a:p>
          <a:p>
            <a:pPr lvl="0"/>
            <a:endParaRPr lang="en-US" dirty="0"/>
          </a:p>
        </p:txBody>
      </p:sp>
    </p:spTree>
    <p:extLst>
      <p:ext uri="{BB962C8B-B14F-4D97-AF65-F5344CB8AC3E}">
        <p14:creationId xmlns:p14="http://schemas.microsoft.com/office/powerpoint/2010/main" val="1743088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4AC4-A8CE-45F8-A2F6-005C1C7A65FF}"/>
              </a:ext>
            </a:extLst>
          </p:cNvPr>
          <p:cNvSpPr>
            <a:spLocks noGrp="1"/>
          </p:cNvSpPr>
          <p:nvPr>
            <p:ph type="title" hasCustomPrompt="1"/>
          </p:nvPr>
        </p:nvSpPr>
        <p:spPr>
          <a:xfrm>
            <a:off x="-16828" y="902208"/>
            <a:ext cx="10695432" cy="524256"/>
          </a:xfrm>
          <a:prstGeom prst="rect">
            <a:avLst/>
          </a:prstGeom>
          <a:solidFill>
            <a:schemeClr val="bg1">
              <a:lumMod val="95000"/>
            </a:schemeClr>
          </a:solidFill>
          <a:ln w="12700">
            <a:solidFill>
              <a:schemeClr val="bg1">
                <a:lumMod val="85000"/>
              </a:schemeClr>
            </a:solidFill>
          </a:ln>
        </p:spPr>
        <p:txBody>
          <a:bodyPr/>
          <a:lstStyle>
            <a:lvl1pPr>
              <a:defRPr sz="3200">
                <a:solidFill>
                  <a:schemeClr val="tx1"/>
                </a:solidFill>
                <a:latin typeface="Bahnschrift" panose="020B0502040204020203" pitchFamily="34" charset="0"/>
              </a:defRPr>
            </a:lvl1pPr>
          </a:lstStyle>
          <a:p>
            <a:r>
              <a:rPr lang="en-ZA" dirty="0"/>
              <a:t>SLIDE TITLE</a:t>
            </a:r>
          </a:p>
        </p:txBody>
      </p:sp>
      <p:sp>
        <p:nvSpPr>
          <p:cNvPr id="7" name="Content Placeholder 2">
            <a:extLst>
              <a:ext uri="{FF2B5EF4-FFF2-40B4-BE49-F238E27FC236}">
                <a16:creationId xmlns:a16="http://schemas.microsoft.com/office/drawing/2014/main" id="{D1452140-ED97-451A-9D85-B895CEE4EA61}"/>
              </a:ext>
            </a:extLst>
          </p:cNvPr>
          <p:cNvSpPr>
            <a:spLocks noGrp="1"/>
          </p:cNvSpPr>
          <p:nvPr>
            <p:ph idx="1"/>
          </p:nvPr>
        </p:nvSpPr>
        <p:spPr>
          <a:xfrm>
            <a:off x="1513396" y="1426464"/>
            <a:ext cx="9276524" cy="5315711"/>
          </a:xfrm>
          <a:prstGeom prst="rect">
            <a:avLst/>
          </a:prstGeom>
          <a:ln w="12700">
            <a:solidFill>
              <a:schemeClr val="bg1">
                <a:lumMod val="75000"/>
              </a:schemeClr>
            </a:solidFill>
          </a:ln>
        </p:spPr>
        <p:txBody>
          <a:bodyPr/>
          <a:lstStyle>
            <a:lvl1pPr marL="228600" indent="-228600">
              <a:buSzPct val="80000"/>
              <a:buFontTx/>
              <a:buBlip>
                <a:blip r:embed="rId2">
                  <a:extLst>
                    <a:ext uri="{96DAC541-7B7A-43D3-8B79-37D633B846F1}">
                      <asvg:svgBlip xmlns:asvg="http://schemas.microsoft.com/office/drawing/2016/SVG/main" r:embed="rId3"/>
                    </a:ext>
                  </a:extLst>
                </a:blip>
              </a:buBlip>
              <a:defRPr sz="3200">
                <a:solidFill>
                  <a:schemeClr val="tx1">
                    <a:lumMod val="75000"/>
                    <a:lumOff val="25000"/>
                  </a:schemeClr>
                </a:solidFill>
                <a:latin typeface="+mn-lt"/>
              </a:defRPr>
            </a:lvl1pPr>
            <a:lvl2pPr marL="685800" indent="-228600">
              <a:buSzPct val="80000"/>
              <a:buFontTx/>
              <a:buBlip>
                <a:blip r:embed="rId4">
                  <a:extLst>
                    <a:ext uri="{96DAC541-7B7A-43D3-8B79-37D633B846F1}">
                      <asvg:svgBlip xmlns:asvg="http://schemas.microsoft.com/office/drawing/2016/SVG/main" r:embed="rId5"/>
                    </a:ext>
                  </a:extLst>
                </a:blip>
              </a:buBlip>
              <a:defRPr sz="2800">
                <a:solidFill>
                  <a:schemeClr val="tx1">
                    <a:lumMod val="75000"/>
                    <a:lumOff val="25000"/>
                  </a:schemeClr>
                </a:solidFill>
                <a:latin typeface="+mn-lt"/>
                <a:cs typeface="Arial" panose="020B0604020202020204" pitchFamily="34" charset="0"/>
              </a:defRPr>
            </a:lvl2pPr>
            <a:lvl3pPr marL="1257300" indent="-342900">
              <a:buSzPct val="80000"/>
              <a:buFontTx/>
              <a:buBlip>
                <a:blip r:embed="rId6">
                  <a:extLst>
                    <a:ext uri="{96DAC541-7B7A-43D3-8B79-37D633B846F1}">
                      <asvg:svgBlip xmlns:asvg="http://schemas.microsoft.com/office/drawing/2016/SVG/main" r:embed="rId7"/>
                    </a:ext>
                  </a:extLst>
                </a:blip>
              </a:buBlip>
              <a:defRPr sz="2400">
                <a:solidFill>
                  <a:schemeClr val="tx1">
                    <a:lumMod val="65000"/>
                    <a:lumOff val="35000"/>
                  </a:schemeClr>
                </a:solidFill>
                <a:latin typeface="+mn-lt"/>
                <a:cs typeface="Arial" panose="020B0604020202020204" pitchFamily="34" charset="0"/>
              </a:defRPr>
            </a:lvl3pPr>
            <a:lvl4pPr>
              <a:defRPr sz="2000">
                <a:latin typeface="Bahnschrift" panose="020B0502040204020203" pitchFamily="34" charset="0"/>
              </a:defRPr>
            </a:lvl4pPr>
            <a:lvl5pPr>
              <a:defRPr sz="2000">
                <a:latin typeface="Bahnschrift" panose="020B0502040204020203" pitchFamily="34"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222410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21EB0E-F7EA-4C0D-A952-088F9948818A}"/>
              </a:ext>
            </a:extLst>
          </p:cNvPr>
          <p:cNvSpPr>
            <a:spLocks noGrp="1"/>
          </p:cNvSpPr>
          <p:nvPr>
            <p:ph type="title" hasCustomPrompt="1"/>
          </p:nvPr>
        </p:nvSpPr>
        <p:spPr>
          <a:xfrm>
            <a:off x="573024" y="926592"/>
            <a:ext cx="10695432" cy="524256"/>
          </a:xfrm>
          <a:prstGeom prst="rect">
            <a:avLst/>
          </a:prstGeom>
          <a:solidFill>
            <a:schemeClr val="bg1">
              <a:lumMod val="95000"/>
            </a:schemeClr>
          </a:solidFill>
          <a:ln w="12700">
            <a:solidFill>
              <a:schemeClr val="bg1">
                <a:lumMod val="85000"/>
              </a:schemeClr>
            </a:solidFill>
          </a:ln>
        </p:spPr>
        <p:txBody>
          <a:bodyPr/>
          <a:lstStyle>
            <a:lvl1pPr algn="r">
              <a:defRPr sz="3200">
                <a:solidFill>
                  <a:schemeClr val="tx1"/>
                </a:solidFill>
                <a:latin typeface="Bahnschrift" panose="020B0502040204020203" pitchFamily="34" charset="0"/>
              </a:defRPr>
            </a:lvl1pPr>
          </a:lstStyle>
          <a:p>
            <a:r>
              <a:rPr lang="en-ZA" dirty="0"/>
              <a:t>SLIDE TITLE</a:t>
            </a:r>
          </a:p>
        </p:txBody>
      </p:sp>
    </p:spTree>
    <p:extLst>
      <p:ext uri="{BB962C8B-B14F-4D97-AF65-F5344CB8AC3E}">
        <p14:creationId xmlns:p14="http://schemas.microsoft.com/office/powerpoint/2010/main" val="227581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png"/><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87DFE5-E629-4A24-9EFB-F7D9DAFB6103}"/>
              </a:ext>
            </a:extLst>
          </p:cNvPr>
          <p:cNvPicPr>
            <a:picLocks noChangeAspect="1"/>
          </p:cNvPicPr>
          <p:nvPr userDrawn="1"/>
        </p:nvPicPr>
        <p:blipFill>
          <a:blip r:embed="rId9"/>
          <a:stretch>
            <a:fillRect/>
          </a:stretch>
        </p:blipFill>
        <p:spPr>
          <a:xfrm>
            <a:off x="53707" y="53037"/>
            <a:ext cx="616854" cy="620320"/>
          </a:xfrm>
          <a:prstGeom prst="rect">
            <a:avLst/>
          </a:prstGeom>
        </p:spPr>
      </p:pic>
      <p:pic>
        <p:nvPicPr>
          <p:cNvPr id="2" name="Picture 1">
            <a:extLst>
              <a:ext uri="{FF2B5EF4-FFF2-40B4-BE49-F238E27FC236}">
                <a16:creationId xmlns:a16="http://schemas.microsoft.com/office/drawing/2014/main" id="{C2CD79E2-65BC-45B7-A9D9-DFADAFE0B2E2}"/>
              </a:ext>
            </a:extLst>
          </p:cNvPr>
          <p:cNvPicPr>
            <a:picLocks noChangeAspect="1"/>
          </p:cNvPicPr>
          <p:nvPr userDrawn="1"/>
        </p:nvPicPr>
        <p:blipFill>
          <a:blip r:embed="rId10">
            <a:duotone>
              <a:schemeClr val="accent1">
                <a:shade val="45000"/>
                <a:satMod val="135000"/>
              </a:schemeClr>
              <a:prstClr val="white"/>
            </a:duotone>
          </a:blip>
          <a:stretch>
            <a:fillRect/>
          </a:stretch>
        </p:blipFill>
        <p:spPr>
          <a:xfrm>
            <a:off x="39638" y="3734346"/>
            <a:ext cx="916965" cy="3056550"/>
          </a:xfrm>
          <a:prstGeom prst="rect">
            <a:avLst/>
          </a:prstGeom>
        </p:spPr>
      </p:pic>
      <p:pic>
        <p:nvPicPr>
          <p:cNvPr id="3" name="Picture 2">
            <a:extLst>
              <a:ext uri="{FF2B5EF4-FFF2-40B4-BE49-F238E27FC236}">
                <a16:creationId xmlns:a16="http://schemas.microsoft.com/office/drawing/2014/main" id="{0E76A394-0A52-4909-8DD7-E752B83D7FFB}"/>
              </a:ext>
            </a:extLst>
          </p:cNvPr>
          <p:cNvPicPr>
            <a:picLocks noChangeAspect="1"/>
          </p:cNvPicPr>
          <p:nvPr userDrawn="1"/>
        </p:nvPicPr>
        <p:blipFill>
          <a:blip r:embed="rId11">
            <a:duotone>
              <a:prstClr val="black"/>
              <a:schemeClr val="accent3">
                <a:tint val="45000"/>
                <a:satMod val="400000"/>
              </a:schemeClr>
            </a:duotone>
          </a:blip>
          <a:stretch>
            <a:fillRect/>
          </a:stretch>
        </p:blipFill>
        <p:spPr>
          <a:xfrm>
            <a:off x="10885437" y="3735265"/>
            <a:ext cx="1236223" cy="3056550"/>
          </a:xfrm>
          <a:prstGeom prst="rect">
            <a:avLst/>
          </a:prstGeom>
        </p:spPr>
      </p:pic>
      <p:sp>
        <p:nvSpPr>
          <p:cNvPr id="6" name="TextBox 5">
            <a:extLst>
              <a:ext uri="{FF2B5EF4-FFF2-40B4-BE49-F238E27FC236}">
                <a16:creationId xmlns:a16="http://schemas.microsoft.com/office/drawing/2014/main" id="{3048D243-1470-4CC2-85E7-DE226B94B3F6}"/>
              </a:ext>
            </a:extLst>
          </p:cNvPr>
          <p:cNvSpPr txBox="1"/>
          <p:nvPr userDrawn="1"/>
        </p:nvSpPr>
        <p:spPr>
          <a:xfrm>
            <a:off x="670562" y="0"/>
            <a:ext cx="11521438" cy="369332"/>
          </a:xfrm>
          <a:prstGeom prst="rect">
            <a:avLst/>
          </a:prstGeom>
          <a:noFill/>
        </p:spPr>
        <p:txBody>
          <a:bodyPr wrap="square" rtlCol="0">
            <a:spAutoFit/>
          </a:bodyPr>
          <a:lstStyle/>
          <a:p>
            <a:r>
              <a:rPr lang="en-ZA" dirty="0">
                <a:solidFill>
                  <a:schemeClr val="accent6"/>
                </a:solidFill>
                <a:latin typeface="Bahnschrift" panose="020B0502040204020203" pitchFamily="34" charset="0"/>
              </a:rPr>
              <a:t>UNIVERSITY OF JOHANNESBURG                          </a:t>
            </a:r>
            <a:r>
              <a:rPr lang="en-ZA" dirty="0">
                <a:solidFill>
                  <a:schemeClr val="tx2">
                    <a:lumMod val="60000"/>
                    <a:lumOff val="40000"/>
                  </a:schemeClr>
                </a:solidFill>
                <a:latin typeface="Bahnschrift" panose="020B0502040204020203" pitchFamily="34" charset="0"/>
              </a:rPr>
              <a:t>ENTREPRENEURSHIP AND SMALL BUSINESS DEVELOPMENT </a:t>
            </a:r>
          </a:p>
        </p:txBody>
      </p:sp>
      <p:sp>
        <p:nvSpPr>
          <p:cNvPr id="8" name="Rectangle 7">
            <a:extLst>
              <a:ext uri="{FF2B5EF4-FFF2-40B4-BE49-F238E27FC236}">
                <a16:creationId xmlns:a16="http://schemas.microsoft.com/office/drawing/2014/main" id="{872E65CB-5FB8-4148-8B1F-6EABC7C70319}"/>
              </a:ext>
            </a:extLst>
          </p:cNvPr>
          <p:cNvSpPr/>
          <p:nvPr userDrawn="1"/>
        </p:nvSpPr>
        <p:spPr>
          <a:xfrm>
            <a:off x="1469605" y="363197"/>
            <a:ext cx="2638162" cy="6330211"/>
          </a:xfrm>
          <a:prstGeom prst="rect">
            <a:avLst/>
          </a:prstGeom>
          <a:pattFill prst="pct70">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37558507"/>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56"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peoplemattersglobal.com/article/strategic-hr/the-back-to-the-office-challenge-how-it-affects-the-hr-specialists-28720"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https://www.sketchbubble.com/en/presentation-hr-processes.html" TargetMode="External"/><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slideshare.net/WillYen2/digitization-of-hr-slideshare-kenny-company-2018-pdf-version" TargetMode="External"/><Relationship Id="rId2" Type="http://schemas.openxmlformats.org/officeDocument/2006/relationships/hyperlink" Target="https://wheniwork.com/blog/what-is-human-resources" TargetMode="External"/><Relationship Id="rId1" Type="http://schemas.openxmlformats.org/officeDocument/2006/relationships/slideLayout" Target="../slideLayouts/slideLayout7.xml"/><Relationship Id="rId5" Type="http://schemas.openxmlformats.org/officeDocument/2006/relationships/hyperlink" Target="https://healthmetrics.com/m/10-hr-digitalisation-practices-that-you-can-implement-right-away/" TargetMode="External"/><Relationship Id="rId4" Type="http://schemas.openxmlformats.org/officeDocument/2006/relationships/hyperlink" Target="http://dx.doi.org/10.1109/ICITM.2018.833391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Human_resources"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economicsdiscussion.net/human-resource-management/definition-of-human-resource-management/318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Human_resources"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1BC03-54C1-4F34-A717-BB3568FDF490}"/>
              </a:ext>
            </a:extLst>
          </p:cNvPr>
          <p:cNvSpPr>
            <a:spLocks noGrp="1"/>
          </p:cNvSpPr>
          <p:nvPr>
            <p:ph type="ctrTitle"/>
          </p:nvPr>
        </p:nvSpPr>
        <p:spPr>
          <a:xfrm>
            <a:off x="1524000" y="2545492"/>
            <a:ext cx="9144000" cy="964470"/>
          </a:xfrm>
        </p:spPr>
        <p:txBody>
          <a:bodyPr/>
          <a:lstStyle/>
          <a:p>
            <a:r>
              <a:rPr lang="en-ZA" dirty="0"/>
              <a:t>HUMAN RESOURCES</a:t>
            </a:r>
          </a:p>
        </p:txBody>
      </p:sp>
      <p:sp>
        <p:nvSpPr>
          <p:cNvPr id="3" name="Subtitle 2">
            <a:extLst>
              <a:ext uri="{FF2B5EF4-FFF2-40B4-BE49-F238E27FC236}">
                <a16:creationId xmlns:a16="http://schemas.microsoft.com/office/drawing/2014/main" id="{6A2C6020-E14B-4CC4-A0CC-79C753C461AB}"/>
              </a:ext>
            </a:extLst>
          </p:cNvPr>
          <p:cNvSpPr>
            <a:spLocks noGrp="1"/>
          </p:cNvSpPr>
          <p:nvPr>
            <p:ph type="subTitle" idx="1"/>
          </p:nvPr>
        </p:nvSpPr>
        <p:spPr/>
        <p:txBody>
          <a:bodyPr/>
          <a:lstStyle/>
          <a:p>
            <a:r>
              <a:rPr lang="en-ZA" dirty="0"/>
              <a:t>BUSINESS FUNCTIONAL AREA</a:t>
            </a:r>
          </a:p>
        </p:txBody>
      </p:sp>
    </p:spTree>
    <p:extLst>
      <p:ext uri="{BB962C8B-B14F-4D97-AF65-F5344CB8AC3E}">
        <p14:creationId xmlns:p14="http://schemas.microsoft.com/office/powerpoint/2010/main" val="21448600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RECRUITMENT</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Recruitment is the process of attracting qualified candidates to interview with (and potentially work for) a company. </a:t>
            </a:r>
          </a:p>
          <a:p>
            <a:r>
              <a:rPr lang="en-US" sz="2000" dirty="0"/>
              <a:t>R specialists own all the necessary steps to recruit talent. </a:t>
            </a:r>
          </a:p>
          <a:p>
            <a:r>
              <a:rPr lang="en-US" sz="2000" dirty="0"/>
              <a:t>Includes posting jobs on sites such as Monster or Indeed and developing compensation packages that are likely to attract and retain the most talented candidates. </a:t>
            </a:r>
          </a:p>
          <a:p>
            <a:r>
              <a:rPr lang="en-US" sz="2000" dirty="0"/>
              <a:t>HR must also: </a:t>
            </a:r>
          </a:p>
          <a:p>
            <a:pPr lvl="1"/>
            <a:r>
              <a:rPr lang="en-US" sz="1600" dirty="0"/>
              <a:t>review each application, </a:t>
            </a:r>
          </a:p>
          <a:p>
            <a:pPr lvl="1"/>
            <a:r>
              <a:rPr lang="en-US" sz="1600" dirty="0"/>
              <a:t>determine the best fit, </a:t>
            </a:r>
          </a:p>
          <a:p>
            <a:pPr lvl="1"/>
            <a:r>
              <a:rPr lang="en-US" sz="1600" dirty="0"/>
              <a:t>conduct phone screens, </a:t>
            </a:r>
          </a:p>
          <a:p>
            <a:pPr lvl="1"/>
            <a:r>
              <a:rPr lang="en-US" sz="1600" dirty="0"/>
              <a:t>schedule (and sometimes conduct) formal interviews, </a:t>
            </a:r>
          </a:p>
          <a:p>
            <a:pPr lvl="1"/>
            <a:r>
              <a:rPr lang="en-US" sz="1600" dirty="0"/>
              <a:t>initiate background checks, and </a:t>
            </a:r>
          </a:p>
          <a:p>
            <a:pPr lvl="1"/>
            <a:r>
              <a:rPr lang="en-US" sz="1600" dirty="0"/>
              <a:t>draft initial offers.</a:t>
            </a:r>
            <a:endParaRPr lang="en-ZA" sz="1600" dirty="0"/>
          </a:p>
          <a:p>
            <a:pPr marL="0" indent="0">
              <a:buNone/>
            </a:pPr>
            <a:endParaRPr lang="en-ZA" dirty="0"/>
          </a:p>
        </p:txBody>
      </p:sp>
    </p:spTree>
    <p:extLst>
      <p:ext uri="{BB962C8B-B14F-4D97-AF65-F5344CB8AC3E}">
        <p14:creationId xmlns:p14="http://schemas.microsoft.com/office/powerpoint/2010/main" val="2149723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F92A-25C8-4FE1-A4B4-277050DCB845}"/>
              </a:ext>
            </a:extLst>
          </p:cNvPr>
          <p:cNvSpPr>
            <a:spLocks noGrp="1"/>
          </p:cNvSpPr>
          <p:nvPr>
            <p:ph type="title"/>
          </p:nvPr>
        </p:nvSpPr>
        <p:spPr/>
        <p:txBody>
          <a:bodyPr/>
          <a:lstStyle/>
          <a:p>
            <a:r>
              <a:rPr lang="en-US" dirty="0"/>
              <a:t>RECRUITMENT PROCESS</a:t>
            </a:r>
          </a:p>
        </p:txBody>
      </p:sp>
      <p:pic>
        <p:nvPicPr>
          <p:cNvPr id="4" name="Picture 3">
            <a:extLst>
              <a:ext uri="{FF2B5EF4-FFF2-40B4-BE49-F238E27FC236}">
                <a16:creationId xmlns:a16="http://schemas.microsoft.com/office/drawing/2014/main" id="{723BAC81-9135-41C3-B493-744E8D267408}"/>
              </a:ext>
            </a:extLst>
          </p:cNvPr>
          <p:cNvPicPr>
            <a:picLocks noChangeAspect="1"/>
          </p:cNvPicPr>
          <p:nvPr/>
        </p:nvPicPr>
        <p:blipFill>
          <a:blip r:embed="rId2"/>
          <a:stretch>
            <a:fillRect/>
          </a:stretch>
        </p:blipFill>
        <p:spPr>
          <a:xfrm>
            <a:off x="1010602" y="2063921"/>
            <a:ext cx="9820275" cy="4333875"/>
          </a:xfrm>
          <a:prstGeom prst="rect">
            <a:avLst/>
          </a:prstGeom>
        </p:spPr>
      </p:pic>
    </p:spTree>
    <p:extLst>
      <p:ext uri="{BB962C8B-B14F-4D97-AF65-F5344CB8AC3E}">
        <p14:creationId xmlns:p14="http://schemas.microsoft.com/office/powerpoint/2010/main" val="212252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OTHER PROCESSES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Retention</a:t>
            </a:r>
          </a:p>
          <a:p>
            <a:r>
              <a:rPr lang="en-US" sz="2000" dirty="0"/>
              <a:t>Onboarding</a:t>
            </a:r>
          </a:p>
          <a:p>
            <a:r>
              <a:rPr lang="en-US" sz="2000" dirty="0"/>
              <a:t>Offboarding</a:t>
            </a:r>
          </a:p>
          <a:p>
            <a:r>
              <a:rPr lang="en-US" sz="2000" dirty="0"/>
              <a:t>Training and Development</a:t>
            </a:r>
          </a:p>
          <a:p>
            <a:r>
              <a:rPr lang="en-US" sz="2000" dirty="0"/>
              <a:t>Employee Relations</a:t>
            </a:r>
          </a:p>
          <a:p>
            <a:r>
              <a:rPr lang="en-US" sz="2000" dirty="0"/>
              <a:t>Compensation and Benefits</a:t>
            </a:r>
          </a:p>
          <a:p>
            <a:r>
              <a:rPr lang="en-US" sz="2000" dirty="0"/>
              <a:t>Employee requests</a:t>
            </a:r>
          </a:p>
          <a:p>
            <a:r>
              <a:rPr lang="en-US" sz="2000" dirty="0"/>
              <a:t>Performance management</a:t>
            </a:r>
          </a:p>
          <a:p>
            <a:r>
              <a:rPr lang="en-US" sz="2000" dirty="0"/>
              <a:t>Human Resource Planning</a:t>
            </a:r>
          </a:p>
          <a:p>
            <a:r>
              <a:rPr lang="en-US" sz="2000" dirty="0"/>
              <a:t>Regulatory compliance</a:t>
            </a:r>
          </a:p>
          <a:p>
            <a:endParaRPr lang="en-US" sz="2000" dirty="0"/>
          </a:p>
          <a:p>
            <a:endParaRPr lang="en-US" sz="2000" dirty="0"/>
          </a:p>
          <a:p>
            <a:endParaRPr lang="en-US" sz="2000" dirty="0"/>
          </a:p>
          <a:p>
            <a:endParaRPr lang="en-US" sz="2000" dirty="0"/>
          </a:p>
          <a:p>
            <a:endParaRPr lang="en-ZA" dirty="0"/>
          </a:p>
        </p:txBody>
      </p:sp>
    </p:spTree>
    <p:extLst>
      <p:ext uri="{BB962C8B-B14F-4D97-AF65-F5344CB8AC3E}">
        <p14:creationId xmlns:p14="http://schemas.microsoft.com/office/powerpoint/2010/main" val="1728936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2FEC2-9729-447D-8F67-488667E9A983}"/>
              </a:ext>
            </a:extLst>
          </p:cNvPr>
          <p:cNvSpPr>
            <a:spLocks noGrp="1"/>
          </p:cNvSpPr>
          <p:nvPr>
            <p:ph type="title"/>
          </p:nvPr>
        </p:nvSpPr>
        <p:spPr/>
        <p:txBody>
          <a:bodyPr/>
          <a:lstStyle/>
          <a:p>
            <a:r>
              <a:rPr lang="en-US" dirty="0"/>
              <a:t>HUMAN RESOURCE PROCESSES</a:t>
            </a:r>
          </a:p>
        </p:txBody>
      </p:sp>
      <p:pic>
        <p:nvPicPr>
          <p:cNvPr id="4" name="Picture 3">
            <a:extLst>
              <a:ext uri="{FF2B5EF4-FFF2-40B4-BE49-F238E27FC236}">
                <a16:creationId xmlns:a16="http://schemas.microsoft.com/office/drawing/2014/main" id="{DD8C681A-7AC6-441C-B3D9-C54D36802952}"/>
              </a:ext>
            </a:extLst>
          </p:cNvPr>
          <p:cNvPicPr>
            <a:picLocks noChangeAspect="1"/>
          </p:cNvPicPr>
          <p:nvPr/>
        </p:nvPicPr>
        <p:blipFill>
          <a:blip r:embed="rId2"/>
          <a:stretch>
            <a:fillRect/>
          </a:stretch>
        </p:blipFill>
        <p:spPr>
          <a:xfrm>
            <a:off x="1885950" y="1571625"/>
            <a:ext cx="8420100" cy="5286375"/>
          </a:xfrm>
          <a:prstGeom prst="rect">
            <a:avLst/>
          </a:prstGeom>
        </p:spPr>
      </p:pic>
    </p:spTree>
    <p:extLst>
      <p:ext uri="{BB962C8B-B14F-4D97-AF65-F5344CB8AC3E}">
        <p14:creationId xmlns:p14="http://schemas.microsoft.com/office/powerpoint/2010/main" val="1270638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8E53-0E17-4B2C-B1F8-C816255DF498}"/>
              </a:ext>
            </a:extLst>
          </p:cNvPr>
          <p:cNvSpPr>
            <a:spLocks noGrp="1"/>
          </p:cNvSpPr>
          <p:nvPr>
            <p:ph type="ctrTitle"/>
          </p:nvPr>
        </p:nvSpPr>
        <p:spPr/>
        <p:txBody>
          <a:bodyPr/>
          <a:lstStyle/>
          <a:p>
            <a:endParaRPr lang="en-ZA" dirty="0"/>
          </a:p>
        </p:txBody>
      </p:sp>
      <p:sp>
        <p:nvSpPr>
          <p:cNvPr id="3" name="Content Placeholder 2">
            <a:extLst>
              <a:ext uri="{FF2B5EF4-FFF2-40B4-BE49-F238E27FC236}">
                <a16:creationId xmlns:a16="http://schemas.microsoft.com/office/drawing/2014/main" id="{D02AE841-C6DC-4E7F-9098-3517CE93F911}"/>
              </a:ext>
            </a:extLst>
          </p:cNvPr>
          <p:cNvSpPr>
            <a:spLocks noGrp="1"/>
          </p:cNvSpPr>
          <p:nvPr>
            <p:ph idx="1"/>
          </p:nvPr>
        </p:nvSpPr>
        <p:spPr/>
        <p:txBody>
          <a:bodyPr/>
          <a:lstStyle/>
          <a:p>
            <a:r>
              <a:rPr lang="en-ZA" dirty="0"/>
              <a:t> How many of the HR processes do you use in your business?</a:t>
            </a:r>
          </a:p>
          <a:p>
            <a:r>
              <a:rPr lang="en-ZA" dirty="0"/>
              <a:t> Can you please list them?</a:t>
            </a:r>
          </a:p>
          <a:p>
            <a:r>
              <a:rPr lang="en-ZA" dirty="0"/>
              <a:t> Do you think investing time in HR would be a waste of your effort?</a:t>
            </a:r>
          </a:p>
          <a:p>
            <a:r>
              <a:rPr lang="en-ZA" dirty="0"/>
              <a:t> Do you think investment in people should have a return on your bottom line?</a:t>
            </a:r>
          </a:p>
          <a:p>
            <a:r>
              <a:rPr lang="en-ZA" dirty="0"/>
              <a:t> In your business, would standardising HR processes help generate profits?</a:t>
            </a:r>
          </a:p>
          <a:p>
            <a:r>
              <a:rPr lang="en-ZA" dirty="0"/>
              <a:t> Do you use any software to conduct business?</a:t>
            </a:r>
          </a:p>
          <a:p>
            <a:r>
              <a:rPr lang="en-ZA" dirty="0"/>
              <a:t> Do you have access to an electronic device and a data connection?</a:t>
            </a:r>
          </a:p>
          <a:p>
            <a:r>
              <a:rPr lang="en-ZA" dirty="0"/>
              <a:t> If so, please specify what device and/or type of connection?</a:t>
            </a:r>
          </a:p>
          <a:p>
            <a:r>
              <a:rPr lang="en-ZA" dirty="0"/>
              <a:t> How many computers do you use in your business?</a:t>
            </a:r>
          </a:p>
          <a:p>
            <a:r>
              <a:rPr lang="en-ZA" dirty="0"/>
              <a:t> Are you comfortable working with a computer?</a:t>
            </a:r>
          </a:p>
          <a:p>
            <a:endParaRPr lang="en-ZA" dirty="0"/>
          </a:p>
          <a:p>
            <a:endParaRPr lang="en-ZA" dirty="0"/>
          </a:p>
        </p:txBody>
      </p:sp>
      <p:sp>
        <p:nvSpPr>
          <p:cNvPr id="4" name="Subtitle 3">
            <a:extLst>
              <a:ext uri="{FF2B5EF4-FFF2-40B4-BE49-F238E27FC236}">
                <a16:creationId xmlns:a16="http://schemas.microsoft.com/office/drawing/2014/main" id="{62FA474B-EA74-4D2C-95B4-E4C4575B0D20}"/>
              </a:ext>
            </a:extLst>
          </p:cNvPr>
          <p:cNvSpPr>
            <a:spLocks noGrp="1"/>
          </p:cNvSpPr>
          <p:nvPr>
            <p:ph type="subTitle" idx="10"/>
          </p:nvPr>
        </p:nvSpPr>
        <p:spPr/>
        <p:txBody>
          <a:bodyPr/>
          <a:lstStyle/>
          <a:p>
            <a:r>
              <a:rPr lang="en-ZA" dirty="0">
                <a:solidFill>
                  <a:srgbClr val="002060"/>
                </a:solidFill>
              </a:rPr>
              <a:t>MY PEOPLE PROCESSES AND SOFTWARE</a:t>
            </a:r>
          </a:p>
        </p:txBody>
      </p:sp>
    </p:spTree>
    <p:extLst>
      <p:ext uri="{BB962C8B-B14F-4D97-AF65-F5344CB8AC3E}">
        <p14:creationId xmlns:p14="http://schemas.microsoft.com/office/powerpoint/2010/main" val="7970535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04661"/>
            <a:ext cx="9144000" cy="1005301"/>
          </a:xfrm>
        </p:spPr>
        <p:txBody>
          <a:bodyPr/>
          <a:lstStyle/>
          <a:p>
            <a:r>
              <a:rPr lang="en-ZA" dirty="0"/>
              <a:t>WHAT IS DIGITAL HR</a:t>
            </a:r>
          </a:p>
        </p:txBody>
      </p:sp>
    </p:spTree>
    <p:extLst>
      <p:ext uri="{BB962C8B-B14F-4D97-AF65-F5344CB8AC3E}">
        <p14:creationId xmlns:p14="http://schemas.microsoft.com/office/powerpoint/2010/main" val="1014195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DIGITAL STRATEGY</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A digital strategy can be defined as: “a form of strategic management and a business answer or response to a digital question, often best addressed as part of an overall business strategy.”</a:t>
            </a:r>
          </a:p>
          <a:p>
            <a:r>
              <a:rPr lang="en-US" sz="2000" dirty="0"/>
              <a:t>HR digital transformation is the process of changing operational HR processes to become automated and data-driven.</a:t>
            </a:r>
          </a:p>
          <a:p>
            <a:endParaRPr lang="en-US" sz="2000" dirty="0"/>
          </a:p>
          <a:p>
            <a:pPr marL="0" indent="0">
              <a:buNone/>
            </a:pPr>
            <a:endParaRPr lang="en-ZA" dirty="0"/>
          </a:p>
        </p:txBody>
      </p:sp>
    </p:spTree>
    <p:extLst>
      <p:ext uri="{BB962C8B-B14F-4D97-AF65-F5344CB8AC3E}">
        <p14:creationId xmlns:p14="http://schemas.microsoft.com/office/powerpoint/2010/main" val="2778412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DIGITISATION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Digitalization has played a crucial role, for small to large scale companies, amid the on-going pandemic. </a:t>
            </a:r>
          </a:p>
          <a:p>
            <a:r>
              <a:rPr lang="en-US" sz="2000" dirty="0"/>
              <a:t>from administration to execution professionals, every employee is being armed up with devices and software to keep track of work processes.</a:t>
            </a:r>
          </a:p>
          <a:p>
            <a:r>
              <a:rPr lang="en-US" sz="2000" dirty="0"/>
              <a:t>this has enabled businesses’ to function and collaborate internally using productivity tools and has helped improve operational efficiency with agile business continuity plans.</a:t>
            </a:r>
          </a:p>
          <a:p>
            <a:endParaRPr lang="en-US" sz="2000" dirty="0"/>
          </a:p>
          <a:p>
            <a:pPr marL="0" indent="0">
              <a:buNone/>
            </a:pPr>
            <a:endParaRPr lang="en-ZA" dirty="0"/>
          </a:p>
        </p:txBody>
      </p:sp>
    </p:spTree>
    <p:extLst>
      <p:ext uri="{BB962C8B-B14F-4D97-AF65-F5344CB8AC3E}">
        <p14:creationId xmlns:p14="http://schemas.microsoft.com/office/powerpoint/2010/main" val="1869189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AUTOMATION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Given the current industry scenario and advancement in technology, HR solutions for automated employee onboarding and automated help desk are gaining traction in the market. </a:t>
            </a:r>
          </a:p>
          <a:p>
            <a:r>
              <a:rPr lang="en-US" sz="2000" dirty="0"/>
              <a:t>the remote working model and increased leverage of digital technologies have created the need to adapt and readapt the workforce to ensure the smooth functioning of the business. </a:t>
            </a:r>
          </a:p>
          <a:p>
            <a:r>
              <a:rPr lang="en-US" sz="2000" dirty="0"/>
              <a:t>entire hiring process is becoming virtual using intelligent assessment and video interview practices.</a:t>
            </a:r>
            <a:endParaRPr lang="en-ZA" sz="2000" b="1" dirty="0">
              <a:solidFill>
                <a:schemeClr val="accent6"/>
              </a:solidFill>
            </a:endParaRPr>
          </a:p>
          <a:p>
            <a:pPr marL="0" indent="0">
              <a:buNone/>
            </a:pPr>
            <a:endParaRPr lang="en-ZA" dirty="0"/>
          </a:p>
        </p:txBody>
      </p:sp>
    </p:spTree>
    <p:extLst>
      <p:ext uri="{BB962C8B-B14F-4D97-AF65-F5344CB8AC3E}">
        <p14:creationId xmlns:p14="http://schemas.microsoft.com/office/powerpoint/2010/main" val="508125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DATA COLLECTION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Data Collection &amp; Mining Tool: To improve the nature of changes in the organization, the HR departments are using efficient data collection and mining tools. This will and has enabled the organization to adopt tools that help track how employees’ feel to drive business, work, perform and collaborate to improve operations and efficiency. Further, with the integration of advanced AI capabilities with Data Collection and Mining Tools, HR will be able to deliver actionable insights for informed and faster decision making.</a:t>
            </a:r>
          </a:p>
          <a:p>
            <a:pPr marL="0" indent="0" algn="r">
              <a:buNone/>
            </a:pPr>
            <a:r>
              <a:rPr lang="en-US" sz="1050" dirty="0">
                <a:hlinkClick r:id="rId3"/>
              </a:rPr>
              <a:t>Article: The back-to-the-office challenge: How it affects the HR specialists – People Matters (peoplemattersglobal.com)</a:t>
            </a:r>
            <a:endParaRPr lang="en-ZA" sz="1050" dirty="0"/>
          </a:p>
        </p:txBody>
      </p:sp>
    </p:spTree>
    <p:extLst>
      <p:ext uri="{BB962C8B-B14F-4D97-AF65-F5344CB8AC3E}">
        <p14:creationId xmlns:p14="http://schemas.microsoft.com/office/powerpoint/2010/main" val="120899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AD88-11E1-408E-A1E9-507C4CFDE689}"/>
              </a:ext>
            </a:extLst>
          </p:cNvPr>
          <p:cNvSpPr>
            <a:spLocks noGrp="1"/>
          </p:cNvSpPr>
          <p:nvPr>
            <p:ph type="title"/>
          </p:nvPr>
        </p:nvSpPr>
        <p:spPr/>
        <p:txBody>
          <a:bodyPr/>
          <a:lstStyle/>
          <a:p>
            <a:endParaRPr lang="en-ZA" dirty="0"/>
          </a:p>
        </p:txBody>
      </p:sp>
      <p:sp>
        <p:nvSpPr>
          <p:cNvPr id="3" name="Content Placeholder 2">
            <a:extLst>
              <a:ext uri="{FF2B5EF4-FFF2-40B4-BE49-F238E27FC236}">
                <a16:creationId xmlns:a16="http://schemas.microsoft.com/office/drawing/2014/main" id="{8E5CC1D9-FB02-44AB-B3A4-D61AACF1EB54}"/>
              </a:ext>
            </a:extLst>
          </p:cNvPr>
          <p:cNvSpPr>
            <a:spLocks noGrp="1"/>
          </p:cNvSpPr>
          <p:nvPr>
            <p:ph idx="1"/>
          </p:nvPr>
        </p:nvSpPr>
        <p:spPr>
          <a:xfrm>
            <a:off x="1457738" y="1754124"/>
            <a:ext cx="9276524" cy="4951476"/>
          </a:xfrm>
        </p:spPr>
        <p:txBody>
          <a:bodyPr/>
          <a:lstStyle/>
          <a:p>
            <a:pPr>
              <a:buClr>
                <a:schemeClr val="tx1"/>
              </a:buClr>
              <a:buSzPct val="70000"/>
            </a:pPr>
            <a:r>
              <a:rPr lang="en-ZA" sz="2800" dirty="0"/>
              <a:t>THE SME AND PEOPLE</a:t>
            </a:r>
          </a:p>
          <a:p>
            <a:pPr>
              <a:buClr>
                <a:schemeClr val="tx1"/>
              </a:buClr>
              <a:buSzPct val="70000"/>
            </a:pPr>
            <a:r>
              <a:rPr lang="en-ZA" sz="2800" dirty="0"/>
              <a:t>DEFINITION OF HUMAN RESOURCES</a:t>
            </a:r>
          </a:p>
          <a:p>
            <a:pPr>
              <a:buClr>
                <a:schemeClr val="tx1"/>
              </a:buClr>
              <a:buSzPct val="70000"/>
            </a:pPr>
            <a:r>
              <a:rPr lang="en-ZA" sz="2800" dirty="0"/>
              <a:t>ROLES OF A HR MANAGER</a:t>
            </a:r>
          </a:p>
          <a:p>
            <a:pPr>
              <a:buClr>
                <a:schemeClr val="tx1"/>
              </a:buClr>
              <a:buSzPct val="70000"/>
            </a:pPr>
            <a:r>
              <a:rPr lang="en-ZA" sz="2800" dirty="0"/>
              <a:t>HUMAN RESOURCE PROCESSES</a:t>
            </a:r>
          </a:p>
          <a:p>
            <a:pPr>
              <a:buClr>
                <a:schemeClr val="tx1"/>
              </a:buClr>
              <a:buSzPct val="70000"/>
            </a:pPr>
            <a:r>
              <a:rPr lang="en-ZA" sz="2800" dirty="0"/>
              <a:t>WHAT IS DIGITAL HR</a:t>
            </a:r>
          </a:p>
          <a:p>
            <a:pPr>
              <a:buClr>
                <a:schemeClr val="tx1"/>
              </a:buClr>
              <a:buSzPct val="70000"/>
            </a:pPr>
            <a:r>
              <a:rPr lang="en-ZA" sz="2800" dirty="0"/>
              <a:t>THE CASE FOR DIGITAL HR</a:t>
            </a:r>
          </a:p>
          <a:p>
            <a:pPr>
              <a:buClr>
                <a:schemeClr val="tx1"/>
              </a:buClr>
              <a:buSzPct val="70000"/>
            </a:pPr>
            <a:r>
              <a:rPr lang="en-ZA" sz="2800" dirty="0"/>
              <a:t>SELECTING A DIGITAL HR PLATFORM</a:t>
            </a:r>
          </a:p>
          <a:p>
            <a:pPr>
              <a:buClr>
                <a:schemeClr val="tx1"/>
              </a:buClr>
              <a:buSzPct val="70000"/>
            </a:pPr>
            <a:r>
              <a:rPr lang="en-ZA" sz="2800" dirty="0"/>
              <a:t>HR MODULE: PROJECT</a:t>
            </a:r>
          </a:p>
          <a:p>
            <a:pPr>
              <a:buClr>
                <a:schemeClr val="tx1"/>
              </a:buClr>
              <a:buSzPct val="70000"/>
            </a:pPr>
            <a:r>
              <a:rPr lang="en-ZA" sz="2800" dirty="0"/>
              <a:t>REFERENCES</a:t>
            </a:r>
          </a:p>
          <a:p>
            <a:endParaRPr lang="en-ZA" sz="2800" dirty="0"/>
          </a:p>
          <a:p>
            <a:endParaRPr lang="en-ZA" dirty="0"/>
          </a:p>
          <a:p>
            <a:pPr lvl="1"/>
            <a:endParaRPr lang="en-ZA" dirty="0"/>
          </a:p>
          <a:p>
            <a:endParaRPr lang="en-ZA" dirty="0"/>
          </a:p>
          <a:p>
            <a:endParaRPr lang="en-ZA" dirty="0"/>
          </a:p>
        </p:txBody>
      </p:sp>
    </p:spTree>
    <p:extLst>
      <p:ext uri="{BB962C8B-B14F-4D97-AF65-F5344CB8AC3E}">
        <p14:creationId xmlns:p14="http://schemas.microsoft.com/office/powerpoint/2010/main" val="3915934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PROCESS AUTOMATION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Effective HR departments drive organizational objectives by managing HR processes but can compromise growth by using manual methods. </a:t>
            </a:r>
          </a:p>
          <a:p>
            <a:r>
              <a:rPr lang="en-US" sz="2000" dirty="0"/>
              <a:t>Repetitive, multi-step tasks and manual interactions among tools are highly prone to human errors and inefficiencies that delay time to action.</a:t>
            </a:r>
          </a:p>
          <a:p>
            <a:r>
              <a:rPr lang="en-US" sz="2000" dirty="0"/>
              <a:t>Automation and integration can eliminate those risks, giving HR teams more time to focus on other priorities. </a:t>
            </a:r>
          </a:p>
          <a:p>
            <a:r>
              <a:rPr lang="en-US" sz="2000" dirty="0"/>
              <a:t>The result is an HR team that can visualize all processes in a single place, prioritize important demands and manage its responsibilities while putting employees first.</a:t>
            </a:r>
          </a:p>
          <a:p>
            <a:endParaRPr lang="en-US" sz="2000" dirty="0"/>
          </a:p>
          <a:p>
            <a:pPr marL="0" indent="0">
              <a:lnSpc>
                <a:spcPct val="100000"/>
              </a:lnSpc>
              <a:spcBef>
                <a:spcPts val="0"/>
              </a:spcBef>
              <a:buNone/>
            </a:pPr>
            <a:endParaRPr lang="en-ZA" sz="2000" b="1" dirty="0">
              <a:solidFill>
                <a:schemeClr val="accent6"/>
              </a:solidFill>
            </a:endParaRPr>
          </a:p>
          <a:p>
            <a:pPr marL="0" indent="0">
              <a:buNone/>
            </a:pPr>
            <a:endParaRPr lang="en-ZA" dirty="0"/>
          </a:p>
        </p:txBody>
      </p:sp>
    </p:spTree>
    <p:extLst>
      <p:ext uri="{BB962C8B-B14F-4D97-AF65-F5344CB8AC3E}">
        <p14:creationId xmlns:p14="http://schemas.microsoft.com/office/powerpoint/2010/main" val="648306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1520-46FA-429B-A764-708FBE9DA7F7}"/>
              </a:ext>
            </a:extLst>
          </p:cNvPr>
          <p:cNvSpPr>
            <a:spLocks noGrp="1"/>
          </p:cNvSpPr>
          <p:nvPr>
            <p:ph type="title"/>
          </p:nvPr>
        </p:nvSpPr>
        <p:spPr/>
        <p:txBody>
          <a:bodyPr/>
          <a:lstStyle/>
          <a:p>
            <a:r>
              <a:rPr lang="en-US" dirty="0"/>
              <a:t>DIGITAL HUMAN RESOURCES</a:t>
            </a:r>
          </a:p>
        </p:txBody>
      </p:sp>
      <p:pic>
        <p:nvPicPr>
          <p:cNvPr id="5" name="Picture 4">
            <a:extLst>
              <a:ext uri="{FF2B5EF4-FFF2-40B4-BE49-F238E27FC236}">
                <a16:creationId xmlns:a16="http://schemas.microsoft.com/office/drawing/2014/main" id="{D686BBBC-D604-4331-B3D4-910E2443B9E7}"/>
              </a:ext>
            </a:extLst>
          </p:cNvPr>
          <p:cNvPicPr>
            <a:picLocks noChangeAspect="1"/>
          </p:cNvPicPr>
          <p:nvPr/>
        </p:nvPicPr>
        <p:blipFill>
          <a:blip r:embed="rId2"/>
          <a:stretch>
            <a:fillRect/>
          </a:stretch>
        </p:blipFill>
        <p:spPr>
          <a:xfrm>
            <a:off x="1951892" y="1560985"/>
            <a:ext cx="7473462" cy="5297015"/>
          </a:xfrm>
          <a:prstGeom prst="rect">
            <a:avLst/>
          </a:prstGeom>
        </p:spPr>
      </p:pic>
    </p:spTree>
    <p:extLst>
      <p:ext uri="{BB962C8B-B14F-4D97-AF65-F5344CB8AC3E}">
        <p14:creationId xmlns:p14="http://schemas.microsoft.com/office/powerpoint/2010/main" val="24453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AA2A3-92D6-49CA-9FD5-96171819C05B}"/>
              </a:ext>
            </a:extLst>
          </p:cNvPr>
          <p:cNvSpPr>
            <a:spLocks noGrp="1"/>
          </p:cNvSpPr>
          <p:nvPr>
            <p:ph type="title"/>
          </p:nvPr>
        </p:nvSpPr>
        <p:spPr/>
        <p:txBody>
          <a:bodyPr/>
          <a:lstStyle/>
          <a:p>
            <a:r>
              <a:rPr lang="en-US" dirty="0"/>
              <a:t>HR PROCESSES AMENABLE TO AUTOMATION</a:t>
            </a:r>
          </a:p>
        </p:txBody>
      </p:sp>
      <p:pic>
        <p:nvPicPr>
          <p:cNvPr id="5" name="Picture 4">
            <a:extLst>
              <a:ext uri="{FF2B5EF4-FFF2-40B4-BE49-F238E27FC236}">
                <a16:creationId xmlns:a16="http://schemas.microsoft.com/office/drawing/2014/main" id="{8E169C9D-8C34-455B-8131-161B33CBA012}"/>
              </a:ext>
            </a:extLst>
          </p:cNvPr>
          <p:cNvPicPr>
            <a:picLocks noChangeAspect="1"/>
          </p:cNvPicPr>
          <p:nvPr/>
        </p:nvPicPr>
        <p:blipFill>
          <a:blip r:embed="rId2"/>
          <a:stretch>
            <a:fillRect/>
          </a:stretch>
        </p:blipFill>
        <p:spPr>
          <a:xfrm>
            <a:off x="1781175" y="1908297"/>
            <a:ext cx="8629650" cy="4448175"/>
          </a:xfrm>
          <a:prstGeom prst="rect">
            <a:avLst/>
          </a:prstGeom>
        </p:spPr>
      </p:pic>
    </p:spTree>
    <p:extLst>
      <p:ext uri="{BB962C8B-B14F-4D97-AF65-F5344CB8AC3E}">
        <p14:creationId xmlns:p14="http://schemas.microsoft.com/office/powerpoint/2010/main" val="3546907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r>
              <a:rPr lang="en-ZA" dirty="0"/>
              <a:t> Choose an online HR system, either Bamboo, </a:t>
            </a:r>
            <a:r>
              <a:rPr lang="en-ZA" dirty="0" err="1"/>
              <a:t>Zoho</a:t>
            </a:r>
            <a:r>
              <a:rPr lang="en-ZA" dirty="0"/>
              <a:t> or Merlin HR</a:t>
            </a:r>
          </a:p>
          <a:p>
            <a:r>
              <a:rPr lang="en-ZA" dirty="0"/>
              <a:t> Create a free profile for your business</a:t>
            </a:r>
          </a:p>
          <a:p>
            <a:r>
              <a:rPr lang="en-ZA" dirty="0"/>
              <a:t> Ask your tutor any questions you may have about the functionality of the software.</a:t>
            </a:r>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196622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683027"/>
            <a:ext cx="9144000" cy="1826936"/>
          </a:xfrm>
        </p:spPr>
        <p:txBody>
          <a:bodyPr/>
          <a:lstStyle/>
          <a:p>
            <a:r>
              <a:rPr lang="en-ZA" dirty="0"/>
              <a:t>THE CASE FOR DIGITAL HR</a:t>
            </a:r>
          </a:p>
        </p:txBody>
      </p:sp>
    </p:spTree>
    <p:extLst>
      <p:ext uri="{BB962C8B-B14F-4D97-AF65-F5344CB8AC3E}">
        <p14:creationId xmlns:p14="http://schemas.microsoft.com/office/powerpoint/2010/main" val="3221319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PEOPLE NOT PAPER</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Successful HR managers know that it’s their job to take care of people, not just paperwork. After all, employees are your business’ most valuable asset. </a:t>
            </a:r>
          </a:p>
          <a:p>
            <a:r>
              <a:rPr lang="en-US" sz="2000" dirty="0"/>
              <a:t>Employees happiness and well-being have a direct impact on customer satisfaction, process efficiency, and business profitability. </a:t>
            </a:r>
          </a:p>
          <a:p>
            <a:r>
              <a:rPr lang="en-US" sz="2000" dirty="0"/>
              <a:t>HR process automation and integration allows you to shift your focus away from the minutiae of forms, emails, and spreadsheets and toward making a meaningful impact for the people in your organization.</a:t>
            </a:r>
          </a:p>
          <a:p>
            <a:r>
              <a:rPr lang="en-US" sz="2000" dirty="0"/>
              <a:t>HR service delivery is built on four foundational pillars: </a:t>
            </a:r>
          </a:p>
          <a:p>
            <a:pPr lvl="1"/>
            <a:r>
              <a:rPr lang="en-US" sz="1600" dirty="0"/>
              <a:t>people, </a:t>
            </a:r>
          </a:p>
          <a:p>
            <a:pPr lvl="1"/>
            <a:r>
              <a:rPr lang="en-US" sz="1600" dirty="0"/>
              <a:t>process, </a:t>
            </a:r>
          </a:p>
          <a:p>
            <a:pPr lvl="1"/>
            <a:r>
              <a:rPr lang="en-US" sz="1600" dirty="0"/>
              <a:t>technology and </a:t>
            </a:r>
          </a:p>
          <a:p>
            <a:pPr lvl="1"/>
            <a:r>
              <a:rPr lang="en-US" sz="1600" dirty="0"/>
              <a:t>governance. </a:t>
            </a:r>
          </a:p>
          <a:p>
            <a:endParaRPr lang="en-US" sz="2000" dirty="0"/>
          </a:p>
          <a:p>
            <a:pPr marL="0" indent="0">
              <a:buNone/>
            </a:pPr>
            <a:endParaRPr lang="en-ZA" dirty="0"/>
          </a:p>
        </p:txBody>
      </p:sp>
    </p:spTree>
    <p:extLst>
      <p:ext uri="{BB962C8B-B14F-4D97-AF65-F5344CB8AC3E}">
        <p14:creationId xmlns:p14="http://schemas.microsoft.com/office/powerpoint/2010/main" val="99431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PEOPLE NOT PAPER</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In the HR organization of the future, each of these pillars must evolve to allow the organization to adapt to the new external environment and the ever-changing needs of the customer. </a:t>
            </a:r>
          </a:p>
          <a:p>
            <a:r>
              <a:rPr lang="en-US" sz="2000" dirty="0"/>
              <a:t>From a people perspective, organizations need to upskill their resources and shift to more agile, iterative ways of working. </a:t>
            </a:r>
          </a:p>
          <a:p>
            <a:r>
              <a:rPr lang="en-US" sz="2000" dirty="0"/>
              <a:t>The agile HR organization will be underpinned by integrated governance structures that bring HR, Finance and IT together to cohesively monitor and meet the needs of the business. </a:t>
            </a:r>
          </a:p>
          <a:p>
            <a:r>
              <a:rPr lang="en-US" sz="2000" dirty="0"/>
              <a:t>Real-time, integrated data and analytics will be critical to enable decision-making. But before HR can make this shift, organizations need to establish a strong technology and process layer.</a:t>
            </a:r>
            <a:endParaRPr lang="en-ZA" sz="2000" dirty="0"/>
          </a:p>
          <a:p>
            <a:pPr marL="0" indent="0">
              <a:buNone/>
            </a:pPr>
            <a:endParaRPr lang="en-ZA" dirty="0"/>
          </a:p>
        </p:txBody>
      </p:sp>
    </p:spTree>
    <p:extLst>
      <p:ext uri="{BB962C8B-B14F-4D97-AF65-F5344CB8AC3E}">
        <p14:creationId xmlns:p14="http://schemas.microsoft.com/office/powerpoint/2010/main" val="591280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COMMON APPLICATIONS</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Paperless operation : Emails &amp; Microsoft Office, benefit claims, leave applications, and other miscellaneous items requiring efforts in tracking and organization.</a:t>
            </a:r>
          </a:p>
          <a:p>
            <a:r>
              <a:rPr lang="en-US" sz="2000" dirty="0"/>
              <a:t>Employee self-service app  e.g. use of Mobile apps</a:t>
            </a:r>
          </a:p>
          <a:p>
            <a:r>
              <a:rPr lang="en-US" sz="2000" dirty="0"/>
              <a:t>Automation : Billing, medical claim process, cashless transactions using digital platforms.</a:t>
            </a:r>
          </a:p>
          <a:p>
            <a:r>
              <a:rPr lang="en-US" sz="2000" dirty="0"/>
              <a:t>Recruiting through social media : Use of LinkedIn</a:t>
            </a:r>
          </a:p>
          <a:p>
            <a:r>
              <a:rPr lang="en-US" sz="2000" dirty="0"/>
              <a:t>Training : Unless its mandatory online platforms like TEAMS, Google meet  or a cloud based training system can be employed to provide training.</a:t>
            </a:r>
          </a:p>
          <a:p>
            <a:pPr marL="0" indent="0">
              <a:buNone/>
            </a:pPr>
            <a:endParaRPr lang="en-US" sz="2000" dirty="0"/>
          </a:p>
          <a:p>
            <a:pPr marL="0" indent="0">
              <a:buNone/>
            </a:pPr>
            <a:endParaRPr lang="en-ZA" dirty="0"/>
          </a:p>
        </p:txBody>
      </p:sp>
    </p:spTree>
    <p:extLst>
      <p:ext uri="{BB962C8B-B14F-4D97-AF65-F5344CB8AC3E}">
        <p14:creationId xmlns:p14="http://schemas.microsoft.com/office/powerpoint/2010/main" val="1561461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THE NEW WORKFORCE</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Contingent Workforce/Gig Economy: Contingent workers (freelancers, contractors, consultants, temps) increased 56% since 2006 and made up almost half of the American workforce in 2017.</a:t>
            </a:r>
          </a:p>
          <a:p>
            <a:r>
              <a:rPr lang="en-US" sz="2000" dirty="0"/>
              <a:t>Millennials: More than 1 in 3 American workers are Millennials (ages 18-34) as of 2015, surpassing </a:t>
            </a:r>
            <a:r>
              <a:rPr lang="en-US" sz="2000" dirty="0" err="1"/>
              <a:t>GenX</a:t>
            </a:r>
            <a:r>
              <a:rPr lang="en-US" sz="2000" dirty="0"/>
              <a:t> workers for the first time.</a:t>
            </a:r>
          </a:p>
          <a:p>
            <a:r>
              <a:rPr lang="en-US" sz="2000" dirty="0"/>
              <a:t>Mobility: By 2020 mobile workers will account for nearly three-quarters (72.3%) of the U.S. workforce.</a:t>
            </a:r>
          </a:p>
          <a:p>
            <a:pPr marL="0" indent="0">
              <a:buNone/>
            </a:pPr>
            <a:endParaRPr lang="en-US" sz="2000" dirty="0"/>
          </a:p>
          <a:p>
            <a:pPr marL="0" indent="0">
              <a:buNone/>
            </a:pPr>
            <a:endParaRPr lang="en-ZA" dirty="0"/>
          </a:p>
        </p:txBody>
      </p:sp>
    </p:spTree>
    <p:extLst>
      <p:ext uri="{BB962C8B-B14F-4D97-AF65-F5344CB8AC3E}">
        <p14:creationId xmlns:p14="http://schemas.microsoft.com/office/powerpoint/2010/main" val="4079446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328F-3FEE-418C-9EED-BA7174E17031}"/>
              </a:ext>
            </a:extLst>
          </p:cNvPr>
          <p:cNvSpPr>
            <a:spLocks noGrp="1"/>
          </p:cNvSpPr>
          <p:nvPr>
            <p:ph type="title"/>
          </p:nvPr>
        </p:nvSpPr>
        <p:spPr/>
        <p:txBody>
          <a:bodyPr/>
          <a:lstStyle/>
          <a:p>
            <a:r>
              <a:rPr lang="en-US" dirty="0"/>
              <a:t>BENEFITS OF DIGITISATION ON HR</a:t>
            </a:r>
          </a:p>
        </p:txBody>
      </p:sp>
      <p:pic>
        <p:nvPicPr>
          <p:cNvPr id="5" name="Picture 4">
            <a:extLst>
              <a:ext uri="{FF2B5EF4-FFF2-40B4-BE49-F238E27FC236}">
                <a16:creationId xmlns:a16="http://schemas.microsoft.com/office/drawing/2014/main" id="{A4947E83-E119-4E5F-8750-E8EB7145EEDC}"/>
              </a:ext>
            </a:extLst>
          </p:cNvPr>
          <p:cNvPicPr>
            <a:picLocks noChangeAspect="1"/>
          </p:cNvPicPr>
          <p:nvPr/>
        </p:nvPicPr>
        <p:blipFill>
          <a:blip r:embed="rId2"/>
          <a:stretch>
            <a:fillRect/>
          </a:stretch>
        </p:blipFill>
        <p:spPr>
          <a:xfrm>
            <a:off x="2000250" y="1843600"/>
            <a:ext cx="8191500" cy="4324350"/>
          </a:xfrm>
          <a:prstGeom prst="rect">
            <a:avLst/>
          </a:prstGeom>
        </p:spPr>
      </p:pic>
      <p:sp>
        <p:nvSpPr>
          <p:cNvPr id="9" name="TextBox 8">
            <a:extLst>
              <a:ext uri="{FF2B5EF4-FFF2-40B4-BE49-F238E27FC236}">
                <a16:creationId xmlns:a16="http://schemas.microsoft.com/office/drawing/2014/main" id="{E2C9F103-D6FA-4CE4-8B2D-9753D8776B1A}"/>
              </a:ext>
            </a:extLst>
          </p:cNvPr>
          <p:cNvSpPr txBox="1"/>
          <p:nvPr/>
        </p:nvSpPr>
        <p:spPr>
          <a:xfrm>
            <a:off x="6810815" y="6263190"/>
            <a:ext cx="3455963" cy="261610"/>
          </a:xfrm>
          <a:prstGeom prst="rect">
            <a:avLst/>
          </a:prstGeom>
          <a:noFill/>
        </p:spPr>
        <p:txBody>
          <a:bodyPr wrap="square">
            <a:spAutoFit/>
          </a:bodyPr>
          <a:lstStyle/>
          <a:p>
            <a:r>
              <a:rPr lang="en-US" sz="1100" dirty="0">
                <a:hlinkClick r:id="rId3"/>
              </a:rPr>
              <a:t>HR Processes PowerPoint Template | </a:t>
            </a:r>
            <a:r>
              <a:rPr lang="en-US" sz="1100" dirty="0" err="1">
                <a:hlinkClick r:id="rId3"/>
              </a:rPr>
              <a:t>SketchBubble</a:t>
            </a:r>
            <a:endParaRPr lang="en-US" sz="1100" dirty="0"/>
          </a:p>
        </p:txBody>
      </p:sp>
    </p:spTree>
    <p:extLst>
      <p:ext uri="{BB962C8B-B14F-4D97-AF65-F5344CB8AC3E}">
        <p14:creationId xmlns:p14="http://schemas.microsoft.com/office/powerpoint/2010/main" val="37326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36035"/>
            <a:ext cx="9144000" cy="1773927"/>
          </a:xfrm>
        </p:spPr>
        <p:txBody>
          <a:bodyPr/>
          <a:lstStyle/>
          <a:p>
            <a:r>
              <a:rPr lang="en-ZA" dirty="0"/>
              <a:t>DEFINITION OF HUMAN RESOURCES</a:t>
            </a:r>
          </a:p>
        </p:txBody>
      </p:sp>
    </p:spTree>
    <p:extLst>
      <p:ext uri="{BB962C8B-B14F-4D97-AF65-F5344CB8AC3E}">
        <p14:creationId xmlns:p14="http://schemas.microsoft.com/office/powerpoint/2010/main" val="3256130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683027"/>
            <a:ext cx="9144000" cy="1826936"/>
          </a:xfrm>
        </p:spPr>
        <p:txBody>
          <a:bodyPr/>
          <a:lstStyle/>
          <a:p>
            <a:r>
              <a:rPr lang="en-ZA" dirty="0"/>
              <a:t>SELECTING A DIGITAL HR PLATFORM</a:t>
            </a:r>
          </a:p>
        </p:txBody>
      </p:sp>
    </p:spTree>
    <p:extLst>
      <p:ext uri="{BB962C8B-B14F-4D97-AF65-F5344CB8AC3E}">
        <p14:creationId xmlns:p14="http://schemas.microsoft.com/office/powerpoint/2010/main" val="1463755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3DE6D-FD6D-4865-A5F5-8FD818FC07EC}"/>
              </a:ext>
            </a:extLst>
          </p:cNvPr>
          <p:cNvSpPr>
            <a:spLocks noGrp="1"/>
          </p:cNvSpPr>
          <p:nvPr>
            <p:ph type="title"/>
          </p:nvPr>
        </p:nvSpPr>
        <p:spPr/>
        <p:txBody>
          <a:bodyPr/>
          <a:lstStyle/>
          <a:p>
            <a:r>
              <a:rPr lang="en-US" dirty="0"/>
              <a:t>HR SOFTWARE</a:t>
            </a:r>
          </a:p>
        </p:txBody>
      </p:sp>
      <p:pic>
        <p:nvPicPr>
          <p:cNvPr id="4" name="Picture 3">
            <a:extLst>
              <a:ext uri="{FF2B5EF4-FFF2-40B4-BE49-F238E27FC236}">
                <a16:creationId xmlns:a16="http://schemas.microsoft.com/office/drawing/2014/main" id="{7B5673F7-2F27-4E16-94B8-83EEFBC68C00}"/>
              </a:ext>
            </a:extLst>
          </p:cNvPr>
          <p:cNvPicPr>
            <a:picLocks noChangeAspect="1"/>
          </p:cNvPicPr>
          <p:nvPr/>
        </p:nvPicPr>
        <p:blipFill>
          <a:blip r:embed="rId2"/>
          <a:stretch>
            <a:fillRect/>
          </a:stretch>
        </p:blipFill>
        <p:spPr>
          <a:xfrm>
            <a:off x="3404432" y="1530777"/>
            <a:ext cx="5711433" cy="5327223"/>
          </a:xfrm>
          <a:prstGeom prst="rect">
            <a:avLst/>
          </a:prstGeom>
        </p:spPr>
      </p:pic>
    </p:spTree>
    <p:extLst>
      <p:ext uri="{BB962C8B-B14F-4D97-AF65-F5344CB8AC3E}">
        <p14:creationId xmlns:p14="http://schemas.microsoft.com/office/powerpoint/2010/main" val="232048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4851-7CE3-4D07-BE50-01385A6F947B}"/>
              </a:ext>
            </a:extLst>
          </p:cNvPr>
          <p:cNvSpPr>
            <a:spLocks noGrp="1"/>
          </p:cNvSpPr>
          <p:nvPr>
            <p:ph type="title"/>
          </p:nvPr>
        </p:nvSpPr>
        <p:spPr/>
        <p:txBody>
          <a:bodyPr/>
          <a:lstStyle/>
          <a:p>
            <a:r>
              <a:rPr lang="en-US" dirty="0"/>
              <a:t>BARRIERS TO DIGITAL ADOPTION</a:t>
            </a:r>
          </a:p>
        </p:txBody>
      </p:sp>
      <p:pic>
        <p:nvPicPr>
          <p:cNvPr id="3" name="Picture 2">
            <a:extLst>
              <a:ext uri="{FF2B5EF4-FFF2-40B4-BE49-F238E27FC236}">
                <a16:creationId xmlns:a16="http://schemas.microsoft.com/office/drawing/2014/main" id="{A2187AC2-2B51-4BE8-A97D-AE20E9A6A33E}"/>
              </a:ext>
            </a:extLst>
          </p:cNvPr>
          <p:cNvPicPr>
            <a:picLocks noChangeAspect="1"/>
          </p:cNvPicPr>
          <p:nvPr/>
        </p:nvPicPr>
        <p:blipFill>
          <a:blip r:embed="rId2"/>
          <a:stretch>
            <a:fillRect/>
          </a:stretch>
        </p:blipFill>
        <p:spPr>
          <a:xfrm>
            <a:off x="2161311" y="2157763"/>
            <a:ext cx="8107256" cy="4157694"/>
          </a:xfrm>
          <a:prstGeom prst="rect">
            <a:avLst/>
          </a:prstGeom>
        </p:spPr>
      </p:pic>
    </p:spTree>
    <p:extLst>
      <p:ext uri="{BB962C8B-B14F-4D97-AF65-F5344CB8AC3E}">
        <p14:creationId xmlns:p14="http://schemas.microsoft.com/office/powerpoint/2010/main" val="4229876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pPr marL="514350" indent="-514350">
              <a:buFont typeface="+mj-lt"/>
              <a:buAutoNum type="arabicPeriod"/>
            </a:pPr>
            <a:r>
              <a:rPr lang="en-ZA" dirty="0"/>
              <a:t> Submit your organisational structure as it appears on software platform</a:t>
            </a:r>
          </a:p>
          <a:p>
            <a:endParaRPr lang="en-ZA" dirty="0"/>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ACTIVITY</a:t>
            </a:r>
          </a:p>
        </p:txBody>
      </p:sp>
    </p:spTree>
    <p:extLst>
      <p:ext uri="{BB962C8B-B14F-4D97-AF65-F5344CB8AC3E}">
        <p14:creationId xmlns:p14="http://schemas.microsoft.com/office/powerpoint/2010/main" val="29236925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2571750"/>
            <a:ext cx="9144000" cy="938213"/>
          </a:xfrm>
        </p:spPr>
        <p:txBody>
          <a:bodyPr/>
          <a:lstStyle/>
          <a:p>
            <a:r>
              <a:rPr lang="en-ZA" dirty="0"/>
              <a:t>REFERENCES</a:t>
            </a:r>
          </a:p>
        </p:txBody>
      </p:sp>
    </p:spTree>
    <p:extLst>
      <p:ext uri="{BB962C8B-B14F-4D97-AF65-F5344CB8AC3E}">
        <p14:creationId xmlns:p14="http://schemas.microsoft.com/office/powerpoint/2010/main" val="3569172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57447-BAAD-4335-82F8-C046748D6995}"/>
              </a:ext>
            </a:extLst>
          </p:cNvPr>
          <p:cNvSpPr>
            <a:spLocks noGrp="1"/>
          </p:cNvSpPr>
          <p:nvPr>
            <p:ph type="title"/>
          </p:nvPr>
        </p:nvSpPr>
        <p:spPr/>
        <p:txBody>
          <a:bodyPr/>
          <a:lstStyle/>
          <a:p>
            <a:pPr algn="l"/>
            <a:r>
              <a:rPr lang="en-US" dirty="0"/>
              <a:t>REFERENCES</a:t>
            </a:r>
          </a:p>
        </p:txBody>
      </p:sp>
      <p:sp>
        <p:nvSpPr>
          <p:cNvPr id="3" name="Content Placeholder 2">
            <a:extLst>
              <a:ext uri="{FF2B5EF4-FFF2-40B4-BE49-F238E27FC236}">
                <a16:creationId xmlns:a16="http://schemas.microsoft.com/office/drawing/2014/main" id="{023A4266-D9E7-4596-A52A-8F86609574A3}"/>
              </a:ext>
            </a:extLst>
          </p:cNvPr>
          <p:cNvSpPr txBox="1">
            <a:spLocks/>
          </p:cNvSpPr>
          <p:nvPr/>
        </p:nvSpPr>
        <p:spPr>
          <a:xfrm>
            <a:off x="999046" y="1450848"/>
            <a:ext cx="9897554" cy="481979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Clr>
                <a:schemeClr val="accent1">
                  <a:lumMod val="75000"/>
                </a:schemeClr>
              </a:buClr>
              <a:buSzPct val="90000"/>
              <a:buFont typeface="+mj-lt"/>
              <a:buAutoNum type="arabicPeriod"/>
            </a:pPr>
            <a:r>
              <a:rPr lang="en-US" sz="1600" dirty="0"/>
              <a:t>The Complete Guide to Human Resources For Small Business </a:t>
            </a:r>
            <a:r>
              <a:rPr lang="en-US" sz="1600" dirty="0">
                <a:hlinkClick r:id="rId2"/>
              </a:rPr>
              <a:t>https://wheniwork.com/blog/what-is-human-resources</a:t>
            </a:r>
            <a:endParaRPr lang="en-US" sz="1600" dirty="0"/>
          </a:p>
          <a:p>
            <a:pPr marL="457200" indent="-457200">
              <a:buClr>
                <a:schemeClr val="accent1">
                  <a:lumMod val="75000"/>
                </a:schemeClr>
              </a:buClr>
              <a:buSzPct val="90000"/>
              <a:buFont typeface="+mj-lt"/>
              <a:buAutoNum type="arabicPeriod"/>
            </a:pPr>
            <a:r>
              <a:rPr lang="en-US" sz="1600" dirty="0"/>
              <a:t>Managing Human Resources in Small and Entrepreneurial Firms. https://slideplayer.com/slide/4253088/         </a:t>
            </a:r>
          </a:p>
          <a:p>
            <a:pPr marL="457200" indent="-457200">
              <a:buClr>
                <a:schemeClr val="accent1">
                  <a:lumMod val="75000"/>
                </a:schemeClr>
              </a:buClr>
              <a:buSzPct val="90000"/>
              <a:buFont typeface="+mj-lt"/>
              <a:buAutoNum type="arabicPeriod"/>
            </a:pPr>
            <a:r>
              <a:rPr lang="en-US" sz="1600" dirty="0"/>
              <a:t>Digitization of Human Resources, 2018.  </a:t>
            </a:r>
            <a:r>
              <a:rPr lang="en-US" sz="1600" dirty="0">
                <a:hlinkClick r:id="rId3"/>
              </a:rPr>
              <a:t>https://www.slideshare.net/WillYen2/digitization-of-hr-slideshare-kenny-company-2018-pdf-version</a:t>
            </a:r>
            <a:endParaRPr lang="en-US" sz="1600" dirty="0"/>
          </a:p>
          <a:p>
            <a:pPr marL="457200" indent="-457200">
              <a:buClr>
                <a:schemeClr val="accent1">
                  <a:lumMod val="75000"/>
                </a:schemeClr>
              </a:buClr>
              <a:buSzPct val="90000"/>
              <a:buFont typeface="+mj-lt"/>
              <a:buAutoNum type="arabicPeriod"/>
            </a:pPr>
            <a:r>
              <a:rPr lang="en-US" sz="1600" dirty="0"/>
              <a:t>Nyamubarwa, W., &amp; </a:t>
            </a:r>
            <a:r>
              <a:rPr lang="en-US" sz="1600" dirty="0" err="1"/>
              <a:t>Chipunza</a:t>
            </a:r>
            <a:r>
              <a:rPr lang="en-US" sz="1600" dirty="0"/>
              <a:t>, C. (2019). Debunking the </a:t>
            </a:r>
            <a:r>
              <a:rPr lang="en-US" sz="1600" dirty="0" err="1"/>
              <a:t>onesize</a:t>
            </a:r>
            <a:r>
              <a:rPr lang="en-US" sz="1600" dirty="0"/>
              <a:t>-fits-all approach to human resource management: A review of human resource practices in small and medium-sized enterprise firms. SA Journal of Human Resource Management/SA Tydskrif vir Menslikehulpbronbestuur, 17(0), a1108. https://doi.org/ 10.4102/sajhrm.v17i0.1108</a:t>
            </a:r>
          </a:p>
          <a:p>
            <a:pPr marL="457200" indent="-457200">
              <a:buClr>
                <a:schemeClr val="accent1">
                  <a:lumMod val="75000"/>
                </a:schemeClr>
              </a:buClr>
              <a:buSzPct val="90000"/>
              <a:buFont typeface="+mj-lt"/>
              <a:buAutoNum type="arabicPeriod"/>
            </a:pPr>
            <a:r>
              <a:rPr lang="en-US" sz="1600" dirty="0"/>
              <a:t>Human Resource Management System (HRMS) http://www.ibizmyanmar.com/human-resource-management-system-hrms/</a:t>
            </a:r>
          </a:p>
          <a:p>
            <a:pPr marL="457200" indent="-457200">
              <a:buClr>
                <a:schemeClr val="accent1">
                  <a:lumMod val="75000"/>
                </a:schemeClr>
              </a:buClr>
              <a:buSzPct val="90000"/>
              <a:buFont typeface="+mj-lt"/>
              <a:buAutoNum type="arabicPeriod"/>
            </a:pPr>
            <a:r>
              <a:rPr lang="en-US" sz="1600" dirty="0"/>
              <a:t>Change Made in Shop Floor Management to Transform a Conventional Production System into an “Industry 4.0” </a:t>
            </a:r>
            <a:r>
              <a:rPr lang="en-US" sz="1600" dirty="0">
                <a:hlinkClick r:id="rId4"/>
              </a:rPr>
              <a:t>http://dx.doi.org/10.1109/ICITM.2018.8333919</a:t>
            </a:r>
            <a:endParaRPr lang="en-US" sz="1600" dirty="0"/>
          </a:p>
          <a:p>
            <a:pPr marL="457200" indent="-457200">
              <a:buClr>
                <a:schemeClr val="accent1">
                  <a:lumMod val="75000"/>
                </a:schemeClr>
              </a:buClr>
              <a:buSzPct val="90000"/>
              <a:buFont typeface="+mj-lt"/>
              <a:buAutoNum type="arabicPeriod"/>
            </a:pPr>
            <a:r>
              <a:rPr lang="en-US" sz="1600" dirty="0"/>
              <a:t>HR Digitalisation Practices </a:t>
            </a:r>
            <a:r>
              <a:rPr lang="en-US" sz="1600" dirty="0">
                <a:hlinkClick r:id="rId5"/>
              </a:rPr>
              <a:t>https://healthmetrics.com/m/10-hr-digitalisation-practices-that-you-can-implement-right-away/</a:t>
            </a:r>
            <a:endParaRPr lang="en-US" sz="1600" dirty="0"/>
          </a:p>
          <a:p>
            <a:pPr marL="457200" indent="-457200">
              <a:buClr>
                <a:schemeClr val="accent1">
                  <a:lumMod val="75000"/>
                </a:schemeClr>
              </a:buClr>
              <a:buSzPct val="90000"/>
              <a:buFont typeface="+mj-lt"/>
              <a:buAutoNum type="arabicPeriod"/>
            </a:pPr>
            <a:r>
              <a:rPr lang="en-US" sz="1600" dirty="0" err="1"/>
              <a:t>Mazzarol</a:t>
            </a:r>
            <a:r>
              <a:rPr lang="en-US" sz="1600" dirty="0"/>
              <a:t>, Tim and </a:t>
            </a:r>
            <a:r>
              <a:rPr lang="en-US" sz="1600" dirty="0" err="1"/>
              <a:t>Reboud</a:t>
            </a:r>
            <a:r>
              <a:rPr lang="en-US" sz="1600" dirty="0"/>
              <a:t>, Sophie, (2020), Small Firms and Human Resources, </a:t>
            </a:r>
            <a:r>
              <a:rPr lang="en-US" sz="1600" dirty="0" err="1"/>
              <a:t>ch.</a:t>
            </a:r>
            <a:r>
              <a:rPr lang="en-US" sz="1600" dirty="0"/>
              <a:t> 7, p. 229-275, Springer, https://EconPapers.repec.org/RePEc:spr:sptchp:978-981-13-9509-3_7</a:t>
            </a:r>
          </a:p>
          <a:p>
            <a:pPr marL="457200" indent="-457200">
              <a:buFont typeface="+mj-lt"/>
              <a:buAutoNum type="arabicPeriod"/>
            </a:pPr>
            <a:endParaRPr lang="en-US" sz="1600" dirty="0"/>
          </a:p>
          <a:p>
            <a:pPr marL="457200" indent="-457200">
              <a:buFont typeface="+mj-lt"/>
              <a:buAutoNum type="arabicPeriod"/>
            </a:pPr>
            <a:endParaRPr lang="en-US" sz="1600" dirty="0"/>
          </a:p>
          <a:p>
            <a:pPr marL="457200" indent="-457200">
              <a:buFont typeface="+mj-lt"/>
              <a:buAutoNum type="arabicPeriod"/>
            </a:pPr>
            <a:endParaRPr lang="en-US" sz="1600" dirty="0"/>
          </a:p>
          <a:p>
            <a:pPr marL="457200" lvl="1" indent="0">
              <a:buFont typeface="Arial" panose="020B0604020202020204" pitchFamily="34" charset="0"/>
              <a:buNone/>
            </a:pPr>
            <a:r>
              <a:rPr lang="en-US" sz="1600" dirty="0"/>
              <a:t> </a:t>
            </a:r>
            <a:endParaRPr lang="en-ZA" sz="1600" b="1" dirty="0">
              <a:solidFill>
                <a:schemeClr val="accent6"/>
              </a:solidFill>
            </a:endParaRPr>
          </a:p>
          <a:p>
            <a:pPr marL="0" indent="0">
              <a:buFont typeface="Arial" panose="020B0604020202020204" pitchFamily="34" charset="0"/>
              <a:buNone/>
            </a:pPr>
            <a:endParaRPr lang="en-ZA" dirty="0"/>
          </a:p>
        </p:txBody>
      </p:sp>
    </p:spTree>
    <p:extLst>
      <p:ext uri="{BB962C8B-B14F-4D97-AF65-F5344CB8AC3E}">
        <p14:creationId xmlns:p14="http://schemas.microsoft.com/office/powerpoint/2010/main" val="97577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HR DEFINITION</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it is the process of managing people in organizations in a structured and thorough manner.</a:t>
            </a:r>
          </a:p>
          <a:p>
            <a:r>
              <a:rPr lang="en-US" sz="2000" dirty="0"/>
              <a:t>involves the focus on making the "employment relationship" fulfilling for both management and employees.</a:t>
            </a:r>
          </a:p>
          <a:p>
            <a:pPr marL="0" marR="0" lvl="0" indent="0" algn="r" defTabSz="914400" rtl="0" eaLnBrk="1" fontAlgn="auto" latinLnBrk="0" hangingPunct="1">
              <a:lnSpc>
                <a:spcPct val="100000"/>
              </a:lnSpc>
              <a:spcBef>
                <a:spcPts val="0"/>
              </a:spcBef>
              <a:spcAft>
                <a:spcPts val="0"/>
              </a:spcAft>
              <a:buClrTx/>
              <a:buSzPct val="80000"/>
              <a:buFontTx/>
              <a:buNone/>
              <a:tabLst/>
              <a:defRPr/>
            </a:pPr>
            <a:r>
              <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hlinkClick r:id="rId3"/>
              </a:rPr>
              <a:t>Human resources - Wikipedia</a:t>
            </a:r>
            <a:endParaRPr kumimoji="0" lang="en-ZA" sz="2000" b="1" i="0" u="none" strike="noStrike" kern="1200" cap="none" spc="0" normalizeH="0" baseline="0" noProof="0" dirty="0">
              <a:ln>
                <a:noFill/>
              </a:ln>
              <a:solidFill>
                <a:srgbClr val="C17529"/>
              </a:solidFill>
              <a:effectLst/>
              <a:uLnTx/>
              <a:uFillTx/>
              <a:latin typeface="Calibri" panose="020F0502020204030204"/>
              <a:ea typeface="+mn-ea"/>
              <a:cs typeface="+mn-cs"/>
            </a:endParaRPr>
          </a:p>
          <a:p>
            <a:endParaRPr lang="en-US" sz="2000" dirty="0"/>
          </a:p>
          <a:p>
            <a:r>
              <a:rPr lang="en-US" sz="2000" dirty="0"/>
              <a:t>Human resource management is a managerial process of acquiring and engaging the required workforce, appropriate for the job and concerned with developing, maintenance and utilization of that workforce.   </a:t>
            </a:r>
          </a:p>
          <a:p>
            <a:r>
              <a:rPr lang="en-US" sz="2000" dirty="0"/>
              <a:t>“HRM is concerned with the people dimension” in management.</a:t>
            </a:r>
          </a:p>
          <a:p>
            <a:pPr marL="0" indent="0" algn="r">
              <a:buNone/>
            </a:pPr>
            <a:r>
              <a:rPr lang="en-US" sz="1200" dirty="0">
                <a:hlinkClick r:id="rId4"/>
              </a:rPr>
              <a:t>Definition of Human Resource Management (economicsdiscussion.net)</a:t>
            </a:r>
            <a:endParaRPr lang="en-US" sz="2000" dirty="0"/>
          </a:p>
          <a:p>
            <a:pPr marL="0" marR="0" lvl="0" indent="0" algn="r" defTabSz="914400" rtl="0" eaLnBrk="1" fontAlgn="auto" latinLnBrk="0" hangingPunct="1">
              <a:lnSpc>
                <a:spcPct val="100000"/>
              </a:lnSpc>
              <a:spcBef>
                <a:spcPts val="0"/>
              </a:spcBef>
              <a:spcAft>
                <a:spcPts val="0"/>
              </a:spcAft>
              <a:buClrTx/>
              <a:buSzPct val="80000"/>
              <a:buFontTx/>
              <a:buNone/>
              <a:tabLst/>
              <a:defRPr/>
            </a:pPr>
            <a:endParaRPr kumimoji="0" lang="en-US" sz="1200" b="0" i="0" u="none" strike="noStrike" kern="1200" cap="none" spc="0" normalizeH="0" baseline="0" noProof="0" dirty="0">
              <a:ln>
                <a:noFill/>
              </a:ln>
              <a:solidFill>
                <a:prstClr val="black">
                  <a:lumMod val="75000"/>
                  <a:lumOff val="25000"/>
                </a:prstClr>
              </a:solidFill>
              <a:effectLst/>
              <a:uLnTx/>
              <a:uFillTx/>
              <a:latin typeface="Calibri" panose="020F0502020204030204"/>
              <a:ea typeface="+mn-ea"/>
              <a:cs typeface="+mn-cs"/>
            </a:endParaRPr>
          </a:p>
          <a:p>
            <a:pPr marL="0" indent="0">
              <a:buNone/>
            </a:pPr>
            <a:endParaRPr lang="en-ZA" sz="2000" dirty="0"/>
          </a:p>
          <a:p>
            <a:pPr marL="0" indent="0">
              <a:buNone/>
            </a:pPr>
            <a:endParaRPr lang="en-ZA" dirty="0"/>
          </a:p>
        </p:txBody>
      </p:sp>
    </p:spTree>
    <p:extLst>
      <p:ext uri="{BB962C8B-B14F-4D97-AF65-F5344CB8AC3E}">
        <p14:creationId xmlns:p14="http://schemas.microsoft.com/office/powerpoint/2010/main" val="2323045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36035"/>
            <a:ext cx="9144000" cy="1773927"/>
          </a:xfrm>
        </p:spPr>
        <p:txBody>
          <a:bodyPr/>
          <a:lstStyle/>
          <a:p>
            <a:r>
              <a:rPr lang="en-ZA" dirty="0"/>
              <a:t>ROLES OF A HUMAN RESOURCE MANAGER</a:t>
            </a:r>
          </a:p>
        </p:txBody>
      </p:sp>
    </p:spTree>
    <p:extLst>
      <p:ext uri="{BB962C8B-B14F-4D97-AF65-F5344CB8AC3E}">
        <p14:creationId xmlns:p14="http://schemas.microsoft.com/office/powerpoint/2010/main" val="296886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ZA" dirty="0"/>
              <a:t>ACTIVITIES PERFORMED BY HR MANAGER</a:t>
            </a:r>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Determine the needs of the staff/personnel.</a:t>
            </a:r>
          </a:p>
          <a:p>
            <a:r>
              <a:rPr lang="en-US" sz="2000" dirty="0"/>
              <a:t>Determine whether to use temporary staff or hire employees to fill these needs.</a:t>
            </a:r>
          </a:p>
          <a:p>
            <a:r>
              <a:rPr lang="en-US" sz="2000" dirty="0"/>
              <a:t>Determine do's &amp; don'ts.</a:t>
            </a:r>
          </a:p>
          <a:p>
            <a:r>
              <a:rPr lang="en-US" sz="2000" dirty="0"/>
              <a:t>Recruit the best employees</a:t>
            </a:r>
          </a:p>
          <a:p>
            <a:r>
              <a:rPr lang="en-US" sz="2000" dirty="0"/>
              <a:t>Train employees and upgrade their learning knowledge.</a:t>
            </a:r>
          </a:p>
          <a:p>
            <a:r>
              <a:rPr lang="en-US" sz="2000" dirty="0"/>
              <a:t>Supervise the work.</a:t>
            </a:r>
          </a:p>
          <a:p>
            <a:r>
              <a:rPr lang="en-US" sz="2000" dirty="0"/>
              <a:t>Evaluate the work.</a:t>
            </a:r>
          </a:p>
          <a:p>
            <a:r>
              <a:rPr lang="en-US" sz="2000" dirty="0"/>
              <a:t>Establish 'Discipline work culture' in the organization.</a:t>
            </a:r>
          </a:p>
          <a:p>
            <a:r>
              <a:rPr lang="en-US" sz="2000" dirty="0"/>
              <a:t>Avoid politics in the office.</a:t>
            </a:r>
          </a:p>
          <a:p>
            <a:r>
              <a:rPr lang="en-US" sz="2000" dirty="0"/>
              <a:t>Apply 'HR Software' for the ease of work in the organization.</a:t>
            </a:r>
          </a:p>
          <a:p>
            <a:r>
              <a:rPr lang="en-US" sz="2000" dirty="0"/>
              <a:t>Manage employee relations. If there are unions, perform collective bargaining.</a:t>
            </a:r>
          </a:p>
          <a:p>
            <a:r>
              <a:rPr lang="en-US" sz="2000" dirty="0"/>
              <a:t>Prepare employee records and personal policies.</a:t>
            </a:r>
            <a:endParaRPr lang="en-ZA" sz="2000" dirty="0"/>
          </a:p>
          <a:p>
            <a:pPr marL="0" indent="0">
              <a:lnSpc>
                <a:spcPct val="100000"/>
              </a:lnSpc>
              <a:spcBef>
                <a:spcPts val="0"/>
              </a:spcBef>
              <a:buNone/>
            </a:pPr>
            <a:endParaRPr lang="en-ZA" sz="2000" b="1" dirty="0">
              <a:solidFill>
                <a:schemeClr val="accent6"/>
              </a:solidFill>
            </a:endParaRPr>
          </a:p>
          <a:p>
            <a:pPr marL="0" indent="0">
              <a:buNone/>
            </a:pPr>
            <a:endParaRPr lang="en-ZA" dirty="0"/>
          </a:p>
        </p:txBody>
      </p:sp>
    </p:spTree>
    <p:extLst>
      <p:ext uri="{BB962C8B-B14F-4D97-AF65-F5344CB8AC3E}">
        <p14:creationId xmlns:p14="http://schemas.microsoft.com/office/powerpoint/2010/main" val="2453086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69969-B31F-4C9F-8853-1C8A40F2CD42}"/>
              </a:ext>
            </a:extLst>
          </p:cNvPr>
          <p:cNvSpPr>
            <a:spLocks noGrp="1"/>
          </p:cNvSpPr>
          <p:nvPr>
            <p:ph type="title"/>
          </p:nvPr>
        </p:nvSpPr>
        <p:spPr/>
        <p:txBody>
          <a:bodyPr/>
          <a:lstStyle/>
          <a:p>
            <a:r>
              <a:rPr lang="en-US" dirty="0"/>
              <a:t>ACTIVITIES PERFORMED BY HR MANAGER</a:t>
            </a:r>
            <a:endParaRPr lang="en-ZA" dirty="0"/>
          </a:p>
        </p:txBody>
      </p:sp>
      <p:sp>
        <p:nvSpPr>
          <p:cNvPr id="3" name="Content Placeholder 2">
            <a:extLst>
              <a:ext uri="{FF2B5EF4-FFF2-40B4-BE49-F238E27FC236}">
                <a16:creationId xmlns:a16="http://schemas.microsoft.com/office/drawing/2014/main" id="{D54C23B2-9F4B-4F67-B853-CBA560783999}"/>
              </a:ext>
            </a:extLst>
          </p:cNvPr>
          <p:cNvSpPr>
            <a:spLocks noGrp="1"/>
          </p:cNvSpPr>
          <p:nvPr>
            <p:ph idx="1"/>
          </p:nvPr>
        </p:nvSpPr>
        <p:spPr>
          <a:xfrm>
            <a:off x="1513396" y="1426465"/>
            <a:ext cx="9165208" cy="4819790"/>
          </a:xfrm>
        </p:spPr>
        <p:txBody>
          <a:bodyPr/>
          <a:lstStyle/>
          <a:p>
            <a:r>
              <a:rPr lang="en-US" sz="2000" dirty="0"/>
              <a:t>Manage employee payroll, benefits, and compensation.</a:t>
            </a:r>
          </a:p>
          <a:p>
            <a:r>
              <a:rPr lang="en-US" sz="2000" dirty="0"/>
              <a:t>Ensure equal opportunities.</a:t>
            </a:r>
          </a:p>
          <a:p>
            <a:r>
              <a:rPr lang="en-US" sz="2000" dirty="0"/>
              <a:t>Deal with discrimination.</a:t>
            </a:r>
          </a:p>
          <a:p>
            <a:r>
              <a:rPr lang="en-US" sz="2000" dirty="0"/>
              <a:t>Deal with performance issues.</a:t>
            </a:r>
          </a:p>
          <a:p>
            <a:r>
              <a:rPr lang="en-US" sz="2000" dirty="0"/>
              <a:t>Ensure that human resources practices conform to various regulations.</a:t>
            </a:r>
          </a:p>
          <a:p>
            <a:r>
              <a:rPr lang="en-US" sz="2000" dirty="0"/>
              <a:t>Motivate employees.</a:t>
            </a:r>
          </a:p>
          <a:p>
            <a:r>
              <a:rPr lang="en-US" sz="2000" dirty="0"/>
              <a:t>Mediate disputes.</a:t>
            </a:r>
          </a:p>
          <a:p>
            <a:r>
              <a:rPr lang="en-US" sz="2000" dirty="0"/>
              <a:t>Disseminate information in the organization so as to benefit its growth.</a:t>
            </a:r>
          </a:p>
          <a:p>
            <a:pPr marL="0" indent="0">
              <a:buNone/>
            </a:pPr>
            <a:endParaRPr lang="en-US" sz="2000" b="1" dirty="0">
              <a:solidFill>
                <a:srgbClr val="002060"/>
              </a:solidFill>
            </a:endParaRPr>
          </a:p>
          <a:p>
            <a:pPr marL="0" indent="0">
              <a:buNone/>
            </a:pPr>
            <a:r>
              <a:rPr lang="en-ZA" sz="2000" b="1" dirty="0">
                <a:solidFill>
                  <a:srgbClr val="002060"/>
                </a:solidFill>
              </a:rPr>
              <a:t>REFLECTION</a:t>
            </a:r>
          </a:p>
          <a:p>
            <a:pPr marL="0" indent="0">
              <a:lnSpc>
                <a:spcPct val="100000"/>
              </a:lnSpc>
              <a:spcBef>
                <a:spcPts val="0"/>
              </a:spcBef>
              <a:buNone/>
            </a:pPr>
            <a:r>
              <a:rPr lang="en-ZA" sz="2000" b="1" dirty="0">
                <a:solidFill>
                  <a:schemeClr val="accent6"/>
                </a:solidFill>
              </a:rPr>
              <a:t>WHAT KEY ASPECTS OF HR ARE MISSING FROM THIS LIST?  </a:t>
            </a:r>
          </a:p>
          <a:p>
            <a:pPr marL="0" indent="0" algn="r">
              <a:lnSpc>
                <a:spcPct val="100000"/>
              </a:lnSpc>
              <a:spcBef>
                <a:spcPts val="0"/>
              </a:spcBef>
              <a:buNone/>
            </a:pPr>
            <a:r>
              <a:rPr lang="en-US" sz="1200" dirty="0">
                <a:hlinkClick r:id="rId3"/>
              </a:rPr>
              <a:t>Human resources - Wikipedia</a:t>
            </a:r>
            <a:endParaRPr lang="en-ZA" sz="2000" b="1" dirty="0">
              <a:solidFill>
                <a:schemeClr val="accent6"/>
              </a:solidFill>
            </a:endParaRPr>
          </a:p>
          <a:p>
            <a:pPr marL="0" indent="0">
              <a:buNone/>
            </a:pPr>
            <a:endParaRPr lang="en-ZA" dirty="0"/>
          </a:p>
        </p:txBody>
      </p:sp>
    </p:spTree>
    <p:extLst>
      <p:ext uri="{BB962C8B-B14F-4D97-AF65-F5344CB8AC3E}">
        <p14:creationId xmlns:p14="http://schemas.microsoft.com/office/powerpoint/2010/main" val="16638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5FE4D-3A19-4642-81F4-76707A43FC42}"/>
              </a:ext>
            </a:extLst>
          </p:cNvPr>
          <p:cNvSpPr>
            <a:spLocks noGrp="1"/>
          </p:cNvSpPr>
          <p:nvPr>
            <p:ph type="ctrTitle"/>
          </p:nvPr>
        </p:nvSpPr>
        <p:spPr/>
        <p:txBody>
          <a:bodyPr/>
          <a:lstStyle/>
          <a:p>
            <a:r>
              <a:rPr lang="en-ZA" dirty="0"/>
              <a:t>ACTIVITY</a:t>
            </a:r>
          </a:p>
        </p:txBody>
      </p:sp>
      <p:sp>
        <p:nvSpPr>
          <p:cNvPr id="3" name="Content Placeholder 2">
            <a:extLst>
              <a:ext uri="{FF2B5EF4-FFF2-40B4-BE49-F238E27FC236}">
                <a16:creationId xmlns:a16="http://schemas.microsoft.com/office/drawing/2014/main" id="{4D4BACFD-E914-4818-B1A2-26818160BFF2}"/>
              </a:ext>
            </a:extLst>
          </p:cNvPr>
          <p:cNvSpPr>
            <a:spLocks noGrp="1"/>
          </p:cNvSpPr>
          <p:nvPr>
            <p:ph idx="1"/>
          </p:nvPr>
        </p:nvSpPr>
        <p:spPr/>
        <p:txBody>
          <a:bodyPr/>
          <a:lstStyle/>
          <a:p>
            <a:r>
              <a:rPr lang="en-ZA" dirty="0"/>
              <a:t> In your group, please list people related activities that you perform that are not on the list.</a:t>
            </a:r>
          </a:p>
          <a:p>
            <a:r>
              <a:rPr lang="en-ZA" dirty="0"/>
              <a:t> How much of your time do all your HR activities occupy</a:t>
            </a:r>
          </a:p>
          <a:p>
            <a:r>
              <a:rPr lang="en-ZA" dirty="0"/>
              <a:t> See how that compares with your colleagues in the group</a:t>
            </a:r>
          </a:p>
          <a:p>
            <a:endParaRPr lang="en-ZA" dirty="0"/>
          </a:p>
          <a:p>
            <a:endParaRPr lang="en-ZA" dirty="0"/>
          </a:p>
          <a:p>
            <a:endParaRPr lang="en-ZA" dirty="0"/>
          </a:p>
          <a:p>
            <a:endParaRPr lang="en-ZA" dirty="0"/>
          </a:p>
          <a:p>
            <a:endParaRPr lang="en-ZA" dirty="0"/>
          </a:p>
          <a:p>
            <a:endParaRPr lang="en-ZA" dirty="0"/>
          </a:p>
          <a:p>
            <a:pPr marL="0" indent="0">
              <a:buNone/>
            </a:pPr>
            <a:endParaRPr lang="en-ZA" dirty="0"/>
          </a:p>
        </p:txBody>
      </p:sp>
      <p:sp>
        <p:nvSpPr>
          <p:cNvPr id="4" name="Subtitle 3">
            <a:extLst>
              <a:ext uri="{FF2B5EF4-FFF2-40B4-BE49-F238E27FC236}">
                <a16:creationId xmlns:a16="http://schemas.microsoft.com/office/drawing/2014/main" id="{2589F4D9-9577-4648-9945-7496421A87AE}"/>
              </a:ext>
            </a:extLst>
          </p:cNvPr>
          <p:cNvSpPr>
            <a:spLocks noGrp="1"/>
          </p:cNvSpPr>
          <p:nvPr>
            <p:ph type="subTitle" idx="10"/>
          </p:nvPr>
        </p:nvSpPr>
        <p:spPr/>
        <p:txBody>
          <a:bodyPr/>
          <a:lstStyle/>
          <a:p>
            <a:r>
              <a:rPr lang="en-ZA" dirty="0"/>
              <a:t>GROUP DISCUSSION</a:t>
            </a:r>
          </a:p>
        </p:txBody>
      </p:sp>
    </p:spTree>
    <p:extLst>
      <p:ext uri="{BB962C8B-B14F-4D97-AF65-F5344CB8AC3E}">
        <p14:creationId xmlns:p14="http://schemas.microsoft.com/office/powerpoint/2010/main" val="213853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4B8F5-52B1-41A9-AA66-C3496E57F0A9}"/>
              </a:ext>
            </a:extLst>
          </p:cNvPr>
          <p:cNvSpPr>
            <a:spLocks noGrp="1"/>
          </p:cNvSpPr>
          <p:nvPr>
            <p:ph type="ctrTitle"/>
          </p:nvPr>
        </p:nvSpPr>
        <p:spPr>
          <a:xfrm>
            <a:off x="1524000" y="1736035"/>
            <a:ext cx="9144000" cy="1773927"/>
          </a:xfrm>
        </p:spPr>
        <p:txBody>
          <a:bodyPr/>
          <a:lstStyle/>
          <a:p>
            <a:r>
              <a:rPr lang="en-ZA" dirty="0"/>
              <a:t>HUMAN RESOURCE PROCESSES</a:t>
            </a:r>
          </a:p>
        </p:txBody>
      </p:sp>
    </p:spTree>
    <p:extLst>
      <p:ext uri="{BB962C8B-B14F-4D97-AF65-F5344CB8AC3E}">
        <p14:creationId xmlns:p14="http://schemas.microsoft.com/office/powerpoint/2010/main" val="2374802940"/>
      </p:ext>
    </p:extLst>
  </p:cSld>
  <p:clrMapOvr>
    <a:masterClrMapping/>
  </p:clrMapOvr>
</p:sld>
</file>

<file path=ppt/theme/theme1.xml><?xml version="1.0" encoding="utf-8"?>
<a:theme xmlns:a="http://schemas.openxmlformats.org/drawingml/2006/main" name="Office Theme">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1136</TotalTime>
  <Words>1737</Words>
  <Application>Microsoft Office PowerPoint</Application>
  <PresentationFormat>Widescreen</PresentationFormat>
  <Paragraphs>199</Paragraphs>
  <Slides>35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Agency FB</vt:lpstr>
      <vt:lpstr>Arial</vt:lpstr>
      <vt:lpstr>Arial Narrow</vt:lpstr>
      <vt:lpstr>Bahnschrift</vt:lpstr>
      <vt:lpstr>Calibri</vt:lpstr>
      <vt:lpstr>Office Theme</vt:lpstr>
      <vt:lpstr>HUMAN RESOURCES</vt:lpstr>
      <vt:lpstr>PowerPoint Presentation</vt:lpstr>
      <vt:lpstr>DEFINITION OF HUMAN RESOURCES</vt:lpstr>
      <vt:lpstr>HR DEFINITION</vt:lpstr>
      <vt:lpstr>ROLES OF A HUMAN RESOURCE MANAGER</vt:lpstr>
      <vt:lpstr>ACTIVITIES PERFORMED BY HR MANAGER</vt:lpstr>
      <vt:lpstr>ACTIVITIES PERFORMED BY HR MANAGER</vt:lpstr>
      <vt:lpstr>ACTIVITY</vt:lpstr>
      <vt:lpstr>HUMAN RESOURCE PROCESSES</vt:lpstr>
      <vt:lpstr>RECRUITMENT</vt:lpstr>
      <vt:lpstr>RECRUITMENT PROCESS</vt:lpstr>
      <vt:lpstr>OTHER PROCESSES</vt:lpstr>
      <vt:lpstr>HUMAN RESOURCE PROCESSES</vt:lpstr>
      <vt:lpstr>PowerPoint Presentation</vt:lpstr>
      <vt:lpstr>WHAT IS DIGITAL HR</vt:lpstr>
      <vt:lpstr>DIGITAL STRATEGY</vt:lpstr>
      <vt:lpstr>DIGITISATION</vt:lpstr>
      <vt:lpstr>AUTOMATION</vt:lpstr>
      <vt:lpstr>DATA COLLECTION</vt:lpstr>
      <vt:lpstr>PROCESS AUTOMATION</vt:lpstr>
      <vt:lpstr>DIGITAL HUMAN RESOURCES</vt:lpstr>
      <vt:lpstr>HR PROCESSES AMENABLE TO AUTOMATION</vt:lpstr>
      <vt:lpstr>ACTIVITY</vt:lpstr>
      <vt:lpstr>THE CASE FOR DIGITAL HR</vt:lpstr>
      <vt:lpstr>PEOPLE NOT PAPER</vt:lpstr>
      <vt:lpstr>PEOPLE NOT PAPER</vt:lpstr>
      <vt:lpstr>COMMON APPLICATIONS</vt:lpstr>
      <vt:lpstr>THE NEW WORKFORCE</vt:lpstr>
      <vt:lpstr>BENEFITS OF DIGITISATION ON HR</vt:lpstr>
      <vt:lpstr>SELECTING A DIGITAL HR PLATFORM</vt:lpstr>
      <vt:lpstr>HR SOFTWARE</vt:lpstr>
      <vt:lpstr>BARRIERS TO DIGITAL ADOPTION</vt:lpstr>
      <vt:lpstr>ACTIVITY</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Inderasan Munien</dc:creator>
  <cp:lastModifiedBy>Inderasan Munien</cp:lastModifiedBy>
  <cp:revision>37</cp:revision>
  <dcterms:created xsi:type="dcterms:W3CDTF">2021-12-19T18:42:13Z</dcterms:created>
  <dcterms:modified xsi:type="dcterms:W3CDTF">2021-12-29T07:33:08Z</dcterms:modified>
</cp:coreProperties>
</file>