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0" r:id="rId3"/>
    <p:sldId id="267" r:id="rId4"/>
    <p:sldId id="270" r:id="rId5"/>
    <p:sldId id="343" r:id="rId6"/>
    <p:sldId id="296" r:id="rId7"/>
    <p:sldId id="362" r:id="rId8"/>
    <p:sldId id="340" r:id="rId9"/>
    <p:sldId id="339" r:id="rId10"/>
    <p:sldId id="336" r:id="rId11"/>
    <p:sldId id="363" r:id="rId12"/>
    <p:sldId id="338" r:id="rId13"/>
    <p:sldId id="337" r:id="rId14"/>
    <p:sldId id="346" r:id="rId15"/>
    <p:sldId id="345" r:id="rId16"/>
    <p:sldId id="347" r:id="rId17"/>
    <p:sldId id="365" r:id="rId18"/>
    <p:sldId id="272" r:id="rId19"/>
    <p:sldId id="341" r:id="rId20"/>
    <p:sldId id="348" r:id="rId21"/>
    <p:sldId id="351" r:id="rId22"/>
    <p:sldId id="350" r:id="rId23"/>
    <p:sldId id="349" r:id="rId24"/>
    <p:sldId id="355" r:id="rId25"/>
    <p:sldId id="354" r:id="rId26"/>
    <p:sldId id="353" r:id="rId27"/>
    <p:sldId id="352" r:id="rId28"/>
    <p:sldId id="357" r:id="rId29"/>
    <p:sldId id="356" r:id="rId30"/>
    <p:sldId id="364" r:id="rId31"/>
    <p:sldId id="358" r:id="rId32"/>
    <p:sldId id="361" r:id="rId33"/>
    <p:sldId id="360" r:id="rId34"/>
    <p:sldId id="359" r:id="rId35"/>
    <p:sldId id="334" r:id="rId36"/>
    <p:sldId id="317" r:id="rId37"/>
    <p:sldId id="320" r:id="rId38"/>
    <p:sldId id="31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2A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74" autoAdjust="0"/>
  </p:normalViewPr>
  <p:slideViewPr>
    <p:cSldViewPr snapToGrid="0">
      <p:cViewPr varScale="1">
        <p:scale>
          <a:sx n="86" d="100"/>
          <a:sy n="86"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A5CCD-96A3-464D-8680-10D9E2D6039A}" type="datetimeFigureOut">
              <a:rPr lang="en-ZA" smtClean="0"/>
              <a:t>2022/01/03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14ABA-7105-4187-9746-047DACA649CC}" type="slidenum">
              <a:rPr lang="en-ZA" smtClean="0"/>
              <a:t>‹#›</a:t>
            </a:fld>
            <a:endParaRPr lang="en-ZA"/>
          </a:p>
        </p:txBody>
      </p:sp>
    </p:spTree>
    <p:extLst>
      <p:ext uri="{BB962C8B-B14F-4D97-AF65-F5344CB8AC3E}">
        <p14:creationId xmlns:p14="http://schemas.microsoft.com/office/powerpoint/2010/main" val="170352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4</a:t>
            </a:fld>
            <a:endParaRPr lang="en-ZA" dirty="0"/>
          </a:p>
        </p:txBody>
      </p:sp>
    </p:spTree>
    <p:extLst>
      <p:ext uri="{BB962C8B-B14F-4D97-AF65-F5344CB8AC3E}">
        <p14:creationId xmlns:p14="http://schemas.microsoft.com/office/powerpoint/2010/main" val="1355024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19</a:t>
            </a:fld>
            <a:endParaRPr lang="en-ZA" dirty="0"/>
          </a:p>
        </p:txBody>
      </p:sp>
    </p:spTree>
    <p:extLst>
      <p:ext uri="{BB962C8B-B14F-4D97-AF65-F5344CB8AC3E}">
        <p14:creationId xmlns:p14="http://schemas.microsoft.com/office/powerpoint/2010/main" val="154702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20</a:t>
            </a:fld>
            <a:endParaRPr lang="en-ZA" dirty="0"/>
          </a:p>
        </p:txBody>
      </p:sp>
    </p:spTree>
    <p:extLst>
      <p:ext uri="{BB962C8B-B14F-4D97-AF65-F5344CB8AC3E}">
        <p14:creationId xmlns:p14="http://schemas.microsoft.com/office/powerpoint/2010/main" val="370181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21</a:t>
            </a:fld>
            <a:endParaRPr lang="en-ZA" dirty="0"/>
          </a:p>
        </p:txBody>
      </p:sp>
    </p:spTree>
    <p:extLst>
      <p:ext uri="{BB962C8B-B14F-4D97-AF65-F5344CB8AC3E}">
        <p14:creationId xmlns:p14="http://schemas.microsoft.com/office/powerpoint/2010/main" val="363118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22</a:t>
            </a:fld>
            <a:endParaRPr lang="en-ZA" dirty="0"/>
          </a:p>
        </p:txBody>
      </p:sp>
    </p:spTree>
    <p:extLst>
      <p:ext uri="{BB962C8B-B14F-4D97-AF65-F5344CB8AC3E}">
        <p14:creationId xmlns:p14="http://schemas.microsoft.com/office/powerpoint/2010/main" val="476452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23</a:t>
            </a:fld>
            <a:endParaRPr lang="en-ZA" dirty="0"/>
          </a:p>
        </p:txBody>
      </p:sp>
    </p:spTree>
    <p:extLst>
      <p:ext uri="{BB962C8B-B14F-4D97-AF65-F5344CB8AC3E}">
        <p14:creationId xmlns:p14="http://schemas.microsoft.com/office/powerpoint/2010/main" val="1924979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24</a:t>
            </a:fld>
            <a:endParaRPr lang="en-ZA" dirty="0"/>
          </a:p>
        </p:txBody>
      </p:sp>
    </p:spTree>
    <p:extLst>
      <p:ext uri="{BB962C8B-B14F-4D97-AF65-F5344CB8AC3E}">
        <p14:creationId xmlns:p14="http://schemas.microsoft.com/office/powerpoint/2010/main" val="601435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25</a:t>
            </a:fld>
            <a:endParaRPr lang="en-ZA" dirty="0"/>
          </a:p>
        </p:txBody>
      </p:sp>
    </p:spTree>
    <p:extLst>
      <p:ext uri="{BB962C8B-B14F-4D97-AF65-F5344CB8AC3E}">
        <p14:creationId xmlns:p14="http://schemas.microsoft.com/office/powerpoint/2010/main" val="1243432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26</a:t>
            </a:fld>
            <a:endParaRPr lang="en-ZA" dirty="0"/>
          </a:p>
        </p:txBody>
      </p:sp>
    </p:spTree>
    <p:extLst>
      <p:ext uri="{BB962C8B-B14F-4D97-AF65-F5344CB8AC3E}">
        <p14:creationId xmlns:p14="http://schemas.microsoft.com/office/powerpoint/2010/main" val="4288266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27</a:t>
            </a:fld>
            <a:endParaRPr lang="en-ZA" dirty="0"/>
          </a:p>
        </p:txBody>
      </p:sp>
    </p:spTree>
    <p:extLst>
      <p:ext uri="{BB962C8B-B14F-4D97-AF65-F5344CB8AC3E}">
        <p14:creationId xmlns:p14="http://schemas.microsoft.com/office/powerpoint/2010/main" val="783220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28</a:t>
            </a:fld>
            <a:endParaRPr lang="en-ZA" dirty="0"/>
          </a:p>
        </p:txBody>
      </p:sp>
    </p:spTree>
    <p:extLst>
      <p:ext uri="{BB962C8B-B14F-4D97-AF65-F5344CB8AC3E}">
        <p14:creationId xmlns:p14="http://schemas.microsoft.com/office/powerpoint/2010/main" val="73977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5</a:t>
            </a:fld>
            <a:endParaRPr lang="en-ZA" dirty="0"/>
          </a:p>
        </p:txBody>
      </p:sp>
    </p:spTree>
    <p:extLst>
      <p:ext uri="{BB962C8B-B14F-4D97-AF65-F5344CB8AC3E}">
        <p14:creationId xmlns:p14="http://schemas.microsoft.com/office/powerpoint/2010/main" val="2117038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29</a:t>
            </a:fld>
            <a:endParaRPr lang="en-ZA" dirty="0"/>
          </a:p>
        </p:txBody>
      </p:sp>
    </p:spTree>
    <p:extLst>
      <p:ext uri="{BB962C8B-B14F-4D97-AF65-F5344CB8AC3E}">
        <p14:creationId xmlns:p14="http://schemas.microsoft.com/office/powerpoint/2010/main" val="2580118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31</a:t>
            </a:fld>
            <a:endParaRPr lang="en-ZA" dirty="0"/>
          </a:p>
        </p:txBody>
      </p:sp>
    </p:spTree>
    <p:extLst>
      <p:ext uri="{BB962C8B-B14F-4D97-AF65-F5344CB8AC3E}">
        <p14:creationId xmlns:p14="http://schemas.microsoft.com/office/powerpoint/2010/main" val="2679293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32</a:t>
            </a:fld>
            <a:endParaRPr lang="en-ZA" dirty="0"/>
          </a:p>
        </p:txBody>
      </p:sp>
    </p:spTree>
    <p:extLst>
      <p:ext uri="{BB962C8B-B14F-4D97-AF65-F5344CB8AC3E}">
        <p14:creationId xmlns:p14="http://schemas.microsoft.com/office/powerpoint/2010/main" val="1696030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33</a:t>
            </a:fld>
            <a:endParaRPr lang="en-ZA" dirty="0"/>
          </a:p>
        </p:txBody>
      </p:sp>
    </p:spTree>
    <p:extLst>
      <p:ext uri="{BB962C8B-B14F-4D97-AF65-F5344CB8AC3E}">
        <p14:creationId xmlns:p14="http://schemas.microsoft.com/office/powerpoint/2010/main" val="2065455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34</a:t>
            </a:fld>
            <a:endParaRPr lang="en-ZA" dirty="0"/>
          </a:p>
        </p:txBody>
      </p:sp>
    </p:spTree>
    <p:extLst>
      <p:ext uri="{BB962C8B-B14F-4D97-AF65-F5344CB8AC3E}">
        <p14:creationId xmlns:p14="http://schemas.microsoft.com/office/powerpoint/2010/main" val="366081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8</a:t>
            </a:fld>
            <a:endParaRPr lang="en-ZA" dirty="0"/>
          </a:p>
        </p:txBody>
      </p:sp>
    </p:spTree>
    <p:extLst>
      <p:ext uri="{BB962C8B-B14F-4D97-AF65-F5344CB8AC3E}">
        <p14:creationId xmlns:p14="http://schemas.microsoft.com/office/powerpoint/2010/main" val="424817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9</a:t>
            </a:fld>
            <a:endParaRPr lang="en-ZA" dirty="0"/>
          </a:p>
        </p:txBody>
      </p:sp>
    </p:spTree>
    <p:extLst>
      <p:ext uri="{BB962C8B-B14F-4D97-AF65-F5344CB8AC3E}">
        <p14:creationId xmlns:p14="http://schemas.microsoft.com/office/powerpoint/2010/main" val="69323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12</a:t>
            </a:fld>
            <a:endParaRPr lang="en-ZA" dirty="0"/>
          </a:p>
        </p:txBody>
      </p:sp>
    </p:spTree>
    <p:extLst>
      <p:ext uri="{BB962C8B-B14F-4D97-AF65-F5344CB8AC3E}">
        <p14:creationId xmlns:p14="http://schemas.microsoft.com/office/powerpoint/2010/main" val="3274704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13</a:t>
            </a:fld>
            <a:endParaRPr lang="en-ZA" dirty="0"/>
          </a:p>
        </p:txBody>
      </p:sp>
    </p:spTree>
    <p:extLst>
      <p:ext uri="{BB962C8B-B14F-4D97-AF65-F5344CB8AC3E}">
        <p14:creationId xmlns:p14="http://schemas.microsoft.com/office/powerpoint/2010/main" val="1029117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14</a:t>
            </a:fld>
            <a:endParaRPr lang="en-ZA" dirty="0"/>
          </a:p>
        </p:txBody>
      </p:sp>
    </p:spTree>
    <p:extLst>
      <p:ext uri="{BB962C8B-B14F-4D97-AF65-F5344CB8AC3E}">
        <p14:creationId xmlns:p14="http://schemas.microsoft.com/office/powerpoint/2010/main" val="768570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15</a:t>
            </a:fld>
            <a:endParaRPr lang="en-ZA" dirty="0"/>
          </a:p>
        </p:txBody>
      </p:sp>
    </p:spTree>
    <p:extLst>
      <p:ext uri="{BB962C8B-B14F-4D97-AF65-F5344CB8AC3E}">
        <p14:creationId xmlns:p14="http://schemas.microsoft.com/office/powerpoint/2010/main" val="361114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16</a:t>
            </a:fld>
            <a:endParaRPr lang="en-ZA" dirty="0"/>
          </a:p>
        </p:txBody>
      </p:sp>
    </p:spTree>
    <p:extLst>
      <p:ext uri="{BB962C8B-B14F-4D97-AF65-F5344CB8AC3E}">
        <p14:creationId xmlns:p14="http://schemas.microsoft.com/office/powerpoint/2010/main" val="3417265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9.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4">
                <a:lumMod val="60000"/>
                <a:lumOff val="40000"/>
              </a:schemeClr>
            </a:solidFill>
          </a:ln>
        </p:spPr>
        <p:txBody>
          <a:bodyPr anchor="b"/>
          <a:lstStyle>
            <a:lvl1pPr algn="ctr">
              <a:defRPr sz="6000">
                <a:solidFill>
                  <a:schemeClr val="tx1"/>
                </a:solidFill>
                <a:latin typeface="Bahnschrift" panose="020B0502040204020203" pitchFamily="34" charset="0"/>
              </a:defRPr>
            </a:lvl1pPr>
          </a:lstStyle>
          <a:p>
            <a:r>
              <a:rPr lang="en-US" dirty="0"/>
              <a:t>TITLE</a:t>
            </a:r>
            <a:endParaRPr lang="en-ZA" dirty="0"/>
          </a:p>
        </p:txBody>
      </p:sp>
      <p:sp>
        <p:nvSpPr>
          <p:cNvPr id="3" name="Subtitle 2">
            <a:extLst>
              <a:ext uri="{FF2B5EF4-FFF2-40B4-BE49-F238E27FC236}">
                <a16:creationId xmlns:a16="http://schemas.microsoft.com/office/drawing/2014/main" id="{680374BB-CA9C-4FFC-BF3C-47B14002FDAF}"/>
              </a:ext>
            </a:extLst>
          </p:cNvPr>
          <p:cNvSpPr>
            <a:spLocks noGrp="1"/>
          </p:cNvSpPr>
          <p:nvPr>
            <p:ph type="subTitle" idx="1" hasCustomPrompt="1"/>
          </p:nvPr>
        </p:nvSpPr>
        <p:spPr>
          <a:xfrm>
            <a:off x="1524000" y="3602038"/>
            <a:ext cx="9144000" cy="494474"/>
          </a:xfrm>
          <a:prstGeom prst="rect">
            <a:avLst/>
          </a:prstGeom>
          <a:ln>
            <a:noFill/>
          </a:ln>
        </p:spPr>
        <p:txBody>
          <a:bodyPr/>
          <a:lstStyle>
            <a:lvl1pPr marL="0" indent="0" algn="ctr">
              <a:buNone/>
              <a:defRPr sz="2400">
                <a:solidFill>
                  <a:schemeClr val="tx2">
                    <a:lumMod val="60000"/>
                    <a:lumOff val="4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ZA" dirty="0"/>
          </a:p>
        </p:txBody>
      </p:sp>
    </p:spTree>
    <p:extLst>
      <p:ext uri="{BB962C8B-B14F-4D97-AF65-F5344CB8AC3E}">
        <p14:creationId xmlns:p14="http://schemas.microsoft.com/office/powerpoint/2010/main" val="19035166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1">
                <a:lumMod val="75000"/>
              </a:schemeClr>
            </a:solidFill>
          </a:ln>
        </p:spPr>
        <p:txBody>
          <a:bodyPr anchor="b"/>
          <a:lstStyle>
            <a:lvl1pPr algn="ctr">
              <a:defRPr sz="6000">
                <a:solidFill>
                  <a:schemeClr val="accent6"/>
                </a:solidFill>
                <a:latin typeface="Bahnschrift" panose="020B0502040204020203" pitchFamily="34" charset="0"/>
              </a:defRPr>
            </a:lvl1pPr>
          </a:lstStyle>
          <a:p>
            <a:r>
              <a:rPr lang="en-US" dirty="0"/>
              <a:t>TITLE</a:t>
            </a:r>
            <a:endParaRPr lang="en-ZA" dirty="0"/>
          </a:p>
        </p:txBody>
      </p:sp>
    </p:spTree>
    <p:extLst>
      <p:ext uri="{BB962C8B-B14F-4D97-AF65-F5344CB8AC3E}">
        <p14:creationId xmlns:p14="http://schemas.microsoft.com/office/powerpoint/2010/main" val="107848113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nair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chemeClr val="accent6"/>
                </a:solidFill>
                <a:latin typeface="Bahnschrift" panose="020B0502040204020203" pitchFamily="34" charset="0"/>
              </a:defRPr>
            </a:lvl1pPr>
          </a:lstStyle>
          <a:p>
            <a:r>
              <a:rPr lang="en-US" dirty="0"/>
              <a:t>QUESTIONNAIRE</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accent1">
                    <a:lumMod val="50000"/>
                  </a:schemeClr>
                </a:solidFill>
                <a:latin typeface="Agency FB" panose="020B0503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000" b="0">
                <a:solidFill>
                  <a:schemeClr val="tx2">
                    <a:lumMod val="75000"/>
                  </a:schemeClr>
                </a:solidFill>
                <a:latin typeface="Arial Narrow" panose="020B0606020202030204" pitchFamily="34" charset="0"/>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rgbClr val="002060"/>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6090133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rgbClr val="002060"/>
                </a:solidFill>
                <a:latin typeface="Bahnschrift" panose="020B0502040204020203" pitchFamily="34" charset="0"/>
              </a:defRPr>
            </a:lvl1pPr>
          </a:lstStyle>
          <a:p>
            <a:r>
              <a:rPr lang="en-US" dirty="0"/>
              <a:t>ACTIVITY</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400" b="0">
                <a:solidFill>
                  <a:schemeClr val="tx2">
                    <a:lumMod val="7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chemeClr val="tx2">
                    <a:lumMod val="5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16841556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513396" y="768096"/>
            <a:ext cx="9276524" cy="524256"/>
          </a:xfrm>
          <a:prstGeom prst="rect">
            <a:avLst/>
          </a:prstGeom>
          <a:solidFill>
            <a:schemeClr val="bg1">
              <a:lumMod val="95000"/>
            </a:schemeClr>
          </a:solidFill>
          <a:ln w="12700">
            <a:solidFill>
              <a:schemeClr val="bg1">
                <a:lumMod val="85000"/>
              </a:schemeClr>
            </a:solidFill>
          </a:ln>
        </p:spPr>
        <p:txBody>
          <a:bodyPr/>
          <a:lstStyle>
            <a:lvl1pPr algn="ctr">
              <a:defRPr sz="3200">
                <a:solidFill>
                  <a:schemeClr val="tx1"/>
                </a:solidFill>
                <a:latin typeface="Bahnschrift" panose="020B0502040204020203" pitchFamily="34" charset="0"/>
              </a:defRPr>
            </a:lvl1pPr>
          </a:lstStyle>
          <a:p>
            <a:r>
              <a:rPr lang="en-ZA" dirty="0"/>
              <a:t>CONTENTS</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514350" indent="-514350">
              <a:buClrTx/>
              <a:buSzPct val="80000"/>
              <a:buFont typeface="+mj-lt"/>
              <a:buAutoNum type="arabicPeriod"/>
              <a:defRPr sz="3200">
                <a:solidFill>
                  <a:schemeClr val="accent6"/>
                </a:solidFill>
                <a:latin typeface="+mn-lt"/>
              </a:defRPr>
            </a:lvl1pPr>
            <a:lvl2pPr marL="685800" indent="-228600">
              <a:buSzPct val="8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4">
                  <a:extLst>
                    <a:ext uri="{96DAC541-7B7A-43D3-8B79-37D633B846F1}">
                      <asvg:svgBlip xmlns:asvg="http://schemas.microsoft.com/office/drawing/2016/SVG/main" r:embed="rId5"/>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endParaRPr lang="en-US" dirty="0"/>
          </a:p>
          <a:p>
            <a:pPr lvl="0"/>
            <a:r>
              <a:rPr lang="en-US" dirty="0"/>
              <a:t> FIRST ITEM</a:t>
            </a:r>
          </a:p>
          <a:p>
            <a:pPr lvl="0"/>
            <a:endParaRPr lang="en-US" dirty="0"/>
          </a:p>
        </p:txBody>
      </p:sp>
    </p:spTree>
    <p:extLst>
      <p:ext uri="{BB962C8B-B14F-4D97-AF65-F5344CB8AC3E}">
        <p14:creationId xmlns:p14="http://schemas.microsoft.com/office/powerpoint/2010/main" val="1743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6828" y="902208"/>
            <a:ext cx="10695432" cy="524256"/>
          </a:xfrm>
          <a:prstGeom prst="rect">
            <a:avLst/>
          </a:prstGeom>
          <a:solidFill>
            <a:schemeClr val="bg1">
              <a:lumMod val="95000"/>
            </a:schemeClr>
          </a:solidFill>
          <a:ln w="12700">
            <a:solidFill>
              <a:schemeClr val="bg1">
                <a:lumMod val="85000"/>
              </a:schemeClr>
            </a:solidFill>
          </a:ln>
        </p:spPr>
        <p:txBody>
          <a:bodyPr/>
          <a:lstStyle>
            <a:lvl1pPr>
              <a:defRPr sz="3200">
                <a:solidFill>
                  <a:schemeClr val="tx1"/>
                </a:solidFill>
                <a:latin typeface="Bahnschrift" panose="020B0502040204020203" pitchFamily="34" charset="0"/>
              </a:defRPr>
            </a:lvl1pPr>
          </a:lstStyle>
          <a:p>
            <a:r>
              <a:rPr lang="en-ZA" dirty="0"/>
              <a:t>SLIDE TITLE</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228600" indent="-228600">
              <a:buSzPct val="80000"/>
              <a:buFontTx/>
              <a:buBlip>
                <a:blip r:embed="rId2">
                  <a:extLst>
                    <a:ext uri="{96DAC541-7B7A-43D3-8B79-37D633B846F1}">
                      <asvg:svgBlip xmlns:asvg="http://schemas.microsoft.com/office/drawing/2016/SVG/main" r:embed="rId3"/>
                    </a:ext>
                  </a:extLst>
                </a:blip>
              </a:buBlip>
              <a:defRPr sz="3200">
                <a:solidFill>
                  <a:schemeClr val="tx1">
                    <a:lumMod val="75000"/>
                    <a:lumOff val="25000"/>
                  </a:schemeClr>
                </a:solidFill>
                <a:latin typeface="+mn-lt"/>
              </a:defRPr>
            </a:lvl1pPr>
            <a:lvl2pPr marL="685800" indent="-228600">
              <a:buSzPct val="80000"/>
              <a:buFontTx/>
              <a:buBlip>
                <a:blip r:embed="rId4">
                  <a:extLst>
                    <a:ext uri="{96DAC541-7B7A-43D3-8B79-37D633B846F1}">
                      <asvg:svgBlip xmlns:asvg="http://schemas.microsoft.com/office/drawing/2016/SVG/main" r:embed="rId5"/>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2241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21EB0E-F7EA-4C0D-A952-088F9948818A}"/>
              </a:ext>
            </a:extLst>
          </p:cNvPr>
          <p:cNvSpPr>
            <a:spLocks noGrp="1"/>
          </p:cNvSpPr>
          <p:nvPr>
            <p:ph type="title" hasCustomPrompt="1"/>
          </p:nvPr>
        </p:nvSpPr>
        <p:spPr>
          <a:xfrm>
            <a:off x="573024" y="926592"/>
            <a:ext cx="10695432" cy="524256"/>
          </a:xfrm>
          <a:prstGeom prst="rect">
            <a:avLst/>
          </a:prstGeom>
          <a:solidFill>
            <a:schemeClr val="bg1">
              <a:lumMod val="95000"/>
            </a:schemeClr>
          </a:solidFill>
          <a:ln w="12700">
            <a:solidFill>
              <a:schemeClr val="bg1">
                <a:lumMod val="85000"/>
              </a:schemeClr>
            </a:solidFill>
          </a:ln>
        </p:spPr>
        <p:txBody>
          <a:bodyPr/>
          <a:lstStyle>
            <a:lvl1pPr algn="r">
              <a:defRPr sz="3200">
                <a:solidFill>
                  <a:schemeClr val="tx1"/>
                </a:solidFill>
                <a:latin typeface="Bahnschrift" panose="020B0502040204020203" pitchFamily="34" charset="0"/>
              </a:defRPr>
            </a:lvl1pPr>
          </a:lstStyle>
          <a:p>
            <a:r>
              <a:rPr lang="en-ZA" dirty="0"/>
              <a:t>SLIDE TITLE</a:t>
            </a:r>
          </a:p>
        </p:txBody>
      </p:sp>
    </p:spTree>
    <p:extLst>
      <p:ext uri="{BB962C8B-B14F-4D97-AF65-F5344CB8AC3E}">
        <p14:creationId xmlns:p14="http://schemas.microsoft.com/office/powerpoint/2010/main" val="22758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7DFE5-E629-4A24-9EFB-F7D9DAFB6103}"/>
              </a:ext>
            </a:extLst>
          </p:cNvPr>
          <p:cNvPicPr>
            <a:picLocks noChangeAspect="1"/>
          </p:cNvPicPr>
          <p:nvPr userDrawn="1"/>
        </p:nvPicPr>
        <p:blipFill>
          <a:blip r:embed="rId9"/>
          <a:stretch>
            <a:fillRect/>
          </a:stretch>
        </p:blipFill>
        <p:spPr>
          <a:xfrm>
            <a:off x="53707" y="53037"/>
            <a:ext cx="616854" cy="620320"/>
          </a:xfrm>
          <a:prstGeom prst="rect">
            <a:avLst/>
          </a:prstGeom>
        </p:spPr>
      </p:pic>
      <p:sp>
        <p:nvSpPr>
          <p:cNvPr id="6" name="TextBox 5">
            <a:extLst>
              <a:ext uri="{FF2B5EF4-FFF2-40B4-BE49-F238E27FC236}">
                <a16:creationId xmlns:a16="http://schemas.microsoft.com/office/drawing/2014/main" id="{3048D243-1470-4CC2-85E7-DE226B94B3F6}"/>
              </a:ext>
            </a:extLst>
          </p:cNvPr>
          <p:cNvSpPr txBox="1"/>
          <p:nvPr userDrawn="1"/>
        </p:nvSpPr>
        <p:spPr>
          <a:xfrm>
            <a:off x="670562" y="0"/>
            <a:ext cx="11521438" cy="369332"/>
          </a:xfrm>
          <a:prstGeom prst="rect">
            <a:avLst/>
          </a:prstGeom>
          <a:noFill/>
        </p:spPr>
        <p:txBody>
          <a:bodyPr wrap="square" rtlCol="0">
            <a:spAutoFit/>
          </a:bodyPr>
          <a:lstStyle/>
          <a:p>
            <a:r>
              <a:rPr lang="en-ZA" dirty="0">
                <a:solidFill>
                  <a:schemeClr val="accent6"/>
                </a:solidFill>
                <a:latin typeface="Bahnschrift" panose="020B0502040204020203" pitchFamily="34" charset="0"/>
              </a:rPr>
              <a:t>UNIVERSITY OF JOHANNESBURG                          </a:t>
            </a:r>
            <a:r>
              <a:rPr lang="en-ZA" dirty="0">
                <a:solidFill>
                  <a:schemeClr val="tx2">
                    <a:lumMod val="60000"/>
                    <a:lumOff val="40000"/>
                  </a:schemeClr>
                </a:solidFill>
                <a:latin typeface="Bahnschrift" panose="020B0502040204020203" pitchFamily="34" charset="0"/>
              </a:rPr>
              <a:t>ENTREPRENEURSHIP AND SMALL BUSINESS DEVELOPMENT </a:t>
            </a:r>
          </a:p>
        </p:txBody>
      </p:sp>
      <p:sp>
        <p:nvSpPr>
          <p:cNvPr id="8" name="Rectangle 7">
            <a:extLst>
              <a:ext uri="{FF2B5EF4-FFF2-40B4-BE49-F238E27FC236}">
                <a16:creationId xmlns:a16="http://schemas.microsoft.com/office/drawing/2014/main" id="{872E65CB-5FB8-4148-8B1F-6EABC7C70319}"/>
              </a:ext>
            </a:extLst>
          </p:cNvPr>
          <p:cNvSpPr/>
          <p:nvPr userDrawn="1"/>
        </p:nvSpPr>
        <p:spPr>
          <a:xfrm>
            <a:off x="1469605" y="363197"/>
            <a:ext cx="2638162" cy="6330211"/>
          </a:xfrm>
          <a:prstGeom prst="rect">
            <a:avLst/>
          </a:prstGeom>
          <a:pattFill prst="pct7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Picture 4">
            <a:extLst>
              <a:ext uri="{FF2B5EF4-FFF2-40B4-BE49-F238E27FC236}">
                <a16:creationId xmlns:a16="http://schemas.microsoft.com/office/drawing/2014/main" id="{F6B6CE9D-0679-4B43-8556-68E5AA06755B}"/>
              </a:ext>
            </a:extLst>
          </p:cNvPr>
          <p:cNvPicPr>
            <a:picLocks noChangeAspect="1"/>
          </p:cNvPicPr>
          <p:nvPr userDrawn="1"/>
        </p:nvPicPr>
        <p:blipFill>
          <a:blip r:embed="rId10">
            <a:duotone>
              <a:prstClr val="black"/>
              <a:schemeClr val="accent6">
                <a:tint val="45000"/>
                <a:satMod val="400000"/>
              </a:schemeClr>
            </a:duotone>
          </a:blip>
          <a:stretch>
            <a:fillRect/>
          </a:stretch>
        </p:blipFill>
        <p:spPr>
          <a:xfrm>
            <a:off x="265419" y="5689782"/>
            <a:ext cx="974297" cy="974297"/>
          </a:xfrm>
          <a:prstGeom prst="rect">
            <a:avLst/>
          </a:prstGeom>
        </p:spPr>
      </p:pic>
      <p:pic>
        <p:nvPicPr>
          <p:cNvPr id="9" name="Picture 8">
            <a:extLst>
              <a:ext uri="{FF2B5EF4-FFF2-40B4-BE49-F238E27FC236}">
                <a16:creationId xmlns:a16="http://schemas.microsoft.com/office/drawing/2014/main" id="{BA00784B-E022-48A0-AC3E-1AB7FAF0398D}"/>
              </a:ext>
            </a:extLst>
          </p:cNvPr>
          <p:cNvPicPr>
            <a:picLocks noChangeAspect="1"/>
          </p:cNvPicPr>
          <p:nvPr userDrawn="1"/>
        </p:nvPicPr>
        <p:blipFill>
          <a:blip r:embed="rId11">
            <a:duotone>
              <a:schemeClr val="accent6">
                <a:shade val="45000"/>
                <a:satMod val="135000"/>
              </a:schemeClr>
              <a:prstClr val="white"/>
            </a:duotone>
          </a:blip>
          <a:stretch>
            <a:fillRect/>
          </a:stretch>
        </p:blipFill>
        <p:spPr>
          <a:xfrm>
            <a:off x="11256463" y="5900859"/>
            <a:ext cx="792549" cy="792549"/>
          </a:xfrm>
          <a:prstGeom prst="rect">
            <a:avLst/>
          </a:prstGeom>
        </p:spPr>
      </p:pic>
    </p:spTree>
    <p:extLst>
      <p:ext uri="{BB962C8B-B14F-4D97-AF65-F5344CB8AC3E}">
        <p14:creationId xmlns:p14="http://schemas.microsoft.com/office/powerpoint/2010/main" val="3537558507"/>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BC03-54C1-4F34-A717-BB3568FDF490}"/>
              </a:ext>
            </a:extLst>
          </p:cNvPr>
          <p:cNvSpPr>
            <a:spLocks noGrp="1"/>
          </p:cNvSpPr>
          <p:nvPr>
            <p:ph type="ctrTitle"/>
          </p:nvPr>
        </p:nvSpPr>
        <p:spPr>
          <a:xfrm>
            <a:off x="1524000" y="2545492"/>
            <a:ext cx="9144000" cy="964470"/>
          </a:xfrm>
        </p:spPr>
        <p:txBody>
          <a:bodyPr/>
          <a:lstStyle/>
          <a:p>
            <a:r>
              <a:rPr lang="en-ZA" dirty="0"/>
              <a:t>MARKETING</a:t>
            </a:r>
          </a:p>
        </p:txBody>
      </p:sp>
      <p:sp>
        <p:nvSpPr>
          <p:cNvPr id="3" name="Subtitle 2">
            <a:extLst>
              <a:ext uri="{FF2B5EF4-FFF2-40B4-BE49-F238E27FC236}">
                <a16:creationId xmlns:a16="http://schemas.microsoft.com/office/drawing/2014/main" id="{6A2C6020-E14B-4CC4-A0CC-79C753C461AB}"/>
              </a:ext>
            </a:extLst>
          </p:cNvPr>
          <p:cNvSpPr>
            <a:spLocks noGrp="1"/>
          </p:cNvSpPr>
          <p:nvPr>
            <p:ph type="subTitle" idx="1"/>
          </p:nvPr>
        </p:nvSpPr>
        <p:spPr/>
        <p:txBody>
          <a:bodyPr/>
          <a:lstStyle/>
          <a:p>
            <a:r>
              <a:rPr lang="en-ZA" dirty="0"/>
              <a:t>BUSINESS FUNCTION</a:t>
            </a:r>
          </a:p>
        </p:txBody>
      </p:sp>
    </p:spTree>
    <p:extLst>
      <p:ext uri="{BB962C8B-B14F-4D97-AF65-F5344CB8AC3E}">
        <p14:creationId xmlns:p14="http://schemas.microsoft.com/office/powerpoint/2010/main" val="214486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In your group, discuss the marketing efforts that group members have made and the results you have achieved.</a:t>
            </a:r>
          </a:p>
          <a:p>
            <a:pPr marL="514350" indent="-514350">
              <a:buFont typeface="+mj-lt"/>
              <a:buAutoNum type="arabicPeriod"/>
            </a:pPr>
            <a:r>
              <a:rPr lang="en-ZA" dirty="0"/>
              <a:t>Try to understand and share the reasons for successes and failures.</a:t>
            </a:r>
          </a:p>
          <a:p>
            <a:pPr marL="514350" indent="-514350">
              <a:buFont typeface="+mj-lt"/>
              <a:buAutoNum type="arabicPeriod"/>
            </a:pPr>
            <a:endParaRPr lang="en-ZA" dirty="0"/>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97121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361461"/>
            <a:ext cx="9144000" cy="1589102"/>
          </a:xfrm>
        </p:spPr>
        <p:txBody>
          <a:bodyPr/>
          <a:lstStyle/>
          <a:p>
            <a:r>
              <a:rPr lang="en-ZA" sz="5400" dirty="0"/>
              <a:t>BENEFITS OF DIGITAL MAREKTING</a:t>
            </a:r>
          </a:p>
        </p:txBody>
      </p:sp>
    </p:spTree>
    <p:extLst>
      <p:ext uri="{BB962C8B-B14F-4D97-AF65-F5344CB8AC3E}">
        <p14:creationId xmlns:p14="http://schemas.microsoft.com/office/powerpoint/2010/main" val="259337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BENEFITS OF DIGITAL 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 You can target only the prospects most likely to purchase your product or service.</a:t>
            </a:r>
          </a:p>
          <a:p>
            <a:r>
              <a:rPr lang="en-US" sz="2000" dirty="0"/>
              <a:t>If you place an advertisement on TV, in a magazine, or on a billboard, you have limited control over who sees the ad. You are able to measure certain demographics — including the magazine's typical readership, or the demographic of a certain neighborhood — but it's still largely a shot in the dark.</a:t>
            </a:r>
          </a:p>
          <a:p>
            <a:r>
              <a:rPr lang="en-US" sz="2000" dirty="0"/>
              <a:t>Digital marketing allows businesses to identify and target a highly-specific audience, and send that audience personalized, high-converting marketing messages.</a:t>
            </a:r>
          </a:p>
          <a:p>
            <a:r>
              <a:rPr lang="en-US" sz="2000" dirty="0"/>
              <a:t>SME’s can take advantage of social media's targeting features to show social media ads to a certain audience based on variables such as age, gender, location, interests, networks, or behaviors. </a:t>
            </a:r>
          </a:p>
          <a:p>
            <a:r>
              <a:rPr lang="en-US" sz="2000" dirty="0"/>
              <a:t>SEO strategies can be used to serve ads to users who've shown interest in your product or service, or who've searched specific keywords that relate to your industry.</a:t>
            </a:r>
          </a:p>
        </p:txBody>
      </p:sp>
    </p:spTree>
    <p:extLst>
      <p:ext uri="{BB962C8B-B14F-4D97-AF65-F5344CB8AC3E}">
        <p14:creationId xmlns:p14="http://schemas.microsoft.com/office/powerpoint/2010/main" val="86506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BENEFITS OF DIGITAL 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More cost-effective than traditional marketing methods.</a:t>
            </a:r>
          </a:p>
          <a:p>
            <a:r>
              <a:rPr lang="en-US" sz="2000" dirty="0"/>
              <a:t>Digital marketing enables businesses to track campaigns on a daily basis and decrease the amount of money spent on a certain channel if it isn't demonstrating high ROI which is not an option with traditional forms of advertising.  Irrespective of performance —costs remain the same, whether or not it converts for the business.</a:t>
            </a:r>
          </a:p>
          <a:p>
            <a:r>
              <a:rPr lang="en-US" sz="2000" dirty="0"/>
              <a:t>Digital marketing provides complete control over ad spend. Rather than paying for PPC campaigns, SME’s can spend money on design software to create high-converting Instagram content. A digital marketing strategy allows businesses to continuously pivot, ensuring money is never wasted on channels that don't perform well.</a:t>
            </a:r>
          </a:p>
        </p:txBody>
      </p:sp>
    </p:spTree>
    <p:extLst>
      <p:ext uri="{BB962C8B-B14F-4D97-AF65-F5344CB8AC3E}">
        <p14:creationId xmlns:p14="http://schemas.microsoft.com/office/powerpoint/2010/main" val="1109810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BENEFITS OF DIGITAL 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Digital marketing lets SME’s outrank bigger players in their industry.</a:t>
            </a:r>
          </a:p>
          <a:p>
            <a:r>
              <a:rPr lang="en-US" sz="2000" dirty="0"/>
              <a:t>Small businesses find it difficult to compete with the major brands in industry, many of which have millions of rands to invest in television commercials or nationwide campaigns. Fortunately, there are plenty of opportunities to outrank the big players through strategic digital marketing initiatives.</a:t>
            </a:r>
          </a:p>
          <a:p>
            <a:r>
              <a:rPr lang="en-US" sz="2000" dirty="0"/>
              <a:t>An SME can identify certain long-tail keywords that relate to their product or service, and create high-quality content to help you rank on search engines for those keywords. Search engines don't care which brand is biggest — instead, search engines will prioritize content that resonates best with the target audience.</a:t>
            </a:r>
          </a:p>
          <a:p>
            <a:r>
              <a:rPr lang="en-US" sz="2000" dirty="0"/>
              <a:t>Additionally, social media enables SME’s to reach new audiences through influencer marketing. People don’t necessarily follow any big brands on social media, but they do follow influencers who will occasionally showcase products or services they like —for small-to-medium sized companies, this could be a good avenue to consider.</a:t>
            </a:r>
          </a:p>
        </p:txBody>
      </p:sp>
    </p:spTree>
    <p:extLst>
      <p:ext uri="{BB962C8B-B14F-4D97-AF65-F5344CB8AC3E}">
        <p14:creationId xmlns:p14="http://schemas.microsoft.com/office/powerpoint/2010/main" val="2150848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BENEFITS OF DIGITAL 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Digital marketing is measurable.</a:t>
            </a:r>
          </a:p>
          <a:p>
            <a:r>
              <a:rPr lang="en-US" sz="2000" dirty="0"/>
              <a:t>Digital marketing can give businesses a comprehensive, start-to-finish view of all the metrics that might matter to your company — including impressions, shares, views, clicks, and time on page. This is one of the biggest benefits of digital marketing. While traditional advertising can be useful for certain goals, its biggest limitation is measurability.</a:t>
            </a:r>
          </a:p>
          <a:p>
            <a:r>
              <a:rPr lang="en-US" sz="2000" dirty="0"/>
              <a:t>Unlike most offline marketing efforts, digital marketing allows marketers to see accurate results in real time. It is extremely difficult to estimate how many people actually flipped to a newspaper advertisement and paid attention to an ad. There's no surefire way to know if that ad was responsible for any sales at all.</a:t>
            </a:r>
          </a:p>
          <a:p>
            <a:r>
              <a:rPr lang="en-US" sz="2000" dirty="0"/>
              <a:t>On the other hand, with digital marketing, you can measure the ROI of pretty much any aspect of marketing efforts.</a:t>
            </a:r>
          </a:p>
        </p:txBody>
      </p:sp>
    </p:spTree>
    <p:extLst>
      <p:ext uri="{BB962C8B-B14F-4D97-AF65-F5344CB8AC3E}">
        <p14:creationId xmlns:p14="http://schemas.microsoft.com/office/powerpoint/2010/main" val="268284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BENEFITS OF DIGITAL 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Digital marketing helps reach a larger audience than through traditional methods, and target the prospects who are most likely to buy products or services.</a:t>
            </a:r>
          </a:p>
          <a:p>
            <a:r>
              <a:rPr lang="en-US" sz="2000" dirty="0"/>
              <a:t>Additionally, it's often more cost-effective than traditional advertising, and enables measurement of success on a daily basis and pivot as you see fit.</a:t>
            </a:r>
          </a:p>
        </p:txBody>
      </p:sp>
    </p:spTree>
    <p:extLst>
      <p:ext uri="{BB962C8B-B14F-4D97-AF65-F5344CB8AC3E}">
        <p14:creationId xmlns:p14="http://schemas.microsoft.com/office/powerpoint/2010/main" val="2784941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Share with your group the benefits from digital marketing that you need to grow your business or improve your current marketing efforts.</a:t>
            </a:r>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168554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784412"/>
            <a:ext cx="9144000" cy="1725550"/>
          </a:xfrm>
        </p:spPr>
        <p:txBody>
          <a:bodyPr/>
          <a:lstStyle/>
          <a:p>
            <a:r>
              <a:rPr lang="en-ZA" dirty="0"/>
              <a:t>DIGITAL MARKETING STRATEGIES</a:t>
            </a:r>
          </a:p>
        </p:txBody>
      </p:sp>
    </p:spTree>
    <p:extLst>
      <p:ext uri="{BB962C8B-B14F-4D97-AF65-F5344CB8AC3E}">
        <p14:creationId xmlns:p14="http://schemas.microsoft.com/office/powerpoint/2010/main" val="237480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MARKETING STRATEGY PROCESS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Conduct market research</a:t>
            </a:r>
          </a:p>
          <a:p>
            <a:r>
              <a:rPr lang="en-US" sz="2000" dirty="0"/>
              <a:t>Profile your target markets</a:t>
            </a:r>
          </a:p>
          <a:p>
            <a:r>
              <a:rPr lang="en-US" sz="2000" dirty="0"/>
              <a:t>Identify your unique selling proposition</a:t>
            </a:r>
          </a:p>
          <a:p>
            <a:r>
              <a:rPr lang="en-US" sz="2000" dirty="0"/>
              <a:t>Develop your business brand</a:t>
            </a:r>
          </a:p>
          <a:p>
            <a:r>
              <a:rPr lang="en-US" sz="2000" dirty="0"/>
              <a:t>Choose your marketing avenues</a:t>
            </a:r>
          </a:p>
          <a:p>
            <a:r>
              <a:rPr lang="en-US" sz="2000" dirty="0"/>
              <a:t>Set your goals and budget</a:t>
            </a:r>
          </a:p>
          <a:p>
            <a:r>
              <a:rPr lang="en-US" sz="2000" dirty="0"/>
              <a:t>Nurture your loyal customers</a:t>
            </a:r>
          </a:p>
          <a:p>
            <a:r>
              <a:rPr lang="en-US" sz="2000" dirty="0"/>
              <a:t>Monitor and review</a:t>
            </a:r>
          </a:p>
        </p:txBody>
      </p:sp>
    </p:spTree>
    <p:extLst>
      <p:ext uri="{BB962C8B-B14F-4D97-AF65-F5344CB8AC3E}">
        <p14:creationId xmlns:p14="http://schemas.microsoft.com/office/powerpoint/2010/main" val="56339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AD88-11E1-408E-A1E9-507C4CFDE689}"/>
              </a:ext>
            </a:extLst>
          </p:cNvPr>
          <p:cNvSpPr>
            <a:spLocks noGrp="1"/>
          </p:cNvSpPr>
          <p:nvPr>
            <p:ph type="title"/>
          </p:nvPr>
        </p:nvSpPr>
        <p:spPr/>
        <p:txBody>
          <a:bodyPr/>
          <a:lstStyle/>
          <a:p>
            <a:endParaRPr lang="en-ZA" dirty="0"/>
          </a:p>
        </p:txBody>
      </p:sp>
      <p:sp>
        <p:nvSpPr>
          <p:cNvPr id="3" name="Content Placeholder 2">
            <a:extLst>
              <a:ext uri="{FF2B5EF4-FFF2-40B4-BE49-F238E27FC236}">
                <a16:creationId xmlns:a16="http://schemas.microsoft.com/office/drawing/2014/main" id="{8E5CC1D9-FB02-44AB-B3A4-D61AACF1EB54}"/>
              </a:ext>
            </a:extLst>
          </p:cNvPr>
          <p:cNvSpPr>
            <a:spLocks noGrp="1"/>
          </p:cNvSpPr>
          <p:nvPr>
            <p:ph idx="1"/>
          </p:nvPr>
        </p:nvSpPr>
        <p:spPr>
          <a:xfrm>
            <a:off x="1457738" y="1754124"/>
            <a:ext cx="9276524" cy="4951476"/>
          </a:xfrm>
        </p:spPr>
        <p:txBody>
          <a:bodyPr/>
          <a:lstStyle/>
          <a:p>
            <a:pPr>
              <a:buClr>
                <a:schemeClr val="tx1"/>
              </a:buClr>
              <a:buSzPct val="70000"/>
            </a:pPr>
            <a:r>
              <a:rPr lang="en-ZA" sz="2800" dirty="0"/>
              <a:t>DEFINITION OF MARKETING</a:t>
            </a:r>
          </a:p>
          <a:p>
            <a:pPr>
              <a:buClr>
                <a:schemeClr val="tx1"/>
              </a:buClr>
              <a:buSzPct val="70000"/>
            </a:pPr>
            <a:r>
              <a:rPr lang="en-ZA" sz="2800" dirty="0"/>
              <a:t>DIGITAL MARKETING USE CASES</a:t>
            </a:r>
          </a:p>
          <a:p>
            <a:pPr>
              <a:buClr>
                <a:schemeClr val="tx1"/>
              </a:buClr>
              <a:buSzPct val="70000"/>
            </a:pPr>
            <a:r>
              <a:rPr lang="en-ZA" sz="2800" dirty="0"/>
              <a:t>BENEFITS OF DIGITAL MARKETING</a:t>
            </a:r>
          </a:p>
          <a:p>
            <a:pPr>
              <a:buClr>
                <a:schemeClr val="tx1"/>
              </a:buClr>
              <a:buSzPct val="70000"/>
            </a:pPr>
            <a:r>
              <a:rPr lang="en-ZA" sz="2800" dirty="0"/>
              <a:t>DIGITAL MARKETING STRATEGIES</a:t>
            </a:r>
          </a:p>
          <a:p>
            <a:pPr>
              <a:buClr>
                <a:schemeClr val="tx1"/>
              </a:buClr>
              <a:buSzPct val="70000"/>
            </a:pPr>
            <a:r>
              <a:rPr lang="en-ZA" sz="2800" dirty="0"/>
              <a:t>CASE STUDY</a:t>
            </a:r>
          </a:p>
          <a:p>
            <a:pPr>
              <a:buClr>
                <a:schemeClr val="tx1"/>
              </a:buClr>
              <a:buSzPct val="70000"/>
            </a:pPr>
            <a:r>
              <a:rPr lang="en-ZA" sz="2800" dirty="0"/>
              <a:t>REFERENCES</a:t>
            </a:r>
          </a:p>
          <a:p>
            <a:endParaRPr lang="en-ZA" sz="2800" dirty="0"/>
          </a:p>
          <a:p>
            <a:endParaRPr lang="en-ZA" dirty="0"/>
          </a:p>
          <a:p>
            <a:pPr lvl="1"/>
            <a:endParaRPr lang="en-ZA" dirty="0"/>
          </a:p>
          <a:p>
            <a:endParaRPr lang="en-ZA" dirty="0"/>
          </a:p>
          <a:p>
            <a:endParaRPr lang="en-ZA" dirty="0"/>
          </a:p>
        </p:txBody>
      </p:sp>
    </p:spTree>
    <p:extLst>
      <p:ext uri="{BB962C8B-B14F-4D97-AF65-F5344CB8AC3E}">
        <p14:creationId xmlns:p14="http://schemas.microsoft.com/office/powerpoint/2010/main" val="391593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DIGITAL MARKETING ASSETS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Website</a:t>
            </a:r>
          </a:p>
          <a:p>
            <a:r>
              <a:rPr lang="en-US" sz="2000" dirty="0"/>
              <a:t>Branded assets (logos, icons, acronyms)</a:t>
            </a:r>
          </a:p>
          <a:p>
            <a:r>
              <a:rPr lang="en-US" sz="2000" dirty="0"/>
              <a:t>Video content (video ads, product demos)</a:t>
            </a:r>
          </a:p>
          <a:p>
            <a:r>
              <a:rPr lang="en-US" sz="2000" dirty="0"/>
              <a:t>Images (infographics, product and company photos)</a:t>
            </a:r>
          </a:p>
          <a:p>
            <a:r>
              <a:rPr lang="en-US" sz="2000" dirty="0"/>
              <a:t>Written content (blog posts, eBooks, product descriptions, Help Sections, “learning center-type” content or online courses)</a:t>
            </a:r>
          </a:p>
          <a:p>
            <a:r>
              <a:rPr lang="en-US" sz="2000" dirty="0"/>
              <a:t>Online products or tools (SaaS, calculators, interactive content)</a:t>
            </a:r>
          </a:p>
          <a:p>
            <a:r>
              <a:rPr lang="en-US" sz="2000" dirty="0"/>
              <a:t>Reviews</a:t>
            </a:r>
          </a:p>
          <a:p>
            <a:r>
              <a:rPr lang="en-US" sz="2000" dirty="0"/>
              <a:t>Social media pages</a:t>
            </a:r>
          </a:p>
        </p:txBody>
      </p:sp>
    </p:spTree>
    <p:extLst>
      <p:ext uri="{BB962C8B-B14F-4D97-AF65-F5344CB8AC3E}">
        <p14:creationId xmlns:p14="http://schemas.microsoft.com/office/powerpoint/2010/main" val="56325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PAY-PER-CLICK ADVERTISING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Pay-per-click (PPC) advertising is a broad term that covers any online marketing where the advertising business pays for each time a user clicks on an ad. </a:t>
            </a:r>
          </a:p>
          <a:p>
            <a:r>
              <a:rPr lang="en-US" sz="2000" dirty="0"/>
              <a:t>For example, Google AdWords is a form of PPC advertising called “paid search advertising.” Facebook Ads are another form of PPC advertising called “paid social media advertising.” </a:t>
            </a:r>
          </a:p>
        </p:txBody>
      </p:sp>
    </p:spTree>
    <p:extLst>
      <p:ext uri="{BB962C8B-B14F-4D97-AF65-F5344CB8AC3E}">
        <p14:creationId xmlns:p14="http://schemas.microsoft.com/office/powerpoint/2010/main" val="29288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PAID SEARCH ADVERTISING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Paid search advertising is one of the best ways to target potential customers actively searching for a product or service like yours. Google, Bing, and Yahoo allow you to run ads on their Search Engine Results Pages (SERPs).  </a:t>
            </a:r>
          </a:p>
          <a:p>
            <a:r>
              <a:rPr lang="en-US" sz="2000" dirty="0"/>
              <a:t>According to Google, 91% of users are searching from their mobile devices. All of your PPC and paid search advertising campaigns should be optimized for mobile so your business isn’t missing out on all of those clicks and potential customers. If you’re missing the mark on this, you need to revamp your digital marketing strategy ASAP. </a:t>
            </a:r>
          </a:p>
        </p:txBody>
      </p:sp>
    </p:spTree>
    <p:extLst>
      <p:ext uri="{BB962C8B-B14F-4D97-AF65-F5344CB8AC3E}">
        <p14:creationId xmlns:p14="http://schemas.microsoft.com/office/powerpoint/2010/main" val="1650277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SEARCH ENGINE OPTIMIZATION </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Search Engine Optimization, commonly known as SEO, is the technique used by digital media marketing professionals to get pages and blog posts to rank organically on SERPs. It takes more skill and know-how to get on the front page of Google with SEO than with paid search advertising, and it can be time-consuming. </a:t>
            </a:r>
          </a:p>
        </p:txBody>
      </p:sp>
    </p:spTree>
    <p:extLst>
      <p:ext uri="{BB962C8B-B14F-4D97-AF65-F5344CB8AC3E}">
        <p14:creationId xmlns:p14="http://schemas.microsoft.com/office/powerpoint/2010/main" val="2142504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SOCIAL MEDIA 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Like SEO, social media marketing is the free, organic way to use platforms like Facebook or Twitter to market your business through digital means. Unfortunately, organically marketing your business on social media takes more time and effort than paid advertising. Still, it can be very effective when you’re operating on a tighter budget. Social media marketing is one of the best digital marketing strategies you can use, even if you don’t pay for it. </a:t>
            </a:r>
          </a:p>
          <a:p>
            <a:pPr marL="0" indent="0">
              <a:buNone/>
            </a:pPr>
            <a:endParaRPr lang="en-US" sz="2000" dirty="0"/>
          </a:p>
        </p:txBody>
      </p:sp>
    </p:spTree>
    <p:extLst>
      <p:ext uri="{BB962C8B-B14F-4D97-AF65-F5344CB8AC3E}">
        <p14:creationId xmlns:p14="http://schemas.microsoft.com/office/powerpoint/2010/main" val="181110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CONVERSION RATE OPTIMIZATION</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Conversion rate optimization (CRO) improves the online user experience to maximize the number of users who perform a desired action known as converting. This can be as simple as getting them to click on a link and sign up for your newsletter. Businesses often use CRO to get leads, chats, calls, and sales from their existing website traffic and increase those conversions.</a:t>
            </a:r>
          </a:p>
        </p:txBody>
      </p:sp>
    </p:spTree>
    <p:extLst>
      <p:ext uri="{BB962C8B-B14F-4D97-AF65-F5344CB8AC3E}">
        <p14:creationId xmlns:p14="http://schemas.microsoft.com/office/powerpoint/2010/main" val="95829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CONTENT 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Content marketing is another broad digital marketing term. Content marketing covers any digital marketing effort that uses content assets (blog posts, infographics, eBooks, videos, etc.) to build brand awareness or drive clicks, leads, or sales. Most importantly, when you combine these elements the right way, you develop a clear online marketing strategy for your business. </a:t>
            </a:r>
          </a:p>
        </p:txBody>
      </p:sp>
    </p:spTree>
    <p:extLst>
      <p:ext uri="{BB962C8B-B14F-4D97-AF65-F5344CB8AC3E}">
        <p14:creationId xmlns:p14="http://schemas.microsoft.com/office/powerpoint/2010/main" val="3644489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NATIVE ADVERTISING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Have you ever noticed that at the bottom of an article you’re reading, there is often a list of suggested articles? That’s native advertising. Most of it falls under content marketing because it uses content to attract clicks (“You’ll never believe what happens next!”). Often, it can be difficult to spot because it is usually mixed in with non-paid content recommendations. Of course, that’s kind of the point.</a:t>
            </a:r>
          </a:p>
        </p:txBody>
      </p:sp>
    </p:spTree>
    <p:extLst>
      <p:ext uri="{BB962C8B-B14F-4D97-AF65-F5344CB8AC3E}">
        <p14:creationId xmlns:p14="http://schemas.microsoft.com/office/powerpoint/2010/main" val="2371604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EMAIL 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Email marketing is the oldest form of online marketing, and it’s still going strong. Most digital marketers use it for advertising special deals, highlighting content, or promoting an event. It offers opportunities to reach users who may not be on many of the more popular platforms, like social media. </a:t>
            </a:r>
          </a:p>
        </p:txBody>
      </p:sp>
    </p:spTree>
    <p:extLst>
      <p:ext uri="{BB962C8B-B14F-4D97-AF65-F5344CB8AC3E}">
        <p14:creationId xmlns:p14="http://schemas.microsoft.com/office/powerpoint/2010/main" val="227714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AFFILIATE MARKETING </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You use affiliate marketing to pay someone else — a person or a business — to promote your products and services on their website. </a:t>
            </a:r>
          </a:p>
        </p:txBody>
      </p:sp>
    </p:spTree>
    <p:extLst>
      <p:ext uri="{BB962C8B-B14F-4D97-AF65-F5344CB8AC3E}">
        <p14:creationId xmlns:p14="http://schemas.microsoft.com/office/powerpoint/2010/main" val="396370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802167"/>
            <a:ext cx="9144000" cy="1707795"/>
          </a:xfrm>
        </p:spPr>
        <p:txBody>
          <a:bodyPr/>
          <a:lstStyle/>
          <a:p>
            <a:r>
              <a:rPr lang="en-ZA" dirty="0"/>
              <a:t>DEFINITION OF MARKETING</a:t>
            </a:r>
          </a:p>
        </p:txBody>
      </p:sp>
    </p:spTree>
    <p:extLst>
      <p:ext uri="{BB962C8B-B14F-4D97-AF65-F5344CB8AC3E}">
        <p14:creationId xmlns:p14="http://schemas.microsoft.com/office/powerpoint/2010/main" val="3256130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3087757"/>
            <a:ext cx="9144000" cy="862805"/>
          </a:xfrm>
        </p:spPr>
        <p:txBody>
          <a:bodyPr/>
          <a:lstStyle/>
          <a:p>
            <a:r>
              <a:rPr lang="en-ZA" sz="5400" dirty="0"/>
              <a:t>CASE STUDY</a:t>
            </a:r>
          </a:p>
        </p:txBody>
      </p:sp>
    </p:spTree>
    <p:extLst>
      <p:ext uri="{BB962C8B-B14F-4D97-AF65-F5344CB8AC3E}">
        <p14:creationId xmlns:p14="http://schemas.microsoft.com/office/powerpoint/2010/main" val="3467084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CASE STUDY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Dropbox Grows from 1 Million to 500 Million Users in Just 7 Years</a:t>
            </a:r>
          </a:p>
          <a:p>
            <a:r>
              <a:rPr lang="en-US" sz="2000" dirty="0"/>
              <a:t>Ranked as one of the most valuable startups in the world, Dropbox is currently one of the most used digital utilities across the globe. Dropbox has a total of 500 million users, and its usage has been growing steadily ever since. From 2009 to 2016, Dropbox was able to achieve growth from 1 million to 500 million users. Much of this dramatic growth was </a:t>
            </a:r>
            <a:r>
              <a:rPr lang="en-US" sz="2000" dirty="0" err="1"/>
              <a:t>fuelled</a:t>
            </a:r>
            <a:r>
              <a:rPr lang="en-US" sz="2000" dirty="0"/>
              <a:t> by online marketing.</a:t>
            </a:r>
          </a:p>
          <a:p>
            <a:r>
              <a:rPr lang="en-US" sz="2000" dirty="0"/>
              <a:t>As an online service, Dropbox’s online marketing was particularly important. Its users were already there — it just needed to find a way to tap into them. It was able to do this in a scalable, cost-effective way by essentially recruiting its own customers. Dropbox encouraged customers to invite others through a variety of social media platforms, which turned the ordinary user into a brand ambassador.</a:t>
            </a:r>
          </a:p>
        </p:txBody>
      </p:sp>
    </p:spTree>
    <p:extLst>
      <p:ext uri="{BB962C8B-B14F-4D97-AF65-F5344CB8AC3E}">
        <p14:creationId xmlns:p14="http://schemas.microsoft.com/office/powerpoint/2010/main" val="817445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CASE STUDY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Further, Dropbox had to segregate its marketing campaigns. It wasn’t just a B2C utility; its ultimate goals were to serve to businesses who would be more likely to pay for a premium model.</a:t>
            </a:r>
          </a:p>
          <a:p>
            <a:r>
              <a:rPr lang="en-US" sz="2000" dirty="0"/>
              <a:t>This meant that Dropbox had to reach a certain saturation point. The more ubiquitous its product became, the more likely it would be that commercial enterprises would invest in premium services. This underscored the importance of fast, even chaotic, growth.</a:t>
            </a:r>
          </a:p>
          <a:p>
            <a:r>
              <a:rPr lang="en-US" sz="2000" dirty="0"/>
              <a:t>Key aspects of their marketing strategy included the following:</a:t>
            </a:r>
          </a:p>
          <a:p>
            <a:pPr lvl="1"/>
            <a:r>
              <a:rPr lang="en-US" sz="1600" dirty="0"/>
              <a:t>A Clean, Clear Landing Page</a:t>
            </a:r>
          </a:p>
          <a:p>
            <a:pPr lvl="1"/>
            <a:r>
              <a:rPr lang="en-US" sz="1600" dirty="0"/>
              <a:t>Dropbox’s landing page immediately describes its product in a single sentence and then prompts users to commit. As a free product, Dropbox yields the best results by encouraging users to test out their service.</a:t>
            </a:r>
          </a:p>
          <a:p>
            <a:endParaRPr lang="en-US" sz="2000" dirty="0"/>
          </a:p>
        </p:txBody>
      </p:sp>
    </p:spTree>
    <p:extLst>
      <p:ext uri="{BB962C8B-B14F-4D97-AF65-F5344CB8AC3E}">
        <p14:creationId xmlns:p14="http://schemas.microsoft.com/office/powerpoint/2010/main" val="3206378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CASE STUDY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pPr lvl="1"/>
            <a:r>
              <a:rPr lang="en-US" sz="1600" dirty="0"/>
              <a:t>Once users test out their free service, ideally their company will be encouraged to pay for a premium version.</a:t>
            </a:r>
          </a:p>
          <a:p>
            <a:pPr lvl="1"/>
            <a:r>
              <a:rPr lang="en-US" sz="1600" dirty="0"/>
              <a:t>Built-In Marketing Incentives</a:t>
            </a:r>
          </a:p>
          <a:p>
            <a:pPr lvl="1"/>
            <a:r>
              <a:rPr lang="en-US" sz="1600" dirty="0"/>
              <a:t>Dropbox encouraged users to connect with others and promote Dropbox as a service by giving them more space for their files. By sharing content on Twitter, Facebook, and other social media platforms, users could get an upgrade to the amount of space that they had.</a:t>
            </a:r>
          </a:p>
          <a:p>
            <a:pPr lvl="1"/>
            <a:r>
              <a:rPr lang="en-US" sz="1600" dirty="0"/>
              <a:t>Not only did this bring users closer to the brand, but it also made for fast-paced grass roots growth.</a:t>
            </a:r>
          </a:p>
        </p:txBody>
      </p:sp>
    </p:spTree>
    <p:extLst>
      <p:ext uri="{BB962C8B-B14F-4D97-AF65-F5344CB8AC3E}">
        <p14:creationId xmlns:p14="http://schemas.microsoft.com/office/powerpoint/2010/main" val="2356068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CASE STUDY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b="1" dirty="0"/>
              <a:t>An Inspiring Market Platform</a:t>
            </a:r>
          </a:p>
          <a:p>
            <a:r>
              <a:rPr lang="en-US" sz="2000" dirty="0"/>
              <a:t>As an overall utility, Dropbox had to reach a very large audience. It geared up for this audience engagement through a unique online marketing campaign that was designed to show its values.</a:t>
            </a:r>
          </a:p>
          <a:p>
            <a:r>
              <a:rPr lang="en-US" sz="2000" dirty="0"/>
              <a:t>Customers began to see the brand as standing for something, rather than being yet another software utility.</a:t>
            </a:r>
          </a:p>
          <a:p>
            <a:r>
              <a:rPr lang="en-US" sz="2000" dirty="0"/>
              <a:t>Of course, none of this marketing would have gotten as far as it did if it wasn’t for the utility of the service. The advantages of a freemium model really only work when the service is clearly worth paying for. Nevertheless, the marketing strategies listed above were instrumental in securing Dropbox incredible, sustainable, and exponential growth.</a:t>
            </a:r>
          </a:p>
        </p:txBody>
      </p:sp>
    </p:spTree>
    <p:extLst>
      <p:ext uri="{BB962C8B-B14F-4D97-AF65-F5344CB8AC3E}">
        <p14:creationId xmlns:p14="http://schemas.microsoft.com/office/powerpoint/2010/main" val="1160281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In your group identify the strategies that Dropbox used to increase their market share.</a:t>
            </a:r>
          </a:p>
          <a:p>
            <a:pPr marL="514350" indent="-514350">
              <a:buFont typeface="+mj-lt"/>
              <a:buAutoNum type="arabicPeriod"/>
            </a:pPr>
            <a:r>
              <a:rPr lang="en-ZA" dirty="0"/>
              <a:t>Share with the group the digital assets that could help your business grow.</a:t>
            </a:r>
          </a:p>
          <a:p>
            <a:pPr marL="514350" indent="-514350">
              <a:buFont typeface="+mj-lt"/>
              <a:buAutoNum type="arabicPeriod"/>
            </a:pPr>
            <a:r>
              <a:rPr lang="en-ZA" dirty="0"/>
              <a:t>How do you plan to go about building and developing your digital assets? </a:t>
            </a:r>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849615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53-0E17-4B2C-B1F8-C816255DF498}"/>
              </a:ext>
            </a:extLst>
          </p:cNvPr>
          <p:cNvSpPr>
            <a:spLocks noGrp="1"/>
          </p:cNvSpPr>
          <p:nvPr>
            <p:ph type="ctrTitle"/>
          </p:nvPr>
        </p:nvSpPr>
        <p:spPr/>
        <p:txBody>
          <a:bodyPr/>
          <a:lstStyle/>
          <a:p>
            <a:endParaRPr lang="en-ZA" dirty="0"/>
          </a:p>
        </p:txBody>
      </p:sp>
      <p:sp>
        <p:nvSpPr>
          <p:cNvPr id="3" name="Content Placeholder 2">
            <a:extLst>
              <a:ext uri="{FF2B5EF4-FFF2-40B4-BE49-F238E27FC236}">
                <a16:creationId xmlns:a16="http://schemas.microsoft.com/office/drawing/2014/main" id="{D02AE841-C6DC-4E7F-9098-3517CE93F911}"/>
              </a:ext>
            </a:extLst>
          </p:cNvPr>
          <p:cNvSpPr>
            <a:spLocks noGrp="1"/>
          </p:cNvSpPr>
          <p:nvPr>
            <p:ph idx="1"/>
          </p:nvPr>
        </p:nvSpPr>
        <p:spPr>
          <a:xfrm>
            <a:off x="1487424" y="1645920"/>
            <a:ext cx="9180576" cy="4797551"/>
          </a:xfrm>
        </p:spPr>
        <p:txBody>
          <a:bodyPr/>
          <a:lstStyle/>
          <a:p>
            <a:r>
              <a:rPr lang="en-ZA" dirty="0"/>
              <a:t> Is your business undertaking any marketing activities? </a:t>
            </a:r>
          </a:p>
          <a:p>
            <a:r>
              <a:rPr lang="en-ZA" dirty="0"/>
              <a:t> If not, is it something that you have considered?</a:t>
            </a:r>
          </a:p>
          <a:p>
            <a:r>
              <a:rPr lang="en-ZA" dirty="0"/>
              <a:t> If so, are you marketing to businesses or consumers?</a:t>
            </a:r>
          </a:p>
          <a:p>
            <a:r>
              <a:rPr lang="en-ZA" dirty="0"/>
              <a:t> Does your business have a website?</a:t>
            </a:r>
          </a:p>
          <a:p>
            <a:r>
              <a:rPr lang="en-ZA" dirty="0"/>
              <a:t> Do you advertise online?</a:t>
            </a:r>
          </a:p>
          <a:p>
            <a:r>
              <a:rPr lang="en-ZA" dirty="0"/>
              <a:t> If so, what strategies are you using?</a:t>
            </a:r>
          </a:p>
          <a:p>
            <a:r>
              <a:rPr lang="en-ZA" dirty="0"/>
              <a:t> Do you do your own marketing or do you outsource it?</a:t>
            </a:r>
          </a:p>
          <a:p>
            <a:r>
              <a:rPr lang="en-ZA" dirty="0"/>
              <a:t> Do you believe a more considered marketing program will grow your business?</a:t>
            </a:r>
          </a:p>
          <a:p>
            <a:pPr marL="0" indent="0">
              <a:buNone/>
            </a:pPr>
            <a:endParaRPr lang="en-ZA" dirty="0"/>
          </a:p>
          <a:p>
            <a:endParaRPr lang="en-ZA" dirty="0"/>
          </a:p>
        </p:txBody>
      </p:sp>
      <p:sp>
        <p:nvSpPr>
          <p:cNvPr id="4" name="Subtitle 3">
            <a:extLst>
              <a:ext uri="{FF2B5EF4-FFF2-40B4-BE49-F238E27FC236}">
                <a16:creationId xmlns:a16="http://schemas.microsoft.com/office/drawing/2014/main" id="{62FA474B-EA74-4D2C-95B4-E4C4575B0D20}"/>
              </a:ext>
            </a:extLst>
          </p:cNvPr>
          <p:cNvSpPr>
            <a:spLocks noGrp="1"/>
          </p:cNvSpPr>
          <p:nvPr>
            <p:ph type="subTitle" idx="10"/>
          </p:nvPr>
        </p:nvSpPr>
        <p:spPr/>
        <p:txBody>
          <a:bodyPr/>
          <a:lstStyle/>
          <a:p>
            <a:r>
              <a:rPr lang="en-ZA" dirty="0">
                <a:solidFill>
                  <a:srgbClr val="002060"/>
                </a:solidFill>
              </a:rPr>
              <a:t>DIGITAL MARKETING </a:t>
            </a:r>
          </a:p>
        </p:txBody>
      </p:sp>
    </p:spTree>
    <p:extLst>
      <p:ext uri="{BB962C8B-B14F-4D97-AF65-F5344CB8AC3E}">
        <p14:creationId xmlns:p14="http://schemas.microsoft.com/office/powerpoint/2010/main" val="797053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71750"/>
            <a:ext cx="9144000" cy="938213"/>
          </a:xfrm>
        </p:spPr>
        <p:txBody>
          <a:bodyPr/>
          <a:lstStyle/>
          <a:p>
            <a:r>
              <a:rPr lang="en-ZA" dirty="0"/>
              <a:t>REFERENCES</a:t>
            </a:r>
          </a:p>
        </p:txBody>
      </p:sp>
    </p:spTree>
    <p:extLst>
      <p:ext uri="{BB962C8B-B14F-4D97-AF65-F5344CB8AC3E}">
        <p14:creationId xmlns:p14="http://schemas.microsoft.com/office/powerpoint/2010/main" val="3569172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7447-BAAD-4335-82F8-C046748D6995}"/>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023A4266-D9E7-4596-A52A-8F86609574A3}"/>
              </a:ext>
            </a:extLst>
          </p:cNvPr>
          <p:cNvSpPr txBox="1">
            <a:spLocks/>
          </p:cNvSpPr>
          <p:nvPr/>
        </p:nvSpPr>
        <p:spPr>
          <a:xfrm>
            <a:off x="999046" y="1450848"/>
            <a:ext cx="9897554" cy="48197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accent1">
                  <a:lumMod val="75000"/>
                </a:schemeClr>
              </a:buClr>
              <a:buSzPct val="90000"/>
              <a:buFont typeface="+mj-lt"/>
              <a:buAutoNum type="arabicPeriod"/>
            </a:pPr>
            <a:r>
              <a:rPr lang="en-US" sz="1600" dirty="0"/>
              <a:t>10 examples of local marketing that worked &amp; why, https://blog.gwi.com/marketing/10-localized-marketing-examples/</a:t>
            </a:r>
          </a:p>
          <a:p>
            <a:pPr marL="457200" indent="-457200">
              <a:buClr>
                <a:schemeClr val="accent1">
                  <a:lumMod val="75000"/>
                </a:schemeClr>
              </a:buClr>
              <a:buSzPct val="90000"/>
              <a:buFont typeface="+mj-lt"/>
              <a:buAutoNum type="arabicPeriod"/>
            </a:pPr>
            <a:r>
              <a:rPr lang="en-US" sz="1600" dirty="0"/>
              <a:t>Why small businesses fail in the USA. https://www.visualcapitalist.com/why-do-businesses-fail/</a:t>
            </a:r>
          </a:p>
          <a:p>
            <a:pPr marL="457200" indent="-457200">
              <a:buClr>
                <a:schemeClr val="accent1">
                  <a:lumMod val="75000"/>
                </a:schemeClr>
              </a:buClr>
              <a:buSzPct val="90000"/>
              <a:buFont typeface="+mj-lt"/>
              <a:buAutoNum type="arabicPeriod"/>
            </a:pPr>
            <a:r>
              <a:rPr lang="en-US" sz="1600" dirty="0"/>
              <a:t>SWOT Analysis For Marketing: The Definitive Guide to the SWOT Analysis; https://m16marketing.com/the-definitive-guide-to-the-swot-analysis/</a:t>
            </a:r>
          </a:p>
          <a:p>
            <a:pPr marL="457200" indent="-457200">
              <a:buClr>
                <a:schemeClr val="accent1">
                  <a:lumMod val="75000"/>
                </a:schemeClr>
              </a:buClr>
              <a:buSzPct val="90000"/>
              <a:buFont typeface="+mj-lt"/>
              <a:buAutoNum type="arabicPeriod"/>
            </a:pPr>
            <a:r>
              <a:rPr lang="en-US" sz="1600" dirty="0"/>
              <a:t>Digital Marketing Strategy Framework: https://m16marketing.com/digital-marketing-strategy/</a:t>
            </a:r>
          </a:p>
          <a:p>
            <a:pPr marL="457200" indent="-457200">
              <a:buClr>
                <a:schemeClr val="accent1">
                  <a:lumMod val="75000"/>
                </a:schemeClr>
              </a:buClr>
              <a:buSzPct val="90000"/>
              <a:buFont typeface="+mj-lt"/>
              <a:buAutoNum type="arabicPeriod"/>
            </a:pPr>
            <a:r>
              <a:rPr lang="en-US" sz="1600" dirty="0"/>
              <a:t>What is Digital Marketing and Digital Marketing Strategy? https://www.equinetacademy.com/what-is-digital-marketing/</a:t>
            </a:r>
          </a:p>
          <a:p>
            <a:pPr marL="0" indent="0">
              <a:buNone/>
            </a:pPr>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457200" lvl="1" indent="0">
              <a:buFont typeface="Arial" panose="020B0604020202020204" pitchFamily="34" charset="0"/>
              <a:buNone/>
            </a:pPr>
            <a:r>
              <a:rPr lang="en-US" sz="1600" dirty="0"/>
              <a:t> </a:t>
            </a:r>
            <a:endParaRPr lang="en-ZA" sz="1600" b="1" dirty="0">
              <a:solidFill>
                <a:schemeClr val="accent6"/>
              </a:solidFill>
            </a:endParaRPr>
          </a:p>
          <a:p>
            <a:pPr marL="0" indent="0">
              <a:buFont typeface="Arial" panose="020B0604020202020204" pitchFamily="34" charset="0"/>
              <a:buNone/>
            </a:pPr>
            <a:endParaRPr lang="en-ZA" dirty="0"/>
          </a:p>
        </p:txBody>
      </p:sp>
    </p:spTree>
    <p:extLst>
      <p:ext uri="{BB962C8B-B14F-4D97-AF65-F5344CB8AC3E}">
        <p14:creationId xmlns:p14="http://schemas.microsoft.com/office/powerpoint/2010/main" val="97577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DEFINITION OF 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Marketing is the process of teaching consumers why they should choose your product or service over those of your competitors, and is a form of persuasive communication. </a:t>
            </a:r>
          </a:p>
          <a:p>
            <a:r>
              <a:rPr lang="en-US" sz="2000" dirty="0"/>
              <a:t>It is made up of every process involved in moving a product or service from your business to the consumer. Marketing includes;</a:t>
            </a:r>
          </a:p>
          <a:p>
            <a:pPr lvl="1"/>
            <a:r>
              <a:rPr lang="en-US" sz="1600" dirty="0"/>
              <a:t>creating the product or service concept, </a:t>
            </a:r>
          </a:p>
          <a:p>
            <a:pPr lvl="1"/>
            <a:r>
              <a:rPr lang="en-US" sz="1600" dirty="0"/>
              <a:t>identifying who is likely to purchase it, </a:t>
            </a:r>
          </a:p>
          <a:p>
            <a:pPr lvl="1"/>
            <a:r>
              <a:rPr lang="en-US" sz="1600" dirty="0"/>
              <a:t>promoting it, and </a:t>
            </a:r>
          </a:p>
          <a:p>
            <a:pPr lvl="1"/>
            <a:r>
              <a:rPr lang="en-US" sz="1600" dirty="0"/>
              <a:t>moving it through the appropriate selling channels.</a:t>
            </a:r>
          </a:p>
          <a:p>
            <a:r>
              <a:rPr lang="en-US" sz="2000" dirty="0"/>
              <a:t>Digital marketing is the promotion of products or brands using electronic devices or the internet. It also includes text messaging, instant messaging, video, apps, podcasts, electronic billboards, digital television and radio channels, etc. </a:t>
            </a:r>
          </a:p>
          <a:p>
            <a:r>
              <a:rPr lang="en-US" sz="2000" dirty="0"/>
              <a:t>Digital marketing uses multiple channels and technologies that allow an organization to analyze campaigns, content and strategy to understand what’s working and what isn’t – typically in real time.</a:t>
            </a:r>
          </a:p>
          <a:p>
            <a:endParaRPr lang="en-US" sz="2000" dirty="0"/>
          </a:p>
          <a:p>
            <a:endParaRPr lang="en-US" sz="2000" dirty="0"/>
          </a:p>
        </p:txBody>
      </p:sp>
    </p:spTree>
    <p:extLst>
      <p:ext uri="{BB962C8B-B14F-4D97-AF65-F5344CB8AC3E}">
        <p14:creationId xmlns:p14="http://schemas.microsoft.com/office/powerpoint/2010/main" val="245308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IMPORTANCE OFMARKETING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Digital marketing is a way to connect with and influence your potential customers. The difference is that you do so online through a combination of digital marketing channels that include video content, social media posts, content marketing, web and social media advertisements, and search engine marketing. </a:t>
            </a:r>
          </a:p>
          <a:p>
            <a:r>
              <a:rPr lang="en-US" sz="2000" dirty="0"/>
              <a:t>Companies reach goals through the above means instead of using traditional marketing strategies like billboards, television ads, and promotional mail sent to consumer residences.</a:t>
            </a:r>
          </a:p>
          <a:p>
            <a:r>
              <a:rPr lang="en-US" sz="2000" dirty="0"/>
              <a:t>Marketing as we know it has completely changed since the dawn of the digital age. As such, new marketing techniques need to be learned and mastered to thrive and survive as a business within this new era.</a:t>
            </a:r>
          </a:p>
          <a:p>
            <a:r>
              <a:rPr lang="en-US" sz="2000" dirty="0"/>
              <a:t>There are more than 6 reasons why marketing is important but we can explore the following: </a:t>
            </a:r>
          </a:p>
          <a:p>
            <a:pPr lvl="1"/>
            <a:r>
              <a:rPr lang="en-US" sz="1600" dirty="0"/>
              <a:t>Marketing Sells</a:t>
            </a:r>
          </a:p>
          <a:p>
            <a:pPr lvl="1"/>
            <a:r>
              <a:rPr lang="en-US" sz="1600" dirty="0"/>
              <a:t>Competitive Advantage</a:t>
            </a:r>
          </a:p>
          <a:p>
            <a:pPr lvl="1"/>
            <a:r>
              <a:rPr lang="en-US" sz="1600" dirty="0"/>
              <a:t>Business Expansion</a:t>
            </a:r>
          </a:p>
          <a:p>
            <a:pPr lvl="1"/>
            <a:r>
              <a:rPr lang="en-US" sz="1600" dirty="0"/>
              <a:t>Efficiency</a:t>
            </a:r>
          </a:p>
          <a:p>
            <a:pPr lvl="1"/>
            <a:r>
              <a:rPr lang="en-US" sz="1600" dirty="0"/>
              <a:t>Customer Satisfaction</a:t>
            </a:r>
          </a:p>
          <a:p>
            <a:pPr lvl="1"/>
            <a:r>
              <a:rPr lang="en-US" sz="1600" dirty="0"/>
              <a:t>Brand Image</a:t>
            </a:r>
          </a:p>
        </p:txBody>
      </p:sp>
    </p:spTree>
    <p:extLst>
      <p:ext uri="{BB962C8B-B14F-4D97-AF65-F5344CB8AC3E}">
        <p14:creationId xmlns:p14="http://schemas.microsoft.com/office/powerpoint/2010/main" val="3769361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F92A-25C8-4FE1-A4B4-277050DCB845}"/>
              </a:ext>
            </a:extLst>
          </p:cNvPr>
          <p:cNvSpPr>
            <a:spLocks noGrp="1"/>
          </p:cNvSpPr>
          <p:nvPr>
            <p:ph type="title"/>
          </p:nvPr>
        </p:nvSpPr>
        <p:spPr/>
        <p:txBody>
          <a:bodyPr/>
          <a:lstStyle/>
          <a:p>
            <a:r>
              <a:rPr lang="en-US" dirty="0"/>
              <a:t>BUSINESS MODEL</a:t>
            </a:r>
          </a:p>
        </p:txBody>
      </p:sp>
      <p:pic>
        <p:nvPicPr>
          <p:cNvPr id="4" name="Picture 3">
            <a:extLst>
              <a:ext uri="{FF2B5EF4-FFF2-40B4-BE49-F238E27FC236}">
                <a16:creationId xmlns:a16="http://schemas.microsoft.com/office/drawing/2014/main" id="{E23DEEB7-5E20-4E16-AA93-C9A6DAB40D66}"/>
              </a:ext>
            </a:extLst>
          </p:cNvPr>
          <p:cNvPicPr>
            <a:picLocks noChangeAspect="1"/>
          </p:cNvPicPr>
          <p:nvPr/>
        </p:nvPicPr>
        <p:blipFill>
          <a:blip r:embed="rId2"/>
          <a:stretch>
            <a:fillRect/>
          </a:stretch>
        </p:blipFill>
        <p:spPr>
          <a:xfrm>
            <a:off x="1785937" y="1665839"/>
            <a:ext cx="8620125" cy="4772025"/>
          </a:xfrm>
          <a:prstGeom prst="rect">
            <a:avLst/>
          </a:prstGeom>
        </p:spPr>
      </p:pic>
    </p:spTree>
    <p:extLst>
      <p:ext uri="{BB962C8B-B14F-4D97-AF65-F5344CB8AC3E}">
        <p14:creationId xmlns:p14="http://schemas.microsoft.com/office/powerpoint/2010/main" val="212252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334827"/>
            <a:ext cx="9144000" cy="1615735"/>
          </a:xfrm>
        </p:spPr>
        <p:txBody>
          <a:bodyPr/>
          <a:lstStyle/>
          <a:p>
            <a:r>
              <a:rPr lang="en-ZA" sz="5400" dirty="0"/>
              <a:t>DIGITAL MARKETING USE CASES</a:t>
            </a:r>
          </a:p>
        </p:txBody>
      </p:sp>
    </p:spTree>
    <p:extLst>
      <p:ext uri="{BB962C8B-B14F-4D97-AF65-F5344CB8AC3E}">
        <p14:creationId xmlns:p14="http://schemas.microsoft.com/office/powerpoint/2010/main" val="190576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DIGITAL MARKETING USE CASES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b="1" dirty="0"/>
              <a:t>Retail</a:t>
            </a:r>
          </a:p>
          <a:p>
            <a:r>
              <a:rPr lang="en-US" sz="2000" dirty="0"/>
              <a:t>Use digital marketing identify potential and existing customers and understand their shopping patterns in real time. This deep understanding allows retailers to offer an increasingly personalized shopping experience for each customer, which improves customer loyalty and sales.</a:t>
            </a:r>
          </a:p>
          <a:p>
            <a:r>
              <a:rPr lang="en-US" sz="2000" b="1" dirty="0"/>
              <a:t>Telecom, Media &amp; Technology</a:t>
            </a:r>
          </a:p>
          <a:p>
            <a:r>
              <a:rPr lang="en-US" sz="2000" dirty="0"/>
              <a:t>In the TMT industry, digital marketing is helping companies better segment and automate marketing messages, as well as analyze social media conversations and call center transcripts to make customized, relevant offers that help decrease costly churn.</a:t>
            </a:r>
          </a:p>
          <a:p>
            <a:r>
              <a:rPr lang="en-US" sz="2000" b="1" dirty="0"/>
              <a:t>Small &amp; Midsize Businesses</a:t>
            </a:r>
          </a:p>
          <a:p>
            <a:r>
              <a:rPr lang="en-US" sz="2000" dirty="0"/>
              <a:t>Small and midsize businesses that don’t have large marketing departments or budgets are using digital marketing to manage and automate campaigns, quickly evaluate what’s working, and easily make improvements.</a:t>
            </a:r>
          </a:p>
        </p:txBody>
      </p:sp>
    </p:spTree>
    <p:extLst>
      <p:ext uri="{BB962C8B-B14F-4D97-AF65-F5344CB8AC3E}">
        <p14:creationId xmlns:p14="http://schemas.microsoft.com/office/powerpoint/2010/main" val="310217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DIGITAL MARKETING USE CASES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b="1" dirty="0"/>
              <a:t>Banking</a:t>
            </a:r>
          </a:p>
          <a:p>
            <a:r>
              <a:rPr lang="en-US" sz="2000" dirty="0"/>
              <a:t>As banks scale back on brick-and-mortar branches and increase investments in mobile platforms, digital marketing is a critical substitute for in-person conversations. With highly targeted segments and personalized offers, banks are seeing significant increases in response rates and lead generation.</a:t>
            </a:r>
          </a:p>
          <a:p>
            <a:r>
              <a:rPr lang="en-US" sz="2000" b="1" dirty="0"/>
              <a:t>Sports</a:t>
            </a:r>
          </a:p>
          <a:p>
            <a:r>
              <a:rPr lang="en-US" sz="2000" dirty="0"/>
              <a:t>Sports teams use digital marketing to increase revenue by examining concession, merchandise and ticket sales for every event and using the insights to update marketing and promotional strategy on the spot.</a:t>
            </a:r>
          </a:p>
          <a:p>
            <a:r>
              <a:rPr lang="en-US" sz="2000" b="1" dirty="0"/>
              <a:t>Public Sector</a:t>
            </a:r>
          </a:p>
          <a:p>
            <a:r>
              <a:rPr lang="en-US" sz="2000" dirty="0"/>
              <a:t>Public sector organizations use digital marketing to better understand citizens’ needs, facilitate communication and identify segments most likely to be interested in public programs and services.</a:t>
            </a:r>
          </a:p>
          <a:p>
            <a:endParaRPr lang="en-US" sz="2000" dirty="0"/>
          </a:p>
        </p:txBody>
      </p:sp>
    </p:spTree>
    <p:extLst>
      <p:ext uri="{BB962C8B-B14F-4D97-AF65-F5344CB8AC3E}">
        <p14:creationId xmlns:p14="http://schemas.microsoft.com/office/powerpoint/2010/main" val="95458652"/>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1820</TotalTime>
  <Words>2811</Words>
  <Application>Microsoft Office PowerPoint</Application>
  <PresentationFormat>Widescreen</PresentationFormat>
  <Paragraphs>206</Paragraphs>
  <Slides>38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Agency FB</vt:lpstr>
      <vt:lpstr>Arial</vt:lpstr>
      <vt:lpstr>Arial Narrow</vt:lpstr>
      <vt:lpstr>Bahnschrift</vt:lpstr>
      <vt:lpstr>Calibri</vt:lpstr>
      <vt:lpstr>Office Theme</vt:lpstr>
      <vt:lpstr>MARKETING</vt:lpstr>
      <vt:lpstr>PowerPoint Presentation</vt:lpstr>
      <vt:lpstr>DEFINITION OF MARKETING</vt:lpstr>
      <vt:lpstr>DEFINITION OF MARKETING</vt:lpstr>
      <vt:lpstr>IMPORTANCE OFMARKETING</vt:lpstr>
      <vt:lpstr>BUSINESS MODEL</vt:lpstr>
      <vt:lpstr>DIGITAL MARKETING USE CASES</vt:lpstr>
      <vt:lpstr>DIGITAL MARKETING USE CASES</vt:lpstr>
      <vt:lpstr>DIGITAL MARKETING USE CASES</vt:lpstr>
      <vt:lpstr>ACTIVITY</vt:lpstr>
      <vt:lpstr>BENEFITS OF DIGITAL MAREKTING</vt:lpstr>
      <vt:lpstr>BENEFITS OF DIGITAL MARKETING</vt:lpstr>
      <vt:lpstr>BENEFITS OF DIGITAL MARKETING</vt:lpstr>
      <vt:lpstr>BENEFITS OF DIGITAL MARKETING</vt:lpstr>
      <vt:lpstr>BENEFITS OF DIGITAL MARKETING</vt:lpstr>
      <vt:lpstr>BENEFITS OF DIGITAL MARKETING</vt:lpstr>
      <vt:lpstr>ACTIVITY</vt:lpstr>
      <vt:lpstr>DIGITAL MARKETING STRATEGIES</vt:lpstr>
      <vt:lpstr>MARKETING STRATEGY PROCESS</vt:lpstr>
      <vt:lpstr>DIGITAL MARKETING ASSETS</vt:lpstr>
      <vt:lpstr>PAY-PER-CLICK ADVERTISING</vt:lpstr>
      <vt:lpstr>PAID SEARCH ADVERTISING</vt:lpstr>
      <vt:lpstr>SEARCH ENGINE OPTIMIZATION </vt:lpstr>
      <vt:lpstr>SOCIAL MEDIA MARKETING</vt:lpstr>
      <vt:lpstr>CONVERSION RATE OPTIMIZATION</vt:lpstr>
      <vt:lpstr>CONTENT MARKETING</vt:lpstr>
      <vt:lpstr>NATIVE ADVERTISING</vt:lpstr>
      <vt:lpstr>EMAIL MARKETING</vt:lpstr>
      <vt:lpstr>AFFILIATE MARKETING </vt:lpstr>
      <vt:lpstr>CASE STUDY</vt:lpstr>
      <vt:lpstr>CASE STUDY</vt:lpstr>
      <vt:lpstr>CASE STUDY</vt:lpstr>
      <vt:lpstr>CASE STUDY</vt:lpstr>
      <vt:lpstr>CASE STUDY</vt:lpstr>
      <vt:lpstr>ACTIVITY</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Inderasan Munien</dc:creator>
  <cp:lastModifiedBy>Inderasan Munien</cp:lastModifiedBy>
  <cp:revision>66</cp:revision>
  <dcterms:created xsi:type="dcterms:W3CDTF">2021-12-19T18:42:13Z</dcterms:created>
  <dcterms:modified xsi:type="dcterms:W3CDTF">2022-01-03T13:25:07Z</dcterms:modified>
</cp:coreProperties>
</file>