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67" r:id="rId4"/>
    <p:sldId id="270" r:id="rId5"/>
    <p:sldId id="324" r:id="rId6"/>
    <p:sldId id="327" r:id="rId7"/>
    <p:sldId id="336" r:id="rId8"/>
    <p:sldId id="268" r:id="rId9"/>
    <p:sldId id="326" r:id="rId10"/>
    <p:sldId id="321" r:id="rId11"/>
    <p:sldId id="334" r:id="rId12"/>
    <p:sldId id="269" r:id="rId13"/>
    <p:sldId id="328" r:id="rId14"/>
    <p:sldId id="271" r:id="rId15"/>
    <p:sldId id="329" r:id="rId16"/>
    <p:sldId id="330" r:id="rId17"/>
    <p:sldId id="272" r:id="rId18"/>
    <p:sldId id="332" r:id="rId19"/>
    <p:sldId id="294" r:id="rId20"/>
    <p:sldId id="331" r:id="rId21"/>
    <p:sldId id="292" r:id="rId22"/>
    <p:sldId id="281" r:id="rId23"/>
    <p:sldId id="296" r:id="rId24"/>
    <p:sldId id="316" r:id="rId25"/>
    <p:sldId id="317" r:id="rId26"/>
    <p:sldId id="320" r:id="rId27"/>
    <p:sldId id="31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2022/01/03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1355024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14ABA-7105-4187-9746-047DACA649CC}"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1240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20</a:t>
            </a:fld>
            <a:endParaRPr lang="en-ZA" dirty="0"/>
          </a:p>
        </p:txBody>
      </p:sp>
    </p:spTree>
    <p:extLst>
      <p:ext uri="{BB962C8B-B14F-4D97-AF65-F5344CB8AC3E}">
        <p14:creationId xmlns:p14="http://schemas.microsoft.com/office/powerpoint/2010/main" val="373814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6</a:t>
            </a:fld>
            <a:endParaRPr lang="en-ZA" dirty="0"/>
          </a:p>
        </p:txBody>
      </p:sp>
    </p:spTree>
    <p:extLst>
      <p:ext uri="{BB962C8B-B14F-4D97-AF65-F5344CB8AC3E}">
        <p14:creationId xmlns:p14="http://schemas.microsoft.com/office/powerpoint/2010/main" val="12185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8</a:t>
            </a:fld>
            <a:endParaRPr lang="en-ZA" dirty="0"/>
          </a:p>
        </p:txBody>
      </p:sp>
    </p:spTree>
    <p:extLst>
      <p:ext uri="{BB962C8B-B14F-4D97-AF65-F5344CB8AC3E}">
        <p14:creationId xmlns:p14="http://schemas.microsoft.com/office/powerpoint/2010/main" val="178854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9</a:t>
            </a:fld>
            <a:endParaRPr lang="en-ZA" dirty="0"/>
          </a:p>
        </p:txBody>
      </p:sp>
    </p:spTree>
    <p:extLst>
      <p:ext uri="{BB962C8B-B14F-4D97-AF65-F5344CB8AC3E}">
        <p14:creationId xmlns:p14="http://schemas.microsoft.com/office/powerpoint/2010/main" val="4234057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10</a:t>
            </a:fld>
            <a:endParaRPr lang="en-ZA" dirty="0"/>
          </a:p>
        </p:txBody>
      </p:sp>
    </p:spTree>
    <p:extLst>
      <p:ext uri="{BB962C8B-B14F-4D97-AF65-F5344CB8AC3E}">
        <p14:creationId xmlns:p14="http://schemas.microsoft.com/office/powerpoint/2010/main" val="12644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13</a:t>
            </a:fld>
            <a:endParaRPr lang="en-ZA" dirty="0"/>
          </a:p>
        </p:txBody>
      </p:sp>
    </p:spTree>
    <p:extLst>
      <p:ext uri="{BB962C8B-B14F-4D97-AF65-F5344CB8AC3E}">
        <p14:creationId xmlns:p14="http://schemas.microsoft.com/office/powerpoint/2010/main" val="2005214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14</a:t>
            </a:fld>
            <a:endParaRPr lang="en-ZA" dirty="0"/>
          </a:p>
        </p:txBody>
      </p:sp>
    </p:spTree>
    <p:extLst>
      <p:ext uri="{BB962C8B-B14F-4D97-AF65-F5344CB8AC3E}">
        <p14:creationId xmlns:p14="http://schemas.microsoft.com/office/powerpoint/2010/main" val="121003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15</a:t>
            </a:fld>
            <a:endParaRPr lang="en-ZA" dirty="0"/>
          </a:p>
        </p:txBody>
      </p:sp>
    </p:spTree>
    <p:extLst>
      <p:ext uri="{BB962C8B-B14F-4D97-AF65-F5344CB8AC3E}">
        <p14:creationId xmlns:p14="http://schemas.microsoft.com/office/powerpoint/2010/main" val="2659024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16</a:t>
            </a:fld>
            <a:endParaRPr lang="en-ZA" dirty="0"/>
          </a:p>
        </p:txBody>
      </p:sp>
    </p:spTree>
    <p:extLst>
      <p:ext uri="{BB962C8B-B14F-4D97-AF65-F5344CB8AC3E}">
        <p14:creationId xmlns:p14="http://schemas.microsoft.com/office/powerpoint/2010/main" val="515614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a:extLst>
              <a:ext uri="{FF2B5EF4-FFF2-40B4-BE49-F238E27FC236}">
                <a16:creationId xmlns:a16="http://schemas.microsoft.com/office/drawing/2014/main" id="{0500069E-976A-4D5B-A76B-10149EDA6CCD}"/>
              </a:ext>
            </a:extLst>
          </p:cNvPr>
          <p:cNvPicPr>
            <a:picLocks noChangeAspect="1"/>
          </p:cNvPicPr>
          <p:nvPr userDrawn="1"/>
        </p:nvPicPr>
        <p:blipFill>
          <a:blip r:embed="rId10">
            <a:duotone>
              <a:schemeClr val="accent1">
                <a:shade val="45000"/>
                <a:satMod val="135000"/>
              </a:schemeClr>
              <a:prstClr val="white"/>
            </a:duotone>
          </a:blip>
          <a:stretch>
            <a:fillRect/>
          </a:stretch>
        </p:blipFill>
        <p:spPr>
          <a:xfrm>
            <a:off x="10722395" y="5477608"/>
            <a:ext cx="1449477" cy="1215800"/>
          </a:xfrm>
          <a:prstGeom prst="rect">
            <a:avLst/>
          </a:prstGeom>
        </p:spPr>
      </p:pic>
      <p:pic>
        <p:nvPicPr>
          <p:cNvPr id="5" name="Picture 4">
            <a:extLst>
              <a:ext uri="{FF2B5EF4-FFF2-40B4-BE49-F238E27FC236}">
                <a16:creationId xmlns:a16="http://schemas.microsoft.com/office/drawing/2014/main" id="{8BB44436-3607-4C66-9F99-99AE4B1EBBFD}"/>
              </a:ext>
            </a:extLst>
          </p:cNvPr>
          <p:cNvPicPr>
            <a:picLocks noChangeAspect="1"/>
          </p:cNvPicPr>
          <p:nvPr userDrawn="1"/>
        </p:nvPicPr>
        <p:blipFill>
          <a:blip r:embed="rId11">
            <a:duotone>
              <a:prstClr val="black"/>
              <a:schemeClr val="accent2">
                <a:tint val="45000"/>
                <a:satMod val="400000"/>
              </a:schemeClr>
            </a:duotone>
          </a:blip>
          <a:stretch>
            <a:fillRect/>
          </a:stretch>
        </p:blipFill>
        <p:spPr>
          <a:xfrm>
            <a:off x="193223" y="5477608"/>
            <a:ext cx="1095557" cy="1215801"/>
          </a:xfrm>
          <a:prstGeom prst="rect">
            <a:avLst/>
          </a:prstGeom>
        </p:spPr>
      </p:pic>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STRATEGY</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CASE STUDY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pPr marL="0" indent="0">
              <a:buNone/>
            </a:pPr>
            <a:r>
              <a:rPr lang="en-US" sz="2000" dirty="0"/>
              <a:t>Blockbuster Inc., from its startup and early growth in the late 1980s, effectively defined and dominated the market for renting movies to watch at home. Up to 1995, sales and profits climbed ever upward, driven by aggressive expansion of the company’s store network, both owned and franchised, voracious acquisition of smaller chains, and entry into many new country markets. From 1995, it proved hard to sustain profitability, and by 2000 pressures on revenues and profits escalated sharply with the launch of Netflix.com, a service that allowed consumers to order movies on the Internet for postal delivery and return. </a:t>
            </a:r>
          </a:p>
          <a:p>
            <a:pPr marL="0" indent="0">
              <a:buNone/>
            </a:pPr>
            <a:r>
              <a:rPr lang="en-US" sz="2000" dirty="0"/>
              <a:t>With the new convenience this offered consumers, and without the costly burden of store real estate and staff, Netflix was able to offer very attractive prices and soon started to steal consumers from Blockbuster. Soon other providers such as Amazon offered a similar service, and Blockbuster found itself fighting for its life. It had no choice but to offer a comparable postal service, adding to the erosion of store revenues in spite of the company’s best efforts to make a positive advantage of the combined channels. As revenues suffered, marginal stores began to lose money, and closures became inevitable. </a:t>
            </a:r>
          </a:p>
          <a:p>
            <a:endParaRPr lang="en-US" sz="2000" dirty="0"/>
          </a:p>
          <a:p>
            <a:endParaRPr lang="en-US" sz="2000" dirty="0"/>
          </a:p>
          <a:p>
            <a:endParaRPr lang="en-ZA" dirty="0"/>
          </a:p>
        </p:txBody>
      </p:sp>
    </p:spTree>
    <p:extLst>
      <p:ext uri="{BB962C8B-B14F-4D97-AF65-F5344CB8AC3E}">
        <p14:creationId xmlns:p14="http://schemas.microsoft.com/office/powerpoint/2010/main" val="172893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In your group, discuss what Blockbuster could have done to survive.</a:t>
            </a:r>
          </a:p>
          <a:p>
            <a:pPr marL="514350" indent="-514350">
              <a:buFont typeface="+mj-lt"/>
              <a:buAutoNum type="arabicPeriod"/>
            </a:pPr>
            <a:r>
              <a:rPr lang="en-ZA" dirty="0"/>
              <a:t>What are the dangers of ignoring the changes happening around a business?</a:t>
            </a:r>
          </a:p>
          <a:p>
            <a:pPr marL="514350" indent="-514350">
              <a:buFont typeface="+mj-lt"/>
              <a:buAutoNum type="arabicPeriod"/>
            </a:pPr>
            <a:r>
              <a:rPr lang="en-ZA" dirty="0"/>
              <a:t>Do you thing that Blockbuster had a strategy?</a:t>
            </a:r>
          </a:p>
          <a:p>
            <a:pPr marL="514350" indent="-514350">
              <a:buFont typeface="+mj-lt"/>
              <a:buAutoNum type="arabicPeriod"/>
            </a:pPr>
            <a:endParaRPr lang="en-ZA" dirty="0"/>
          </a:p>
          <a:p>
            <a:pPr marL="514350" indent="-514350">
              <a:buFont typeface="+mj-lt"/>
              <a:buAutoNum type="arabicPeriod"/>
            </a:pPr>
            <a:endParaRPr lang="en-ZA" dirty="0"/>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849615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3087757"/>
            <a:ext cx="9144000" cy="862805"/>
          </a:xfrm>
        </p:spPr>
        <p:txBody>
          <a:bodyPr/>
          <a:lstStyle/>
          <a:p>
            <a:r>
              <a:rPr lang="en-ZA" sz="5400" dirty="0"/>
              <a:t>STRATEGIC ANALYSIS</a:t>
            </a:r>
          </a:p>
        </p:txBody>
      </p:sp>
    </p:spTree>
    <p:extLst>
      <p:ext uri="{BB962C8B-B14F-4D97-AF65-F5344CB8AC3E}">
        <p14:creationId xmlns:p14="http://schemas.microsoft.com/office/powerpoint/2010/main" val="296886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STRATEGIC ANALYSIS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Strategic Analysis is: ‘the process of conducting research on the business environment within which an organisation operates and on the organisation itself, in order to formulate strategy.’ </a:t>
            </a:r>
          </a:p>
          <a:p>
            <a:pPr marL="0" indent="0">
              <a:buNone/>
            </a:pPr>
            <a:r>
              <a:rPr lang="en-US" sz="2000" dirty="0"/>
              <a:t>							NET Business Dictionary </a:t>
            </a:r>
          </a:p>
          <a:p>
            <a:pPr marL="0" indent="0">
              <a:buNone/>
            </a:pPr>
            <a:r>
              <a:rPr lang="en-US" sz="2000" dirty="0"/>
              <a:t>	</a:t>
            </a:r>
          </a:p>
          <a:p>
            <a:endParaRPr lang="en-US" sz="2000" dirty="0"/>
          </a:p>
          <a:p>
            <a:endParaRPr lang="en-US" sz="2000" dirty="0"/>
          </a:p>
          <a:p>
            <a:endParaRPr lang="en-ZA" dirty="0"/>
          </a:p>
        </p:txBody>
      </p:sp>
    </p:spTree>
    <p:extLst>
      <p:ext uri="{BB962C8B-B14F-4D97-AF65-F5344CB8AC3E}">
        <p14:creationId xmlns:p14="http://schemas.microsoft.com/office/powerpoint/2010/main" val="6389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SWOT ANALYSIS</a:t>
            </a:r>
            <a:endParaRPr lang="en-ZA" dirty="0"/>
          </a:p>
        </p:txBody>
      </p:sp>
      <p:pic>
        <p:nvPicPr>
          <p:cNvPr id="3" name="Picture 2">
            <a:extLst>
              <a:ext uri="{FF2B5EF4-FFF2-40B4-BE49-F238E27FC236}">
                <a16:creationId xmlns:a16="http://schemas.microsoft.com/office/drawing/2014/main" id="{A602FCD7-FECA-45FE-A583-18D7F248115C}"/>
              </a:ext>
            </a:extLst>
          </p:cNvPr>
          <p:cNvPicPr>
            <a:picLocks noChangeAspect="1"/>
          </p:cNvPicPr>
          <p:nvPr/>
        </p:nvPicPr>
        <p:blipFill>
          <a:blip r:embed="rId3"/>
          <a:stretch>
            <a:fillRect/>
          </a:stretch>
        </p:blipFill>
        <p:spPr>
          <a:xfrm>
            <a:off x="1918329" y="1836952"/>
            <a:ext cx="7401185" cy="4535817"/>
          </a:xfrm>
          <a:prstGeom prst="rect">
            <a:avLst/>
          </a:prstGeom>
        </p:spPr>
      </p:pic>
    </p:spTree>
    <p:extLst>
      <p:ext uri="{BB962C8B-B14F-4D97-AF65-F5344CB8AC3E}">
        <p14:creationId xmlns:p14="http://schemas.microsoft.com/office/powerpoint/2010/main" val="1663843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PORTERS FIVE FORCES</a:t>
            </a:r>
            <a:endParaRPr lang="en-ZA" dirty="0"/>
          </a:p>
        </p:txBody>
      </p:sp>
      <p:pic>
        <p:nvPicPr>
          <p:cNvPr id="4" name="Picture 3">
            <a:extLst>
              <a:ext uri="{FF2B5EF4-FFF2-40B4-BE49-F238E27FC236}">
                <a16:creationId xmlns:a16="http://schemas.microsoft.com/office/drawing/2014/main" id="{D0E685A8-D541-4B0F-8DB0-67BE9EC834F9}"/>
              </a:ext>
            </a:extLst>
          </p:cNvPr>
          <p:cNvPicPr>
            <a:picLocks noChangeAspect="1"/>
          </p:cNvPicPr>
          <p:nvPr/>
        </p:nvPicPr>
        <p:blipFill>
          <a:blip r:embed="rId3"/>
          <a:stretch>
            <a:fillRect/>
          </a:stretch>
        </p:blipFill>
        <p:spPr>
          <a:xfrm>
            <a:off x="2405793" y="1565785"/>
            <a:ext cx="6267231" cy="5157663"/>
          </a:xfrm>
          <a:prstGeom prst="rect">
            <a:avLst/>
          </a:prstGeom>
        </p:spPr>
      </p:pic>
    </p:spTree>
    <p:extLst>
      <p:ext uri="{BB962C8B-B14F-4D97-AF65-F5344CB8AC3E}">
        <p14:creationId xmlns:p14="http://schemas.microsoft.com/office/powerpoint/2010/main" val="1865194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FOUR CORNERS ANALYSIS</a:t>
            </a:r>
            <a:endParaRPr lang="en-ZA" dirty="0"/>
          </a:p>
        </p:txBody>
      </p:sp>
      <p:pic>
        <p:nvPicPr>
          <p:cNvPr id="3" name="Picture 2">
            <a:extLst>
              <a:ext uri="{FF2B5EF4-FFF2-40B4-BE49-F238E27FC236}">
                <a16:creationId xmlns:a16="http://schemas.microsoft.com/office/drawing/2014/main" id="{A66942B3-4A57-407D-8633-F5B3227B6F9F}"/>
              </a:ext>
            </a:extLst>
          </p:cNvPr>
          <p:cNvPicPr>
            <a:picLocks noChangeAspect="1"/>
          </p:cNvPicPr>
          <p:nvPr/>
        </p:nvPicPr>
        <p:blipFill>
          <a:blip r:embed="rId3"/>
          <a:stretch>
            <a:fillRect/>
          </a:stretch>
        </p:blipFill>
        <p:spPr>
          <a:xfrm>
            <a:off x="2302797" y="1830727"/>
            <a:ext cx="6870787" cy="4468755"/>
          </a:xfrm>
          <a:prstGeom prst="rect">
            <a:avLst/>
          </a:prstGeom>
        </p:spPr>
      </p:pic>
    </p:spTree>
    <p:extLst>
      <p:ext uri="{BB962C8B-B14F-4D97-AF65-F5344CB8AC3E}">
        <p14:creationId xmlns:p14="http://schemas.microsoft.com/office/powerpoint/2010/main" val="2369564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464904"/>
            <a:ext cx="9144000" cy="1045058"/>
          </a:xfrm>
        </p:spPr>
        <p:txBody>
          <a:bodyPr/>
          <a:lstStyle/>
          <a:p>
            <a:r>
              <a:rPr lang="en-ZA" dirty="0"/>
              <a:t>DIGITAL STRATEGY</a:t>
            </a:r>
          </a:p>
        </p:txBody>
      </p:sp>
    </p:spTree>
    <p:extLst>
      <p:ext uri="{BB962C8B-B14F-4D97-AF65-F5344CB8AC3E}">
        <p14:creationId xmlns:p14="http://schemas.microsoft.com/office/powerpoint/2010/main" val="2374802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WHAT IS A DIGITAL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4987587"/>
          </a:xfrm>
        </p:spPr>
        <p:txBody>
          <a:bodyPr/>
          <a:lstStyle/>
          <a:p>
            <a:r>
              <a:rPr lang="en-US" sz="2000" dirty="0"/>
              <a:t>a plan that employs digital initiatives to achieve company goals</a:t>
            </a:r>
          </a:p>
          <a:p>
            <a:pPr lvl="1"/>
            <a:r>
              <a:rPr lang="en-US" sz="1600" dirty="0"/>
              <a:t>marketing department would see it in terms of web channels, such as social media and email</a:t>
            </a:r>
          </a:p>
          <a:p>
            <a:pPr lvl="1"/>
            <a:r>
              <a:rPr lang="en-US" sz="1600" dirty="0"/>
              <a:t>finance would think of online revenue tools</a:t>
            </a:r>
          </a:p>
          <a:p>
            <a:pPr lvl="1"/>
            <a:r>
              <a:rPr lang="en-US" sz="1600" dirty="0"/>
              <a:t>the cloud for IT specialists</a:t>
            </a:r>
          </a:p>
          <a:p>
            <a:pPr lvl="1"/>
            <a:r>
              <a:rPr lang="en-US" sz="1600" dirty="0"/>
              <a:t>data analytics for the operations team</a:t>
            </a:r>
          </a:p>
          <a:p>
            <a:endParaRPr lang="en-US" sz="2000" dirty="0"/>
          </a:p>
          <a:p>
            <a:endParaRPr lang="en-ZA" dirty="0"/>
          </a:p>
        </p:txBody>
      </p:sp>
    </p:spTree>
    <p:extLst>
      <p:ext uri="{BB962C8B-B14F-4D97-AF65-F5344CB8AC3E}">
        <p14:creationId xmlns:p14="http://schemas.microsoft.com/office/powerpoint/2010/main" val="385548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A2A3-92D6-49CA-9FD5-96171819C05B}"/>
              </a:ext>
            </a:extLst>
          </p:cNvPr>
          <p:cNvSpPr>
            <a:spLocks noGrp="1"/>
          </p:cNvSpPr>
          <p:nvPr>
            <p:ph type="title"/>
          </p:nvPr>
        </p:nvSpPr>
        <p:spPr>
          <a:xfrm>
            <a:off x="573024" y="917714"/>
            <a:ext cx="10695432" cy="524256"/>
          </a:xfrm>
        </p:spPr>
        <p:txBody>
          <a:bodyPr/>
          <a:lstStyle/>
          <a:p>
            <a:r>
              <a:rPr lang="en-US" dirty="0"/>
              <a:t>ROADMAP TO DIGITAL STRATEGY</a:t>
            </a:r>
          </a:p>
        </p:txBody>
      </p:sp>
      <p:pic>
        <p:nvPicPr>
          <p:cNvPr id="4" name="Picture 3">
            <a:extLst>
              <a:ext uri="{FF2B5EF4-FFF2-40B4-BE49-F238E27FC236}">
                <a16:creationId xmlns:a16="http://schemas.microsoft.com/office/drawing/2014/main" id="{034347BA-EB06-4C3A-888D-27F8FAAD8D52}"/>
              </a:ext>
            </a:extLst>
          </p:cNvPr>
          <p:cNvPicPr>
            <a:picLocks noChangeAspect="1"/>
          </p:cNvPicPr>
          <p:nvPr/>
        </p:nvPicPr>
        <p:blipFill>
          <a:blip r:embed="rId2"/>
          <a:stretch>
            <a:fillRect/>
          </a:stretch>
        </p:blipFill>
        <p:spPr>
          <a:xfrm>
            <a:off x="1456305" y="1656379"/>
            <a:ext cx="9279390" cy="4487045"/>
          </a:xfrm>
          <a:prstGeom prst="rect">
            <a:avLst/>
          </a:prstGeom>
        </p:spPr>
      </p:pic>
    </p:spTree>
    <p:extLst>
      <p:ext uri="{BB962C8B-B14F-4D97-AF65-F5344CB8AC3E}">
        <p14:creationId xmlns:p14="http://schemas.microsoft.com/office/powerpoint/2010/main" val="354690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DEFINITION OF STRATEGY</a:t>
            </a:r>
          </a:p>
          <a:p>
            <a:pPr>
              <a:buClr>
                <a:schemeClr val="tx1"/>
              </a:buClr>
              <a:buSzPct val="70000"/>
            </a:pPr>
            <a:r>
              <a:rPr lang="en-ZA" sz="2800" dirty="0"/>
              <a:t>STRATEGIC ANALYSIS</a:t>
            </a:r>
          </a:p>
          <a:p>
            <a:pPr>
              <a:buClr>
                <a:schemeClr val="tx1"/>
              </a:buClr>
              <a:buSzPct val="70000"/>
            </a:pPr>
            <a:r>
              <a:rPr lang="en-ZA" sz="2800" dirty="0"/>
              <a:t>DIGITAL STRATEGY</a:t>
            </a:r>
          </a:p>
          <a:p>
            <a:pPr>
              <a:buClr>
                <a:schemeClr val="tx1"/>
              </a:buClr>
              <a:buSzPct val="70000"/>
            </a:pPr>
            <a:r>
              <a:rPr lang="en-ZA" sz="2800" dirty="0"/>
              <a:t>DIGITAL TRANSFROMATION</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COMPONENTS OF STRATEGY</a:t>
            </a:r>
          </a:p>
        </p:txBody>
      </p:sp>
      <p:pic>
        <p:nvPicPr>
          <p:cNvPr id="5" name="Picture 4">
            <a:extLst>
              <a:ext uri="{FF2B5EF4-FFF2-40B4-BE49-F238E27FC236}">
                <a16:creationId xmlns:a16="http://schemas.microsoft.com/office/drawing/2014/main" id="{CD6E309A-BD17-4E26-A2FD-C78748AC8A14}"/>
              </a:ext>
            </a:extLst>
          </p:cNvPr>
          <p:cNvPicPr>
            <a:picLocks noChangeAspect="1"/>
          </p:cNvPicPr>
          <p:nvPr/>
        </p:nvPicPr>
        <p:blipFill>
          <a:blip r:embed="rId3"/>
          <a:stretch>
            <a:fillRect/>
          </a:stretch>
        </p:blipFill>
        <p:spPr>
          <a:xfrm>
            <a:off x="1859237" y="1881808"/>
            <a:ext cx="8026883" cy="4252596"/>
          </a:xfrm>
          <a:prstGeom prst="rect">
            <a:avLst/>
          </a:prstGeom>
        </p:spPr>
      </p:pic>
    </p:spTree>
    <p:extLst>
      <p:ext uri="{BB962C8B-B14F-4D97-AF65-F5344CB8AC3E}">
        <p14:creationId xmlns:p14="http://schemas.microsoft.com/office/powerpoint/2010/main" val="141824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FEC2-9729-447D-8F67-488667E9A983}"/>
              </a:ext>
            </a:extLst>
          </p:cNvPr>
          <p:cNvSpPr>
            <a:spLocks noGrp="1"/>
          </p:cNvSpPr>
          <p:nvPr>
            <p:ph type="title"/>
          </p:nvPr>
        </p:nvSpPr>
        <p:spPr/>
        <p:txBody>
          <a:bodyPr/>
          <a:lstStyle/>
          <a:p>
            <a:r>
              <a:rPr lang="en-US" dirty="0"/>
              <a:t>END TO END RELIABILITY</a:t>
            </a:r>
          </a:p>
        </p:txBody>
      </p:sp>
      <p:pic>
        <p:nvPicPr>
          <p:cNvPr id="4" name="Picture 3">
            <a:extLst>
              <a:ext uri="{FF2B5EF4-FFF2-40B4-BE49-F238E27FC236}">
                <a16:creationId xmlns:a16="http://schemas.microsoft.com/office/drawing/2014/main" id="{5582D213-DEA9-4E1A-8F89-22D3D70F4BE0}"/>
              </a:ext>
            </a:extLst>
          </p:cNvPr>
          <p:cNvPicPr>
            <a:picLocks noChangeAspect="1"/>
          </p:cNvPicPr>
          <p:nvPr/>
        </p:nvPicPr>
        <p:blipFill>
          <a:blip r:embed="rId2"/>
          <a:stretch>
            <a:fillRect/>
          </a:stretch>
        </p:blipFill>
        <p:spPr>
          <a:xfrm>
            <a:off x="1743075" y="1767301"/>
            <a:ext cx="8705850" cy="4410075"/>
          </a:xfrm>
          <a:prstGeom prst="rect">
            <a:avLst/>
          </a:prstGeom>
        </p:spPr>
      </p:pic>
    </p:spTree>
    <p:extLst>
      <p:ext uri="{BB962C8B-B14F-4D97-AF65-F5344CB8AC3E}">
        <p14:creationId xmlns:p14="http://schemas.microsoft.com/office/powerpoint/2010/main" val="127063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934817"/>
            <a:ext cx="9144000" cy="2582311"/>
          </a:xfrm>
        </p:spPr>
        <p:txBody>
          <a:bodyPr/>
          <a:lstStyle/>
          <a:p>
            <a:r>
              <a:rPr lang="en-ZA" dirty="0"/>
              <a:t>DIGITAL TRANSFORMATION IN BUSINESS</a:t>
            </a:r>
          </a:p>
        </p:txBody>
      </p:sp>
    </p:spTree>
    <p:extLst>
      <p:ext uri="{BB962C8B-B14F-4D97-AF65-F5344CB8AC3E}">
        <p14:creationId xmlns:p14="http://schemas.microsoft.com/office/powerpoint/2010/main" val="1463755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BUSINESS MODEL</a:t>
            </a:r>
          </a:p>
        </p:txBody>
      </p:sp>
      <p:pic>
        <p:nvPicPr>
          <p:cNvPr id="4" name="Picture 3">
            <a:extLst>
              <a:ext uri="{FF2B5EF4-FFF2-40B4-BE49-F238E27FC236}">
                <a16:creationId xmlns:a16="http://schemas.microsoft.com/office/drawing/2014/main" id="{E23DEEB7-5E20-4E16-AA93-C9A6DAB40D66}"/>
              </a:ext>
            </a:extLst>
          </p:cNvPr>
          <p:cNvPicPr>
            <a:picLocks noChangeAspect="1"/>
          </p:cNvPicPr>
          <p:nvPr/>
        </p:nvPicPr>
        <p:blipFill>
          <a:blip r:embed="rId2"/>
          <a:stretch>
            <a:fillRect/>
          </a:stretch>
        </p:blipFill>
        <p:spPr>
          <a:xfrm>
            <a:off x="1785937" y="1665839"/>
            <a:ext cx="8620125" cy="4772025"/>
          </a:xfrm>
          <a:prstGeom prst="rect">
            <a:avLst/>
          </a:prstGeom>
        </p:spPr>
      </p:pic>
    </p:spTree>
    <p:extLst>
      <p:ext uri="{BB962C8B-B14F-4D97-AF65-F5344CB8AC3E}">
        <p14:creationId xmlns:p14="http://schemas.microsoft.com/office/powerpoint/2010/main" val="212252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In your group, identify how a digital transformation would impact on your businesses?</a:t>
            </a:r>
          </a:p>
          <a:p>
            <a:pPr marL="514350" indent="-514350">
              <a:buFont typeface="+mj-lt"/>
              <a:buAutoNum type="arabicPeriod"/>
            </a:pPr>
            <a:r>
              <a:rPr lang="en-ZA" dirty="0"/>
              <a:t>Share with your group a single unexploited opportunity that you have identified for your business and why you have yet made an attempt.</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23692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a:xfrm>
            <a:off x="1487424" y="1645920"/>
            <a:ext cx="9180576" cy="4797551"/>
          </a:xfrm>
        </p:spPr>
        <p:txBody>
          <a:bodyPr/>
          <a:lstStyle/>
          <a:p>
            <a:r>
              <a:rPr lang="en-ZA" dirty="0"/>
              <a:t> How long has your business been in operation for?</a:t>
            </a:r>
          </a:p>
          <a:p>
            <a:r>
              <a:rPr lang="en-ZA" dirty="0"/>
              <a:t> Do you have a strategy for your business?</a:t>
            </a:r>
          </a:p>
          <a:p>
            <a:r>
              <a:rPr lang="en-ZA" dirty="0"/>
              <a:t> Do you think you need a strategy for your business?</a:t>
            </a:r>
          </a:p>
          <a:p>
            <a:r>
              <a:rPr lang="en-ZA" dirty="0"/>
              <a:t> Do you use digital equipment or platforms to run your business?</a:t>
            </a:r>
          </a:p>
          <a:p>
            <a:r>
              <a:rPr lang="en-ZA" dirty="0"/>
              <a:t> Would you want to increase the amount of technology your business uses?</a:t>
            </a:r>
          </a:p>
          <a:p>
            <a:r>
              <a:rPr lang="en-ZA" dirty="0"/>
              <a:t> Would it improves profits?</a:t>
            </a:r>
          </a:p>
          <a:p>
            <a:r>
              <a:rPr lang="en-ZA" dirty="0"/>
              <a:t> Do you have the skills in your business to develop a digital strategy?</a:t>
            </a:r>
          </a:p>
          <a:p>
            <a:r>
              <a:rPr lang="en-ZA" dirty="0"/>
              <a:t>Are your competitors transforming to digital?</a:t>
            </a:r>
          </a:p>
          <a:p>
            <a:pPr marL="0" indent="0">
              <a:buNone/>
            </a:pPr>
            <a:endParaRPr lang="en-ZA" dirty="0"/>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MY </a:t>
            </a:r>
            <a:r>
              <a:rPr lang="en-ZA" dirty="0"/>
              <a:t>ASSETS</a:t>
            </a:r>
            <a:endParaRPr lang="en-ZA" dirty="0">
              <a:solidFill>
                <a:srgbClr val="002060"/>
              </a:solidFill>
            </a:endParaRPr>
          </a:p>
        </p:txBody>
      </p:sp>
    </p:spTree>
    <p:extLst>
      <p:ext uri="{BB962C8B-B14F-4D97-AF65-F5344CB8AC3E}">
        <p14:creationId xmlns:p14="http://schemas.microsoft.com/office/powerpoint/2010/main" val="797053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Mission Vision Goals and Objectives Mission Vision Goals and Objectives | Digital E-Learning (digitalelearnings.com)</a:t>
            </a:r>
          </a:p>
          <a:p>
            <a:pPr marL="457200" indent="-457200">
              <a:buClr>
                <a:schemeClr val="accent1">
                  <a:lumMod val="75000"/>
                </a:schemeClr>
              </a:buClr>
              <a:buSzPct val="90000"/>
              <a:buFont typeface="+mj-lt"/>
              <a:buAutoNum type="arabicPeriod"/>
            </a:pPr>
            <a:r>
              <a:rPr lang="en-US" sz="1600" dirty="0"/>
              <a:t>Business Strategy Examples (And Why It’s Important to Have One.</a:t>
            </a:r>
          </a:p>
          <a:p>
            <a:pPr marL="457200" indent="-457200">
              <a:buClr>
                <a:schemeClr val="accent1">
                  <a:lumMod val="75000"/>
                </a:schemeClr>
              </a:buClr>
              <a:buSzPct val="90000"/>
              <a:buFont typeface="+mj-lt"/>
              <a:buAutoNum type="arabicPeriod"/>
            </a:pPr>
            <a:r>
              <a:rPr lang="en-US" sz="1600" dirty="0"/>
              <a:t>https://www.indeed.com/career-advice/career-development/business-strategy-examples</a:t>
            </a:r>
          </a:p>
          <a:p>
            <a:pPr marL="457200" indent="-457200">
              <a:buClr>
                <a:schemeClr val="accent1">
                  <a:lumMod val="75000"/>
                </a:schemeClr>
              </a:buClr>
              <a:buSzPct val="90000"/>
              <a:buFont typeface="+mj-lt"/>
              <a:buAutoNum type="arabicPeriod"/>
            </a:pPr>
            <a:r>
              <a:rPr lang="en-US" sz="1600" dirty="0"/>
              <a:t>Drivers of digital adoption: a multiple case analysis among low and high-tech industries in Malaysia https://www.emerald.com/insight/1757-4323.htm</a:t>
            </a:r>
          </a:p>
          <a:p>
            <a:pPr marL="457200" indent="-457200">
              <a:buClr>
                <a:schemeClr val="accent1">
                  <a:lumMod val="75000"/>
                </a:schemeClr>
              </a:buClr>
              <a:buSzPct val="90000"/>
              <a:buFont typeface="+mj-lt"/>
              <a:buAutoNum type="arabicPeriod"/>
            </a:pPr>
            <a:r>
              <a:rPr lang="en-US" sz="1600" dirty="0"/>
              <a:t>Key business drivers– major impact on business performance: managing–must factors: value, growth, innovation, cost…https://bizshifts-trends.com/key-business-driver-major-impact-business-performance-managing-value-innovation-growth-sustainability/</a:t>
            </a:r>
          </a:p>
          <a:p>
            <a:pPr marL="457200" indent="-457200">
              <a:buClr>
                <a:schemeClr val="accent1">
                  <a:lumMod val="75000"/>
                </a:schemeClr>
              </a:buClr>
              <a:buSzPct val="90000"/>
              <a:buFont typeface="+mj-lt"/>
              <a:buAutoNum type="arabicPeriod"/>
            </a:pPr>
            <a:r>
              <a:rPr lang="en-US" sz="1600" dirty="0"/>
              <a:t>The 7 Principles of Digital Business Strategy &amp; Transformation (slideshare.net)</a:t>
            </a:r>
          </a:p>
          <a:p>
            <a:pPr marL="457200" indent="-457200">
              <a:buClr>
                <a:schemeClr val="accent1">
                  <a:lumMod val="75000"/>
                </a:schemeClr>
              </a:buClr>
              <a:buSzPct val="90000"/>
              <a:buFont typeface="+mj-lt"/>
              <a:buAutoNum type="arabicPeriod"/>
            </a:pPr>
            <a:r>
              <a:rPr lang="en-US" sz="1600" dirty="0"/>
              <a:t>Major Reasons Your Business Needs A Digital Strategy http://blog.actuatedigital.co.ke/2016/09/01/why-your-business-needs-a-digital-strategy/</a:t>
            </a:r>
          </a:p>
          <a:p>
            <a:pPr marL="457200" indent="-457200">
              <a:buClr>
                <a:schemeClr val="accent1">
                  <a:lumMod val="75000"/>
                </a:schemeClr>
              </a:buClr>
              <a:buSzPct val="90000"/>
              <a:buFont typeface="+mj-lt"/>
              <a:buAutoNum type="arabicPeriod"/>
            </a:pPr>
            <a:r>
              <a:rPr lang="en-US" sz="1600" dirty="0"/>
              <a:t>Digital Readiness Assessment: The First Step Toward a Future-Ready Workforce https://blog.mettl.com/digital-readiness/</a:t>
            </a:r>
          </a:p>
          <a:p>
            <a:pPr marL="457200" indent="-457200">
              <a:buClr>
                <a:schemeClr val="accent1">
                  <a:lumMod val="75000"/>
                </a:schemeClr>
              </a:buClr>
              <a:buSzPct val="90000"/>
              <a:buFont typeface="+mj-lt"/>
              <a:buAutoNum type="arabicPeriod"/>
            </a:pPr>
            <a:r>
              <a:rPr lang="en-US" sz="1600" dirty="0"/>
              <a:t>Change Made in Shop Floor Management to Transform a Conventional Production System into an “Industry 4.0” http://dx.doi.org/10.1109/ICITM.2018.8333919</a:t>
            </a:r>
          </a:p>
          <a:p>
            <a:pPr marL="0" indent="0">
              <a:buNone/>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31165"/>
            <a:ext cx="9144000" cy="978797"/>
          </a:xfrm>
        </p:spPr>
        <p:txBody>
          <a:bodyPr/>
          <a:lstStyle/>
          <a:p>
            <a:r>
              <a:rPr lang="en-ZA" dirty="0"/>
              <a:t>DEFINITION OF STRATGEY</a:t>
            </a:r>
          </a:p>
        </p:txBody>
      </p:sp>
    </p:spTree>
    <p:extLst>
      <p:ext uri="{BB962C8B-B14F-4D97-AF65-F5344CB8AC3E}">
        <p14:creationId xmlns:p14="http://schemas.microsoft.com/office/powerpoint/2010/main" val="325613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DEFINITION OF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a deliberate search for a plan of action that will develop a business’s competitive advantage and compound it. </a:t>
            </a:r>
          </a:p>
          <a:p>
            <a:r>
              <a:rPr lang="en-US" sz="2000" dirty="0"/>
              <a:t>working hard to understand a customer’s inherent needs and then rethinking what a category of product is all about.</a:t>
            </a:r>
          </a:p>
          <a:p>
            <a:r>
              <a:rPr lang="en-US" sz="2000" dirty="0"/>
              <a:t>the determination of the long-term goals and objectives of an enterprise, and the adoption of courses of action and the allocation of resources necessary for carrying out those goals.</a:t>
            </a:r>
          </a:p>
        </p:txBody>
      </p:sp>
    </p:spTree>
    <p:extLst>
      <p:ext uri="{BB962C8B-B14F-4D97-AF65-F5344CB8AC3E}">
        <p14:creationId xmlns:p14="http://schemas.microsoft.com/office/powerpoint/2010/main" val="245308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B2F310-9082-4C09-954D-A06E689BB5F8}"/>
              </a:ext>
            </a:extLst>
          </p:cNvPr>
          <p:cNvPicPr>
            <a:picLocks noChangeAspect="1"/>
          </p:cNvPicPr>
          <p:nvPr/>
        </p:nvPicPr>
        <p:blipFill>
          <a:blip r:embed="rId2"/>
          <a:stretch>
            <a:fillRect/>
          </a:stretch>
        </p:blipFill>
        <p:spPr>
          <a:xfrm>
            <a:off x="2101432" y="983994"/>
            <a:ext cx="6751019" cy="4890012"/>
          </a:xfrm>
          <a:prstGeom prst="rect">
            <a:avLst/>
          </a:prstGeom>
        </p:spPr>
      </p:pic>
    </p:spTree>
    <p:extLst>
      <p:ext uri="{BB962C8B-B14F-4D97-AF65-F5344CB8AC3E}">
        <p14:creationId xmlns:p14="http://schemas.microsoft.com/office/powerpoint/2010/main" val="378094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COMPONENTS OF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Mission  - Clear sense of what business you are up to. Write (document it)  explain to employee and their expected contribution.</a:t>
            </a:r>
          </a:p>
          <a:p>
            <a:r>
              <a:rPr lang="en-US" sz="2000" dirty="0"/>
              <a:t>Vision - Understanding your long-term objectives and personal goals</a:t>
            </a:r>
          </a:p>
          <a:p>
            <a:r>
              <a:rPr lang="en-US" sz="2000" dirty="0"/>
              <a:t>Leadership vision – Communicate your vision to employee and stakeholders</a:t>
            </a:r>
          </a:p>
          <a:p>
            <a:r>
              <a:rPr lang="en-US" sz="2000" dirty="0"/>
              <a:t>Core skills - Ensure the team is able to execute the strategy and combat competition</a:t>
            </a:r>
          </a:p>
          <a:p>
            <a:r>
              <a:rPr lang="en-US" sz="2000" dirty="0"/>
              <a:t>Key resources - Ensure human, financial and physical resources essential for business success are provided</a:t>
            </a:r>
          </a:p>
          <a:p>
            <a:r>
              <a:rPr lang="en-US" sz="2000" dirty="0"/>
              <a:t>Environmental scanning – Ability to scan the business environment, collect market intelligence, identify threats and opportunities and develop concrete management strategies to sustain and grow. 	</a:t>
            </a:r>
          </a:p>
          <a:p>
            <a:endParaRPr lang="en-US" sz="2000" dirty="0"/>
          </a:p>
          <a:p>
            <a:endParaRPr lang="en-US" sz="2000" dirty="0"/>
          </a:p>
          <a:p>
            <a:endParaRPr lang="en-ZA" dirty="0"/>
          </a:p>
        </p:txBody>
      </p:sp>
    </p:spTree>
    <p:extLst>
      <p:ext uri="{BB962C8B-B14F-4D97-AF65-F5344CB8AC3E}">
        <p14:creationId xmlns:p14="http://schemas.microsoft.com/office/powerpoint/2010/main" val="256401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1487424" y="1645921"/>
            <a:ext cx="9180576" cy="4797551"/>
          </a:xfrm>
        </p:spPr>
        <p:txBody>
          <a:bodyPr/>
          <a:lstStyle/>
          <a:p>
            <a:pPr marL="514350" indent="-514350">
              <a:buFont typeface="+mj-lt"/>
              <a:buAutoNum type="arabicPeriod"/>
            </a:pPr>
            <a:r>
              <a:rPr lang="en-ZA" dirty="0"/>
              <a:t>In your group, discuss each team members mission and vision for their business.  Focus on what inspired your vision.</a:t>
            </a:r>
          </a:p>
          <a:p>
            <a:pPr marL="514350" indent="-514350">
              <a:buFont typeface="+mj-lt"/>
              <a:buAutoNum type="arabicPeriod"/>
            </a:pPr>
            <a:r>
              <a:rPr lang="en-ZA" dirty="0"/>
              <a:t>Share with the team your thoughts on what strategy you would need to bring your vision to fruition.</a:t>
            </a:r>
          </a:p>
          <a:p>
            <a:pPr marL="514350" indent="-514350">
              <a:buFont typeface="+mj-lt"/>
              <a:buAutoNum type="arabicPeriod"/>
            </a:pPr>
            <a:endParaRPr lang="en-ZA" dirty="0"/>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7121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THE FIVE P’S OF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Plan – a carefully crafted set of steps that a firm intends to follow in order to be successful Virtually every firm creates a strategic plan to guide its future. Plans are important to individuals too. If you are reading this, you probably have a career plan that requires a college degree. 	</a:t>
            </a:r>
          </a:p>
          <a:p>
            <a:r>
              <a:rPr lang="en-US" sz="2000" dirty="0"/>
              <a:t>Ploy – a specific move designed to outwit or trick competitors A pizzeria owner in Pennsylvania once tried to sabotage his competitors by placing mice in their shops. Although most strategic ploys are legal, this one was not and the perpetrator was arrested. 	</a:t>
            </a:r>
          </a:p>
          <a:p>
            <a:r>
              <a:rPr lang="en-US" sz="2000" dirty="0"/>
              <a:t>Pattern – the degree of consistency in a firm’s strategic actions Apple always responds to competitive challenges by innovating. Some of these innovations are complete busts, but enough are successful that Apple’s overall performance is excellent. 	</a:t>
            </a:r>
          </a:p>
          <a:p>
            <a:endParaRPr lang="en-US" sz="2000" dirty="0"/>
          </a:p>
          <a:p>
            <a:endParaRPr lang="en-US" sz="2000" dirty="0"/>
          </a:p>
          <a:p>
            <a:endParaRPr lang="en-ZA" dirty="0"/>
          </a:p>
        </p:txBody>
      </p:sp>
    </p:spTree>
    <p:extLst>
      <p:ext uri="{BB962C8B-B14F-4D97-AF65-F5344CB8AC3E}">
        <p14:creationId xmlns:p14="http://schemas.microsoft.com/office/powerpoint/2010/main" val="232304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THE FIVE P’S OF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Position – a firm’s place in the industry relative to its competitors Old Navy offers fashionable clothes at competitive prices. Old Navy is owned by the same corporation as the Gap and Banana Republic; each brand is positioned at a different pricing level. 	</a:t>
            </a:r>
          </a:p>
          <a:p>
            <a:r>
              <a:rPr lang="en-US" sz="2000" dirty="0"/>
              <a:t>Perspective – how executives interpret the competitive landscape around them In the mid-1990s, the Internet was mainly a communication tool for academics and government. Jeff Bezos viewed the Internet as a sales channel and he began selling books online. Today, the company he created-Amazon.com-is a dominant retailer. 	</a:t>
            </a:r>
          </a:p>
          <a:p>
            <a:endParaRPr lang="en-US" sz="2000" dirty="0"/>
          </a:p>
          <a:p>
            <a:endParaRPr lang="en-US" sz="2000" dirty="0"/>
          </a:p>
          <a:p>
            <a:endParaRPr lang="en-ZA" dirty="0"/>
          </a:p>
        </p:txBody>
      </p:sp>
    </p:spTree>
    <p:extLst>
      <p:ext uri="{BB962C8B-B14F-4D97-AF65-F5344CB8AC3E}">
        <p14:creationId xmlns:p14="http://schemas.microsoft.com/office/powerpoint/2010/main" val="2940367458"/>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1550</TotalTime>
  <Words>1218</Words>
  <Application>Microsoft Office PowerPoint</Application>
  <PresentationFormat>Widescreen</PresentationFormat>
  <Paragraphs>126</Paragraphs>
  <Slides>27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Agency FB</vt:lpstr>
      <vt:lpstr>Arial</vt:lpstr>
      <vt:lpstr>Arial Narrow</vt:lpstr>
      <vt:lpstr>Bahnschrift</vt:lpstr>
      <vt:lpstr>Calibri</vt:lpstr>
      <vt:lpstr>Office Theme</vt:lpstr>
      <vt:lpstr>STRATEGY</vt:lpstr>
      <vt:lpstr>PowerPoint Presentation</vt:lpstr>
      <vt:lpstr>DEFINITION OF STRATGEY</vt:lpstr>
      <vt:lpstr>DEFINITION OF STRATEGY</vt:lpstr>
      <vt:lpstr>PowerPoint Presentation</vt:lpstr>
      <vt:lpstr>COMPONENTS OF STRATEGY</vt:lpstr>
      <vt:lpstr>ACTIVITY</vt:lpstr>
      <vt:lpstr>THE FIVE P’S OF STRATEGY</vt:lpstr>
      <vt:lpstr>THE FIVE P’S OF STRATEGY</vt:lpstr>
      <vt:lpstr>CASE STUDY</vt:lpstr>
      <vt:lpstr>ACTIVITY</vt:lpstr>
      <vt:lpstr>STRATEGIC ANALYSIS</vt:lpstr>
      <vt:lpstr>STRATEGIC ANALYSIS</vt:lpstr>
      <vt:lpstr>SWOT ANALYSIS</vt:lpstr>
      <vt:lpstr>PORTERS FIVE FORCES</vt:lpstr>
      <vt:lpstr>FOUR CORNERS ANALYSIS</vt:lpstr>
      <vt:lpstr>DIGITAL STRATEGY</vt:lpstr>
      <vt:lpstr>WHAT IS A DIGITAL STRATEGY</vt:lpstr>
      <vt:lpstr>ROADMAP TO DIGITAL STRATEGY</vt:lpstr>
      <vt:lpstr>COMPONENTS OF STRATEGY</vt:lpstr>
      <vt:lpstr>END TO END RELIABILITY</vt:lpstr>
      <vt:lpstr>DIGITAL TRANSFORMATION IN BUSINESS</vt:lpstr>
      <vt:lpstr>BUSINESS MODEL</vt:lpstr>
      <vt:lpstr>ACTIVITY</vt:lpstr>
      <vt:lpstr>PowerPoint Presentation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Inderasan Munien</cp:lastModifiedBy>
  <cp:revision>58</cp:revision>
  <dcterms:created xsi:type="dcterms:W3CDTF">2021-12-19T18:42:13Z</dcterms:created>
  <dcterms:modified xsi:type="dcterms:W3CDTF">2022-01-03T11:01:00Z</dcterms:modified>
</cp:coreProperties>
</file>