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00" r:id="rId3"/>
    <p:sldId id="301" r:id="rId4"/>
    <p:sldId id="302" r:id="rId5"/>
    <p:sldId id="303" r:id="rId6"/>
    <p:sldId id="304" r:id="rId7"/>
    <p:sldId id="305" r:id="rId8"/>
    <p:sldId id="306" r:id="rId9"/>
    <p:sldId id="299" r:id="rId10"/>
    <p:sldId id="258" r:id="rId11"/>
    <p:sldId id="259" r:id="rId12"/>
    <p:sldId id="260" r:id="rId13"/>
    <p:sldId id="261" r:id="rId14"/>
    <p:sldId id="262" r:id="rId15"/>
    <p:sldId id="263" r:id="rId16"/>
    <p:sldId id="264" r:id="rId17"/>
    <p:sldId id="265" r:id="rId18"/>
    <p:sldId id="266" r:id="rId19"/>
    <p:sldId id="267" r:id="rId20"/>
    <p:sldId id="307" r:id="rId21"/>
    <p:sldId id="308" r:id="rId22"/>
    <p:sldId id="309" r:id="rId23"/>
    <p:sldId id="29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66" d="100"/>
          <a:sy n="66" d="100"/>
        </p:scale>
        <p:origin x="600"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0F90328-32A0-4BEB-A984-2A2681D8AD3D}"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7674A-A7BC-4F98-A360-5CBB9AC489BE}" type="slidenum">
              <a:rPr lang="en-US" smtClean="0"/>
              <a:t>‹#›</a:t>
            </a:fld>
            <a:endParaRPr lang="en-US"/>
          </a:p>
        </p:txBody>
      </p:sp>
    </p:spTree>
    <p:extLst>
      <p:ext uri="{BB962C8B-B14F-4D97-AF65-F5344CB8AC3E}">
        <p14:creationId xmlns:p14="http://schemas.microsoft.com/office/powerpoint/2010/main" val="241307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F90328-32A0-4BEB-A984-2A2681D8AD3D}"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7674A-A7BC-4F98-A360-5CBB9AC489BE}" type="slidenum">
              <a:rPr lang="en-US" smtClean="0"/>
              <a:t>‹#›</a:t>
            </a:fld>
            <a:endParaRPr lang="en-US"/>
          </a:p>
        </p:txBody>
      </p:sp>
    </p:spTree>
    <p:extLst>
      <p:ext uri="{BB962C8B-B14F-4D97-AF65-F5344CB8AC3E}">
        <p14:creationId xmlns:p14="http://schemas.microsoft.com/office/powerpoint/2010/main" val="3507637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F90328-32A0-4BEB-A984-2A2681D8AD3D}"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7674A-A7BC-4F98-A360-5CBB9AC489BE}" type="slidenum">
              <a:rPr lang="en-US" smtClean="0"/>
              <a:t>‹#›</a:t>
            </a:fld>
            <a:endParaRPr lang="en-US"/>
          </a:p>
        </p:txBody>
      </p:sp>
    </p:spTree>
    <p:extLst>
      <p:ext uri="{BB962C8B-B14F-4D97-AF65-F5344CB8AC3E}">
        <p14:creationId xmlns:p14="http://schemas.microsoft.com/office/powerpoint/2010/main" val="2812598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0311" y="4980501"/>
            <a:ext cx="8716418" cy="450338"/>
          </a:xfrm>
        </p:spPr>
        <p:txBody>
          <a:bodyPr tIns="0" rIns="0" bIns="0" anchor="t">
            <a:noAutofit/>
          </a:bodyPr>
          <a:lstStyle>
            <a:lvl1pPr algn="l">
              <a:lnSpc>
                <a:spcPct val="100000"/>
              </a:lnSpc>
              <a:spcBef>
                <a:spcPts val="0"/>
              </a:spcBef>
              <a:defRPr sz="2800" b="1" cap="none" baseline="0">
                <a:solidFill>
                  <a:schemeClr val="tx1">
                    <a:lumMod val="50000"/>
                  </a:schemeClr>
                </a:solidFill>
              </a:defRPr>
            </a:lvl1pPr>
          </a:lstStyle>
          <a:p>
            <a:r>
              <a:rPr lang="en-US" dirty="0"/>
              <a:t>Add presentation title</a:t>
            </a:r>
            <a:endParaRPr lang="en-ZA" dirty="0"/>
          </a:p>
        </p:txBody>
      </p:sp>
      <p:sp>
        <p:nvSpPr>
          <p:cNvPr id="10" name="Text Placeholder 9"/>
          <p:cNvSpPr>
            <a:spLocks noGrp="1"/>
          </p:cNvSpPr>
          <p:nvPr>
            <p:ph type="body" sz="quarter" idx="10" hasCustomPrompt="1"/>
          </p:nvPr>
        </p:nvSpPr>
        <p:spPr>
          <a:xfrm>
            <a:off x="750311" y="5439804"/>
            <a:ext cx="8716418" cy="277906"/>
          </a:xfrm>
        </p:spPr>
        <p:txBody>
          <a:bodyPr tIns="0" rIns="0" bIns="0" anchor="t">
            <a:noAutofit/>
          </a:bodyPr>
          <a:lstStyle>
            <a:lvl1pPr marL="0" indent="0">
              <a:lnSpc>
                <a:spcPct val="100000"/>
              </a:lnSpc>
              <a:spcBef>
                <a:spcPts val="0"/>
              </a:spcBef>
              <a:buNone/>
              <a:defRPr sz="2000">
                <a:solidFill>
                  <a:schemeClr val="accent2"/>
                </a:solidFill>
              </a:defRPr>
            </a:lvl1pPr>
          </a:lstStyle>
          <a:p>
            <a:pPr lvl="0"/>
            <a:r>
              <a:rPr lang="en-US" dirty="0"/>
              <a:t>Add subtitle</a:t>
            </a:r>
            <a:endParaRPr lang="en-GB" dirty="0"/>
          </a:p>
        </p:txBody>
      </p:sp>
      <p:sp>
        <p:nvSpPr>
          <p:cNvPr id="12" name="Text Placeholder 11"/>
          <p:cNvSpPr>
            <a:spLocks noGrp="1"/>
          </p:cNvSpPr>
          <p:nvPr>
            <p:ph type="body" sz="quarter" idx="11" hasCustomPrompt="1"/>
          </p:nvPr>
        </p:nvSpPr>
        <p:spPr>
          <a:xfrm>
            <a:off x="750888" y="5986979"/>
            <a:ext cx="4583112" cy="306245"/>
          </a:xfrm>
        </p:spPr>
        <p:txBody>
          <a:bodyPr vert="horz" lIns="0" tIns="0" rIns="0" bIns="0" rtlCol="0" anchor="t">
            <a:noAutofit/>
          </a:bodyPr>
          <a:lstStyle>
            <a:lvl1pPr marL="0" indent="0">
              <a:buNone/>
              <a:defRPr lang="en-US" sz="1800" b="1" cap="none" spc="-30" baseline="0" smtClean="0">
                <a:solidFill>
                  <a:schemeClr val="tx1">
                    <a:lumMod val="50000"/>
                  </a:schemeClr>
                </a:solidFill>
                <a:latin typeface="+mj-lt"/>
                <a:ea typeface="+mj-ea"/>
                <a:cs typeface="+mj-cs"/>
              </a:defRPr>
            </a:lvl1pPr>
            <a:lvl2pPr>
              <a:defRPr lang="en-US" smtClean="0"/>
            </a:lvl2pPr>
            <a:lvl3pPr>
              <a:defRPr lang="en-US" smtClean="0"/>
            </a:lvl3pPr>
            <a:lvl4pPr>
              <a:defRPr lang="en-US" smtClean="0"/>
            </a:lvl4pPr>
            <a:lvl5pPr>
              <a:defRPr lang="en-GB"/>
            </a:lvl5pPr>
          </a:lstStyle>
          <a:p>
            <a:pPr marL="165100" lvl="0" indent="-165100">
              <a:lnSpc>
                <a:spcPct val="100000"/>
              </a:lnSpc>
              <a:spcBef>
                <a:spcPts val="0"/>
              </a:spcBef>
            </a:pPr>
            <a:r>
              <a:rPr lang="en-US" dirty="0"/>
              <a:t>Add date</a:t>
            </a:r>
            <a:endParaRPr lang="en-GB" dirty="0"/>
          </a:p>
        </p:txBody>
      </p:sp>
      <p:sp>
        <p:nvSpPr>
          <p:cNvPr id="14" name="Rectangle 13"/>
          <p:cNvSpPr/>
          <p:nvPr userDrawn="1"/>
        </p:nvSpPr>
        <p:spPr>
          <a:xfrm>
            <a:off x="10022541" y="4720197"/>
            <a:ext cx="1757083" cy="17612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p:cNvPicPr>
            <a:picLocks noChangeAspect="1"/>
          </p:cNvPicPr>
          <p:nvPr userDrawn="1"/>
        </p:nvPicPr>
        <p:blipFill>
          <a:blip r:embed="rId2"/>
          <a:stretch>
            <a:fillRect/>
          </a:stretch>
        </p:blipFill>
        <p:spPr>
          <a:xfrm>
            <a:off x="9986682" y="4684290"/>
            <a:ext cx="1833843" cy="1837900"/>
          </a:xfrm>
          <a:prstGeom prst="rect">
            <a:avLst/>
          </a:prstGeom>
        </p:spPr>
      </p:pic>
    </p:spTree>
    <p:extLst>
      <p:ext uri="{BB962C8B-B14F-4D97-AF65-F5344CB8AC3E}">
        <p14:creationId xmlns:p14="http://schemas.microsoft.com/office/powerpoint/2010/main" val="31835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F90328-32A0-4BEB-A984-2A2681D8AD3D}"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7674A-A7BC-4F98-A360-5CBB9AC489BE}" type="slidenum">
              <a:rPr lang="en-US" smtClean="0"/>
              <a:t>‹#›</a:t>
            </a:fld>
            <a:endParaRPr lang="en-US"/>
          </a:p>
        </p:txBody>
      </p:sp>
    </p:spTree>
    <p:extLst>
      <p:ext uri="{BB962C8B-B14F-4D97-AF65-F5344CB8AC3E}">
        <p14:creationId xmlns:p14="http://schemas.microsoft.com/office/powerpoint/2010/main" val="2828285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F90328-32A0-4BEB-A984-2A2681D8AD3D}"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7674A-A7BC-4F98-A360-5CBB9AC489BE}" type="slidenum">
              <a:rPr lang="en-US" smtClean="0"/>
              <a:t>‹#›</a:t>
            </a:fld>
            <a:endParaRPr lang="en-US"/>
          </a:p>
        </p:txBody>
      </p:sp>
    </p:spTree>
    <p:extLst>
      <p:ext uri="{BB962C8B-B14F-4D97-AF65-F5344CB8AC3E}">
        <p14:creationId xmlns:p14="http://schemas.microsoft.com/office/powerpoint/2010/main" val="3413953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0F90328-32A0-4BEB-A984-2A2681D8AD3D}"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E7674A-A7BC-4F98-A360-5CBB9AC489BE}" type="slidenum">
              <a:rPr lang="en-US" smtClean="0"/>
              <a:t>‹#›</a:t>
            </a:fld>
            <a:endParaRPr lang="en-US"/>
          </a:p>
        </p:txBody>
      </p:sp>
    </p:spTree>
    <p:extLst>
      <p:ext uri="{BB962C8B-B14F-4D97-AF65-F5344CB8AC3E}">
        <p14:creationId xmlns:p14="http://schemas.microsoft.com/office/powerpoint/2010/main" val="240190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0F90328-32A0-4BEB-A984-2A2681D8AD3D}" type="datetimeFigureOut">
              <a:rPr lang="en-US" smtClean="0"/>
              <a:t>5/9/2024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E7674A-A7BC-4F98-A360-5CBB9AC489BE}" type="slidenum">
              <a:rPr lang="en-US" smtClean="0"/>
              <a:t>‹#›</a:t>
            </a:fld>
            <a:endParaRPr lang="en-US"/>
          </a:p>
        </p:txBody>
      </p:sp>
    </p:spTree>
    <p:extLst>
      <p:ext uri="{BB962C8B-B14F-4D97-AF65-F5344CB8AC3E}">
        <p14:creationId xmlns:p14="http://schemas.microsoft.com/office/powerpoint/2010/main" val="1479132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0F90328-32A0-4BEB-A984-2A2681D8AD3D}" type="datetimeFigureOut">
              <a:rPr lang="en-US" smtClean="0"/>
              <a:t>5/9/2024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E7674A-A7BC-4F98-A360-5CBB9AC489BE}" type="slidenum">
              <a:rPr lang="en-US" smtClean="0"/>
              <a:t>‹#›</a:t>
            </a:fld>
            <a:endParaRPr lang="en-US"/>
          </a:p>
        </p:txBody>
      </p:sp>
    </p:spTree>
    <p:extLst>
      <p:ext uri="{BB962C8B-B14F-4D97-AF65-F5344CB8AC3E}">
        <p14:creationId xmlns:p14="http://schemas.microsoft.com/office/powerpoint/2010/main" val="3146132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F90328-32A0-4BEB-A984-2A2681D8AD3D}" type="datetimeFigureOut">
              <a:rPr lang="en-US" smtClean="0"/>
              <a:t>5/9/2024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E7674A-A7BC-4F98-A360-5CBB9AC489BE}" type="slidenum">
              <a:rPr lang="en-US" smtClean="0"/>
              <a:t>‹#›</a:t>
            </a:fld>
            <a:endParaRPr lang="en-US"/>
          </a:p>
        </p:txBody>
      </p:sp>
    </p:spTree>
    <p:extLst>
      <p:ext uri="{BB962C8B-B14F-4D97-AF65-F5344CB8AC3E}">
        <p14:creationId xmlns:p14="http://schemas.microsoft.com/office/powerpoint/2010/main" val="4227996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F90328-32A0-4BEB-A984-2A2681D8AD3D}"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E7674A-A7BC-4F98-A360-5CBB9AC489BE}" type="slidenum">
              <a:rPr lang="en-US" smtClean="0"/>
              <a:t>‹#›</a:t>
            </a:fld>
            <a:endParaRPr lang="en-US"/>
          </a:p>
        </p:txBody>
      </p:sp>
    </p:spTree>
    <p:extLst>
      <p:ext uri="{BB962C8B-B14F-4D97-AF65-F5344CB8AC3E}">
        <p14:creationId xmlns:p14="http://schemas.microsoft.com/office/powerpoint/2010/main" val="1631388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F90328-32A0-4BEB-A984-2A2681D8AD3D}"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E7674A-A7BC-4F98-A360-5CBB9AC489BE}" type="slidenum">
              <a:rPr lang="en-US" smtClean="0"/>
              <a:t>‹#›</a:t>
            </a:fld>
            <a:endParaRPr lang="en-US"/>
          </a:p>
        </p:txBody>
      </p:sp>
    </p:spTree>
    <p:extLst>
      <p:ext uri="{BB962C8B-B14F-4D97-AF65-F5344CB8AC3E}">
        <p14:creationId xmlns:p14="http://schemas.microsoft.com/office/powerpoint/2010/main" val="2797105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F90328-32A0-4BEB-A984-2A2681D8AD3D}" type="datetimeFigureOut">
              <a:rPr lang="en-US" smtClean="0"/>
              <a:t>5/9/2024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E7674A-A7BC-4F98-A360-5CBB9AC489BE}" type="slidenum">
              <a:rPr lang="en-US" smtClean="0"/>
              <a:t>‹#›</a:t>
            </a:fld>
            <a:endParaRPr lang="en-US"/>
          </a:p>
        </p:txBody>
      </p:sp>
    </p:spTree>
    <p:extLst>
      <p:ext uri="{BB962C8B-B14F-4D97-AF65-F5344CB8AC3E}">
        <p14:creationId xmlns:p14="http://schemas.microsoft.com/office/powerpoint/2010/main" val="508168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forbes.com/sites/forbestechcouncil/2022/02/11/the-process-renaissance-how-to-revolutionize-your-business-processes/?sh=9731b379990d"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forbes.com/sites/forbestechcouncil/2022/02/11/the-process-renaissance-how-to-revolutionize-your-business-processes/?sh=9731b379990d"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www.techtarget.com/searchcio/definition/RPA" TargetMode="External"/><Relationship Id="rId2" Type="http://schemas.openxmlformats.org/officeDocument/2006/relationships/hyperlink" Target="https://www.techtarget.com/searcherp/definition/kaizen-or-continuous-improvemen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techtarget.com/searchcio/definition/value-chai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techtarget.com/searchhrsoftware/definition/human-resource-management-HR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hatis.techtarget.com/definition/business-process-governanc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72">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A43E6D37-7A43-4A8D-B11A-681E68A7B8D5}"/>
              </a:ext>
            </a:extLst>
          </p:cNvPr>
          <p:cNvSpPr txBox="1"/>
          <p:nvPr/>
        </p:nvSpPr>
        <p:spPr>
          <a:xfrm>
            <a:off x="643467" y="321734"/>
            <a:ext cx="10905066" cy="65113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b="1" kern="1200" dirty="0">
                <a:solidFill>
                  <a:schemeClr val="tx1"/>
                </a:solidFill>
                <a:latin typeface="+mj-lt"/>
                <a:ea typeface="+mj-ea"/>
                <a:cs typeface="+mj-cs"/>
              </a:rPr>
              <a:t>DIGITALIZATION BEST PRACTICES</a:t>
            </a:r>
          </a:p>
        </p:txBody>
      </p:sp>
      <p:sp>
        <p:nvSpPr>
          <p:cNvPr id="4" name="TextBox 3">
            <a:extLst>
              <a:ext uri="{FF2B5EF4-FFF2-40B4-BE49-F238E27FC236}">
                <a16:creationId xmlns:a16="http://schemas.microsoft.com/office/drawing/2014/main" id="{CAE49ECA-7418-420C-A21E-16B82B5F6B75}"/>
              </a:ext>
            </a:extLst>
          </p:cNvPr>
          <p:cNvSpPr txBox="1"/>
          <p:nvPr/>
        </p:nvSpPr>
        <p:spPr>
          <a:xfrm>
            <a:off x="643467" y="972864"/>
            <a:ext cx="4376520" cy="5885135"/>
          </a:xfrm>
          <a:prstGeom prst="rect">
            <a:avLst/>
          </a:prstGeom>
        </p:spPr>
        <p:txBody>
          <a:bodyPr vert="horz" lIns="91440" tIns="45720" rIns="91440" bIns="45720" rtlCol="0">
            <a:normAutofit lnSpcReduction="10000"/>
          </a:bodyPr>
          <a:lstStyle/>
          <a:p>
            <a:pPr marL="342900" indent="-285750">
              <a:lnSpc>
                <a:spcPct val="90000"/>
              </a:lnSpc>
              <a:spcAft>
                <a:spcPts val="600"/>
              </a:spcAft>
              <a:buFont typeface="Wingdings" panose="05000000000000000000" pitchFamily="2" charset="2"/>
              <a:buChar char="Ø"/>
            </a:pPr>
            <a:r>
              <a:rPr lang="en-US" sz="1600" b="1" i="0" dirty="0">
                <a:effectLst/>
                <a:latin typeface="Times New Roman" panose="02020603050405020304" pitchFamily="18" charset="0"/>
                <a:cs typeface="Times New Roman" panose="02020603050405020304" pitchFamily="18" charset="0"/>
              </a:rPr>
              <a:t>Why strategy</a:t>
            </a:r>
          </a:p>
          <a:p>
            <a:pPr marL="57150">
              <a:lnSpc>
                <a:spcPct val="90000"/>
              </a:lnSpc>
              <a:spcAft>
                <a:spcPts val="600"/>
              </a:spcAft>
            </a:pPr>
            <a:endParaRPr lang="en-US" sz="1600" b="1" dirty="0">
              <a:latin typeface="Times New Roman" panose="02020603050405020304" pitchFamily="18" charset="0"/>
              <a:cs typeface="Times New Roman" panose="02020603050405020304" pitchFamily="18" charset="0"/>
            </a:endParaRPr>
          </a:p>
          <a:p>
            <a:pPr marL="57150" algn="just">
              <a:lnSpc>
                <a:spcPct val="90000"/>
              </a:lnSpc>
              <a:spcAft>
                <a:spcPts val="600"/>
              </a:spcAft>
            </a:pPr>
            <a:r>
              <a:rPr lang="en-US" sz="1600" i="0" dirty="0">
                <a:effectLst/>
                <a:latin typeface="Times New Roman" panose="02020603050405020304" pitchFamily="18" charset="0"/>
                <a:cs typeface="Times New Roman" panose="02020603050405020304" pitchFamily="18" charset="0"/>
              </a:rPr>
              <a:t>The essence of the strategy is choosing to perform activities differently or to perform different activities than rivals so as to improve productivity, resilience, and competitiveness. </a:t>
            </a:r>
            <a:endParaRPr lang="en-US" sz="1600" dirty="0">
              <a:latin typeface="Times New Roman" panose="02020603050405020304" pitchFamily="18" charset="0"/>
              <a:cs typeface="Times New Roman" panose="02020603050405020304" pitchFamily="18" charset="0"/>
            </a:endParaRPr>
          </a:p>
          <a:p>
            <a:pPr marL="342900" indent="-285750">
              <a:lnSpc>
                <a:spcPct val="90000"/>
              </a:lnSpc>
              <a:spcAft>
                <a:spcPts val="600"/>
              </a:spcAft>
              <a:buFont typeface="Wingdings" panose="05000000000000000000" pitchFamily="2" charset="2"/>
              <a:buChar char="Ø"/>
            </a:pPr>
            <a:endParaRPr lang="en-US" sz="1600" b="1" i="0" dirty="0">
              <a:effectLst/>
              <a:latin typeface="Times New Roman" panose="02020603050405020304" pitchFamily="18" charset="0"/>
              <a:cs typeface="Times New Roman" panose="02020603050405020304" pitchFamily="18" charset="0"/>
            </a:endParaRPr>
          </a:p>
          <a:p>
            <a:pPr marL="342900" indent="-285750">
              <a:lnSpc>
                <a:spcPct val="90000"/>
              </a:lnSpc>
              <a:spcAft>
                <a:spcPts val="600"/>
              </a:spcAft>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a:p>
            <a:pPr marL="342900" indent="-285750">
              <a:lnSpc>
                <a:spcPct val="90000"/>
              </a:lnSpc>
              <a:spcAft>
                <a:spcPts val="600"/>
              </a:spcAft>
              <a:buFont typeface="Wingdings" panose="05000000000000000000" pitchFamily="2" charset="2"/>
              <a:buChar char="Ø"/>
            </a:pPr>
            <a:r>
              <a:rPr lang="en-US" sz="1600" b="1" i="0" dirty="0">
                <a:effectLst/>
                <a:latin typeface="Times New Roman" panose="02020603050405020304" pitchFamily="18" charset="0"/>
                <a:cs typeface="Times New Roman" panose="02020603050405020304" pitchFamily="18" charset="0"/>
              </a:rPr>
              <a:t>What is a Business Process? </a:t>
            </a:r>
          </a:p>
          <a:p>
            <a:pPr>
              <a:lnSpc>
                <a:spcPct val="90000"/>
              </a:lnSpc>
              <a:spcAft>
                <a:spcPts val="600"/>
              </a:spcAft>
            </a:pPr>
            <a:endParaRPr lang="en-US" sz="1600" i="0" dirty="0">
              <a:effectLst/>
              <a:latin typeface="Times New Roman" panose="02020603050405020304" pitchFamily="18" charset="0"/>
              <a:cs typeface="Times New Roman" panose="02020603050405020304" pitchFamily="18" charset="0"/>
            </a:endParaRPr>
          </a:p>
          <a:p>
            <a:pPr algn="just">
              <a:lnSpc>
                <a:spcPct val="90000"/>
              </a:lnSpc>
              <a:spcAft>
                <a:spcPts val="600"/>
              </a:spcAft>
            </a:pPr>
            <a:r>
              <a:rPr lang="en-US" sz="1600" i="0" dirty="0">
                <a:effectLst/>
                <a:latin typeface="Times New Roman" panose="02020603050405020304" pitchFamily="18" charset="0"/>
                <a:cs typeface="Times New Roman" panose="02020603050405020304" pitchFamily="18" charset="0"/>
              </a:rPr>
              <a:t>A business process is a collection of linked tasks which find their end in the delivery of a service or product to a client. A business process has also been defined as a set of activities and tasks that, once completed, will accomplish an organizational goal.</a:t>
            </a:r>
          </a:p>
          <a:p>
            <a:pPr indent="-228600">
              <a:lnSpc>
                <a:spcPct val="90000"/>
              </a:lnSpc>
              <a:spcAft>
                <a:spcPts val="600"/>
              </a:spcAf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342900" indent="-285750">
              <a:lnSpc>
                <a:spcPct val="90000"/>
              </a:lnSpc>
              <a:spcAft>
                <a:spcPts val="600"/>
              </a:spcAft>
              <a:buFont typeface="Wingdings" panose="05000000000000000000" pitchFamily="2" charset="2"/>
              <a:buChar char="Ø"/>
            </a:pPr>
            <a:r>
              <a:rPr lang="en-US" sz="1600" b="1" i="0" dirty="0">
                <a:effectLst/>
                <a:latin typeface="Times New Roman" panose="02020603050405020304" pitchFamily="18" charset="0"/>
                <a:cs typeface="Times New Roman" panose="02020603050405020304" pitchFamily="18" charset="0"/>
              </a:rPr>
              <a:t>Examples of business processes:</a:t>
            </a:r>
          </a:p>
          <a:p>
            <a:pPr marL="57150">
              <a:lnSpc>
                <a:spcPct val="90000"/>
              </a:lnSpc>
              <a:spcAft>
                <a:spcPts val="600"/>
              </a:spcAft>
            </a:pPr>
            <a:endParaRPr lang="en-US" sz="1600" b="0" dirty="0">
              <a:latin typeface="Times New Roman" panose="02020603050405020304" pitchFamily="18" charset="0"/>
              <a:cs typeface="Times New Roman" panose="02020603050405020304" pitchFamily="18" charset="0"/>
            </a:endParaRPr>
          </a:p>
          <a:p>
            <a:pPr marL="57150" algn="just">
              <a:lnSpc>
                <a:spcPct val="90000"/>
              </a:lnSpc>
              <a:spcAft>
                <a:spcPts val="600"/>
              </a:spcAft>
            </a:pPr>
            <a:r>
              <a:rPr lang="en-US" sz="1600" b="0" i="0" dirty="0">
                <a:effectLst/>
                <a:latin typeface="Times New Roman" panose="02020603050405020304" pitchFamily="18" charset="0"/>
                <a:cs typeface="Times New Roman" panose="02020603050405020304" pitchFamily="18" charset="0"/>
              </a:rPr>
              <a:t>Recruitment process, </a:t>
            </a:r>
            <a:r>
              <a:rPr lang="en-US" sz="1600" dirty="0">
                <a:latin typeface="Times New Roman" panose="02020603050405020304" pitchFamily="18" charset="0"/>
                <a:cs typeface="Times New Roman" panose="02020603050405020304" pitchFamily="18" charset="0"/>
              </a:rPr>
              <a:t>I</a:t>
            </a:r>
            <a:r>
              <a:rPr lang="en-US" sz="1600" b="0" i="0" dirty="0">
                <a:effectLst/>
                <a:latin typeface="Times New Roman" panose="02020603050405020304" pitchFamily="18" charset="0"/>
                <a:cs typeface="Times New Roman" panose="02020603050405020304" pitchFamily="18" charset="0"/>
              </a:rPr>
              <a:t>nvoicing process, </a:t>
            </a:r>
            <a:r>
              <a:rPr lang="en-US" sz="1600" dirty="0">
                <a:latin typeface="Times New Roman" panose="02020603050405020304" pitchFamily="18" charset="0"/>
                <a:cs typeface="Times New Roman" panose="02020603050405020304" pitchFamily="18" charset="0"/>
              </a:rPr>
              <a:t>O</a:t>
            </a:r>
            <a:r>
              <a:rPr lang="en-US" sz="1600" b="0" i="0" dirty="0">
                <a:effectLst/>
                <a:latin typeface="Times New Roman" panose="02020603050405020304" pitchFamily="18" charset="0"/>
                <a:cs typeface="Times New Roman" panose="02020603050405020304" pitchFamily="18" charset="0"/>
              </a:rPr>
              <a:t>rder processing, </a:t>
            </a:r>
            <a:r>
              <a:rPr lang="en-US" sz="1600" dirty="0">
                <a:latin typeface="Times New Roman" panose="02020603050405020304" pitchFamily="18" charset="0"/>
                <a:cs typeface="Times New Roman" panose="02020603050405020304" pitchFamily="18" charset="0"/>
              </a:rPr>
              <a:t>C</a:t>
            </a:r>
            <a:r>
              <a:rPr lang="en-US" sz="1600" b="0" i="0" dirty="0">
                <a:effectLst/>
                <a:latin typeface="Times New Roman" panose="02020603050405020304" pitchFamily="18" charset="0"/>
                <a:cs typeface="Times New Roman" panose="02020603050405020304" pitchFamily="18" charset="0"/>
              </a:rPr>
              <a:t>ustomer onboarding process, </a:t>
            </a:r>
            <a:r>
              <a:rPr lang="en-US" sz="1600" dirty="0">
                <a:latin typeface="Times New Roman" panose="02020603050405020304" pitchFamily="18" charset="0"/>
                <a:cs typeface="Times New Roman" panose="02020603050405020304" pitchFamily="18" charset="0"/>
              </a:rPr>
              <a:t>A</a:t>
            </a:r>
            <a:r>
              <a:rPr lang="en-US" sz="1600" b="0" i="0" dirty="0">
                <a:effectLst/>
                <a:latin typeface="Times New Roman" panose="02020603050405020304" pitchFamily="18" charset="0"/>
                <a:cs typeface="Times New Roman" panose="02020603050405020304" pitchFamily="18" charset="0"/>
              </a:rPr>
              <a:t>ccounting process, </a:t>
            </a:r>
            <a:r>
              <a:rPr lang="en-US" sz="1600" dirty="0">
                <a:latin typeface="Times New Roman" panose="02020603050405020304" pitchFamily="18" charset="0"/>
                <a:cs typeface="Times New Roman" panose="02020603050405020304" pitchFamily="18" charset="0"/>
              </a:rPr>
              <a:t>M</a:t>
            </a:r>
            <a:r>
              <a:rPr lang="en-US" sz="1600" b="0" i="0" dirty="0">
                <a:effectLst/>
                <a:latin typeface="Times New Roman" panose="02020603050405020304" pitchFamily="18" charset="0"/>
                <a:cs typeface="Times New Roman" panose="02020603050405020304" pitchFamily="18" charset="0"/>
              </a:rPr>
              <a:t>arket research process, and </a:t>
            </a:r>
            <a:r>
              <a:rPr lang="en-US" sz="1600" dirty="0">
                <a:latin typeface="Times New Roman" panose="02020603050405020304" pitchFamily="18" charset="0"/>
                <a:cs typeface="Times New Roman" panose="02020603050405020304" pitchFamily="18" charset="0"/>
              </a:rPr>
              <a:t>P</a:t>
            </a:r>
            <a:r>
              <a:rPr lang="en-US" sz="1600" b="0" i="0" dirty="0">
                <a:effectLst/>
                <a:latin typeface="Times New Roman" panose="02020603050405020304" pitchFamily="18" charset="0"/>
                <a:cs typeface="Times New Roman" panose="02020603050405020304" pitchFamily="18" charset="0"/>
              </a:rPr>
              <a:t>roduct development process.</a:t>
            </a:r>
          </a:p>
          <a:p>
            <a:pPr>
              <a:lnSpc>
                <a:spcPct val="90000"/>
              </a:lnSpc>
              <a:spcAft>
                <a:spcPts val="600"/>
              </a:spcAft>
            </a:pPr>
            <a:endParaRPr lang="en-US" sz="1600" dirty="0"/>
          </a:p>
          <a:p>
            <a:pPr indent="-228600">
              <a:lnSpc>
                <a:spcPct val="90000"/>
              </a:lnSpc>
              <a:spcAft>
                <a:spcPts val="600"/>
              </a:spcAft>
              <a:buFont typeface="Arial" panose="020B0604020202020204" pitchFamily="34" charset="0"/>
              <a:buChar char="•"/>
            </a:pPr>
            <a:endParaRPr lang="en-US" sz="1600" dirty="0"/>
          </a:p>
        </p:txBody>
      </p:sp>
      <p:grpSp>
        <p:nvGrpSpPr>
          <p:cNvPr id="1031" name="Group 74">
            <a:extLst>
              <a:ext uri="{FF2B5EF4-FFF2-40B4-BE49-F238E27FC236}">
                <a16:creationId xmlns:a16="http://schemas.microsoft.com/office/drawing/2014/main"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6" name="Isosceles Triangle 75">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8" name="Picture 4" descr="Business Process - Definition, Lifecycle Steps, and Importance">
            <a:extLst>
              <a:ext uri="{FF2B5EF4-FFF2-40B4-BE49-F238E27FC236}">
                <a16:creationId xmlns:a16="http://schemas.microsoft.com/office/drawing/2014/main" id="{3314F482-1F91-43B6-BE47-269E0E4C922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36105" y="3220774"/>
            <a:ext cx="6253212" cy="3314202"/>
          </a:xfrm>
          <a:prstGeom prst="rect">
            <a:avLst/>
          </a:prstGeom>
          <a:noFill/>
          <a:extLst>
            <a:ext uri="{909E8E84-426E-40DD-AFC4-6F175D3DCCD1}">
              <a14:hiddenFill xmlns:a14="http://schemas.microsoft.com/office/drawing/2010/main">
                <a:solidFill>
                  <a:srgbClr val="FFFFFF"/>
                </a:solidFill>
              </a14:hiddenFill>
            </a:ext>
          </a:extLst>
        </p:spPr>
      </p:pic>
      <p:grpSp>
        <p:nvGrpSpPr>
          <p:cNvPr id="79" name="Group 78">
            <a:extLst>
              <a:ext uri="{FF2B5EF4-FFF2-40B4-BE49-F238E27FC236}">
                <a16:creationId xmlns:a16="http://schemas.microsoft.com/office/drawing/2014/main"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80" name="Rectangle 79">
              <a:extLst>
                <a:ext uri="{FF2B5EF4-FFF2-40B4-BE49-F238E27FC236}">
                  <a16:creationId xmlns:a16="http://schemas.microsoft.com/office/drawing/2014/main"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Isosceles Triangle 80">
              <a:extLst>
                <a:ext uri="{FF2B5EF4-FFF2-40B4-BE49-F238E27FC236}">
                  <a16:creationId xmlns:a16="http://schemas.microsoft.com/office/drawing/2014/main"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extBox 15">
            <a:extLst>
              <a:ext uri="{FF2B5EF4-FFF2-40B4-BE49-F238E27FC236}">
                <a16:creationId xmlns:a16="http://schemas.microsoft.com/office/drawing/2014/main" id="{E179F4F5-CEF1-42AF-A707-4ED185C69D3A}"/>
              </a:ext>
            </a:extLst>
          </p:cNvPr>
          <p:cNvSpPr txBox="1"/>
          <p:nvPr/>
        </p:nvSpPr>
        <p:spPr>
          <a:xfrm>
            <a:off x="5756994" y="986368"/>
            <a:ext cx="6096000" cy="1874359"/>
          </a:xfrm>
          <a:prstGeom prst="rect">
            <a:avLst/>
          </a:prstGeom>
          <a:noFill/>
        </p:spPr>
        <p:txBody>
          <a:bodyPr wrap="square">
            <a:spAutoFit/>
          </a:bodyPr>
          <a:lstStyle/>
          <a:p>
            <a:pPr marL="342900" indent="-285750">
              <a:lnSpc>
                <a:spcPct val="90000"/>
              </a:lnSpc>
              <a:spcAft>
                <a:spcPts val="600"/>
              </a:spcAf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Importance of business processes:</a:t>
            </a:r>
          </a:p>
          <a:p>
            <a:pPr marL="342900" indent="-285750">
              <a:lnSpc>
                <a:spcPct val="90000"/>
              </a:lnSpc>
              <a:spcAft>
                <a:spcPts val="600"/>
              </a:spcAf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57150">
              <a:lnSpc>
                <a:spcPct val="90000"/>
              </a:lnSpc>
              <a:spcAft>
                <a:spcPts val="600"/>
              </a:spcAft>
            </a:pPr>
            <a:endParaRPr lang="en-US" sz="1600" dirty="0">
              <a:latin typeface="Times New Roman" panose="02020603050405020304" pitchFamily="18" charset="0"/>
              <a:cs typeface="Times New Roman" panose="02020603050405020304" pitchFamily="18" charset="0"/>
            </a:endParaRPr>
          </a:p>
          <a:p>
            <a:pPr marL="57150" algn="just">
              <a:lnSpc>
                <a:spcPct val="90000"/>
              </a:lnSpc>
              <a:spcAft>
                <a:spcPts val="600"/>
              </a:spcAft>
            </a:pPr>
            <a:r>
              <a:rPr lang="en-US" sz="1600" i="0" dirty="0">
                <a:solidFill>
                  <a:srgbClr val="202124"/>
                </a:solidFill>
                <a:effectLst/>
                <a:latin typeface="Times New Roman" panose="02020603050405020304" pitchFamily="18" charset="0"/>
                <a:cs typeface="Times New Roman" panose="02020603050405020304" pitchFamily="18" charset="0"/>
              </a:rPr>
              <a:t>They are important because they describe how things are done and then provides the focus for making them better and how they are done determines how successful the outcomes will be. If you focus on the right processes, in the right way, you can design your way to success.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255119"/>
      </p:ext>
    </p:extLst>
  </p:cSld>
  <p:clrMapOvr>
    <a:masterClrMapping/>
  </p:clrMapOvr>
  <mc:AlternateContent xmlns:mc="http://schemas.openxmlformats.org/markup-compatibility/2006" xmlns:p14="http://schemas.microsoft.com/office/powerpoint/2010/main">
    <mc:Choice Requires="p14">
      <p:transition spd="slow" p14:dur="2000" advTm="145622"/>
    </mc:Choice>
    <mc:Fallback xmlns="">
      <p:transition spd="slow" advTm="145622"/>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43E6D37-7A43-4A8D-B11A-681E68A7B8D5}"/>
              </a:ext>
            </a:extLst>
          </p:cNvPr>
          <p:cNvSpPr txBox="1"/>
          <p:nvPr/>
        </p:nvSpPr>
        <p:spPr>
          <a:xfrm>
            <a:off x="3713871" y="56272"/>
            <a:ext cx="4529797" cy="400110"/>
          </a:xfrm>
          <a:prstGeom prst="rect">
            <a:avLst/>
          </a:prstGeom>
          <a:noFill/>
        </p:spPr>
        <p:txBody>
          <a:bodyPr wrap="square">
            <a:spAutoFit/>
          </a:bodyPr>
          <a:lstStyle/>
          <a:p>
            <a:r>
              <a:rPr lang="en-GB" sz="2000" b="1" dirty="0"/>
              <a:t>DIGITALIZATION BEST PRACTICES</a:t>
            </a:r>
            <a:endParaRPr lang="en-ZA" sz="2000" b="1" dirty="0"/>
          </a:p>
        </p:txBody>
      </p:sp>
      <p:sp>
        <p:nvSpPr>
          <p:cNvPr id="6" name="TextBox 5">
            <a:extLst>
              <a:ext uri="{FF2B5EF4-FFF2-40B4-BE49-F238E27FC236}">
                <a16:creationId xmlns:a16="http://schemas.microsoft.com/office/drawing/2014/main" id="{6B016788-0473-4BE2-B7DF-095157640CBD}"/>
              </a:ext>
            </a:extLst>
          </p:cNvPr>
          <p:cNvSpPr txBox="1"/>
          <p:nvPr/>
        </p:nvSpPr>
        <p:spPr>
          <a:xfrm>
            <a:off x="239150" y="751804"/>
            <a:ext cx="11479237" cy="4031873"/>
          </a:xfrm>
          <a:prstGeom prst="rect">
            <a:avLst/>
          </a:prstGeom>
          <a:noFill/>
        </p:spPr>
        <p:txBody>
          <a:bodyPr wrap="square">
            <a:spAutoFit/>
          </a:bodyPr>
          <a:lstStyle/>
          <a:p>
            <a:pPr algn="l"/>
            <a:r>
              <a:rPr lang="en-US" sz="1600" b="0" i="0" dirty="0">
                <a:solidFill>
                  <a:srgbClr val="333333"/>
                </a:solidFill>
                <a:effectLst/>
                <a:latin typeface="Times New Roman" panose="02020603050405020304" pitchFamily="18" charset="0"/>
                <a:cs typeface="Times New Roman" panose="02020603050405020304" pitchFamily="18" charset="0"/>
              </a:rPr>
              <a:t>To further discuss the three steps highlighted in the previous slide, lets have a look at the </a:t>
            </a:r>
            <a:r>
              <a:rPr lang="en-US" sz="1600" b="1" i="0" dirty="0">
                <a:solidFill>
                  <a:srgbClr val="333333"/>
                </a:solidFill>
                <a:effectLst/>
                <a:latin typeface="Times New Roman" panose="02020603050405020304" pitchFamily="18" charset="0"/>
                <a:cs typeface="Times New Roman" panose="02020603050405020304" pitchFamily="18" charset="0"/>
              </a:rPr>
              <a:t>Pizza Shop Analogy</a:t>
            </a:r>
            <a:r>
              <a:rPr lang="en-US" sz="1600" b="0" i="0" dirty="0">
                <a:solidFill>
                  <a:srgbClr val="333333"/>
                </a:solidFill>
                <a:effectLst/>
                <a:latin typeface="Times New Roman" panose="02020603050405020304" pitchFamily="18" charset="0"/>
                <a:cs typeface="Times New Roman" panose="02020603050405020304" pitchFamily="18" charset="0"/>
              </a:rPr>
              <a:t>.</a:t>
            </a:r>
          </a:p>
          <a:p>
            <a:pPr algn="l"/>
            <a:endParaRPr lang="en-US" sz="1600" b="0" i="0" dirty="0">
              <a:solidFill>
                <a:srgbClr val="333333"/>
              </a:solidFill>
              <a:effectLst/>
              <a:latin typeface="Times New Roman" panose="02020603050405020304" pitchFamily="18" charset="0"/>
              <a:cs typeface="Times New Roman" panose="02020603050405020304" pitchFamily="18" charset="0"/>
            </a:endParaRPr>
          </a:p>
          <a:p>
            <a:r>
              <a:rPr lang="en-US" sz="1600" b="1" dirty="0">
                <a:solidFill>
                  <a:srgbClr val="333333"/>
                </a:solidFill>
                <a:latin typeface="Times New Roman" panose="02020603050405020304" pitchFamily="18" charset="0"/>
                <a:cs typeface="Times New Roman" panose="02020603050405020304" pitchFamily="18" charset="0"/>
              </a:rPr>
              <a:t>Capture the business processes or workflow</a:t>
            </a:r>
          </a:p>
          <a:p>
            <a:endParaRPr lang="en-US" sz="1600" b="1" dirty="0">
              <a:solidFill>
                <a:srgbClr val="333333"/>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b="0" i="0" dirty="0">
                <a:solidFill>
                  <a:srgbClr val="333333"/>
                </a:solidFill>
                <a:effectLst/>
                <a:latin typeface="Times New Roman" panose="02020603050405020304" pitchFamily="18" charset="0"/>
                <a:cs typeface="Times New Roman" panose="02020603050405020304" pitchFamily="18" charset="0"/>
              </a:rPr>
              <a:t>Consider a pizza shop. It's made up of a group of functions represented in a hierarchal map, from the top down. This map will consist of all the functions needed to run this fast-food chain, such as production, hiring, marketing, supply chain, etc. </a:t>
            </a:r>
            <a:r>
              <a:rPr lang="en-US" sz="1600" b="1" i="0" dirty="0">
                <a:solidFill>
                  <a:srgbClr val="333333"/>
                </a:solidFill>
                <a:effectLst/>
                <a:latin typeface="Times New Roman" panose="02020603050405020304" pitchFamily="18" charset="0"/>
                <a:cs typeface="Times New Roman" panose="02020603050405020304" pitchFamily="18" charset="0"/>
              </a:rPr>
              <a:t>“LEVEL 1: CATEGORY”.</a:t>
            </a:r>
          </a:p>
          <a:p>
            <a:pPr marL="285750" indent="-285750" algn="just">
              <a:buFont typeface="Wingdings" panose="05000000000000000000" pitchFamily="2" charset="2"/>
              <a:buChar char="Ø"/>
            </a:pPr>
            <a:r>
              <a:rPr lang="en-US" sz="1600" b="0" i="0" dirty="0">
                <a:solidFill>
                  <a:srgbClr val="333333"/>
                </a:solidFill>
                <a:effectLst/>
                <a:latin typeface="Times New Roman" panose="02020603050405020304" pitchFamily="18" charset="0"/>
                <a:cs typeface="Times New Roman" panose="02020603050405020304" pitchFamily="18" charset="0"/>
              </a:rPr>
              <a:t>Each function is decomposed into the high-level processes that make up that function, then each of these high-level processes can be decomposed into more granular ones. The production process as an example could be divided into simpler sub-processes such as preparing the dough, the sauce, cutting and placing the toppings, and finally baking the pizza and packing it. </a:t>
            </a:r>
            <a:r>
              <a:rPr lang="en-US" sz="1600" b="1" i="0" dirty="0">
                <a:solidFill>
                  <a:srgbClr val="333333"/>
                </a:solidFill>
                <a:effectLst/>
                <a:latin typeface="Times New Roman" panose="02020603050405020304" pitchFamily="18" charset="0"/>
                <a:cs typeface="Times New Roman" panose="02020603050405020304" pitchFamily="18" charset="0"/>
              </a:rPr>
              <a:t>“LEVEL 2: PROCESS GROUP”.</a:t>
            </a:r>
          </a:p>
          <a:p>
            <a:pPr marL="285750" indent="-285750" algn="just">
              <a:buFont typeface="Wingdings" panose="05000000000000000000" pitchFamily="2" charset="2"/>
              <a:buChar char="Ø"/>
            </a:pPr>
            <a:r>
              <a:rPr lang="en-US" sz="1600" b="0" i="0" dirty="0">
                <a:solidFill>
                  <a:srgbClr val="333333"/>
                </a:solidFill>
                <a:effectLst/>
                <a:latin typeface="Times New Roman" panose="02020603050405020304" pitchFamily="18" charset="0"/>
                <a:cs typeface="Times New Roman" panose="02020603050405020304" pitchFamily="18" charset="0"/>
              </a:rPr>
              <a:t>Even preparing the dough could be divided into even more granular steps, that includes all the ingredients needed, ideal storage conditions, etc. </a:t>
            </a:r>
            <a:r>
              <a:rPr lang="en-US" sz="1600" b="1" i="0" dirty="0">
                <a:solidFill>
                  <a:srgbClr val="333333"/>
                </a:solidFill>
                <a:effectLst/>
                <a:latin typeface="Times New Roman" panose="02020603050405020304" pitchFamily="18" charset="0"/>
                <a:cs typeface="Times New Roman" panose="02020603050405020304" pitchFamily="18" charset="0"/>
              </a:rPr>
              <a:t>“LEVEL 3: PROCESS”.</a:t>
            </a:r>
          </a:p>
          <a:p>
            <a:pPr marL="285750" indent="-285750" algn="just">
              <a:buFont typeface="Wingdings" panose="05000000000000000000" pitchFamily="2" charset="2"/>
              <a:buChar char="Ø"/>
            </a:pPr>
            <a:r>
              <a:rPr lang="en-US" sz="1600" b="0" i="0" dirty="0">
                <a:solidFill>
                  <a:srgbClr val="333333"/>
                </a:solidFill>
                <a:effectLst/>
                <a:latin typeface="Times New Roman" panose="02020603050405020304" pitchFamily="18" charset="0"/>
                <a:cs typeface="Times New Roman" panose="02020603050405020304" pitchFamily="18" charset="0"/>
              </a:rPr>
              <a:t>This exercise is repeated until reaching the lowest level of processes, or activities, to get a finalized and detailed process map of all the company’s processes. This can go as far as </a:t>
            </a:r>
            <a:r>
              <a:rPr lang="en-US" sz="1600" b="1" i="0" dirty="0">
                <a:solidFill>
                  <a:srgbClr val="333333"/>
                </a:solidFill>
                <a:effectLst/>
                <a:latin typeface="Times New Roman" panose="02020603050405020304" pitchFamily="18" charset="0"/>
                <a:cs typeface="Times New Roman" panose="02020603050405020304" pitchFamily="18" charset="0"/>
              </a:rPr>
              <a:t>“LEVEL 4: ACTIVITY &amp; LEVEL 5: TASK”.</a:t>
            </a:r>
          </a:p>
          <a:p>
            <a:pPr algn="just"/>
            <a:endParaRPr lang="en-US" sz="1600" b="1"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6178539"/>
      </p:ext>
    </p:extLst>
  </p:cSld>
  <p:clrMapOvr>
    <a:masterClrMapping/>
  </p:clrMapOvr>
  <mc:AlternateContent xmlns:mc="http://schemas.openxmlformats.org/markup-compatibility/2006" xmlns:p14="http://schemas.microsoft.com/office/powerpoint/2010/main">
    <mc:Choice Requires="p14">
      <p:transition spd="slow" p14:dur="2000" advTm="143950"/>
    </mc:Choice>
    <mc:Fallback xmlns="">
      <p:transition spd="slow" advTm="14395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43E6D37-7A43-4A8D-B11A-681E68A7B8D5}"/>
              </a:ext>
            </a:extLst>
          </p:cNvPr>
          <p:cNvSpPr txBox="1"/>
          <p:nvPr/>
        </p:nvSpPr>
        <p:spPr>
          <a:xfrm>
            <a:off x="3713871" y="56272"/>
            <a:ext cx="4529797" cy="400110"/>
          </a:xfrm>
          <a:prstGeom prst="rect">
            <a:avLst/>
          </a:prstGeom>
          <a:noFill/>
        </p:spPr>
        <p:txBody>
          <a:bodyPr wrap="square">
            <a:spAutoFit/>
          </a:bodyPr>
          <a:lstStyle/>
          <a:p>
            <a:r>
              <a:rPr lang="en-GB" sz="2000" b="1" dirty="0"/>
              <a:t>DIGITALIZATION BEST PRACTICES</a:t>
            </a:r>
            <a:endParaRPr lang="en-ZA" sz="2000" b="1" dirty="0"/>
          </a:p>
        </p:txBody>
      </p:sp>
      <p:sp>
        <p:nvSpPr>
          <p:cNvPr id="4" name="TextBox 3">
            <a:extLst>
              <a:ext uri="{FF2B5EF4-FFF2-40B4-BE49-F238E27FC236}">
                <a16:creationId xmlns:a16="http://schemas.microsoft.com/office/drawing/2014/main" id="{9A013E8F-1F86-43EC-BFEB-51862A62C06C}"/>
              </a:ext>
            </a:extLst>
          </p:cNvPr>
          <p:cNvSpPr txBox="1"/>
          <p:nvPr/>
        </p:nvSpPr>
        <p:spPr>
          <a:xfrm>
            <a:off x="390378" y="623224"/>
            <a:ext cx="11384280" cy="5201424"/>
          </a:xfrm>
          <a:prstGeom prst="rect">
            <a:avLst/>
          </a:prstGeom>
          <a:noFill/>
        </p:spPr>
        <p:txBody>
          <a:bodyPr wrap="square">
            <a:spAutoFit/>
          </a:bodyPr>
          <a:lstStyle/>
          <a:p>
            <a:pPr algn="just"/>
            <a:r>
              <a:rPr lang="en-US" sz="1800" b="1" i="0" dirty="0">
                <a:solidFill>
                  <a:srgbClr val="333333"/>
                </a:solidFill>
                <a:effectLst/>
                <a:latin typeface="Times New Roman" panose="02020603050405020304" pitchFamily="18" charset="0"/>
                <a:cs typeface="Times New Roman" panose="02020603050405020304" pitchFamily="18" charset="0"/>
              </a:rPr>
              <a:t>To summarize:</a:t>
            </a:r>
          </a:p>
          <a:p>
            <a:pPr algn="just"/>
            <a:endParaRPr lang="en-US" sz="1800" b="1" i="0" dirty="0">
              <a:solidFill>
                <a:srgbClr val="333333"/>
              </a:solidFill>
              <a:effectLst/>
              <a:latin typeface="Times New Roman" panose="02020603050405020304" pitchFamily="18" charset="0"/>
              <a:cs typeface="Times New Roman" panose="02020603050405020304" pitchFamily="18" charset="0"/>
            </a:endParaRPr>
          </a:p>
          <a:p>
            <a:pPr algn="just"/>
            <a:r>
              <a:rPr lang="en-US" sz="1800" b="1" i="0" dirty="0">
                <a:solidFill>
                  <a:srgbClr val="333333"/>
                </a:solidFill>
                <a:effectLst/>
                <a:latin typeface="Times New Roman" panose="02020603050405020304" pitchFamily="18" charset="0"/>
                <a:cs typeface="Times New Roman" panose="02020603050405020304" pitchFamily="18" charset="0"/>
              </a:rPr>
              <a:t>LEVEL 1: CATEGORY</a:t>
            </a:r>
          </a:p>
          <a:p>
            <a:pPr algn="just"/>
            <a:r>
              <a:rPr lang="en-US" sz="1600" dirty="0">
                <a:solidFill>
                  <a:srgbClr val="333333"/>
                </a:solidFill>
                <a:latin typeface="Times New Roman" panose="02020603050405020304" pitchFamily="18" charset="0"/>
                <a:cs typeface="Times New Roman" panose="02020603050405020304" pitchFamily="18" charset="0"/>
              </a:rPr>
              <a:t>Represent the highest level of process in the enterprise. Example: Production</a:t>
            </a:r>
          </a:p>
          <a:p>
            <a:pPr algn="just"/>
            <a:endParaRPr lang="en-US" sz="1800" b="1" i="0" dirty="0">
              <a:solidFill>
                <a:srgbClr val="333333"/>
              </a:solidFill>
              <a:effectLst/>
              <a:latin typeface="Times New Roman" panose="02020603050405020304" pitchFamily="18" charset="0"/>
              <a:cs typeface="Times New Roman" panose="02020603050405020304" pitchFamily="18" charset="0"/>
            </a:endParaRPr>
          </a:p>
          <a:p>
            <a:pPr algn="just"/>
            <a:r>
              <a:rPr lang="en-US" sz="1800" b="1" i="0" dirty="0">
                <a:solidFill>
                  <a:srgbClr val="333333"/>
                </a:solidFill>
                <a:effectLst/>
                <a:latin typeface="Times New Roman" panose="02020603050405020304" pitchFamily="18" charset="0"/>
                <a:cs typeface="Times New Roman" panose="02020603050405020304" pitchFamily="18" charset="0"/>
              </a:rPr>
              <a:t>LEVEL 2: PROCESS GROUP</a:t>
            </a:r>
          </a:p>
          <a:p>
            <a:pPr algn="just"/>
            <a:r>
              <a:rPr lang="en-US" sz="1600" i="0" dirty="0">
                <a:solidFill>
                  <a:srgbClr val="333333"/>
                </a:solidFill>
                <a:effectLst/>
                <a:latin typeface="Times New Roman" panose="02020603050405020304" pitchFamily="18" charset="0"/>
                <a:cs typeface="Times New Roman" panose="02020603050405020304" pitchFamily="18" charset="0"/>
              </a:rPr>
              <a:t>Indicates the next level of processes and represents a group of processes. Example: </a:t>
            </a:r>
            <a:r>
              <a:rPr lang="en-US" sz="1600" dirty="0">
                <a:solidFill>
                  <a:srgbClr val="333333"/>
                </a:solidFill>
                <a:latin typeface="Times New Roman" panose="02020603050405020304" pitchFamily="18" charset="0"/>
                <a:cs typeface="Times New Roman" panose="02020603050405020304" pitchFamily="18" charset="0"/>
              </a:rPr>
              <a:t>P</a:t>
            </a:r>
            <a:r>
              <a:rPr lang="en-US" sz="1600" b="0" i="0" dirty="0">
                <a:solidFill>
                  <a:srgbClr val="333333"/>
                </a:solidFill>
                <a:effectLst/>
                <a:latin typeface="Times New Roman" panose="02020603050405020304" pitchFamily="18" charset="0"/>
                <a:cs typeface="Times New Roman" panose="02020603050405020304" pitchFamily="18" charset="0"/>
              </a:rPr>
              <a:t>reparing the dough</a:t>
            </a:r>
            <a:endParaRPr lang="en-US" sz="1600" i="0" dirty="0">
              <a:solidFill>
                <a:srgbClr val="333333"/>
              </a:solidFill>
              <a:effectLst/>
              <a:latin typeface="Times New Roman" panose="02020603050405020304" pitchFamily="18" charset="0"/>
              <a:cs typeface="Times New Roman" panose="02020603050405020304" pitchFamily="18" charset="0"/>
            </a:endParaRPr>
          </a:p>
          <a:p>
            <a:pPr algn="just"/>
            <a:endParaRPr lang="en-US" b="1" dirty="0">
              <a:solidFill>
                <a:srgbClr val="333333"/>
              </a:solidFill>
              <a:latin typeface="Times New Roman" panose="02020603050405020304" pitchFamily="18" charset="0"/>
              <a:cs typeface="Times New Roman" panose="02020603050405020304" pitchFamily="18" charset="0"/>
            </a:endParaRPr>
          </a:p>
          <a:p>
            <a:pPr algn="just"/>
            <a:r>
              <a:rPr lang="en-US" sz="1800" b="1" i="0" dirty="0">
                <a:solidFill>
                  <a:srgbClr val="333333"/>
                </a:solidFill>
                <a:effectLst/>
                <a:latin typeface="Times New Roman" panose="02020603050405020304" pitchFamily="18" charset="0"/>
                <a:cs typeface="Times New Roman" panose="02020603050405020304" pitchFamily="18" charset="0"/>
              </a:rPr>
              <a:t>LEVEL 3: PROCESS</a:t>
            </a:r>
          </a:p>
          <a:p>
            <a:pPr algn="just"/>
            <a:r>
              <a:rPr lang="en-US" sz="1600" dirty="0">
                <a:solidFill>
                  <a:srgbClr val="333333"/>
                </a:solidFill>
                <a:latin typeface="Times New Roman" panose="02020603050405020304" pitchFamily="18" charset="0"/>
                <a:cs typeface="Times New Roman" panose="02020603050405020304" pitchFamily="18" charset="0"/>
              </a:rPr>
              <a:t>A process is the next level of decomposition after a process group. Example: </a:t>
            </a:r>
            <a:r>
              <a:rPr lang="en-US" dirty="0">
                <a:solidFill>
                  <a:srgbClr val="333333"/>
                </a:solidFill>
                <a:latin typeface="Times New Roman" panose="02020603050405020304" pitchFamily="18" charset="0"/>
                <a:cs typeface="Times New Roman" panose="02020603050405020304" pitchFamily="18" charset="0"/>
              </a:rPr>
              <a:t>I</a:t>
            </a:r>
            <a:r>
              <a:rPr lang="en-US" sz="1800" b="0" i="0" dirty="0">
                <a:solidFill>
                  <a:srgbClr val="333333"/>
                </a:solidFill>
                <a:effectLst/>
                <a:latin typeface="Times New Roman" panose="02020603050405020304" pitchFamily="18" charset="0"/>
                <a:cs typeface="Times New Roman" panose="02020603050405020304" pitchFamily="18" charset="0"/>
              </a:rPr>
              <a:t>ngredients needed, ideal storage conditions, etc. </a:t>
            </a:r>
            <a:endParaRPr lang="en-US" sz="1800" b="1" i="0" dirty="0">
              <a:solidFill>
                <a:srgbClr val="333333"/>
              </a:solidFill>
              <a:effectLst/>
              <a:latin typeface="Times New Roman" panose="02020603050405020304" pitchFamily="18" charset="0"/>
              <a:cs typeface="Times New Roman" panose="02020603050405020304" pitchFamily="18" charset="0"/>
            </a:endParaRPr>
          </a:p>
          <a:p>
            <a:pPr algn="just"/>
            <a:endParaRPr lang="en-US" b="1" dirty="0">
              <a:solidFill>
                <a:srgbClr val="333333"/>
              </a:solidFill>
              <a:latin typeface="Times New Roman" panose="02020603050405020304" pitchFamily="18" charset="0"/>
              <a:cs typeface="Times New Roman" panose="02020603050405020304" pitchFamily="18" charset="0"/>
            </a:endParaRPr>
          </a:p>
          <a:p>
            <a:pPr algn="just"/>
            <a:r>
              <a:rPr lang="en-US" sz="1800" b="1" i="0" dirty="0">
                <a:solidFill>
                  <a:srgbClr val="333333"/>
                </a:solidFill>
                <a:effectLst/>
                <a:latin typeface="Times New Roman" panose="02020603050405020304" pitchFamily="18" charset="0"/>
                <a:cs typeface="Times New Roman" panose="02020603050405020304" pitchFamily="18" charset="0"/>
              </a:rPr>
              <a:t>LEVEL 4: ACTIVITY</a:t>
            </a:r>
          </a:p>
          <a:p>
            <a:pPr algn="just"/>
            <a:r>
              <a:rPr lang="en-US" sz="1600" i="0" dirty="0">
                <a:solidFill>
                  <a:srgbClr val="333333"/>
                </a:solidFill>
                <a:effectLst/>
                <a:latin typeface="Times New Roman" panose="02020603050405020304" pitchFamily="18" charset="0"/>
                <a:cs typeface="Times New Roman" panose="02020603050405020304" pitchFamily="18" charset="0"/>
              </a:rPr>
              <a:t>Indicates key events performed when executing a process. Example: Receive customer requests, resolve customer complaints, etc.</a:t>
            </a:r>
          </a:p>
          <a:p>
            <a:pPr algn="just"/>
            <a:endParaRPr lang="en-US" b="1" dirty="0">
              <a:solidFill>
                <a:srgbClr val="333333"/>
              </a:solidFill>
              <a:latin typeface="Times New Roman" panose="02020603050405020304" pitchFamily="18" charset="0"/>
              <a:cs typeface="Times New Roman" panose="02020603050405020304" pitchFamily="18" charset="0"/>
            </a:endParaRPr>
          </a:p>
          <a:p>
            <a:pPr algn="just"/>
            <a:r>
              <a:rPr lang="en-US" sz="1800" b="1" i="0" dirty="0">
                <a:solidFill>
                  <a:srgbClr val="333333"/>
                </a:solidFill>
                <a:effectLst/>
                <a:latin typeface="Times New Roman" panose="02020603050405020304" pitchFamily="18" charset="0"/>
                <a:cs typeface="Times New Roman" panose="02020603050405020304" pitchFamily="18" charset="0"/>
              </a:rPr>
              <a:t>LEVEL 5: TASK</a:t>
            </a:r>
          </a:p>
          <a:p>
            <a:pPr algn="just"/>
            <a:r>
              <a:rPr lang="en-US" sz="1600" dirty="0">
                <a:solidFill>
                  <a:srgbClr val="333333"/>
                </a:solidFill>
                <a:latin typeface="Times New Roman" panose="02020603050405020304" pitchFamily="18" charset="0"/>
                <a:cs typeface="Times New Roman" panose="02020603050405020304" pitchFamily="18" charset="0"/>
              </a:rPr>
              <a:t>The next level of hierarchical decomposition after activities. Tasks are generally much more fine grained and may vary widely across industries. Examples: Create business case, reward approaches, obtain funding.</a:t>
            </a:r>
          </a:p>
          <a:p>
            <a:pPr algn="just"/>
            <a:endParaRPr lang="en-US" b="1" dirty="0">
              <a:solidFill>
                <a:srgbClr val="333333"/>
              </a:solidFill>
              <a:latin typeface="Times New Roman" panose="02020603050405020304" pitchFamily="18" charset="0"/>
              <a:cs typeface="Times New Roman" panose="02020603050405020304" pitchFamily="18" charset="0"/>
            </a:endParaRPr>
          </a:p>
          <a:p>
            <a:pPr algn="just"/>
            <a:endParaRPr lang="en-ZA" dirty="0"/>
          </a:p>
        </p:txBody>
      </p:sp>
    </p:spTree>
    <p:extLst>
      <p:ext uri="{BB962C8B-B14F-4D97-AF65-F5344CB8AC3E}">
        <p14:creationId xmlns:p14="http://schemas.microsoft.com/office/powerpoint/2010/main" val="754720050"/>
      </p:ext>
    </p:extLst>
  </p:cSld>
  <p:clrMapOvr>
    <a:masterClrMapping/>
  </p:clrMapOvr>
  <mc:AlternateContent xmlns:mc="http://schemas.openxmlformats.org/markup-compatibility/2006" xmlns:p14="http://schemas.microsoft.com/office/powerpoint/2010/main">
    <mc:Choice Requires="p14">
      <p:transition spd="slow" p14:dur="2000" advTm="104708"/>
    </mc:Choice>
    <mc:Fallback xmlns="">
      <p:transition spd="slow" advTm="104708"/>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43E6D37-7A43-4A8D-B11A-681E68A7B8D5}"/>
              </a:ext>
            </a:extLst>
          </p:cNvPr>
          <p:cNvSpPr txBox="1"/>
          <p:nvPr/>
        </p:nvSpPr>
        <p:spPr>
          <a:xfrm>
            <a:off x="3713871" y="56272"/>
            <a:ext cx="4529797" cy="400110"/>
          </a:xfrm>
          <a:prstGeom prst="rect">
            <a:avLst/>
          </a:prstGeom>
          <a:noFill/>
        </p:spPr>
        <p:txBody>
          <a:bodyPr wrap="square">
            <a:spAutoFit/>
          </a:bodyPr>
          <a:lstStyle/>
          <a:p>
            <a:r>
              <a:rPr lang="en-GB" sz="2000" b="1" dirty="0"/>
              <a:t>DIGITALIZATION BEST PRACTICES</a:t>
            </a:r>
            <a:endParaRPr lang="en-ZA" sz="2000" b="1" dirty="0"/>
          </a:p>
        </p:txBody>
      </p:sp>
      <p:sp>
        <p:nvSpPr>
          <p:cNvPr id="4" name="TextBox 3">
            <a:extLst>
              <a:ext uri="{FF2B5EF4-FFF2-40B4-BE49-F238E27FC236}">
                <a16:creationId xmlns:a16="http://schemas.microsoft.com/office/drawing/2014/main" id="{25F8F0BE-F646-4F72-B80E-7AA3BBC7805A}"/>
              </a:ext>
            </a:extLst>
          </p:cNvPr>
          <p:cNvSpPr txBox="1"/>
          <p:nvPr/>
        </p:nvSpPr>
        <p:spPr>
          <a:xfrm>
            <a:off x="664698" y="636288"/>
            <a:ext cx="11152163" cy="4247317"/>
          </a:xfrm>
          <a:prstGeom prst="rect">
            <a:avLst/>
          </a:prstGeom>
          <a:noFill/>
        </p:spPr>
        <p:txBody>
          <a:bodyPr wrap="square">
            <a:spAutoFit/>
          </a:bodyPr>
          <a:lstStyle/>
          <a:p>
            <a:pPr algn="just"/>
            <a:r>
              <a:rPr lang="en-US" sz="1800" b="1" dirty="0">
                <a:solidFill>
                  <a:srgbClr val="333333"/>
                </a:solidFill>
                <a:latin typeface="Times New Roman" panose="02020603050405020304" pitchFamily="18" charset="0"/>
                <a:cs typeface="Times New Roman" panose="02020603050405020304" pitchFamily="18" charset="0"/>
              </a:rPr>
              <a:t>Analyze each process step or workflow</a:t>
            </a:r>
          </a:p>
          <a:p>
            <a:pPr algn="just"/>
            <a:endParaRPr lang="en-US" sz="1800" b="1" dirty="0">
              <a:solidFill>
                <a:srgbClr val="333333"/>
              </a:solidFill>
              <a:latin typeface="Times New Roman" panose="02020603050405020304" pitchFamily="18" charset="0"/>
              <a:cs typeface="Times New Roman" panose="02020603050405020304" pitchFamily="18" charset="0"/>
            </a:endParaRPr>
          </a:p>
          <a:p>
            <a:pPr algn="just"/>
            <a:r>
              <a:rPr lang="en-US" sz="1800" b="0" i="0" dirty="0">
                <a:solidFill>
                  <a:srgbClr val="333333"/>
                </a:solidFill>
                <a:effectLst/>
                <a:latin typeface="Times New Roman" panose="02020603050405020304" pitchFamily="18" charset="0"/>
                <a:cs typeface="Times New Roman" panose="02020603050405020304" pitchFamily="18" charset="0"/>
              </a:rPr>
              <a:t>Identify areas of improvement and opportunities such as redundancies, inefficiencies, errors, bottlenecks, slow cycle times, areas of risk, lack of succession planning, and more from the captured processes. Example of metrics to aid in this step include sustainability in resource, scheduling, time, and cost. </a:t>
            </a:r>
          </a:p>
          <a:p>
            <a:pPr algn="just"/>
            <a:endParaRPr lang="en-US" sz="1800" b="0" i="0" dirty="0">
              <a:solidFill>
                <a:srgbClr val="333333"/>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800" b="0" i="0" dirty="0">
                <a:solidFill>
                  <a:srgbClr val="333333"/>
                </a:solidFill>
                <a:effectLst/>
                <a:latin typeface="Times New Roman" panose="02020603050405020304" pitchFamily="18" charset="0"/>
                <a:cs typeface="Times New Roman" panose="02020603050405020304" pitchFamily="18" charset="0"/>
              </a:rPr>
              <a:t>Start the analysis one granular process at a time to achieve a high level of effectiveness and efficiency.</a:t>
            </a:r>
          </a:p>
          <a:p>
            <a:pPr marL="285750" indent="-285750" algn="just">
              <a:buFont typeface="Wingdings" panose="05000000000000000000" pitchFamily="2" charset="2"/>
              <a:buChar char="Ø"/>
            </a:pPr>
            <a:r>
              <a:rPr lang="en-US" sz="1800" b="0" i="0" dirty="0">
                <a:solidFill>
                  <a:srgbClr val="333333"/>
                </a:solidFill>
                <a:effectLst/>
                <a:latin typeface="Times New Roman" panose="02020603050405020304" pitchFamily="18" charset="0"/>
                <a:cs typeface="Times New Roman" panose="02020603050405020304" pitchFamily="18" charset="0"/>
              </a:rPr>
              <a:t>Develop a RACI (Responsibility, Accountability, Consulted, Informed) chart for each process task. Basically, who is performing the task, who is approving the task was done correctly, who else has some involvement with the task, and who needs to know when the task is complete.</a:t>
            </a:r>
          </a:p>
          <a:p>
            <a:pPr marL="285750" indent="-285750" algn="just">
              <a:buFont typeface="Wingdings" panose="05000000000000000000" pitchFamily="2" charset="2"/>
              <a:buChar char="Ø"/>
            </a:pPr>
            <a:endParaRPr lang="en-US" dirty="0">
              <a:solidFill>
                <a:srgbClr val="333333"/>
              </a:solidFill>
              <a:latin typeface="Times New Roman" panose="02020603050405020304" pitchFamily="18" charset="0"/>
              <a:cs typeface="Times New Roman" panose="02020603050405020304" pitchFamily="18" charset="0"/>
            </a:endParaRPr>
          </a:p>
          <a:p>
            <a:pPr algn="just"/>
            <a:r>
              <a:rPr lang="en-US" sz="1800" b="0" i="0" dirty="0">
                <a:solidFill>
                  <a:srgbClr val="333333"/>
                </a:solidFill>
                <a:effectLst/>
                <a:latin typeface="Times New Roman" panose="02020603050405020304" pitchFamily="18" charset="0"/>
                <a:cs typeface="Times New Roman" panose="02020603050405020304" pitchFamily="18" charset="0"/>
              </a:rPr>
              <a:t>Some critical questions to be answered include:</a:t>
            </a:r>
          </a:p>
          <a:p>
            <a:pPr marL="285750" indent="-285750" algn="just">
              <a:buFont typeface="Wingdings" panose="05000000000000000000" pitchFamily="2" charset="2"/>
              <a:buChar char="Ø"/>
            </a:pPr>
            <a:r>
              <a:rPr lang="en-US" dirty="0">
                <a:solidFill>
                  <a:srgbClr val="333333"/>
                </a:solidFill>
                <a:latin typeface="Times New Roman" panose="02020603050405020304" pitchFamily="18" charset="0"/>
                <a:cs typeface="Times New Roman" panose="02020603050405020304" pitchFamily="18" charset="0"/>
              </a:rPr>
              <a:t>Does the process add value?</a:t>
            </a:r>
          </a:p>
          <a:p>
            <a:pPr marL="285750" indent="-285750" algn="just">
              <a:buFont typeface="Wingdings" panose="05000000000000000000" pitchFamily="2" charset="2"/>
              <a:buChar char="Ø"/>
            </a:pPr>
            <a:r>
              <a:rPr lang="en-US" sz="1800" b="0" i="0" dirty="0">
                <a:solidFill>
                  <a:srgbClr val="333333"/>
                </a:solidFill>
                <a:effectLst/>
                <a:latin typeface="Times New Roman" panose="02020603050405020304" pitchFamily="18" charset="0"/>
                <a:cs typeface="Times New Roman" panose="02020603050405020304" pitchFamily="18" charset="0"/>
              </a:rPr>
              <a:t>Can do company do without it?</a:t>
            </a:r>
          </a:p>
          <a:p>
            <a:pPr marL="285750" indent="-285750" algn="just">
              <a:buFont typeface="Wingdings" panose="05000000000000000000" pitchFamily="2" charset="2"/>
              <a:buChar char="Ø"/>
            </a:pPr>
            <a:r>
              <a:rPr lang="en-US" dirty="0">
                <a:solidFill>
                  <a:srgbClr val="333333"/>
                </a:solidFill>
                <a:latin typeface="Times New Roman" panose="02020603050405020304" pitchFamily="18" charset="0"/>
                <a:cs typeface="Times New Roman" panose="02020603050405020304" pitchFamily="18" charset="0"/>
              </a:rPr>
              <a:t>Who will the customers be for this process, both internal &amp; external?</a:t>
            </a:r>
          </a:p>
        </p:txBody>
      </p:sp>
    </p:spTree>
    <p:extLst>
      <p:ext uri="{BB962C8B-B14F-4D97-AF65-F5344CB8AC3E}">
        <p14:creationId xmlns:p14="http://schemas.microsoft.com/office/powerpoint/2010/main" val="2380126971"/>
      </p:ext>
    </p:extLst>
  </p:cSld>
  <p:clrMapOvr>
    <a:masterClrMapping/>
  </p:clrMapOvr>
  <mc:AlternateContent xmlns:mc="http://schemas.openxmlformats.org/markup-compatibility/2006" xmlns:p14="http://schemas.microsoft.com/office/powerpoint/2010/main">
    <mc:Choice Requires="p14">
      <p:transition spd="slow" p14:dur="2000" advTm="174763"/>
    </mc:Choice>
    <mc:Fallback xmlns="">
      <p:transition spd="slow" advTm="174763"/>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43E6D37-7A43-4A8D-B11A-681E68A7B8D5}"/>
              </a:ext>
            </a:extLst>
          </p:cNvPr>
          <p:cNvSpPr txBox="1"/>
          <p:nvPr/>
        </p:nvSpPr>
        <p:spPr>
          <a:xfrm>
            <a:off x="3713871" y="56272"/>
            <a:ext cx="4529797" cy="400110"/>
          </a:xfrm>
          <a:prstGeom prst="rect">
            <a:avLst/>
          </a:prstGeom>
          <a:noFill/>
        </p:spPr>
        <p:txBody>
          <a:bodyPr wrap="square">
            <a:spAutoFit/>
          </a:bodyPr>
          <a:lstStyle/>
          <a:p>
            <a:r>
              <a:rPr lang="en-GB" sz="2000" b="1" dirty="0"/>
              <a:t>DIGITALIZATION BEST PRACTICES</a:t>
            </a:r>
            <a:endParaRPr lang="en-ZA" sz="2000" b="1" dirty="0"/>
          </a:p>
        </p:txBody>
      </p:sp>
      <p:sp>
        <p:nvSpPr>
          <p:cNvPr id="6" name="TextBox 5">
            <a:extLst>
              <a:ext uri="{FF2B5EF4-FFF2-40B4-BE49-F238E27FC236}">
                <a16:creationId xmlns:a16="http://schemas.microsoft.com/office/drawing/2014/main" id="{2C8276AB-9801-4CBF-95D0-FD05FF0949C3}"/>
              </a:ext>
            </a:extLst>
          </p:cNvPr>
          <p:cNvSpPr txBox="1"/>
          <p:nvPr/>
        </p:nvSpPr>
        <p:spPr>
          <a:xfrm>
            <a:off x="664699" y="570194"/>
            <a:ext cx="11194366" cy="2031325"/>
          </a:xfrm>
          <a:prstGeom prst="rect">
            <a:avLst/>
          </a:prstGeom>
          <a:noFill/>
        </p:spPr>
        <p:txBody>
          <a:bodyPr wrap="square">
            <a:spAutoFit/>
          </a:bodyPr>
          <a:lstStyle/>
          <a:p>
            <a:pPr algn="just"/>
            <a:r>
              <a:rPr lang="en-US" sz="1800" b="1" dirty="0">
                <a:solidFill>
                  <a:srgbClr val="333333"/>
                </a:solidFill>
                <a:latin typeface="Times New Roman" panose="02020603050405020304" pitchFamily="18" charset="0"/>
                <a:cs typeface="Times New Roman" panose="02020603050405020304" pitchFamily="18" charset="0"/>
              </a:rPr>
              <a:t>Automate or digitalize</a:t>
            </a:r>
          </a:p>
          <a:p>
            <a:pPr algn="just"/>
            <a:endParaRPr lang="en-US" sz="1800" b="1" dirty="0">
              <a:solidFill>
                <a:srgbClr val="333333"/>
              </a:solidFill>
              <a:latin typeface="Times New Roman" panose="02020603050405020304" pitchFamily="18" charset="0"/>
              <a:cs typeface="Times New Roman" panose="02020603050405020304" pitchFamily="18" charset="0"/>
            </a:endParaRPr>
          </a:p>
          <a:p>
            <a:pPr algn="just"/>
            <a:r>
              <a:rPr lang="en-US" sz="1800" b="0" i="0" dirty="0">
                <a:solidFill>
                  <a:srgbClr val="333333"/>
                </a:solidFill>
                <a:effectLst/>
                <a:latin typeface="Times New Roman" panose="02020603050405020304" pitchFamily="18" charset="0"/>
                <a:cs typeface="Times New Roman" panose="02020603050405020304" pitchFamily="18" charset="0"/>
              </a:rPr>
              <a:t>This involves automating repetitive tasks to allow your employees to contribute in more meaningful, value-added ways that improve loyalty, engagement, and job satisfaction.</a:t>
            </a:r>
          </a:p>
          <a:p>
            <a:pPr algn="just"/>
            <a:endParaRPr lang="en-US" dirty="0">
              <a:solidFill>
                <a:srgbClr val="333333"/>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800" b="0" i="0" dirty="0">
                <a:solidFill>
                  <a:srgbClr val="333333"/>
                </a:solidFill>
                <a:effectLst/>
                <a:latin typeface="Times New Roman" panose="02020603050405020304" pitchFamily="18" charset="0"/>
                <a:cs typeface="Times New Roman" panose="02020603050405020304" pitchFamily="18" charset="0"/>
              </a:rPr>
              <a:t>No changes should be implemented until you have worked your way back up to the highest level processes as changes to one granular process may impact others.</a:t>
            </a:r>
          </a:p>
        </p:txBody>
      </p:sp>
      <p:sp>
        <p:nvSpPr>
          <p:cNvPr id="7" name="TextBox 6">
            <a:extLst>
              <a:ext uri="{FF2B5EF4-FFF2-40B4-BE49-F238E27FC236}">
                <a16:creationId xmlns:a16="http://schemas.microsoft.com/office/drawing/2014/main" id="{4CD06E39-7788-4BAB-91E0-AA3E47D6E136}"/>
              </a:ext>
            </a:extLst>
          </p:cNvPr>
          <p:cNvSpPr txBox="1"/>
          <p:nvPr/>
        </p:nvSpPr>
        <p:spPr>
          <a:xfrm>
            <a:off x="664699" y="2502156"/>
            <a:ext cx="11095892" cy="1754326"/>
          </a:xfrm>
          <a:prstGeom prst="rect">
            <a:avLst/>
          </a:prstGeom>
          <a:noFill/>
        </p:spPr>
        <p:txBody>
          <a:bodyPr wrap="square">
            <a:spAutoFit/>
          </a:bodyPr>
          <a:lstStyle/>
          <a:p>
            <a:pPr marL="285750" indent="-285750" algn="l">
              <a:buFont typeface="Wingdings" panose="05000000000000000000" pitchFamily="2" charset="2"/>
              <a:buChar char="Ø"/>
            </a:pPr>
            <a:r>
              <a:rPr lang="en-US" b="0" i="0" dirty="0">
                <a:solidFill>
                  <a:srgbClr val="333333"/>
                </a:solidFill>
                <a:effectLst/>
                <a:latin typeface="Times New Roman" panose="02020603050405020304" pitchFamily="18" charset="0"/>
                <a:cs typeface="Times New Roman" panose="02020603050405020304" pitchFamily="18" charset="0"/>
              </a:rPr>
              <a:t>Begin by considering the output of the process, and what it needs to be.</a:t>
            </a:r>
          </a:p>
          <a:p>
            <a:pPr marL="285750" indent="-285750" algn="l">
              <a:buFont typeface="Wingdings" panose="05000000000000000000" pitchFamily="2" charset="2"/>
              <a:buChar char="Ø"/>
            </a:pPr>
            <a:r>
              <a:rPr lang="en-US" b="0" i="0" dirty="0">
                <a:solidFill>
                  <a:srgbClr val="333333"/>
                </a:solidFill>
                <a:effectLst/>
                <a:latin typeface="Times New Roman" panose="02020603050405020304" pitchFamily="18" charset="0"/>
                <a:cs typeface="Times New Roman" panose="02020603050405020304" pitchFamily="18" charset="0"/>
              </a:rPr>
              <a:t>Define and document the requirements that must be delivered.</a:t>
            </a:r>
          </a:p>
          <a:p>
            <a:pPr marL="285750" indent="-285750" algn="l">
              <a:buFont typeface="Wingdings" panose="05000000000000000000" pitchFamily="2" charset="2"/>
              <a:buChar char="Ø"/>
            </a:pPr>
            <a:r>
              <a:rPr lang="en-US" b="0" i="0" dirty="0">
                <a:solidFill>
                  <a:srgbClr val="333333"/>
                </a:solidFill>
                <a:effectLst/>
                <a:latin typeface="Times New Roman" panose="02020603050405020304" pitchFamily="18" charset="0"/>
                <a:cs typeface="Times New Roman" panose="02020603050405020304" pitchFamily="18" charset="0"/>
              </a:rPr>
              <a:t>Identify and document your stakeholders - regulators, other functions in your organization (Human resources, IT, operations, sales, purchasing, etc.), actual end customers.</a:t>
            </a:r>
          </a:p>
          <a:p>
            <a:pPr marL="285750" indent="-285750" algn="l">
              <a:buFont typeface="Wingdings" panose="05000000000000000000" pitchFamily="2" charset="2"/>
              <a:buChar char="Ø"/>
            </a:pPr>
            <a:r>
              <a:rPr lang="en-US" b="0" i="0" dirty="0">
                <a:solidFill>
                  <a:srgbClr val="333333"/>
                </a:solidFill>
                <a:effectLst/>
                <a:latin typeface="Times New Roman" panose="02020603050405020304" pitchFamily="18" charset="0"/>
                <a:cs typeface="Times New Roman" panose="02020603050405020304" pitchFamily="18" charset="0"/>
              </a:rPr>
              <a:t>Work through each of the previously defined requirements, focusing on the minute details of the form it should be delivered in, and how to deliver on those requirements from there on together with your customers.</a:t>
            </a:r>
          </a:p>
        </p:txBody>
      </p:sp>
    </p:spTree>
    <p:extLst>
      <p:ext uri="{BB962C8B-B14F-4D97-AF65-F5344CB8AC3E}">
        <p14:creationId xmlns:p14="http://schemas.microsoft.com/office/powerpoint/2010/main" val="1599668295"/>
      </p:ext>
    </p:extLst>
  </p:cSld>
  <p:clrMapOvr>
    <a:masterClrMapping/>
  </p:clrMapOvr>
  <mc:AlternateContent xmlns:mc="http://schemas.openxmlformats.org/markup-compatibility/2006" xmlns:p14="http://schemas.microsoft.com/office/powerpoint/2010/main">
    <mc:Choice Requires="p14">
      <p:transition spd="slow" p14:dur="2000" advTm="180080"/>
    </mc:Choice>
    <mc:Fallback xmlns="">
      <p:transition spd="slow" advTm="18008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43E6D37-7A43-4A8D-B11A-681E68A7B8D5}"/>
              </a:ext>
            </a:extLst>
          </p:cNvPr>
          <p:cNvSpPr txBox="1"/>
          <p:nvPr/>
        </p:nvSpPr>
        <p:spPr>
          <a:xfrm>
            <a:off x="5190979" y="0"/>
            <a:ext cx="2588455" cy="400110"/>
          </a:xfrm>
          <a:prstGeom prst="rect">
            <a:avLst/>
          </a:prstGeom>
          <a:noFill/>
        </p:spPr>
        <p:txBody>
          <a:bodyPr wrap="square">
            <a:spAutoFit/>
          </a:bodyPr>
          <a:lstStyle/>
          <a:p>
            <a:r>
              <a:rPr lang="en-GB" sz="2000" b="1" dirty="0"/>
              <a:t>CASE STUDY</a:t>
            </a:r>
            <a:endParaRPr lang="en-ZA" sz="2000" b="1" dirty="0"/>
          </a:p>
        </p:txBody>
      </p:sp>
      <p:sp>
        <p:nvSpPr>
          <p:cNvPr id="6" name="TextBox 5">
            <a:extLst>
              <a:ext uri="{FF2B5EF4-FFF2-40B4-BE49-F238E27FC236}">
                <a16:creationId xmlns:a16="http://schemas.microsoft.com/office/drawing/2014/main" id="{2C8276AB-9801-4CBF-95D0-FD05FF0949C3}"/>
              </a:ext>
            </a:extLst>
          </p:cNvPr>
          <p:cNvSpPr txBox="1"/>
          <p:nvPr/>
        </p:nvSpPr>
        <p:spPr>
          <a:xfrm>
            <a:off x="664699" y="570194"/>
            <a:ext cx="11194366" cy="677108"/>
          </a:xfrm>
          <a:prstGeom prst="rect">
            <a:avLst/>
          </a:prstGeom>
          <a:noFill/>
        </p:spPr>
        <p:txBody>
          <a:bodyPr wrap="square">
            <a:spAutoFit/>
          </a:bodyPr>
          <a:lstStyle/>
          <a:p>
            <a:pPr algn="ctr"/>
            <a:r>
              <a:rPr lang="en-ZA" sz="2000" b="1" i="0" u="none" strike="noStrike" baseline="0" dirty="0">
                <a:latin typeface="Times New Roman" panose="02020603050405020304" pitchFamily="18" charset="0"/>
                <a:cs typeface="Times New Roman" panose="02020603050405020304" pitchFamily="18" charset="0"/>
              </a:rPr>
              <a:t>Computer </a:t>
            </a:r>
            <a:r>
              <a:rPr lang="en-ZA" sz="2000" b="1" dirty="0" err="1">
                <a:latin typeface="Times New Roman" panose="02020603050405020304" pitchFamily="18" charset="0"/>
                <a:cs typeface="Times New Roman" panose="02020603050405020304" pitchFamily="18" charset="0"/>
              </a:rPr>
              <a:t>c</a:t>
            </a:r>
            <a:r>
              <a:rPr lang="en-ZA" sz="2000" b="1" i="0" u="none" strike="noStrike" baseline="0" dirty="0" err="1">
                <a:latin typeface="Times New Roman" panose="02020603050405020304" pitchFamily="18" charset="0"/>
                <a:cs typeface="Times New Roman" panose="02020603050405020304" pitchFamily="18" charset="0"/>
              </a:rPr>
              <a:t>enter</a:t>
            </a:r>
            <a:r>
              <a:rPr lang="en-ZA" sz="2000" b="1" dirty="0">
                <a:latin typeface="Times New Roman" panose="02020603050405020304" pitchFamily="18" charset="0"/>
                <a:cs typeface="Times New Roman" panose="02020603050405020304" pitchFamily="18" charset="0"/>
              </a:rPr>
              <a:t> s</a:t>
            </a:r>
            <a:r>
              <a:rPr lang="en-ZA" sz="2000" b="1" i="0" u="none" strike="noStrike" baseline="0" dirty="0">
                <a:latin typeface="Times New Roman" panose="02020603050405020304" pitchFamily="18" charset="0"/>
                <a:cs typeface="Times New Roman" panose="02020603050405020304" pitchFamily="18" charset="0"/>
              </a:rPr>
              <a:t>ervice: Business Process Reengineering</a:t>
            </a:r>
            <a:endParaRPr lang="en-US" sz="2000" b="1" dirty="0">
              <a:solidFill>
                <a:srgbClr val="333333"/>
              </a:solidFill>
              <a:latin typeface="Times New Roman" panose="02020603050405020304" pitchFamily="18" charset="0"/>
              <a:cs typeface="Times New Roman" panose="02020603050405020304" pitchFamily="18" charset="0"/>
            </a:endParaRPr>
          </a:p>
          <a:p>
            <a:pPr algn="just"/>
            <a:endParaRPr lang="en-US" sz="1800" b="1" dirty="0">
              <a:solidFill>
                <a:srgbClr val="333333"/>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34A47A0-569F-4C48-B231-A8197357099E}"/>
              </a:ext>
            </a:extLst>
          </p:cNvPr>
          <p:cNvSpPr txBox="1"/>
          <p:nvPr/>
        </p:nvSpPr>
        <p:spPr>
          <a:xfrm>
            <a:off x="664698" y="1187610"/>
            <a:ext cx="11194365" cy="3139321"/>
          </a:xfrm>
          <a:prstGeom prst="rect">
            <a:avLst/>
          </a:prstGeom>
          <a:noFill/>
        </p:spPr>
        <p:txBody>
          <a:bodyPr wrap="square">
            <a:spAutoFit/>
          </a:bodyPr>
          <a:lstStyle/>
          <a:p>
            <a:pPr marL="285750" indent="-285750" algn="just">
              <a:buFont typeface="Wingdings" panose="05000000000000000000" pitchFamily="2" charset="2"/>
              <a:buChar char="Ø"/>
            </a:pPr>
            <a:r>
              <a:rPr lang="en-US" sz="1800" b="0" i="0" u="none" strike="noStrike" baseline="0" dirty="0">
                <a:latin typeface="Times New Roman" panose="02020603050405020304" pitchFamily="18" charset="0"/>
                <a:cs typeface="Times New Roman" panose="02020603050405020304" pitchFamily="18" charset="0"/>
              </a:rPr>
              <a:t>The case study paper used Business process reengineering (BPR) </a:t>
            </a:r>
            <a:r>
              <a:rPr lang="en-US" dirty="0">
                <a:latin typeface="Times New Roman" panose="02020603050405020304" pitchFamily="18" charset="0"/>
                <a:cs typeface="Times New Roman" panose="02020603050405020304" pitchFamily="18" charset="0"/>
              </a:rPr>
              <a:t>to</a:t>
            </a:r>
            <a:r>
              <a:rPr lang="en-US" sz="1800" b="0" i="0" u="none" strike="noStrike" baseline="0" dirty="0">
                <a:latin typeface="Times New Roman" panose="02020603050405020304" pitchFamily="18" charset="0"/>
                <a:cs typeface="Times New Roman" panose="02020603050405020304" pitchFamily="18" charset="0"/>
              </a:rPr>
              <a:t> improve operation of computer service processes in </a:t>
            </a:r>
            <a:r>
              <a:rPr lang="en-US" dirty="0">
                <a:latin typeface="Times New Roman" panose="02020603050405020304" pitchFamily="18" charset="0"/>
                <a:cs typeface="Times New Roman" panose="02020603050405020304" pitchFamily="18" charset="0"/>
              </a:rPr>
              <a:t>a</a:t>
            </a:r>
            <a:r>
              <a:rPr lang="en-US" sz="1800" b="0" i="0" u="none" strike="noStrike" baseline="0" dirty="0">
                <a:latin typeface="Times New Roman" panose="02020603050405020304" pitchFamily="18" charset="0"/>
                <a:cs typeface="Times New Roman" panose="02020603050405020304" pitchFamily="18" charset="0"/>
              </a:rPr>
              <a:t> computer center adopted from (</a:t>
            </a:r>
            <a:r>
              <a:rPr lang="en-ZA" sz="1800" b="0" i="0" u="none" strike="noStrike" baseline="0" dirty="0" err="1">
                <a:latin typeface="Times New Roman" panose="02020603050405020304" pitchFamily="18" charset="0"/>
                <a:cs typeface="Times New Roman" panose="02020603050405020304" pitchFamily="18" charset="0"/>
              </a:rPr>
              <a:t>Soontorn</a:t>
            </a:r>
            <a:r>
              <a:rPr lang="en-ZA" sz="1800" b="0" i="0" u="none" strike="noStrike" baseline="0" dirty="0">
                <a:latin typeface="Times New Roman" panose="02020603050405020304" pitchFamily="18" charset="0"/>
                <a:cs typeface="Times New Roman" panose="02020603050405020304" pitchFamily="18" charset="0"/>
              </a:rPr>
              <a:t> and </a:t>
            </a:r>
            <a:r>
              <a:rPr lang="en-ZA" sz="1800" b="0" i="0" u="none" strike="noStrike" baseline="0" dirty="0" err="1">
                <a:latin typeface="Times New Roman" panose="02020603050405020304" pitchFamily="18" charset="0"/>
                <a:cs typeface="Times New Roman" panose="02020603050405020304" pitchFamily="18" charset="0"/>
              </a:rPr>
              <a:t>Somjai</a:t>
            </a:r>
            <a:r>
              <a:rPr lang="en-ZA" dirty="0">
                <a:latin typeface="Times New Roman" panose="02020603050405020304" pitchFamily="18" charset="0"/>
                <a:cs typeface="Times New Roman" panose="02020603050405020304" pitchFamily="18" charset="0"/>
              </a:rPr>
              <a:t>, 2016).</a:t>
            </a: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sz="1800" b="0" i="0" u="none" strike="noStrike" baseline="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800" b="0" i="0" u="none" strike="noStrike" baseline="0" dirty="0">
                <a:latin typeface="Times New Roman" panose="02020603050405020304" pitchFamily="18" charset="0"/>
                <a:cs typeface="Times New Roman" panose="02020603050405020304" pitchFamily="18" charset="0"/>
              </a:rPr>
              <a:t>Change of service processes were conducted by implementing four-phase: </a:t>
            </a:r>
          </a:p>
          <a:p>
            <a:pPr marL="285750" indent="-285750" algn="just">
              <a:buFont typeface="Wingdings" panose="05000000000000000000" pitchFamily="2" charset="2"/>
              <a:buChar char="v"/>
            </a:pPr>
            <a:r>
              <a:rPr lang="en-US" sz="1800" b="0" i="0" u="none" strike="noStrike" baseline="0" dirty="0">
                <a:latin typeface="Times New Roman" panose="02020603050405020304" pitchFamily="18" charset="0"/>
                <a:cs typeface="Times New Roman" panose="02020603050405020304" pitchFamily="18" charset="0"/>
              </a:rPr>
              <a:t>Finding of current process </a:t>
            </a:r>
          </a:p>
          <a:p>
            <a:pPr marL="285750" indent="-285750" algn="just">
              <a:buFont typeface="Wingdings" panose="05000000000000000000" pitchFamily="2" charset="2"/>
              <a:buChar char="v"/>
            </a:pPr>
            <a:r>
              <a:rPr lang="en-US" sz="1800" b="0" i="0" u="none" strike="noStrike" baseline="0" dirty="0">
                <a:latin typeface="Times New Roman" panose="02020603050405020304" pitchFamily="18" charset="0"/>
                <a:cs typeface="Times New Roman" panose="02020603050405020304" pitchFamily="18" charset="0"/>
              </a:rPr>
              <a:t>Analysis of current process </a:t>
            </a: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800" b="0" i="0" u="none" strike="noStrike" baseline="0" dirty="0">
                <a:latin typeface="Times New Roman" panose="02020603050405020304" pitchFamily="18" charset="0"/>
                <a:cs typeface="Times New Roman" panose="02020603050405020304" pitchFamily="18" charset="0"/>
              </a:rPr>
              <a:t>Redesign of Process </a:t>
            </a:r>
          </a:p>
          <a:p>
            <a:pPr marL="285750" indent="-285750" algn="just">
              <a:buFont typeface="Wingdings" panose="05000000000000000000" pitchFamily="2" charset="2"/>
              <a:buChar char="v"/>
            </a:pPr>
            <a:r>
              <a:rPr lang="en-US" sz="1800" b="0" i="0" u="none" strike="noStrike" baseline="0" dirty="0">
                <a:latin typeface="Times New Roman" panose="02020603050405020304" pitchFamily="18" charset="0"/>
                <a:cs typeface="Times New Roman" panose="02020603050405020304" pitchFamily="18" charset="0"/>
              </a:rPr>
              <a:t>Applying new process and realization framework to support redesign decision making. </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800" b="0" i="0" u="none" strike="noStrike" baseline="0" dirty="0">
                <a:latin typeface="Times New Roman" panose="02020603050405020304" pitchFamily="18" charset="0"/>
                <a:cs typeface="Times New Roman" panose="02020603050405020304" pitchFamily="18" charset="0"/>
              </a:rPr>
              <a:t>The new process </a:t>
            </a:r>
            <a:r>
              <a:rPr lang="en-US" dirty="0">
                <a:latin typeface="Times New Roman" panose="02020603050405020304" pitchFamily="18" charset="0"/>
                <a:cs typeface="Times New Roman" panose="02020603050405020304" pitchFamily="18" charset="0"/>
              </a:rPr>
              <a:t>are</a:t>
            </a:r>
            <a:r>
              <a:rPr lang="en-US" sz="1800" b="0" i="0" u="none" strike="noStrike" baseline="0" dirty="0">
                <a:latin typeface="Times New Roman" panose="02020603050405020304" pitchFamily="18" charset="0"/>
                <a:cs typeface="Times New Roman" panose="02020603050405020304" pitchFamily="18" charset="0"/>
              </a:rPr>
              <a:t> implemented at the computer center. The results showed that the new process was better than the current process, time of service decrease and reduce workload.</a:t>
            </a:r>
            <a:endParaRPr lang="en-Z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4448886"/>
      </p:ext>
    </p:extLst>
  </p:cSld>
  <p:clrMapOvr>
    <a:masterClrMapping/>
  </p:clrMapOvr>
  <mc:AlternateContent xmlns:mc="http://schemas.openxmlformats.org/markup-compatibility/2006" xmlns:p14="http://schemas.microsoft.com/office/powerpoint/2010/main">
    <mc:Choice Requires="p14">
      <p:transition spd="slow" p14:dur="2000" advTm="150591"/>
    </mc:Choice>
    <mc:Fallback xmlns="">
      <p:transition spd="slow" advTm="150591"/>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43E6D37-7A43-4A8D-B11A-681E68A7B8D5}"/>
              </a:ext>
            </a:extLst>
          </p:cNvPr>
          <p:cNvSpPr txBox="1"/>
          <p:nvPr/>
        </p:nvSpPr>
        <p:spPr>
          <a:xfrm>
            <a:off x="5190979" y="0"/>
            <a:ext cx="2588455" cy="400110"/>
          </a:xfrm>
          <a:prstGeom prst="rect">
            <a:avLst/>
          </a:prstGeom>
          <a:noFill/>
        </p:spPr>
        <p:txBody>
          <a:bodyPr wrap="square">
            <a:spAutoFit/>
          </a:bodyPr>
          <a:lstStyle/>
          <a:p>
            <a:r>
              <a:rPr lang="en-GB" sz="2000" b="1" dirty="0"/>
              <a:t>CASE STUDY</a:t>
            </a:r>
            <a:endParaRPr lang="en-ZA" sz="2000" b="1" dirty="0"/>
          </a:p>
        </p:txBody>
      </p:sp>
      <p:sp>
        <p:nvSpPr>
          <p:cNvPr id="5" name="TextBox 4">
            <a:extLst>
              <a:ext uri="{FF2B5EF4-FFF2-40B4-BE49-F238E27FC236}">
                <a16:creationId xmlns:a16="http://schemas.microsoft.com/office/drawing/2014/main" id="{7D9E69A1-2DE1-44AB-A719-736B8E464BE6}"/>
              </a:ext>
            </a:extLst>
          </p:cNvPr>
          <p:cNvSpPr txBox="1"/>
          <p:nvPr/>
        </p:nvSpPr>
        <p:spPr>
          <a:xfrm>
            <a:off x="386862" y="400110"/>
            <a:ext cx="11415932" cy="923330"/>
          </a:xfrm>
          <a:prstGeom prst="rect">
            <a:avLst/>
          </a:prstGeom>
          <a:noFill/>
        </p:spPr>
        <p:txBody>
          <a:bodyPr wrap="square">
            <a:spAutoFit/>
          </a:bodyPr>
          <a:lstStyle/>
          <a:p>
            <a:pPr marL="285750" indent="-285750" algn="just">
              <a:buFont typeface="Wingdings" panose="05000000000000000000" pitchFamily="2" charset="2"/>
              <a:buChar char="Ø"/>
            </a:pPr>
            <a:r>
              <a:rPr lang="en-US" sz="1800" b="0" i="0" u="none" strike="noStrike" baseline="0" dirty="0">
                <a:latin typeface="Times New Roman" panose="02020603050405020304" pitchFamily="18" charset="0"/>
                <a:cs typeface="Times New Roman" panose="02020603050405020304" pitchFamily="18" charset="0"/>
              </a:rPr>
              <a:t>Process is a collection of activities across time and space from start until finish that identifies one or more kinds of input and creates an output that is of value to the </a:t>
            </a:r>
            <a:r>
              <a:rPr lang="en-ZA" sz="1800" b="0" i="0" u="none" strike="noStrike" baseline="0" dirty="0">
                <a:latin typeface="Times New Roman" panose="02020603050405020304" pitchFamily="18" charset="0"/>
                <a:cs typeface="Times New Roman" panose="02020603050405020304" pitchFamily="18" charset="0"/>
              </a:rPr>
              <a:t>customer.</a:t>
            </a:r>
          </a:p>
          <a:p>
            <a:pPr marL="285750" indent="-285750" algn="just">
              <a:buFont typeface="Wingdings" panose="05000000000000000000" pitchFamily="2" charset="2"/>
              <a:buChar char="Ø"/>
            </a:pPr>
            <a:r>
              <a:rPr lang="en-ZA" dirty="0">
                <a:latin typeface="Times New Roman" panose="02020603050405020304" pitchFamily="18" charset="0"/>
                <a:cs typeface="Times New Roman" panose="02020603050405020304" pitchFamily="18" charset="0"/>
              </a:rPr>
              <a:t>The current processes is captured below:</a:t>
            </a:r>
          </a:p>
        </p:txBody>
      </p:sp>
      <p:pic>
        <p:nvPicPr>
          <p:cNvPr id="4" name="Picture 3">
            <a:extLst>
              <a:ext uri="{FF2B5EF4-FFF2-40B4-BE49-F238E27FC236}">
                <a16:creationId xmlns:a16="http://schemas.microsoft.com/office/drawing/2014/main" id="{B0EE754A-3ABF-4825-89A9-B8CE9FB0EF21}"/>
              </a:ext>
            </a:extLst>
          </p:cNvPr>
          <p:cNvPicPr>
            <a:picLocks noChangeAspect="1"/>
          </p:cNvPicPr>
          <p:nvPr/>
        </p:nvPicPr>
        <p:blipFill>
          <a:blip r:embed="rId2"/>
          <a:stretch>
            <a:fillRect/>
          </a:stretch>
        </p:blipFill>
        <p:spPr>
          <a:xfrm>
            <a:off x="888777" y="1448972"/>
            <a:ext cx="8916405" cy="5008917"/>
          </a:xfrm>
          <a:prstGeom prst="rect">
            <a:avLst/>
          </a:prstGeom>
        </p:spPr>
      </p:pic>
    </p:spTree>
    <p:extLst>
      <p:ext uri="{BB962C8B-B14F-4D97-AF65-F5344CB8AC3E}">
        <p14:creationId xmlns:p14="http://schemas.microsoft.com/office/powerpoint/2010/main" val="2660163028"/>
      </p:ext>
    </p:extLst>
  </p:cSld>
  <p:clrMapOvr>
    <a:masterClrMapping/>
  </p:clrMapOvr>
  <mc:AlternateContent xmlns:mc="http://schemas.openxmlformats.org/markup-compatibility/2006" xmlns:p14="http://schemas.microsoft.com/office/powerpoint/2010/main">
    <mc:Choice Requires="p14">
      <p:transition spd="slow" p14:dur="2000" advTm="91194"/>
    </mc:Choice>
    <mc:Fallback xmlns="">
      <p:transition spd="slow" advTm="91194"/>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43E6D37-7A43-4A8D-B11A-681E68A7B8D5}"/>
              </a:ext>
            </a:extLst>
          </p:cNvPr>
          <p:cNvSpPr txBox="1"/>
          <p:nvPr/>
        </p:nvSpPr>
        <p:spPr>
          <a:xfrm>
            <a:off x="5190979" y="0"/>
            <a:ext cx="2588455" cy="400110"/>
          </a:xfrm>
          <a:prstGeom prst="rect">
            <a:avLst/>
          </a:prstGeom>
          <a:noFill/>
        </p:spPr>
        <p:txBody>
          <a:bodyPr wrap="square">
            <a:spAutoFit/>
          </a:bodyPr>
          <a:lstStyle/>
          <a:p>
            <a:r>
              <a:rPr lang="en-GB" sz="2000" b="1" dirty="0"/>
              <a:t>CASE STUDY</a:t>
            </a:r>
            <a:endParaRPr lang="en-ZA" sz="2000" b="1" dirty="0"/>
          </a:p>
        </p:txBody>
      </p:sp>
      <p:sp>
        <p:nvSpPr>
          <p:cNvPr id="5" name="TextBox 4">
            <a:extLst>
              <a:ext uri="{FF2B5EF4-FFF2-40B4-BE49-F238E27FC236}">
                <a16:creationId xmlns:a16="http://schemas.microsoft.com/office/drawing/2014/main" id="{69F9FEC5-E64A-4417-B785-02CA86CB68AA}"/>
              </a:ext>
            </a:extLst>
          </p:cNvPr>
          <p:cNvSpPr txBox="1"/>
          <p:nvPr/>
        </p:nvSpPr>
        <p:spPr>
          <a:xfrm>
            <a:off x="386862" y="386042"/>
            <a:ext cx="11486270" cy="2031325"/>
          </a:xfrm>
          <a:prstGeom prst="rect">
            <a:avLst/>
          </a:prstGeom>
          <a:noFill/>
        </p:spPr>
        <p:txBody>
          <a:bodyPr wrap="square">
            <a:spAutoFit/>
          </a:bodyPr>
          <a:lstStyle/>
          <a:p>
            <a:pPr algn="just"/>
            <a:r>
              <a:rPr lang="en-US" b="0" i="0" u="none" strike="noStrike" baseline="0" dirty="0">
                <a:latin typeface="Times New Roman" panose="02020603050405020304" pitchFamily="18" charset="0"/>
                <a:cs typeface="Times New Roman" panose="02020603050405020304" pitchFamily="18" charset="0"/>
              </a:rPr>
              <a:t>The challenges found </a:t>
            </a:r>
            <a:r>
              <a:rPr lang="en-US" dirty="0">
                <a:latin typeface="Times New Roman" panose="02020603050405020304" pitchFamily="18" charset="0"/>
                <a:cs typeface="Times New Roman" panose="02020603050405020304" pitchFamily="18" charset="0"/>
              </a:rPr>
              <a:t>in the current processes include the </a:t>
            </a:r>
            <a:r>
              <a:rPr lang="en-US" b="0" i="0" u="none" strike="noStrike" baseline="0" dirty="0">
                <a:latin typeface="Times New Roman" panose="02020603050405020304" pitchFamily="18" charset="0"/>
                <a:cs typeface="Times New Roman" panose="02020603050405020304" pitchFamily="18" charset="0"/>
              </a:rPr>
              <a:t>following</a:t>
            </a:r>
            <a:r>
              <a:rPr lang="en-US" dirty="0">
                <a:latin typeface="Times New Roman" panose="02020603050405020304" pitchFamily="18" charset="0"/>
                <a:cs typeface="Times New Roman" panose="02020603050405020304" pitchFamily="18" charset="0"/>
              </a:rPr>
              <a:t>:</a:t>
            </a:r>
          </a:p>
          <a:p>
            <a:pPr algn="just"/>
            <a:endParaRPr lang="en-US" b="0" i="0" u="none" strike="noStrike" baseline="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0" i="0" u="none" strike="noStrike" baseline="0" dirty="0">
                <a:latin typeface="Times New Roman" panose="02020603050405020304" pitchFamily="18" charset="0"/>
                <a:cs typeface="Times New Roman" panose="02020603050405020304" pitchFamily="18" charset="0"/>
              </a:rPr>
              <a:t>Request documentation process took a long time.</a:t>
            </a:r>
          </a:p>
          <a:p>
            <a:pPr marL="285750" indent="-285750" algn="just">
              <a:buFont typeface="Wingdings" panose="05000000000000000000" pitchFamily="2" charset="2"/>
              <a:buChar char="Ø"/>
            </a:pPr>
            <a:r>
              <a:rPr lang="en-US" b="0" i="0" u="none" strike="noStrike" baseline="0" dirty="0">
                <a:latin typeface="Times New Roman" panose="02020603050405020304" pitchFamily="18" charset="0"/>
                <a:cs typeface="Times New Roman" panose="02020603050405020304" pitchFamily="18" charset="0"/>
              </a:rPr>
              <a:t>Current process has many steps.</a:t>
            </a:r>
          </a:p>
          <a:p>
            <a:pPr marL="285750" indent="-285750" algn="just">
              <a:buFont typeface="Wingdings" panose="05000000000000000000" pitchFamily="2" charset="2"/>
              <a:buChar char="Ø"/>
            </a:pPr>
            <a:r>
              <a:rPr lang="en-US" b="0" i="0" u="none" strike="noStrike" baseline="0" dirty="0">
                <a:latin typeface="Times New Roman" panose="02020603050405020304" pitchFamily="18" charset="0"/>
                <a:cs typeface="Times New Roman" panose="02020603050405020304" pitchFamily="18" charset="0"/>
              </a:rPr>
              <a:t>Increased workload because problem is more complicate due to prolonged waiting time of service.</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redesigned processes is captured below.</a:t>
            </a:r>
            <a:endParaRPr lang="en-ZA"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0D1ADAE-5E7A-4DCB-BBA0-8807EED92463}"/>
              </a:ext>
            </a:extLst>
          </p:cNvPr>
          <p:cNvPicPr>
            <a:picLocks noChangeAspect="1"/>
          </p:cNvPicPr>
          <p:nvPr/>
        </p:nvPicPr>
        <p:blipFill>
          <a:blip r:embed="rId2"/>
          <a:stretch>
            <a:fillRect/>
          </a:stretch>
        </p:blipFill>
        <p:spPr>
          <a:xfrm>
            <a:off x="524189" y="2633958"/>
            <a:ext cx="9379466" cy="4224042"/>
          </a:xfrm>
          <a:prstGeom prst="rect">
            <a:avLst/>
          </a:prstGeom>
        </p:spPr>
      </p:pic>
    </p:spTree>
    <p:extLst>
      <p:ext uri="{BB962C8B-B14F-4D97-AF65-F5344CB8AC3E}">
        <p14:creationId xmlns:p14="http://schemas.microsoft.com/office/powerpoint/2010/main" val="4070898536"/>
      </p:ext>
    </p:extLst>
  </p:cSld>
  <p:clrMapOvr>
    <a:masterClrMapping/>
  </p:clrMapOvr>
  <mc:AlternateContent xmlns:mc="http://schemas.openxmlformats.org/markup-compatibility/2006" xmlns:p14="http://schemas.microsoft.com/office/powerpoint/2010/main">
    <mc:Choice Requires="p14">
      <p:transition spd="slow" p14:dur="2000" advTm="166172"/>
    </mc:Choice>
    <mc:Fallback xmlns="">
      <p:transition spd="slow" advTm="166172"/>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43E6D37-7A43-4A8D-B11A-681E68A7B8D5}"/>
              </a:ext>
            </a:extLst>
          </p:cNvPr>
          <p:cNvSpPr txBox="1"/>
          <p:nvPr/>
        </p:nvSpPr>
        <p:spPr>
          <a:xfrm>
            <a:off x="5190979" y="0"/>
            <a:ext cx="2588455" cy="400110"/>
          </a:xfrm>
          <a:prstGeom prst="rect">
            <a:avLst/>
          </a:prstGeom>
          <a:noFill/>
        </p:spPr>
        <p:txBody>
          <a:bodyPr wrap="square">
            <a:spAutoFit/>
          </a:bodyPr>
          <a:lstStyle/>
          <a:p>
            <a:r>
              <a:rPr lang="en-GB" sz="2000" b="1" dirty="0"/>
              <a:t>CASE STUDY</a:t>
            </a:r>
            <a:endParaRPr lang="en-ZA" sz="2000" b="1" dirty="0"/>
          </a:p>
        </p:txBody>
      </p:sp>
      <p:sp>
        <p:nvSpPr>
          <p:cNvPr id="5" name="TextBox 4">
            <a:extLst>
              <a:ext uri="{FF2B5EF4-FFF2-40B4-BE49-F238E27FC236}">
                <a16:creationId xmlns:a16="http://schemas.microsoft.com/office/drawing/2014/main" id="{C6D71164-6217-4442-BBF8-7AAB151015CF}"/>
              </a:ext>
            </a:extLst>
          </p:cNvPr>
          <p:cNvSpPr txBox="1"/>
          <p:nvPr/>
        </p:nvSpPr>
        <p:spPr>
          <a:xfrm>
            <a:off x="226253" y="400110"/>
            <a:ext cx="5614765" cy="3077766"/>
          </a:xfrm>
          <a:prstGeom prst="rect">
            <a:avLst/>
          </a:prstGeom>
          <a:noFill/>
        </p:spPr>
        <p:txBody>
          <a:bodyPr wrap="square">
            <a:spAutoFit/>
          </a:bodyPr>
          <a:lstStyle/>
          <a:p>
            <a:pPr algn="just"/>
            <a:endParaRPr lang="en-ZA" sz="1800" dirty="0">
              <a:latin typeface="Times New Roman" panose="02020603050405020304" pitchFamily="18" charset="0"/>
              <a:cs typeface="Times New Roman" panose="02020603050405020304" pitchFamily="18" charset="0"/>
            </a:endParaRPr>
          </a:p>
          <a:p>
            <a:pPr algn="just"/>
            <a:r>
              <a:rPr lang="en-US" sz="1800" b="0" i="0" u="none" strike="noStrike" baseline="0" dirty="0">
                <a:latin typeface="Times" panose="02020603050405020304" pitchFamily="18" charset="0"/>
              </a:rPr>
              <a:t>                       </a:t>
            </a:r>
            <a:endParaRPr lang="en-ZA" b="0" i="0" u="none" strike="noStrike" baseline="0" dirty="0">
              <a:latin typeface="Times New Roman" panose="02020603050405020304" pitchFamily="18" charset="0"/>
              <a:cs typeface="Times New Roman" panose="02020603050405020304" pitchFamily="18" charset="0"/>
            </a:endParaRPr>
          </a:p>
          <a:p>
            <a:pPr algn="l"/>
            <a:endParaRPr lang="en-ZA" sz="2000" dirty="0">
              <a:latin typeface="TimesNewRomanPSMT"/>
            </a:endParaRPr>
          </a:p>
          <a:p>
            <a:pPr algn="ctr"/>
            <a:endParaRPr lang="en-ZA" sz="2000" b="0" i="0" u="none" strike="noStrike" baseline="0" dirty="0">
              <a:latin typeface="TimesNewRomanPSMT"/>
            </a:endParaRPr>
          </a:p>
          <a:p>
            <a:pPr algn="l"/>
            <a:endParaRPr lang="en-ZA" sz="2000" dirty="0">
              <a:latin typeface="TimesNewRomanPSMT"/>
            </a:endParaRPr>
          </a:p>
          <a:p>
            <a:pPr algn="l"/>
            <a:endParaRPr lang="en-ZA" sz="2000" b="0" i="0" u="none" strike="noStrike" baseline="0" dirty="0">
              <a:latin typeface="TimesNewRomanPSMT"/>
            </a:endParaRPr>
          </a:p>
          <a:p>
            <a:pPr algn="l"/>
            <a:endParaRPr lang="en-ZA" sz="2000" dirty="0">
              <a:latin typeface="TimesNewRomanPSMT"/>
            </a:endParaRPr>
          </a:p>
          <a:p>
            <a:pPr algn="l"/>
            <a:endParaRPr lang="en-ZA" sz="2000" b="0" i="0" u="none" strike="noStrike" baseline="0" dirty="0">
              <a:latin typeface="TimesNewRomanPSMT"/>
            </a:endParaRPr>
          </a:p>
          <a:p>
            <a:pPr algn="l"/>
            <a:endParaRPr lang="en-US" b="1" dirty="0">
              <a:latin typeface="Times,Bold"/>
            </a:endParaRPr>
          </a:p>
          <a:p>
            <a:pPr algn="l"/>
            <a:endParaRPr lang="en-ZA" sz="2000" dirty="0">
              <a:latin typeface="TimesNewRomanPSMT"/>
            </a:endParaRPr>
          </a:p>
        </p:txBody>
      </p:sp>
      <p:graphicFrame>
        <p:nvGraphicFramePr>
          <p:cNvPr id="3" name="Table 3">
            <a:extLst>
              <a:ext uri="{FF2B5EF4-FFF2-40B4-BE49-F238E27FC236}">
                <a16:creationId xmlns:a16="http://schemas.microsoft.com/office/drawing/2014/main" id="{82F5567A-AB25-48CB-8A28-4399659CBFFB}"/>
              </a:ext>
            </a:extLst>
          </p:cNvPr>
          <p:cNvGraphicFramePr>
            <a:graphicFrameLocks noGrp="1"/>
          </p:cNvGraphicFramePr>
          <p:nvPr/>
        </p:nvGraphicFramePr>
        <p:xfrm>
          <a:off x="180243" y="877273"/>
          <a:ext cx="5614764" cy="2123440"/>
        </p:xfrm>
        <a:graphic>
          <a:graphicData uri="http://schemas.openxmlformats.org/drawingml/2006/table">
            <a:tbl>
              <a:tblPr firstRow="1" bandRow="1">
                <a:tableStyleId>{5940675A-B579-460E-94D1-54222C63F5DA}</a:tableStyleId>
              </a:tblPr>
              <a:tblGrid>
                <a:gridCol w="1846580">
                  <a:extLst>
                    <a:ext uri="{9D8B030D-6E8A-4147-A177-3AD203B41FA5}">
                      <a16:colId xmlns:a16="http://schemas.microsoft.com/office/drawing/2014/main" val="881514453"/>
                    </a:ext>
                  </a:extLst>
                </a:gridCol>
                <a:gridCol w="2011680">
                  <a:extLst>
                    <a:ext uri="{9D8B030D-6E8A-4147-A177-3AD203B41FA5}">
                      <a16:colId xmlns:a16="http://schemas.microsoft.com/office/drawing/2014/main" val="1687648318"/>
                    </a:ext>
                  </a:extLst>
                </a:gridCol>
                <a:gridCol w="1756504">
                  <a:extLst>
                    <a:ext uri="{9D8B030D-6E8A-4147-A177-3AD203B41FA5}">
                      <a16:colId xmlns:a16="http://schemas.microsoft.com/office/drawing/2014/main" val="1859276852"/>
                    </a:ext>
                  </a:extLst>
                </a:gridCol>
              </a:tblGrid>
              <a:tr h="361585">
                <a:tc>
                  <a:txBody>
                    <a:bodyPr/>
                    <a:lstStyle/>
                    <a:p>
                      <a:pPr algn="ctr"/>
                      <a:r>
                        <a:rPr lang="en-ZA" dirty="0">
                          <a:latin typeface="Times New Roman" panose="02020603050405020304" pitchFamily="18" charset="0"/>
                          <a:cs typeface="Times New Roman" panose="02020603050405020304" pitchFamily="18" charset="0"/>
                        </a:rPr>
                        <a:t>Type of service</a:t>
                      </a:r>
                    </a:p>
                  </a:txBody>
                  <a:tcPr/>
                </a:tc>
                <a:tc>
                  <a:txBody>
                    <a:bodyPr/>
                    <a:lstStyle/>
                    <a:p>
                      <a:pPr algn="ctr"/>
                      <a:r>
                        <a:rPr lang="en-ZA" dirty="0">
                          <a:latin typeface="Times New Roman" panose="02020603050405020304" pitchFamily="18" charset="0"/>
                          <a:cs typeface="Times New Roman" panose="02020603050405020304" pitchFamily="18" charset="0"/>
                        </a:rPr>
                        <a:t>Current Process</a:t>
                      </a:r>
                    </a:p>
                    <a:p>
                      <a:pPr algn="ctr"/>
                      <a:r>
                        <a:rPr lang="en-ZA" dirty="0">
                          <a:latin typeface="Times New Roman" panose="02020603050405020304" pitchFamily="18" charset="0"/>
                          <a:cs typeface="Times New Roman" panose="02020603050405020304" pitchFamily="18" charset="0"/>
                        </a:rPr>
                        <a:t>(Working Times)</a:t>
                      </a:r>
                    </a:p>
                  </a:txBody>
                  <a:tcPr/>
                </a:tc>
                <a:tc>
                  <a:txBody>
                    <a:bodyPr/>
                    <a:lstStyle/>
                    <a:p>
                      <a:pPr algn="ctr"/>
                      <a:r>
                        <a:rPr lang="en-ZA" dirty="0">
                          <a:latin typeface="Times New Roman" panose="02020603050405020304" pitchFamily="18" charset="0"/>
                          <a:cs typeface="Times New Roman" panose="02020603050405020304" pitchFamily="18" charset="0"/>
                        </a:rPr>
                        <a:t>New Process</a:t>
                      </a:r>
                    </a:p>
                    <a:p>
                      <a:pPr algn="ctr"/>
                      <a:r>
                        <a:rPr lang="en-ZA" dirty="0">
                          <a:latin typeface="Times New Roman" panose="02020603050405020304" pitchFamily="18" charset="0"/>
                          <a:cs typeface="Times New Roman" panose="02020603050405020304" pitchFamily="18" charset="0"/>
                        </a:rPr>
                        <a:t>(Working Times)</a:t>
                      </a:r>
                    </a:p>
                  </a:txBody>
                  <a:tcPr/>
                </a:tc>
                <a:extLst>
                  <a:ext uri="{0D108BD9-81ED-4DB2-BD59-A6C34878D82A}">
                    <a16:rowId xmlns:a16="http://schemas.microsoft.com/office/drawing/2014/main" val="2801236226"/>
                  </a:ext>
                </a:extLst>
              </a:tr>
              <a:tr h="370840">
                <a:tc>
                  <a:txBody>
                    <a:bodyPr/>
                    <a:lstStyle/>
                    <a:p>
                      <a:pPr algn="ctr"/>
                      <a:r>
                        <a:rPr lang="en-ZA" dirty="0">
                          <a:latin typeface="Times New Roman" panose="02020603050405020304" pitchFamily="18" charset="0"/>
                          <a:cs typeface="Times New Roman" panose="02020603050405020304" pitchFamily="18" charset="0"/>
                        </a:rPr>
                        <a:t>Software service</a:t>
                      </a:r>
                    </a:p>
                  </a:txBody>
                  <a:tcPr/>
                </a:tc>
                <a:tc>
                  <a:txBody>
                    <a:bodyPr/>
                    <a:lstStyle/>
                    <a:p>
                      <a:pPr algn="ctr"/>
                      <a:r>
                        <a:rPr lang="en-ZA" sz="1800" b="0" i="0" u="none" strike="noStrike" baseline="0" dirty="0">
                          <a:latin typeface="TimesNewRomanPSMT"/>
                        </a:rPr>
                        <a:t>119</a:t>
                      </a:r>
                      <a:endParaRPr lang="en-ZA" dirty="0">
                        <a:latin typeface="Times New Roman" panose="02020603050405020304" pitchFamily="18" charset="0"/>
                        <a:cs typeface="Times New Roman" panose="02020603050405020304" pitchFamily="18" charset="0"/>
                      </a:endParaRPr>
                    </a:p>
                  </a:txBody>
                  <a:tcPr/>
                </a:tc>
                <a:tc>
                  <a:txBody>
                    <a:bodyPr/>
                    <a:lstStyle/>
                    <a:p>
                      <a:pPr algn="ctr"/>
                      <a:r>
                        <a:rPr lang="en-ZA" sz="1800" b="0" i="0" u="none" strike="noStrike" baseline="0" dirty="0">
                          <a:latin typeface="TimesNewRomanPSMT"/>
                        </a:rPr>
                        <a:t>93</a:t>
                      </a:r>
                      <a:endParaRPr lang="en-ZA"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28354440"/>
                  </a:ext>
                </a:extLst>
              </a:tr>
              <a:tr h="370840">
                <a:tc>
                  <a:txBody>
                    <a:bodyPr/>
                    <a:lstStyle/>
                    <a:p>
                      <a:pPr algn="ctr"/>
                      <a:r>
                        <a:rPr lang="en-ZA" dirty="0">
                          <a:latin typeface="Times New Roman" panose="02020603050405020304" pitchFamily="18" charset="0"/>
                          <a:cs typeface="Times New Roman" panose="02020603050405020304" pitchFamily="18" charset="0"/>
                        </a:rPr>
                        <a:t>Network service</a:t>
                      </a:r>
                    </a:p>
                  </a:txBody>
                  <a:tcPr/>
                </a:tc>
                <a:tc>
                  <a:txBody>
                    <a:bodyPr/>
                    <a:lstStyle/>
                    <a:p>
                      <a:pPr algn="ctr"/>
                      <a:r>
                        <a:rPr lang="en-ZA" sz="1800" b="0" i="0" u="none" strike="noStrike" baseline="0" dirty="0">
                          <a:latin typeface="TimesNewRomanPSMT"/>
                        </a:rPr>
                        <a:t>31</a:t>
                      </a:r>
                      <a:endParaRPr lang="en-ZA" dirty="0">
                        <a:latin typeface="Times New Roman" panose="02020603050405020304" pitchFamily="18" charset="0"/>
                        <a:cs typeface="Times New Roman" panose="02020603050405020304" pitchFamily="18" charset="0"/>
                      </a:endParaRPr>
                    </a:p>
                  </a:txBody>
                  <a:tcPr/>
                </a:tc>
                <a:tc>
                  <a:txBody>
                    <a:bodyPr/>
                    <a:lstStyle/>
                    <a:p>
                      <a:pPr algn="ctr"/>
                      <a:r>
                        <a:rPr lang="en-ZA" sz="1800" b="0" i="0" u="none" strike="noStrike" baseline="0" dirty="0">
                          <a:latin typeface="TimesNewRomanPSMT"/>
                        </a:rPr>
                        <a:t>42</a:t>
                      </a:r>
                      <a:endParaRPr lang="en-ZA"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4610515"/>
                  </a:ext>
                </a:extLst>
              </a:tr>
              <a:tr h="370840">
                <a:tc>
                  <a:txBody>
                    <a:bodyPr/>
                    <a:lstStyle/>
                    <a:p>
                      <a:pPr algn="ctr"/>
                      <a:r>
                        <a:rPr lang="en-ZA" dirty="0">
                          <a:latin typeface="Times New Roman" panose="02020603050405020304" pitchFamily="18" charset="0"/>
                          <a:cs typeface="Times New Roman" panose="02020603050405020304" pitchFamily="18" charset="0"/>
                        </a:rPr>
                        <a:t>Hardware service</a:t>
                      </a:r>
                    </a:p>
                  </a:txBody>
                  <a:tcPr/>
                </a:tc>
                <a:tc>
                  <a:txBody>
                    <a:bodyPr/>
                    <a:lstStyle/>
                    <a:p>
                      <a:pPr algn="ctr"/>
                      <a:r>
                        <a:rPr lang="en-ZA" sz="1800" b="0" i="0" u="none" strike="noStrike" baseline="0" dirty="0">
                          <a:latin typeface="TimesNewRomanPSMT"/>
                        </a:rPr>
                        <a:t>22</a:t>
                      </a:r>
                      <a:endParaRPr lang="en-ZA" dirty="0">
                        <a:latin typeface="Times New Roman" panose="02020603050405020304" pitchFamily="18" charset="0"/>
                        <a:cs typeface="Times New Roman" panose="02020603050405020304" pitchFamily="18" charset="0"/>
                      </a:endParaRPr>
                    </a:p>
                  </a:txBody>
                  <a:tcPr/>
                </a:tc>
                <a:tc>
                  <a:txBody>
                    <a:bodyPr/>
                    <a:lstStyle/>
                    <a:p>
                      <a:pPr algn="ctr"/>
                      <a:r>
                        <a:rPr lang="en-ZA" sz="1800" b="0" i="0" u="none" strike="noStrike" baseline="0" dirty="0">
                          <a:latin typeface="TimesNewRomanPSMT"/>
                        </a:rPr>
                        <a:t>31</a:t>
                      </a:r>
                      <a:endParaRPr lang="en-ZA"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51478752"/>
                  </a:ext>
                </a:extLst>
              </a:tr>
              <a:tr h="370840">
                <a:tc>
                  <a:txBody>
                    <a:bodyPr/>
                    <a:lstStyle/>
                    <a:p>
                      <a:pPr algn="ctr"/>
                      <a:r>
                        <a:rPr lang="en-ZA" dirty="0">
                          <a:latin typeface="Times New Roman" panose="02020603050405020304" pitchFamily="18" charset="0"/>
                          <a:cs typeface="Times New Roman" panose="02020603050405020304" pitchFamily="18" charset="0"/>
                        </a:rPr>
                        <a:t>Total</a:t>
                      </a:r>
                    </a:p>
                  </a:txBody>
                  <a:tcPr/>
                </a:tc>
                <a:tc>
                  <a:txBody>
                    <a:bodyPr/>
                    <a:lstStyle/>
                    <a:p>
                      <a:pPr algn="ctr"/>
                      <a:r>
                        <a:rPr lang="en-ZA" sz="1800" b="0" i="0" u="none" strike="noStrike" baseline="0" dirty="0">
                          <a:latin typeface="TimesNewRomanPSMT"/>
                        </a:rPr>
                        <a:t>172</a:t>
                      </a:r>
                      <a:endParaRPr lang="en-ZA" dirty="0">
                        <a:latin typeface="Times New Roman" panose="02020603050405020304" pitchFamily="18" charset="0"/>
                        <a:cs typeface="Times New Roman" panose="02020603050405020304" pitchFamily="18" charset="0"/>
                      </a:endParaRPr>
                    </a:p>
                  </a:txBody>
                  <a:tcPr/>
                </a:tc>
                <a:tc>
                  <a:txBody>
                    <a:bodyPr/>
                    <a:lstStyle/>
                    <a:p>
                      <a:pPr algn="ctr"/>
                      <a:r>
                        <a:rPr lang="en-ZA" sz="1800" b="0" i="0" u="none" strike="noStrike" baseline="0" dirty="0">
                          <a:latin typeface="TimesNewRomanPSMT"/>
                        </a:rPr>
                        <a:t>166</a:t>
                      </a:r>
                      <a:endParaRPr lang="en-ZA"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01621410"/>
                  </a:ext>
                </a:extLst>
              </a:tr>
            </a:tbl>
          </a:graphicData>
        </a:graphic>
      </p:graphicFrame>
      <p:graphicFrame>
        <p:nvGraphicFramePr>
          <p:cNvPr id="7" name="Table 3">
            <a:extLst>
              <a:ext uri="{FF2B5EF4-FFF2-40B4-BE49-F238E27FC236}">
                <a16:creationId xmlns:a16="http://schemas.microsoft.com/office/drawing/2014/main" id="{9C3567CF-630A-46DB-BE88-1AEB95672072}"/>
              </a:ext>
            </a:extLst>
          </p:cNvPr>
          <p:cNvGraphicFramePr>
            <a:graphicFrameLocks noGrp="1"/>
          </p:cNvGraphicFramePr>
          <p:nvPr/>
        </p:nvGraphicFramePr>
        <p:xfrm>
          <a:off x="6350983" y="1354436"/>
          <a:ext cx="5474087" cy="2123440"/>
        </p:xfrm>
        <a:graphic>
          <a:graphicData uri="http://schemas.openxmlformats.org/drawingml/2006/table">
            <a:tbl>
              <a:tblPr firstRow="1" bandRow="1">
                <a:tableStyleId>{5940675A-B579-460E-94D1-54222C63F5DA}</a:tableStyleId>
              </a:tblPr>
              <a:tblGrid>
                <a:gridCol w="1800314">
                  <a:extLst>
                    <a:ext uri="{9D8B030D-6E8A-4147-A177-3AD203B41FA5}">
                      <a16:colId xmlns:a16="http://schemas.microsoft.com/office/drawing/2014/main" val="881514453"/>
                    </a:ext>
                  </a:extLst>
                </a:gridCol>
                <a:gridCol w="1961278">
                  <a:extLst>
                    <a:ext uri="{9D8B030D-6E8A-4147-A177-3AD203B41FA5}">
                      <a16:colId xmlns:a16="http://schemas.microsoft.com/office/drawing/2014/main" val="1687648318"/>
                    </a:ext>
                  </a:extLst>
                </a:gridCol>
                <a:gridCol w="1712495">
                  <a:extLst>
                    <a:ext uri="{9D8B030D-6E8A-4147-A177-3AD203B41FA5}">
                      <a16:colId xmlns:a16="http://schemas.microsoft.com/office/drawing/2014/main" val="1859276852"/>
                    </a:ext>
                  </a:extLst>
                </a:gridCol>
              </a:tblGrid>
              <a:tr h="361585">
                <a:tc>
                  <a:txBody>
                    <a:bodyPr/>
                    <a:lstStyle/>
                    <a:p>
                      <a:pPr algn="ctr"/>
                      <a:r>
                        <a:rPr lang="en-ZA" dirty="0">
                          <a:latin typeface="Times New Roman" panose="02020603050405020304" pitchFamily="18" charset="0"/>
                          <a:cs typeface="Times New Roman" panose="02020603050405020304" pitchFamily="18" charset="0"/>
                        </a:rPr>
                        <a:t>Type of service</a:t>
                      </a:r>
                    </a:p>
                  </a:txBody>
                  <a:tcPr/>
                </a:tc>
                <a:tc>
                  <a:txBody>
                    <a:bodyPr/>
                    <a:lstStyle/>
                    <a:p>
                      <a:pPr algn="ctr"/>
                      <a:r>
                        <a:rPr lang="en-ZA" dirty="0">
                          <a:latin typeface="Times New Roman" panose="02020603050405020304" pitchFamily="18" charset="0"/>
                          <a:cs typeface="Times New Roman" panose="02020603050405020304" pitchFamily="18" charset="0"/>
                        </a:rPr>
                        <a:t>Current Process</a:t>
                      </a:r>
                    </a:p>
                    <a:p>
                      <a:pPr algn="ctr"/>
                      <a:r>
                        <a:rPr lang="en-ZA" dirty="0">
                          <a:latin typeface="Times New Roman" panose="02020603050405020304" pitchFamily="18" charset="0"/>
                          <a:cs typeface="Times New Roman" panose="02020603050405020304" pitchFamily="18" charset="0"/>
                        </a:rPr>
                        <a:t>(Minutes)</a:t>
                      </a:r>
                    </a:p>
                  </a:txBody>
                  <a:tcPr/>
                </a:tc>
                <a:tc>
                  <a:txBody>
                    <a:bodyPr/>
                    <a:lstStyle/>
                    <a:p>
                      <a:pPr algn="ctr"/>
                      <a:r>
                        <a:rPr lang="en-ZA" dirty="0">
                          <a:latin typeface="Times New Roman" panose="02020603050405020304" pitchFamily="18" charset="0"/>
                          <a:cs typeface="Times New Roman" panose="02020603050405020304" pitchFamily="18" charset="0"/>
                        </a:rPr>
                        <a:t>New Process</a:t>
                      </a:r>
                    </a:p>
                    <a:p>
                      <a:pPr algn="ctr"/>
                      <a:r>
                        <a:rPr lang="en-ZA" dirty="0">
                          <a:latin typeface="Times New Roman" panose="02020603050405020304" pitchFamily="18" charset="0"/>
                          <a:cs typeface="Times New Roman" panose="02020603050405020304" pitchFamily="18" charset="0"/>
                        </a:rPr>
                        <a:t>(Minutes)</a:t>
                      </a:r>
                    </a:p>
                  </a:txBody>
                  <a:tcPr/>
                </a:tc>
                <a:extLst>
                  <a:ext uri="{0D108BD9-81ED-4DB2-BD59-A6C34878D82A}">
                    <a16:rowId xmlns:a16="http://schemas.microsoft.com/office/drawing/2014/main" val="2801236226"/>
                  </a:ext>
                </a:extLst>
              </a:tr>
              <a:tr h="370840">
                <a:tc>
                  <a:txBody>
                    <a:bodyPr/>
                    <a:lstStyle/>
                    <a:p>
                      <a:pPr algn="ctr"/>
                      <a:r>
                        <a:rPr lang="en-ZA" dirty="0">
                          <a:latin typeface="Times New Roman" panose="02020603050405020304" pitchFamily="18" charset="0"/>
                          <a:cs typeface="Times New Roman" panose="02020603050405020304" pitchFamily="18" charset="0"/>
                        </a:rPr>
                        <a:t>Software service</a:t>
                      </a:r>
                    </a:p>
                  </a:txBody>
                  <a:tcPr/>
                </a:tc>
                <a:tc>
                  <a:txBody>
                    <a:bodyPr/>
                    <a:lstStyle/>
                    <a:p>
                      <a:pPr algn="ctr"/>
                      <a:r>
                        <a:rPr lang="en-ZA" sz="1800" b="0" i="0" u="none" strike="noStrike" baseline="0" dirty="0">
                          <a:latin typeface="TimesNewRomanPSMT"/>
                        </a:rPr>
                        <a:t>1234</a:t>
                      </a:r>
                      <a:endParaRPr lang="en-ZA" dirty="0">
                        <a:latin typeface="Times New Roman" panose="02020603050405020304" pitchFamily="18" charset="0"/>
                        <a:cs typeface="Times New Roman" panose="02020603050405020304" pitchFamily="18" charset="0"/>
                      </a:endParaRPr>
                    </a:p>
                  </a:txBody>
                  <a:tcPr/>
                </a:tc>
                <a:tc>
                  <a:txBody>
                    <a:bodyPr/>
                    <a:lstStyle/>
                    <a:p>
                      <a:pPr algn="ctr"/>
                      <a:r>
                        <a:rPr lang="en-ZA" sz="1800" b="0" i="0" u="none" strike="noStrike" baseline="0" dirty="0">
                          <a:latin typeface="TimesNewRomanPSMT"/>
                        </a:rPr>
                        <a:t>30</a:t>
                      </a:r>
                      <a:endParaRPr lang="en-ZA"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28354440"/>
                  </a:ext>
                </a:extLst>
              </a:tr>
              <a:tr h="370840">
                <a:tc>
                  <a:txBody>
                    <a:bodyPr/>
                    <a:lstStyle/>
                    <a:p>
                      <a:pPr algn="ctr"/>
                      <a:r>
                        <a:rPr lang="en-ZA" dirty="0">
                          <a:latin typeface="Times New Roman" panose="02020603050405020304" pitchFamily="18" charset="0"/>
                          <a:cs typeface="Times New Roman" panose="02020603050405020304" pitchFamily="18" charset="0"/>
                        </a:rPr>
                        <a:t>Network service</a:t>
                      </a:r>
                    </a:p>
                  </a:txBody>
                  <a:tcPr/>
                </a:tc>
                <a:tc>
                  <a:txBody>
                    <a:bodyPr/>
                    <a:lstStyle/>
                    <a:p>
                      <a:pPr algn="ctr"/>
                      <a:r>
                        <a:rPr lang="en-ZA" sz="1800" b="0" i="0" u="none" strike="noStrike" baseline="0" dirty="0">
                          <a:latin typeface="TimesNewRomanPSMT"/>
                        </a:rPr>
                        <a:t>1254 </a:t>
                      </a:r>
                      <a:endParaRPr lang="en-ZA" dirty="0">
                        <a:latin typeface="Times New Roman" panose="02020603050405020304" pitchFamily="18" charset="0"/>
                        <a:cs typeface="Times New Roman" panose="02020603050405020304" pitchFamily="18" charset="0"/>
                      </a:endParaRPr>
                    </a:p>
                  </a:txBody>
                  <a:tcPr/>
                </a:tc>
                <a:tc>
                  <a:txBody>
                    <a:bodyPr/>
                    <a:lstStyle/>
                    <a:p>
                      <a:pPr algn="ctr"/>
                      <a:r>
                        <a:rPr lang="en-ZA" sz="1800" b="0" i="0" u="none" strike="noStrike" baseline="0" dirty="0">
                          <a:latin typeface="TimesNewRomanPSMT"/>
                        </a:rPr>
                        <a:t>30</a:t>
                      </a:r>
                      <a:endParaRPr lang="en-ZA"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4610515"/>
                  </a:ext>
                </a:extLst>
              </a:tr>
              <a:tr h="370840">
                <a:tc>
                  <a:txBody>
                    <a:bodyPr/>
                    <a:lstStyle/>
                    <a:p>
                      <a:pPr algn="ctr"/>
                      <a:r>
                        <a:rPr lang="en-ZA" dirty="0">
                          <a:latin typeface="Times New Roman" panose="02020603050405020304" pitchFamily="18" charset="0"/>
                          <a:cs typeface="Times New Roman" panose="02020603050405020304" pitchFamily="18" charset="0"/>
                        </a:rPr>
                        <a:t>Hardware service</a:t>
                      </a:r>
                    </a:p>
                  </a:txBody>
                  <a:tcPr/>
                </a:tc>
                <a:tc>
                  <a:txBody>
                    <a:bodyPr/>
                    <a:lstStyle/>
                    <a:p>
                      <a:pPr algn="ctr"/>
                      <a:r>
                        <a:rPr lang="en-ZA" sz="1800" b="0" i="0" u="none" strike="noStrike" baseline="0" dirty="0">
                          <a:latin typeface="TimesNewRomanPSMT"/>
                        </a:rPr>
                        <a:t>1003</a:t>
                      </a:r>
                      <a:endParaRPr lang="en-ZA" dirty="0">
                        <a:latin typeface="Times New Roman" panose="02020603050405020304" pitchFamily="18" charset="0"/>
                        <a:cs typeface="Times New Roman" panose="02020603050405020304" pitchFamily="18" charset="0"/>
                      </a:endParaRPr>
                    </a:p>
                  </a:txBody>
                  <a:tcPr/>
                </a:tc>
                <a:tc>
                  <a:txBody>
                    <a:bodyPr/>
                    <a:lstStyle/>
                    <a:p>
                      <a:pPr algn="ctr"/>
                      <a:r>
                        <a:rPr lang="en-ZA" sz="1800" b="0" i="0" u="none" strike="noStrike" baseline="0" dirty="0">
                          <a:latin typeface="TimesNewRomanPSMT"/>
                        </a:rPr>
                        <a:t>30</a:t>
                      </a:r>
                      <a:endParaRPr lang="en-ZA"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51478752"/>
                  </a:ext>
                </a:extLst>
              </a:tr>
              <a:tr h="370840">
                <a:tc>
                  <a:txBody>
                    <a:bodyPr/>
                    <a:lstStyle/>
                    <a:p>
                      <a:pPr algn="ctr"/>
                      <a:r>
                        <a:rPr lang="en-ZA" dirty="0">
                          <a:latin typeface="Times New Roman" panose="02020603050405020304" pitchFamily="18" charset="0"/>
                          <a:cs typeface="Times New Roman" panose="02020603050405020304" pitchFamily="18" charset="0"/>
                        </a:rPr>
                        <a:t>Average</a:t>
                      </a:r>
                    </a:p>
                  </a:txBody>
                  <a:tcPr/>
                </a:tc>
                <a:tc>
                  <a:txBody>
                    <a:bodyPr/>
                    <a:lstStyle/>
                    <a:p>
                      <a:pPr algn="ctr"/>
                      <a:r>
                        <a:rPr lang="en-ZA" sz="1800" b="0" i="0" u="none" strike="noStrike" baseline="0" dirty="0">
                          <a:latin typeface="TimesNewRomanPSMT"/>
                        </a:rPr>
                        <a:t>1163</a:t>
                      </a:r>
                      <a:endParaRPr lang="en-ZA" dirty="0">
                        <a:latin typeface="Times New Roman" panose="02020603050405020304" pitchFamily="18" charset="0"/>
                        <a:cs typeface="Times New Roman" panose="02020603050405020304" pitchFamily="18" charset="0"/>
                      </a:endParaRPr>
                    </a:p>
                  </a:txBody>
                  <a:tcPr/>
                </a:tc>
                <a:tc>
                  <a:txBody>
                    <a:bodyPr/>
                    <a:lstStyle/>
                    <a:p>
                      <a:pPr algn="ctr"/>
                      <a:r>
                        <a:rPr lang="en-ZA" sz="1800" b="0" i="0" u="none" strike="noStrike" baseline="0" dirty="0">
                          <a:latin typeface="TimesNewRomanPSMT"/>
                        </a:rPr>
                        <a:t>30</a:t>
                      </a:r>
                      <a:endParaRPr lang="en-ZA"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01621410"/>
                  </a:ext>
                </a:extLst>
              </a:tr>
            </a:tbl>
          </a:graphicData>
        </a:graphic>
      </p:graphicFrame>
      <p:sp>
        <p:nvSpPr>
          <p:cNvPr id="9" name="TextBox 8">
            <a:extLst>
              <a:ext uri="{FF2B5EF4-FFF2-40B4-BE49-F238E27FC236}">
                <a16:creationId xmlns:a16="http://schemas.microsoft.com/office/drawing/2014/main" id="{D3F875DD-1E6C-467B-9A79-B0F650E3D57A}"/>
              </a:ext>
            </a:extLst>
          </p:cNvPr>
          <p:cNvSpPr txBox="1"/>
          <p:nvPr/>
        </p:nvSpPr>
        <p:spPr>
          <a:xfrm>
            <a:off x="1557995" y="400110"/>
            <a:ext cx="2859259" cy="369332"/>
          </a:xfrm>
          <a:prstGeom prst="rect">
            <a:avLst/>
          </a:prstGeom>
          <a:noFill/>
        </p:spPr>
        <p:txBody>
          <a:bodyPr wrap="square">
            <a:spAutoFit/>
          </a:bodyPr>
          <a:lstStyle/>
          <a:p>
            <a:r>
              <a:rPr lang="en-US" sz="1800" b="0" i="0" u="none" strike="noStrike" baseline="0" dirty="0">
                <a:latin typeface="Times" panose="02020603050405020304" pitchFamily="18" charset="0"/>
              </a:rPr>
              <a:t>Quantity of computer service</a:t>
            </a:r>
            <a:endParaRPr lang="en-ZA" dirty="0"/>
          </a:p>
        </p:txBody>
      </p:sp>
      <p:sp>
        <p:nvSpPr>
          <p:cNvPr id="11" name="TextBox 10">
            <a:extLst>
              <a:ext uri="{FF2B5EF4-FFF2-40B4-BE49-F238E27FC236}">
                <a16:creationId xmlns:a16="http://schemas.microsoft.com/office/drawing/2014/main" id="{A4294E04-DEDC-4C66-9F23-1EE9B12E9F53}"/>
              </a:ext>
            </a:extLst>
          </p:cNvPr>
          <p:cNvSpPr txBox="1"/>
          <p:nvPr/>
        </p:nvSpPr>
        <p:spPr>
          <a:xfrm>
            <a:off x="6210306" y="379828"/>
            <a:ext cx="5614764" cy="923330"/>
          </a:xfrm>
          <a:prstGeom prst="rect">
            <a:avLst/>
          </a:prstGeom>
          <a:noFill/>
        </p:spPr>
        <p:txBody>
          <a:bodyPr wrap="square">
            <a:spAutoFit/>
          </a:bodyPr>
          <a:lstStyle/>
          <a:p>
            <a:pPr algn="just"/>
            <a:r>
              <a:rPr lang="en-US" sz="1800" b="0" i="0" u="none" strike="noStrike" baseline="0" dirty="0">
                <a:latin typeface="Times" panose="02020603050405020304" pitchFamily="18" charset="0"/>
              </a:rPr>
              <a:t>The waiting time for request documentation (minute/working times) between the current process and the </a:t>
            </a:r>
            <a:r>
              <a:rPr lang="en-ZA" sz="1800" b="0" i="0" u="none" strike="noStrike" baseline="0" dirty="0">
                <a:latin typeface="Times" panose="02020603050405020304" pitchFamily="18" charset="0"/>
              </a:rPr>
              <a:t>new process</a:t>
            </a:r>
            <a:endParaRPr lang="en-ZA" dirty="0"/>
          </a:p>
        </p:txBody>
      </p:sp>
      <p:sp>
        <p:nvSpPr>
          <p:cNvPr id="15" name="TextBox 14">
            <a:extLst>
              <a:ext uri="{FF2B5EF4-FFF2-40B4-BE49-F238E27FC236}">
                <a16:creationId xmlns:a16="http://schemas.microsoft.com/office/drawing/2014/main" id="{AF73E37B-8932-42FF-A3BD-12784D6EA805}"/>
              </a:ext>
            </a:extLst>
          </p:cNvPr>
          <p:cNvSpPr txBox="1"/>
          <p:nvPr/>
        </p:nvSpPr>
        <p:spPr>
          <a:xfrm>
            <a:off x="6238440" y="3529154"/>
            <a:ext cx="5614764" cy="1477328"/>
          </a:xfrm>
          <a:prstGeom prst="rect">
            <a:avLst/>
          </a:prstGeom>
          <a:noFill/>
        </p:spPr>
        <p:txBody>
          <a:bodyPr wrap="square">
            <a:spAutoFit/>
          </a:bodyPr>
          <a:lstStyle/>
          <a:p>
            <a:pPr algn="just"/>
            <a:r>
              <a:rPr lang="en-US" sz="1800" b="0" i="0" u="none" strike="noStrike" baseline="0" dirty="0">
                <a:latin typeface="TimesNewRomanPSMT"/>
              </a:rPr>
              <a:t>From data analysis found the process of request documentation had many unnecessary steps and took a long time for assignment task process. After implementation, it reduced waiting time for request documentation 1133 min/working times.</a:t>
            </a:r>
            <a:endParaRPr lang="en-ZA" dirty="0"/>
          </a:p>
        </p:txBody>
      </p:sp>
      <p:sp>
        <p:nvSpPr>
          <p:cNvPr id="17" name="TextBox 16">
            <a:extLst>
              <a:ext uri="{FF2B5EF4-FFF2-40B4-BE49-F238E27FC236}">
                <a16:creationId xmlns:a16="http://schemas.microsoft.com/office/drawing/2014/main" id="{4001D0A1-8C31-4018-BE8C-DBF7897E9603}"/>
              </a:ext>
            </a:extLst>
          </p:cNvPr>
          <p:cNvSpPr txBox="1"/>
          <p:nvPr/>
        </p:nvSpPr>
        <p:spPr>
          <a:xfrm>
            <a:off x="156798" y="3277821"/>
            <a:ext cx="5684220" cy="1477328"/>
          </a:xfrm>
          <a:prstGeom prst="rect">
            <a:avLst/>
          </a:prstGeom>
          <a:noFill/>
        </p:spPr>
        <p:txBody>
          <a:bodyPr wrap="square">
            <a:spAutoFit/>
          </a:bodyPr>
          <a:lstStyle/>
          <a:p>
            <a:pPr algn="just"/>
            <a:r>
              <a:rPr lang="en-US" b="0" i="0" u="none" strike="noStrike" baseline="0" dirty="0">
                <a:latin typeface="Times New Roman" panose="02020603050405020304" pitchFamily="18" charset="0"/>
                <a:cs typeface="Times New Roman" panose="02020603050405020304" pitchFamily="18" charset="0"/>
              </a:rPr>
              <a:t>The quantity of computer service between the current process and the new process showed 172 working times and 166 working times respectively. The numbers of service in both scenarios were similar, as showed in </a:t>
            </a:r>
            <a:r>
              <a:rPr lang="en-ZA" b="0" i="0" u="none" strike="noStrike" baseline="0" dirty="0">
                <a:latin typeface="Times New Roman" panose="02020603050405020304" pitchFamily="18" charset="0"/>
                <a:cs typeface="Times New Roman" panose="02020603050405020304" pitchFamily="18" charset="0"/>
              </a:rPr>
              <a:t>the table below.</a:t>
            </a:r>
          </a:p>
        </p:txBody>
      </p:sp>
    </p:spTree>
    <p:extLst>
      <p:ext uri="{BB962C8B-B14F-4D97-AF65-F5344CB8AC3E}">
        <p14:creationId xmlns:p14="http://schemas.microsoft.com/office/powerpoint/2010/main" val="596480795"/>
      </p:ext>
    </p:extLst>
  </p:cSld>
  <p:clrMapOvr>
    <a:masterClrMapping/>
  </p:clrMapOvr>
  <mc:AlternateContent xmlns:mc="http://schemas.openxmlformats.org/markup-compatibility/2006" xmlns:p14="http://schemas.microsoft.com/office/powerpoint/2010/main">
    <mc:Choice Requires="p14">
      <p:transition spd="slow" p14:dur="2000" advTm="85505"/>
    </mc:Choice>
    <mc:Fallback xmlns="">
      <p:transition spd="slow" advTm="85505"/>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43E6D37-7A43-4A8D-B11A-681E68A7B8D5}"/>
              </a:ext>
            </a:extLst>
          </p:cNvPr>
          <p:cNvSpPr txBox="1"/>
          <p:nvPr/>
        </p:nvSpPr>
        <p:spPr>
          <a:xfrm>
            <a:off x="5190979" y="0"/>
            <a:ext cx="2588455" cy="400110"/>
          </a:xfrm>
          <a:prstGeom prst="rect">
            <a:avLst/>
          </a:prstGeom>
          <a:noFill/>
        </p:spPr>
        <p:txBody>
          <a:bodyPr wrap="square">
            <a:spAutoFit/>
          </a:bodyPr>
          <a:lstStyle/>
          <a:p>
            <a:r>
              <a:rPr lang="en-GB" sz="2000" b="1" dirty="0"/>
              <a:t>CASE STUDY</a:t>
            </a:r>
            <a:endParaRPr lang="en-ZA" sz="2000" b="1" dirty="0"/>
          </a:p>
        </p:txBody>
      </p:sp>
      <p:sp>
        <p:nvSpPr>
          <p:cNvPr id="7" name="TextBox 6">
            <a:extLst>
              <a:ext uri="{FF2B5EF4-FFF2-40B4-BE49-F238E27FC236}">
                <a16:creationId xmlns:a16="http://schemas.microsoft.com/office/drawing/2014/main" id="{5CEE7032-4B44-464E-A5F2-340A2B60D678}"/>
              </a:ext>
            </a:extLst>
          </p:cNvPr>
          <p:cNvSpPr txBox="1"/>
          <p:nvPr/>
        </p:nvSpPr>
        <p:spPr>
          <a:xfrm>
            <a:off x="207498" y="400110"/>
            <a:ext cx="6098344" cy="646331"/>
          </a:xfrm>
          <a:prstGeom prst="rect">
            <a:avLst/>
          </a:prstGeom>
          <a:noFill/>
        </p:spPr>
        <p:txBody>
          <a:bodyPr wrap="square">
            <a:spAutoFit/>
          </a:bodyPr>
          <a:lstStyle/>
          <a:p>
            <a:pPr algn="just"/>
            <a:r>
              <a:rPr lang="en-US" sz="1800" b="0" i="0" u="none" strike="noStrike" baseline="0" dirty="0">
                <a:latin typeface="Times New Roman" panose="02020603050405020304" pitchFamily="18" charset="0"/>
                <a:cs typeface="Times New Roman" panose="02020603050405020304" pitchFamily="18" charset="0"/>
              </a:rPr>
              <a:t>The Cycle time for service processes (day/working times) between the current process and the new process</a:t>
            </a:r>
            <a:endParaRPr lang="en-ZA" dirty="0">
              <a:latin typeface="Times New Roman" panose="02020603050405020304" pitchFamily="18" charset="0"/>
              <a:cs typeface="Times New Roman" panose="02020603050405020304" pitchFamily="18" charset="0"/>
            </a:endParaRPr>
          </a:p>
        </p:txBody>
      </p:sp>
      <p:graphicFrame>
        <p:nvGraphicFramePr>
          <p:cNvPr id="10" name="Table 3">
            <a:extLst>
              <a:ext uri="{FF2B5EF4-FFF2-40B4-BE49-F238E27FC236}">
                <a16:creationId xmlns:a16="http://schemas.microsoft.com/office/drawing/2014/main" id="{92DF1959-5A02-4299-9C5A-6E205EEEA237}"/>
              </a:ext>
            </a:extLst>
          </p:cNvPr>
          <p:cNvGraphicFramePr>
            <a:graphicFrameLocks noGrp="1"/>
          </p:cNvGraphicFramePr>
          <p:nvPr/>
        </p:nvGraphicFramePr>
        <p:xfrm>
          <a:off x="371915" y="1246604"/>
          <a:ext cx="5614764" cy="2123440"/>
        </p:xfrm>
        <a:graphic>
          <a:graphicData uri="http://schemas.openxmlformats.org/drawingml/2006/table">
            <a:tbl>
              <a:tblPr firstRow="1" bandRow="1">
                <a:tableStyleId>{5940675A-B579-460E-94D1-54222C63F5DA}</a:tableStyleId>
              </a:tblPr>
              <a:tblGrid>
                <a:gridCol w="1846580">
                  <a:extLst>
                    <a:ext uri="{9D8B030D-6E8A-4147-A177-3AD203B41FA5}">
                      <a16:colId xmlns:a16="http://schemas.microsoft.com/office/drawing/2014/main" val="881514453"/>
                    </a:ext>
                  </a:extLst>
                </a:gridCol>
                <a:gridCol w="2011680">
                  <a:extLst>
                    <a:ext uri="{9D8B030D-6E8A-4147-A177-3AD203B41FA5}">
                      <a16:colId xmlns:a16="http://schemas.microsoft.com/office/drawing/2014/main" val="1687648318"/>
                    </a:ext>
                  </a:extLst>
                </a:gridCol>
                <a:gridCol w="1756504">
                  <a:extLst>
                    <a:ext uri="{9D8B030D-6E8A-4147-A177-3AD203B41FA5}">
                      <a16:colId xmlns:a16="http://schemas.microsoft.com/office/drawing/2014/main" val="1859276852"/>
                    </a:ext>
                  </a:extLst>
                </a:gridCol>
              </a:tblGrid>
              <a:tr h="361585">
                <a:tc>
                  <a:txBody>
                    <a:bodyPr/>
                    <a:lstStyle/>
                    <a:p>
                      <a:pPr algn="ctr"/>
                      <a:r>
                        <a:rPr lang="en-ZA" dirty="0">
                          <a:latin typeface="Times New Roman" panose="02020603050405020304" pitchFamily="18" charset="0"/>
                          <a:cs typeface="Times New Roman" panose="02020603050405020304" pitchFamily="18" charset="0"/>
                        </a:rPr>
                        <a:t>Service types</a:t>
                      </a:r>
                    </a:p>
                  </a:txBody>
                  <a:tcPr/>
                </a:tc>
                <a:tc>
                  <a:txBody>
                    <a:bodyPr/>
                    <a:lstStyle/>
                    <a:p>
                      <a:pPr algn="ctr"/>
                      <a:r>
                        <a:rPr lang="en-ZA" dirty="0">
                          <a:latin typeface="Times New Roman" panose="02020603050405020304" pitchFamily="18" charset="0"/>
                          <a:cs typeface="Times New Roman" panose="02020603050405020304" pitchFamily="18" charset="0"/>
                        </a:rPr>
                        <a:t>Current Process</a:t>
                      </a:r>
                    </a:p>
                    <a:p>
                      <a:pPr algn="ctr"/>
                      <a:r>
                        <a:rPr lang="en-ZA" dirty="0">
                          <a:latin typeface="Times New Roman" panose="02020603050405020304" pitchFamily="18" charset="0"/>
                          <a:cs typeface="Times New Roman" panose="02020603050405020304" pitchFamily="18" charset="0"/>
                        </a:rPr>
                        <a:t>(days)</a:t>
                      </a:r>
                    </a:p>
                  </a:txBody>
                  <a:tcPr/>
                </a:tc>
                <a:tc>
                  <a:txBody>
                    <a:bodyPr/>
                    <a:lstStyle/>
                    <a:p>
                      <a:pPr algn="ctr"/>
                      <a:r>
                        <a:rPr lang="en-ZA" dirty="0">
                          <a:latin typeface="Times New Roman" panose="02020603050405020304" pitchFamily="18" charset="0"/>
                          <a:cs typeface="Times New Roman" panose="02020603050405020304" pitchFamily="18" charset="0"/>
                        </a:rPr>
                        <a:t>New Process</a:t>
                      </a:r>
                    </a:p>
                    <a:p>
                      <a:pPr algn="ctr"/>
                      <a:r>
                        <a:rPr lang="en-ZA" dirty="0">
                          <a:latin typeface="Times New Roman" panose="02020603050405020304" pitchFamily="18" charset="0"/>
                          <a:cs typeface="Times New Roman" panose="02020603050405020304" pitchFamily="18" charset="0"/>
                        </a:rPr>
                        <a:t>(days)</a:t>
                      </a:r>
                    </a:p>
                  </a:txBody>
                  <a:tcPr/>
                </a:tc>
                <a:extLst>
                  <a:ext uri="{0D108BD9-81ED-4DB2-BD59-A6C34878D82A}">
                    <a16:rowId xmlns:a16="http://schemas.microsoft.com/office/drawing/2014/main" val="2801236226"/>
                  </a:ext>
                </a:extLst>
              </a:tr>
              <a:tr h="370840">
                <a:tc>
                  <a:txBody>
                    <a:bodyPr/>
                    <a:lstStyle/>
                    <a:p>
                      <a:pPr algn="ctr"/>
                      <a:r>
                        <a:rPr lang="en-ZA" dirty="0">
                          <a:latin typeface="Times New Roman" panose="02020603050405020304" pitchFamily="18" charset="0"/>
                          <a:cs typeface="Times New Roman" panose="02020603050405020304" pitchFamily="18" charset="0"/>
                        </a:rPr>
                        <a:t>Software service</a:t>
                      </a:r>
                    </a:p>
                  </a:txBody>
                  <a:tcPr/>
                </a:tc>
                <a:tc>
                  <a:txBody>
                    <a:bodyPr/>
                    <a:lstStyle/>
                    <a:p>
                      <a:pPr algn="ctr"/>
                      <a:r>
                        <a:rPr lang="en-ZA" sz="1800" b="0" i="0" u="none" strike="noStrike" baseline="0" dirty="0">
                          <a:latin typeface="TimesNewRomanPSMT"/>
                        </a:rPr>
                        <a:t>2.92</a:t>
                      </a:r>
                      <a:endParaRPr lang="en-ZA" dirty="0">
                        <a:latin typeface="Times New Roman" panose="02020603050405020304" pitchFamily="18" charset="0"/>
                        <a:cs typeface="Times New Roman" panose="02020603050405020304" pitchFamily="18" charset="0"/>
                      </a:endParaRPr>
                    </a:p>
                  </a:txBody>
                  <a:tcPr/>
                </a:tc>
                <a:tc>
                  <a:txBody>
                    <a:bodyPr/>
                    <a:lstStyle/>
                    <a:p>
                      <a:pPr algn="ctr"/>
                      <a:r>
                        <a:rPr lang="en-ZA" sz="1800" b="0" i="0" u="none" strike="noStrike" baseline="0" dirty="0">
                          <a:latin typeface="TimesNewRomanPSMT"/>
                        </a:rPr>
                        <a:t>1.51</a:t>
                      </a:r>
                      <a:endParaRPr lang="en-ZA"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28354440"/>
                  </a:ext>
                </a:extLst>
              </a:tr>
              <a:tr h="370840">
                <a:tc>
                  <a:txBody>
                    <a:bodyPr/>
                    <a:lstStyle/>
                    <a:p>
                      <a:pPr algn="ctr"/>
                      <a:r>
                        <a:rPr lang="en-ZA" dirty="0">
                          <a:latin typeface="Times New Roman" panose="02020603050405020304" pitchFamily="18" charset="0"/>
                          <a:cs typeface="Times New Roman" panose="02020603050405020304" pitchFamily="18" charset="0"/>
                        </a:rPr>
                        <a:t>Network service</a:t>
                      </a:r>
                    </a:p>
                  </a:txBody>
                  <a:tcPr/>
                </a:tc>
                <a:tc>
                  <a:txBody>
                    <a:bodyPr/>
                    <a:lstStyle/>
                    <a:p>
                      <a:pPr algn="ctr"/>
                      <a:r>
                        <a:rPr lang="en-ZA" sz="1800" b="0" i="0" u="none" strike="noStrike" baseline="0" dirty="0">
                          <a:latin typeface="TimesNewRomanPSMT"/>
                        </a:rPr>
                        <a:t>2.68</a:t>
                      </a:r>
                      <a:endParaRPr lang="en-ZA" dirty="0">
                        <a:latin typeface="Times New Roman" panose="02020603050405020304" pitchFamily="18" charset="0"/>
                        <a:cs typeface="Times New Roman" panose="02020603050405020304" pitchFamily="18" charset="0"/>
                      </a:endParaRPr>
                    </a:p>
                  </a:txBody>
                  <a:tcPr/>
                </a:tc>
                <a:tc>
                  <a:txBody>
                    <a:bodyPr/>
                    <a:lstStyle/>
                    <a:p>
                      <a:pPr algn="ctr"/>
                      <a:r>
                        <a:rPr lang="en-ZA" sz="1800" b="0" i="0" u="none" strike="noStrike" baseline="0" dirty="0">
                          <a:latin typeface="TimesNewRomanPSMT"/>
                        </a:rPr>
                        <a:t>1.17</a:t>
                      </a:r>
                      <a:endParaRPr lang="en-ZA"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4610515"/>
                  </a:ext>
                </a:extLst>
              </a:tr>
              <a:tr h="370840">
                <a:tc>
                  <a:txBody>
                    <a:bodyPr/>
                    <a:lstStyle/>
                    <a:p>
                      <a:pPr algn="ctr"/>
                      <a:r>
                        <a:rPr lang="en-ZA" dirty="0">
                          <a:latin typeface="Times New Roman" panose="02020603050405020304" pitchFamily="18" charset="0"/>
                          <a:cs typeface="Times New Roman" panose="02020603050405020304" pitchFamily="18" charset="0"/>
                        </a:rPr>
                        <a:t>Hardware service</a:t>
                      </a:r>
                    </a:p>
                  </a:txBody>
                  <a:tcPr/>
                </a:tc>
                <a:tc>
                  <a:txBody>
                    <a:bodyPr/>
                    <a:lstStyle/>
                    <a:p>
                      <a:pPr algn="ctr"/>
                      <a:r>
                        <a:rPr lang="en-ZA" sz="1800" b="0" i="0" u="none" strike="noStrike" baseline="0" dirty="0">
                          <a:latin typeface="TimesNewRomanPSMT"/>
                        </a:rPr>
                        <a:t>2.10</a:t>
                      </a:r>
                      <a:endParaRPr lang="en-ZA"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sz="1800" b="0" i="0" u="none" strike="noStrike" baseline="0" dirty="0">
                          <a:latin typeface="TimesNewRomanPSMT"/>
                        </a:rPr>
                        <a:t>1.41</a:t>
                      </a:r>
                    </a:p>
                  </a:txBody>
                  <a:tcPr/>
                </a:tc>
                <a:extLst>
                  <a:ext uri="{0D108BD9-81ED-4DB2-BD59-A6C34878D82A}">
                    <a16:rowId xmlns:a16="http://schemas.microsoft.com/office/drawing/2014/main" val="3551478752"/>
                  </a:ext>
                </a:extLst>
              </a:tr>
              <a:tr h="370840">
                <a:tc>
                  <a:txBody>
                    <a:bodyPr/>
                    <a:lstStyle/>
                    <a:p>
                      <a:pPr algn="ctr"/>
                      <a:r>
                        <a:rPr lang="en-ZA" dirty="0">
                          <a:latin typeface="Times New Roman" panose="02020603050405020304" pitchFamily="18" charset="0"/>
                          <a:cs typeface="Times New Roman" panose="02020603050405020304" pitchFamily="18" charset="0"/>
                        </a:rPr>
                        <a:t>Total</a:t>
                      </a:r>
                    </a:p>
                  </a:txBody>
                  <a:tcPr/>
                </a:tc>
                <a:tc>
                  <a:txBody>
                    <a:bodyPr/>
                    <a:lstStyle/>
                    <a:p>
                      <a:pPr algn="ctr"/>
                      <a:r>
                        <a:rPr lang="en-ZA" sz="1800" b="0" i="0" u="none" strike="noStrike" baseline="0" dirty="0">
                          <a:latin typeface="TimesNewRomanPSMT"/>
                        </a:rPr>
                        <a:t>2.57 </a:t>
                      </a:r>
                      <a:endParaRPr lang="en-ZA" dirty="0">
                        <a:latin typeface="Times New Roman" panose="02020603050405020304" pitchFamily="18" charset="0"/>
                        <a:cs typeface="Times New Roman" panose="02020603050405020304" pitchFamily="18" charset="0"/>
                      </a:endParaRPr>
                    </a:p>
                  </a:txBody>
                  <a:tcPr/>
                </a:tc>
                <a:tc>
                  <a:txBody>
                    <a:bodyPr/>
                    <a:lstStyle/>
                    <a:p>
                      <a:pPr algn="ctr"/>
                      <a:r>
                        <a:rPr lang="en-ZA" sz="1800" b="0" i="0" u="none" strike="noStrike" baseline="0" dirty="0">
                          <a:latin typeface="TimesNewRomanPSMT"/>
                        </a:rPr>
                        <a:t>1.36</a:t>
                      </a:r>
                      <a:endParaRPr lang="en-ZA"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01621410"/>
                  </a:ext>
                </a:extLst>
              </a:tr>
            </a:tbl>
          </a:graphicData>
        </a:graphic>
      </p:graphicFrame>
      <p:graphicFrame>
        <p:nvGraphicFramePr>
          <p:cNvPr id="11" name="Table 3">
            <a:extLst>
              <a:ext uri="{FF2B5EF4-FFF2-40B4-BE49-F238E27FC236}">
                <a16:creationId xmlns:a16="http://schemas.microsoft.com/office/drawing/2014/main" id="{AE6E021D-6125-48AF-BE42-101DBD2B7C4F}"/>
              </a:ext>
            </a:extLst>
          </p:cNvPr>
          <p:cNvGraphicFramePr>
            <a:graphicFrameLocks noGrp="1"/>
          </p:cNvGraphicFramePr>
          <p:nvPr/>
        </p:nvGraphicFramePr>
        <p:xfrm>
          <a:off x="6474952" y="1244256"/>
          <a:ext cx="5614764" cy="2123440"/>
        </p:xfrm>
        <a:graphic>
          <a:graphicData uri="http://schemas.openxmlformats.org/drawingml/2006/table">
            <a:tbl>
              <a:tblPr firstRow="1" bandRow="1">
                <a:tableStyleId>{5940675A-B579-460E-94D1-54222C63F5DA}</a:tableStyleId>
              </a:tblPr>
              <a:tblGrid>
                <a:gridCol w="1846580">
                  <a:extLst>
                    <a:ext uri="{9D8B030D-6E8A-4147-A177-3AD203B41FA5}">
                      <a16:colId xmlns:a16="http://schemas.microsoft.com/office/drawing/2014/main" val="881514453"/>
                    </a:ext>
                  </a:extLst>
                </a:gridCol>
                <a:gridCol w="2011680">
                  <a:extLst>
                    <a:ext uri="{9D8B030D-6E8A-4147-A177-3AD203B41FA5}">
                      <a16:colId xmlns:a16="http://schemas.microsoft.com/office/drawing/2014/main" val="1687648318"/>
                    </a:ext>
                  </a:extLst>
                </a:gridCol>
                <a:gridCol w="1756504">
                  <a:extLst>
                    <a:ext uri="{9D8B030D-6E8A-4147-A177-3AD203B41FA5}">
                      <a16:colId xmlns:a16="http://schemas.microsoft.com/office/drawing/2014/main" val="1859276852"/>
                    </a:ext>
                  </a:extLst>
                </a:gridCol>
              </a:tblGrid>
              <a:tr h="361585">
                <a:tc>
                  <a:txBody>
                    <a:bodyPr/>
                    <a:lstStyle/>
                    <a:p>
                      <a:pPr algn="ctr"/>
                      <a:r>
                        <a:rPr lang="en-ZA" dirty="0">
                          <a:latin typeface="Times New Roman" panose="02020603050405020304" pitchFamily="18" charset="0"/>
                          <a:cs typeface="Times New Roman" panose="02020603050405020304" pitchFamily="18" charset="0"/>
                        </a:rPr>
                        <a:t>Service types</a:t>
                      </a:r>
                    </a:p>
                  </a:txBody>
                  <a:tcPr/>
                </a:tc>
                <a:tc>
                  <a:txBody>
                    <a:bodyPr/>
                    <a:lstStyle/>
                    <a:p>
                      <a:pPr algn="ctr"/>
                      <a:r>
                        <a:rPr lang="en-ZA" dirty="0">
                          <a:latin typeface="Times New Roman" panose="02020603050405020304" pitchFamily="18" charset="0"/>
                          <a:cs typeface="Times New Roman" panose="02020603050405020304" pitchFamily="18" charset="0"/>
                        </a:rPr>
                        <a:t>Current Process</a:t>
                      </a:r>
                    </a:p>
                    <a:p>
                      <a:pPr algn="ctr"/>
                      <a:r>
                        <a:rPr lang="en-ZA" dirty="0">
                          <a:latin typeface="Times New Roman" panose="02020603050405020304" pitchFamily="18" charset="0"/>
                          <a:cs typeface="Times New Roman" panose="02020603050405020304" pitchFamily="18" charset="0"/>
                        </a:rPr>
                        <a:t>(sample)</a:t>
                      </a:r>
                    </a:p>
                  </a:txBody>
                  <a:tcPr/>
                </a:tc>
                <a:tc>
                  <a:txBody>
                    <a:bodyPr/>
                    <a:lstStyle/>
                    <a:p>
                      <a:pPr algn="ctr"/>
                      <a:r>
                        <a:rPr lang="en-ZA" dirty="0">
                          <a:latin typeface="Times New Roman" panose="02020603050405020304" pitchFamily="18" charset="0"/>
                          <a:cs typeface="Times New Roman" panose="02020603050405020304" pitchFamily="18" charset="0"/>
                        </a:rPr>
                        <a:t>New Process</a:t>
                      </a:r>
                    </a:p>
                    <a:p>
                      <a:pPr algn="ctr"/>
                      <a:r>
                        <a:rPr lang="en-ZA" dirty="0">
                          <a:latin typeface="Times New Roman" panose="02020603050405020304" pitchFamily="18" charset="0"/>
                          <a:cs typeface="Times New Roman" panose="02020603050405020304" pitchFamily="18" charset="0"/>
                        </a:rPr>
                        <a:t>(sample)</a:t>
                      </a:r>
                    </a:p>
                  </a:txBody>
                  <a:tcPr/>
                </a:tc>
                <a:extLst>
                  <a:ext uri="{0D108BD9-81ED-4DB2-BD59-A6C34878D82A}">
                    <a16:rowId xmlns:a16="http://schemas.microsoft.com/office/drawing/2014/main" val="2801236226"/>
                  </a:ext>
                </a:extLst>
              </a:tr>
              <a:tr h="370840">
                <a:tc>
                  <a:txBody>
                    <a:bodyPr/>
                    <a:lstStyle/>
                    <a:p>
                      <a:pPr algn="ctr"/>
                      <a:r>
                        <a:rPr lang="en-ZA" dirty="0">
                          <a:latin typeface="Times New Roman" panose="02020603050405020304" pitchFamily="18" charset="0"/>
                          <a:cs typeface="Times New Roman" panose="02020603050405020304" pitchFamily="18" charset="0"/>
                        </a:rPr>
                        <a:t>Software service</a:t>
                      </a:r>
                    </a:p>
                  </a:txBody>
                  <a:tcPr/>
                </a:tc>
                <a:tc>
                  <a:txBody>
                    <a:bodyPr/>
                    <a:lstStyle/>
                    <a:p>
                      <a:pPr algn="ctr"/>
                      <a:r>
                        <a:rPr lang="en-ZA" sz="1800" b="0" i="0" u="none" strike="noStrike" baseline="0" dirty="0">
                          <a:latin typeface="TimesNewRomanPSMT"/>
                        </a:rPr>
                        <a:t>14 </a:t>
                      </a:r>
                      <a:endParaRPr lang="en-ZA" dirty="0">
                        <a:latin typeface="Times New Roman" panose="02020603050405020304" pitchFamily="18" charset="0"/>
                        <a:cs typeface="Times New Roman" panose="02020603050405020304" pitchFamily="18" charset="0"/>
                      </a:endParaRPr>
                    </a:p>
                  </a:txBody>
                  <a:tcPr/>
                </a:tc>
                <a:tc>
                  <a:txBody>
                    <a:bodyPr/>
                    <a:lstStyle/>
                    <a:p>
                      <a:pPr algn="ctr"/>
                      <a:r>
                        <a:rPr lang="en-ZA" sz="1800" b="0" i="0" u="none" strike="noStrike" baseline="0" dirty="0">
                          <a:latin typeface="TimesNewRomanPSMT"/>
                        </a:rPr>
                        <a:t>2</a:t>
                      </a:r>
                      <a:endParaRPr lang="en-ZA"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28354440"/>
                  </a:ext>
                </a:extLst>
              </a:tr>
              <a:tr h="370840">
                <a:tc>
                  <a:txBody>
                    <a:bodyPr/>
                    <a:lstStyle/>
                    <a:p>
                      <a:pPr algn="ctr"/>
                      <a:r>
                        <a:rPr lang="en-ZA" dirty="0">
                          <a:latin typeface="Times New Roman" panose="02020603050405020304" pitchFamily="18" charset="0"/>
                          <a:cs typeface="Times New Roman" panose="02020603050405020304" pitchFamily="18" charset="0"/>
                        </a:rPr>
                        <a:t>Network service</a:t>
                      </a:r>
                    </a:p>
                  </a:txBody>
                  <a:tcPr/>
                </a:tc>
                <a:tc>
                  <a:txBody>
                    <a:bodyPr/>
                    <a:lstStyle/>
                    <a:p>
                      <a:pPr algn="ctr"/>
                      <a:r>
                        <a:rPr lang="en-ZA" sz="1800" b="0" i="0" u="none" strike="noStrike" baseline="0" dirty="0">
                          <a:latin typeface="TimesNewRomanPSMT"/>
                        </a:rPr>
                        <a:t>4</a:t>
                      </a:r>
                      <a:endParaRPr lang="en-ZA" dirty="0">
                        <a:latin typeface="Times New Roman" panose="02020603050405020304" pitchFamily="18" charset="0"/>
                        <a:cs typeface="Times New Roman" panose="02020603050405020304" pitchFamily="18" charset="0"/>
                      </a:endParaRPr>
                    </a:p>
                  </a:txBody>
                  <a:tcPr/>
                </a:tc>
                <a:tc>
                  <a:txBody>
                    <a:bodyPr/>
                    <a:lstStyle/>
                    <a:p>
                      <a:pPr algn="ctr"/>
                      <a:r>
                        <a:rPr lang="en-ZA" sz="1800" b="0" i="0" u="none" strike="noStrike" baseline="0" dirty="0">
                          <a:latin typeface="TimesNewRomanPSMT"/>
                        </a:rPr>
                        <a:t>0</a:t>
                      </a:r>
                      <a:endParaRPr lang="en-ZA"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4610515"/>
                  </a:ext>
                </a:extLst>
              </a:tr>
              <a:tr h="370840">
                <a:tc>
                  <a:txBody>
                    <a:bodyPr/>
                    <a:lstStyle/>
                    <a:p>
                      <a:pPr algn="ctr"/>
                      <a:r>
                        <a:rPr lang="en-ZA" dirty="0">
                          <a:latin typeface="Times New Roman" panose="02020603050405020304" pitchFamily="18" charset="0"/>
                          <a:cs typeface="Times New Roman" panose="02020603050405020304" pitchFamily="18" charset="0"/>
                        </a:rPr>
                        <a:t>Hardware service</a:t>
                      </a:r>
                    </a:p>
                  </a:txBody>
                  <a:tcPr/>
                </a:tc>
                <a:tc>
                  <a:txBody>
                    <a:bodyPr/>
                    <a:lstStyle/>
                    <a:p>
                      <a:pPr algn="ctr"/>
                      <a:r>
                        <a:rPr lang="en-ZA" sz="1800" b="0" i="0" u="none" strike="noStrike" baseline="0" dirty="0">
                          <a:latin typeface="TimesNewRomanPSMT"/>
                        </a:rPr>
                        <a:t>0</a:t>
                      </a:r>
                      <a:endParaRPr lang="en-ZA"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ZA" sz="1800" b="0" i="0" u="none" strike="noStrike" baseline="0" dirty="0">
                          <a:latin typeface="TimesNewRomanPSMT"/>
                        </a:rPr>
                        <a:t>0</a:t>
                      </a:r>
                    </a:p>
                  </a:txBody>
                  <a:tcPr/>
                </a:tc>
                <a:extLst>
                  <a:ext uri="{0D108BD9-81ED-4DB2-BD59-A6C34878D82A}">
                    <a16:rowId xmlns:a16="http://schemas.microsoft.com/office/drawing/2014/main" val="3551478752"/>
                  </a:ext>
                </a:extLst>
              </a:tr>
              <a:tr h="370840">
                <a:tc>
                  <a:txBody>
                    <a:bodyPr/>
                    <a:lstStyle/>
                    <a:p>
                      <a:pPr algn="ctr"/>
                      <a:r>
                        <a:rPr lang="en-ZA" dirty="0">
                          <a:latin typeface="Times New Roman" panose="02020603050405020304" pitchFamily="18" charset="0"/>
                          <a:cs typeface="Times New Roman" panose="02020603050405020304" pitchFamily="18" charset="0"/>
                        </a:rPr>
                        <a:t>Total</a:t>
                      </a:r>
                    </a:p>
                  </a:txBody>
                  <a:tcPr/>
                </a:tc>
                <a:tc>
                  <a:txBody>
                    <a:bodyPr/>
                    <a:lstStyle/>
                    <a:p>
                      <a:pPr algn="ctr"/>
                      <a:r>
                        <a:rPr lang="en-ZA" sz="1800" b="0" i="0" u="none" strike="noStrike" baseline="0" dirty="0">
                          <a:latin typeface="TimesNewRomanPSMT"/>
                        </a:rPr>
                        <a:t>18 </a:t>
                      </a:r>
                      <a:endParaRPr lang="en-ZA" dirty="0">
                        <a:latin typeface="Times New Roman" panose="02020603050405020304" pitchFamily="18" charset="0"/>
                        <a:cs typeface="Times New Roman" panose="02020603050405020304" pitchFamily="18" charset="0"/>
                      </a:endParaRPr>
                    </a:p>
                  </a:txBody>
                  <a:tcPr/>
                </a:tc>
                <a:tc>
                  <a:txBody>
                    <a:bodyPr/>
                    <a:lstStyle/>
                    <a:p>
                      <a:pPr algn="ctr"/>
                      <a:r>
                        <a:rPr lang="en-ZA" sz="1800" b="0" i="0" u="none" strike="noStrike" baseline="0" dirty="0">
                          <a:latin typeface="TimesNewRomanPSMT"/>
                        </a:rPr>
                        <a:t>2</a:t>
                      </a:r>
                      <a:endParaRPr lang="en-ZA"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01621410"/>
                  </a:ext>
                </a:extLst>
              </a:tr>
            </a:tbl>
          </a:graphicData>
        </a:graphic>
      </p:graphicFrame>
      <p:sp>
        <p:nvSpPr>
          <p:cNvPr id="12" name="TextBox 11">
            <a:extLst>
              <a:ext uri="{FF2B5EF4-FFF2-40B4-BE49-F238E27FC236}">
                <a16:creationId xmlns:a16="http://schemas.microsoft.com/office/drawing/2014/main" id="{9588BED9-A329-4BD6-8775-0D5F4C0A071E}"/>
              </a:ext>
            </a:extLst>
          </p:cNvPr>
          <p:cNvSpPr txBox="1"/>
          <p:nvPr/>
        </p:nvSpPr>
        <p:spPr>
          <a:xfrm>
            <a:off x="371915" y="3678590"/>
            <a:ext cx="5614764" cy="1200329"/>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a:t>
            </a:r>
            <a:r>
              <a:rPr lang="en-US" sz="1800" b="0" i="0" u="none" strike="noStrike" baseline="0" dirty="0">
                <a:latin typeface="Times New Roman" panose="02020603050405020304" pitchFamily="18" charset="0"/>
                <a:cs typeface="Times New Roman" panose="02020603050405020304" pitchFamily="18" charset="0"/>
              </a:rPr>
              <a:t> cycle time for service processes was 2.57 day/sample for current process and 1.36 day/sample for new process. The new process reduced cycle time for service processes 1.21 </a:t>
            </a:r>
            <a:r>
              <a:rPr lang="en-ZA" sz="1800" b="0" i="0" u="none" strike="noStrike" baseline="0" dirty="0">
                <a:latin typeface="Times New Roman" panose="02020603050405020304" pitchFamily="18" charset="0"/>
                <a:cs typeface="Times New Roman" panose="02020603050405020304" pitchFamily="18" charset="0"/>
              </a:rPr>
              <a:t>day/working times</a:t>
            </a:r>
            <a:endParaRPr lang="en-ZA"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B9B26842-DCFE-4234-B21D-D9B3632F4DAA}"/>
              </a:ext>
            </a:extLst>
          </p:cNvPr>
          <p:cNvSpPr txBox="1"/>
          <p:nvPr/>
        </p:nvSpPr>
        <p:spPr>
          <a:xfrm>
            <a:off x="6485206" y="413786"/>
            <a:ext cx="5604510" cy="646331"/>
          </a:xfrm>
          <a:prstGeom prst="rect">
            <a:avLst/>
          </a:prstGeom>
          <a:noFill/>
        </p:spPr>
        <p:txBody>
          <a:bodyPr wrap="square">
            <a:spAutoFit/>
          </a:bodyPr>
          <a:lstStyle/>
          <a:p>
            <a:pPr algn="just"/>
            <a:r>
              <a:rPr lang="en-US" sz="1800" b="0" i="0" u="none" strike="noStrike" baseline="0" dirty="0">
                <a:latin typeface="Times New Roman" panose="02020603050405020304" pitchFamily="18" charset="0"/>
                <a:cs typeface="Times New Roman" panose="02020603050405020304" pitchFamily="18" charset="0"/>
              </a:rPr>
              <a:t>Quantity of rework between the current process and </a:t>
            </a:r>
            <a:r>
              <a:rPr lang="en-ZA" sz="1800" b="0" i="0" u="none" strike="noStrike" baseline="0" dirty="0">
                <a:latin typeface="Times New Roman" panose="02020603050405020304" pitchFamily="18" charset="0"/>
                <a:cs typeface="Times New Roman" panose="02020603050405020304" pitchFamily="18" charset="0"/>
              </a:rPr>
              <a:t>the new process</a:t>
            </a:r>
            <a:endParaRPr lang="en-ZA"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9DB153FD-988F-4C44-B10A-C1B1B9C331BE}"/>
              </a:ext>
            </a:extLst>
          </p:cNvPr>
          <p:cNvSpPr txBox="1"/>
          <p:nvPr/>
        </p:nvSpPr>
        <p:spPr>
          <a:xfrm>
            <a:off x="6485206" y="3678590"/>
            <a:ext cx="5604510" cy="1200329"/>
          </a:xfrm>
          <a:prstGeom prst="rect">
            <a:avLst/>
          </a:prstGeom>
          <a:noFill/>
        </p:spPr>
        <p:txBody>
          <a:bodyPr wrap="square">
            <a:spAutoFit/>
          </a:bodyPr>
          <a:lstStyle/>
          <a:p>
            <a:pPr algn="just"/>
            <a:r>
              <a:rPr lang="en-US" sz="1800" b="0" i="0" u="none" strike="noStrike" baseline="0" dirty="0">
                <a:latin typeface="Times New Roman" panose="02020603050405020304" pitchFamily="18" charset="0"/>
                <a:cs typeface="Times New Roman" panose="02020603050405020304" pitchFamily="18" charset="0"/>
              </a:rPr>
              <a:t>The impact of time lags was that the effect of the operation did not work as planned, which had rework. The number of rework was 18 times (10.47%) in current process and 2 times in new process (1.20%).</a:t>
            </a:r>
            <a:endParaRPr lang="en-Z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8814482"/>
      </p:ext>
    </p:extLst>
  </p:cSld>
  <p:clrMapOvr>
    <a:masterClrMapping/>
  </p:clrMapOvr>
  <mc:AlternateContent xmlns:mc="http://schemas.openxmlformats.org/markup-compatibility/2006" xmlns:p14="http://schemas.microsoft.com/office/powerpoint/2010/main">
    <mc:Choice Requires="p14">
      <p:transition spd="slow" p14:dur="2000" advTm="70134"/>
    </mc:Choice>
    <mc:Fallback xmlns="">
      <p:transition spd="slow" advTm="70134"/>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43E6D37-7A43-4A8D-B11A-681E68A7B8D5}"/>
              </a:ext>
            </a:extLst>
          </p:cNvPr>
          <p:cNvSpPr txBox="1"/>
          <p:nvPr/>
        </p:nvSpPr>
        <p:spPr>
          <a:xfrm>
            <a:off x="5190979" y="0"/>
            <a:ext cx="2588455" cy="400110"/>
          </a:xfrm>
          <a:prstGeom prst="rect">
            <a:avLst/>
          </a:prstGeom>
          <a:noFill/>
        </p:spPr>
        <p:txBody>
          <a:bodyPr wrap="square">
            <a:spAutoFit/>
          </a:bodyPr>
          <a:lstStyle/>
          <a:p>
            <a:r>
              <a:rPr lang="en-GB" sz="2000" b="1" dirty="0"/>
              <a:t>CONCLUSION</a:t>
            </a:r>
            <a:endParaRPr lang="en-ZA" sz="2000" b="1" dirty="0"/>
          </a:p>
        </p:txBody>
      </p:sp>
      <p:sp>
        <p:nvSpPr>
          <p:cNvPr id="5" name="TextBox 4">
            <a:extLst>
              <a:ext uri="{FF2B5EF4-FFF2-40B4-BE49-F238E27FC236}">
                <a16:creationId xmlns:a16="http://schemas.microsoft.com/office/drawing/2014/main" id="{76D1162D-6BBB-43C2-8316-D73CDC27F3A2}"/>
              </a:ext>
            </a:extLst>
          </p:cNvPr>
          <p:cNvSpPr txBox="1"/>
          <p:nvPr/>
        </p:nvSpPr>
        <p:spPr>
          <a:xfrm>
            <a:off x="312420" y="475505"/>
            <a:ext cx="11567160" cy="3139321"/>
          </a:xfrm>
          <a:prstGeom prst="rect">
            <a:avLst/>
          </a:prstGeom>
          <a:noFill/>
        </p:spPr>
        <p:txBody>
          <a:bodyPr wrap="square">
            <a:spAutoFit/>
          </a:bodyPr>
          <a:lstStyle/>
          <a:p>
            <a:pPr marL="285750" indent="-285750" algn="just">
              <a:buFont typeface="Wingdings" panose="05000000000000000000" pitchFamily="2" charset="2"/>
              <a:buChar char="Ø"/>
            </a:pPr>
            <a:r>
              <a:rPr lang="en-US" sz="1800" b="0" i="0" u="none" strike="noStrike" baseline="0" dirty="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case study</a:t>
            </a:r>
            <a:r>
              <a:rPr lang="en-US" sz="1800" b="0" i="0" u="none" strike="noStrike" baseline="0" dirty="0">
                <a:latin typeface="Times New Roman" panose="02020603050405020304" pitchFamily="18" charset="0"/>
                <a:cs typeface="Times New Roman" panose="02020603050405020304" pitchFamily="18" charset="0"/>
              </a:rPr>
              <a:t> used BPR cycle to improve the process and presented framework for support redesign decision making, which created new process that suitable to </a:t>
            </a:r>
            <a:r>
              <a:rPr lang="en-ZA" sz="1800" b="0" i="0" u="none" strike="noStrike" baseline="0" dirty="0">
                <a:latin typeface="Times New Roman" panose="02020603050405020304" pitchFamily="18" charset="0"/>
                <a:cs typeface="Times New Roman" panose="02020603050405020304" pitchFamily="18" charset="0"/>
              </a:rPr>
              <a:t>environment of organization.</a:t>
            </a:r>
          </a:p>
          <a:p>
            <a:pPr marL="285750" indent="-285750" algn="just">
              <a:buFont typeface="Wingdings" panose="05000000000000000000" pitchFamily="2" charset="2"/>
              <a:buChar char="Ø"/>
            </a:pPr>
            <a:endParaRPr lang="en-ZA"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800" b="0" i="0" u="none" strike="noStrike" baseline="0" dirty="0">
                <a:latin typeface="Times New Roman" panose="02020603050405020304" pitchFamily="18" charset="0"/>
                <a:cs typeface="Times New Roman" panose="02020603050405020304" pitchFamily="18" charset="0"/>
              </a:rPr>
              <a:t>The new process of computer service center is better than the current process by resulting in 3 items of the performance improvement. Because the new process reduced 6 unnecessary steps especially in request documentation that took a long time. </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800" b="0" i="0" u="none" strike="noStrike" baseline="0" dirty="0">
                <a:latin typeface="Times New Roman" panose="02020603050405020304" pitchFamily="18" charset="0"/>
                <a:cs typeface="Times New Roman" panose="02020603050405020304" pitchFamily="18" charset="0"/>
              </a:rPr>
              <a:t>The</a:t>
            </a:r>
            <a:r>
              <a:rPr lang="en-US" dirty="0">
                <a:latin typeface="Times New Roman" panose="02020603050405020304" pitchFamily="18" charset="0"/>
                <a:cs typeface="Times New Roman" panose="02020603050405020304" pitchFamily="18" charset="0"/>
              </a:rPr>
              <a:t> </a:t>
            </a:r>
            <a:r>
              <a:rPr lang="en-US" sz="1800" b="0" i="0" u="none" strike="noStrike" baseline="0" dirty="0">
                <a:latin typeface="Times New Roman" panose="02020603050405020304" pitchFamily="18" charset="0"/>
                <a:cs typeface="Times New Roman" panose="02020603050405020304" pitchFamily="18" charset="0"/>
              </a:rPr>
              <a:t>request documentation was changed to call center system that reduced time 1133 minutes/sample.</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800" b="0" i="0" u="none" strike="noStrike" baseline="0" dirty="0">
                <a:latin typeface="Times New Roman" panose="02020603050405020304" pitchFamily="18" charset="0"/>
                <a:cs typeface="Times New Roman" panose="02020603050405020304" pitchFamily="18" charset="0"/>
              </a:rPr>
              <a:t> Finally, we could optimized the task assignment due to reducing the rework. This successfully decreased cycle time and waiting time.</a:t>
            </a:r>
            <a:endParaRPr lang="en-ZA" dirty="0">
              <a:latin typeface="Times New Roman" panose="02020603050405020304" pitchFamily="18" charset="0"/>
              <a:cs typeface="Times New Roman" panose="02020603050405020304" pitchFamily="18" charset="0"/>
            </a:endParaRPr>
          </a:p>
        </p:txBody>
      </p:sp>
      <p:pic>
        <p:nvPicPr>
          <p:cNvPr id="1026" name="Picture 2" descr="What is RPA and How Does it Work? | WorkFusion">
            <a:extLst>
              <a:ext uri="{FF2B5EF4-FFF2-40B4-BE49-F238E27FC236}">
                <a16:creationId xmlns:a16="http://schemas.microsoft.com/office/drawing/2014/main" id="{6C8D622B-E3FB-4DD9-A3DB-51E29EF9AA2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178" y="3738141"/>
            <a:ext cx="5335170" cy="295808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F593974-6A4D-4E77-BAAA-2C021D111A8C}"/>
              </a:ext>
            </a:extLst>
          </p:cNvPr>
          <p:cNvSpPr txBox="1"/>
          <p:nvPr/>
        </p:nvSpPr>
        <p:spPr>
          <a:xfrm>
            <a:off x="5809956" y="4355897"/>
            <a:ext cx="4121835" cy="2308324"/>
          </a:xfrm>
          <a:prstGeom prst="rect">
            <a:avLst/>
          </a:prstGeom>
          <a:noFill/>
        </p:spPr>
        <p:txBody>
          <a:bodyPr wrap="square">
            <a:spAutoFit/>
          </a:bodyPr>
          <a:lstStyle/>
          <a:p>
            <a:pPr algn="just"/>
            <a:r>
              <a:rPr lang="en-ZA" dirty="0">
                <a:solidFill>
                  <a:srgbClr val="4D5156"/>
                </a:solidFill>
                <a:effectLst/>
                <a:latin typeface="Times New Roman" panose="02020603050405020304" pitchFamily="18" charset="0"/>
                <a:cs typeface="Times New Roman" panose="02020603050405020304" pitchFamily="18" charset="0"/>
              </a:rPr>
              <a:t>Robotic Process </a:t>
            </a:r>
            <a:r>
              <a:rPr lang="en-ZA" dirty="0">
                <a:solidFill>
                  <a:srgbClr val="4D5156"/>
                </a:solidFill>
                <a:latin typeface="Times New Roman" panose="02020603050405020304" pitchFamily="18" charset="0"/>
                <a:cs typeface="Times New Roman" panose="02020603050405020304" pitchFamily="18" charset="0"/>
              </a:rPr>
              <a:t>A</a:t>
            </a:r>
            <a:r>
              <a:rPr lang="en-ZA" dirty="0">
                <a:solidFill>
                  <a:srgbClr val="4D5156"/>
                </a:solidFill>
                <a:effectLst/>
                <a:latin typeface="Times New Roman" panose="02020603050405020304" pitchFamily="18" charset="0"/>
                <a:cs typeface="Times New Roman" panose="02020603050405020304" pitchFamily="18" charset="0"/>
              </a:rPr>
              <a:t>utomation (RPA) is a form of business process automation technology based on metaphorical software robots or on artificial intelligence /digital workers. It is sometimes referred to as software robotics.</a:t>
            </a:r>
          </a:p>
          <a:p>
            <a:r>
              <a:rPr lang="en-ZA" b="0" i="0" dirty="0">
                <a:solidFill>
                  <a:srgbClr val="202124"/>
                </a:solidFill>
                <a:effectLst/>
                <a:latin typeface="arial" panose="020B0604020202020204" pitchFamily="34" charset="0"/>
              </a:rPr>
              <a:t/>
            </a:r>
            <a:br>
              <a:rPr lang="en-ZA" b="0" i="0" dirty="0">
                <a:solidFill>
                  <a:srgbClr val="202124"/>
                </a:solidFill>
                <a:effectLst/>
                <a:latin typeface="arial" panose="020B0604020202020204" pitchFamily="34" charset="0"/>
              </a:rPr>
            </a:br>
            <a:endParaRPr lang="en-ZA" dirty="0"/>
          </a:p>
        </p:txBody>
      </p:sp>
    </p:spTree>
    <p:extLst>
      <p:ext uri="{BB962C8B-B14F-4D97-AF65-F5344CB8AC3E}">
        <p14:creationId xmlns:p14="http://schemas.microsoft.com/office/powerpoint/2010/main" val="4253053563"/>
      </p:ext>
    </p:extLst>
  </p:cSld>
  <p:clrMapOvr>
    <a:masterClrMapping/>
  </p:clrMapOvr>
  <mc:AlternateContent xmlns:mc="http://schemas.openxmlformats.org/markup-compatibility/2006" xmlns:p14="http://schemas.microsoft.com/office/powerpoint/2010/main">
    <mc:Choice Requires="p14">
      <p:transition spd="slow" p14:dur="2000" advTm="173532"/>
    </mc:Choice>
    <mc:Fallback xmlns="">
      <p:transition spd="slow" advTm="173532"/>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4F6FB-50A8-8587-CE19-4A6BD62A1CCE}"/>
              </a:ext>
            </a:extLst>
          </p:cNvPr>
          <p:cNvSpPr>
            <a:spLocks noGrp="1"/>
          </p:cNvSpPr>
          <p:nvPr>
            <p:ph type="title"/>
          </p:nvPr>
        </p:nvSpPr>
        <p:spPr>
          <a:xfrm>
            <a:off x="1174102" y="393117"/>
            <a:ext cx="10515600" cy="1325563"/>
          </a:xfrm>
        </p:spPr>
        <p:txBody>
          <a:bodyPr/>
          <a:lstStyle/>
          <a:p>
            <a:r>
              <a:rPr lang="en-ZA" dirty="0"/>
              <a:t>Why Business Processes is important </a:t>
            </a:r>
          </a:p>
        </p:txBody>
      </p:sp>
      <p:sp>
        <p:nvSpPr>
          <p:cNvPr id="3" name="Content Placeholder 2">
            <a:extLst>
              <a:ext uri="{FF2B5EF4-FFF2-40B4-BE49-F238E27FC236}">
                <a16:creationId xmlns:a16="http://schemas.microsoft.com/office/drawing/2014/main" id="{071D90D2-DD9E-C65F-26E1-DE87399E03E5}"/>
              </a:ext>
            </a:extLst>
          </p:cNvPr>
          <p:cNvSpPr>
            <a:spLocks noGrp="1"/>
          </p:cNvSpPr>
          <p:nvPr>
            <p:ph idx="1"/>
          </p:nvPr>
        </p:nvSpPr>
        <p:spPr/>
        <p:txBody>
          <a:bodyPr/>
          <a:lstStyle/>
          <a:p>
            <a:pPr algn="l">
              <a:buFont typeface="Arial" panose="020B0604020202020204" pitchFamily="34" charset="0"/>
              <a:buChar char="•"/>
            </a:pPr>
            <a:r>
              <a:rPr lang="en-US" sz="32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They help organizations identify and understand the actual work required to keep the lights on and to achieve organizational objectives.</a:t>
            </a:r>
          </a:p>
          <a:p>
            <a:pPr algn="l">
              <a:buFont typeface="Arial" panose="020B0604020202020204" pitchFamily="34" charset="0"/>
              <a:buChar char="•"/>
            </a:pPr>
            <a:r>
              <a:rPr lang="en-US" sz="32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They break that work into organized, repeatable steps that workers can follow to achieve consistent outcomes.</a:t>
            </a:r>
          </a:p>
          <a:p>
            <a:pPr algn="l">
              <a:buFont typeface="Arial" panose="020B0604020202020204" pitchFamily="34" charset="0"/>
              <a:buChar char="•"/>
            </a:pPr>
            <a:r>
              <a:rPr lang="en-US" sz="3200" b="0" i="0" dirty="0">
                <a:solidFill>
                  <a:schemeClr val="tx1">
                    <a:lumMod val="95000"/>
                    <a:lumOff val="5000"/>
                  </a:schemeClr>
                </a:solidFill>
                <a:effectLst/>
                <a:latin typeface="Times New Roman" panose="02020603050405020304" pitchFamily="18" charset="0"/>
                <a:cs typeface="Times New Roman" panose="02020603050405020304" pitchFamily="18" charset="0"/>
              </a:rPr>
              <a:t>Using repeatable steps to produce consistent outcomes helps organizations to more accurately predict the resources they need, thereby lowering the risk of over or under-provisioning valuable resources.</a:t>
            </a:r>
          </a:p>
          <a:p>
            <a:endParaRPr lang="en-ZA" dirty="0"/>
          </a:p>
        </p:txBody>
      </p:sp>
    </p:spTree>
    <p:extLst>
      <p:ext uri="{BB962C8B-B14F-4D97-AF65-F5344CB8AC3E}">
        <p14:creationId xmlns:p14="http://schemas.microsoft.com/office/powerpoint/2010/main" val="5853344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91BEA-2B01-C87E-1937-4FD9804A3AF4}"/>
              </a:ext>
            </a:extLst>
          </p:cNvPr>
          <p:cNvSpPr>
            <a:spLocks noGrp="1"/>
          </p:cNvSpPr>
          <p:nvPr>
            <p:ph type="title"/>
          </p:nvPr>
        </p:nvSpPr>
        <p:spPr>
          <a:xfrm>
            <a:off x="1343025" y="500062"/>
            <a:ext cx="10515600" cy="1325563"/>
          </a:xfrm>
        </p:spPr>
        <p:txBody>
          <a:bodyPr/>
          <a:lstStyle/>
          <a:p>
            <a:r>
              <a:rPr lang="en-US" b="1" i="0" dirty="0">
                <a:solidFill>
                  <a:srgbClr val="323232"/>
                </a:solidFill>
                <a:effectLst/>
                <a:latin typeface="Arial" panose="020B0604020202020204" pitchFamily="34" charset="0"/>
              </a:rPr>
              <a:t>Business process management</a:t>
            </a:r>
            <a:br>
              <a:rPr lang="en-US" b="1" i="0" dirty="0">
                <a:solidFill>
                  <a:srgbClr val="323232"/>
                </a:solidFill>
                <a:effectLst/>
                <a:latin typeface="Arial" panose="020B0604020202020204" pitchFamily="34" charset="0"/>
              </a:rPr>
            </a:br>
            <a:endParaRPr lang="en-ZA" dirty="0"/>
          </a:p>
        </p:txBody>
      </p:sp>
      <p:sp>
        <p:nvSpPr>
          <p:cNvPr id="3" name="Content Placeholder 2">
            <a:extLst>
              <a:ext uri="{FF2B5EF4-FFF2-40B4-BE49-F238E27FC236}">
                <a16:creationId xmlns:a16="http://schemas.microsoft.com/office/drawing/2014/main" id="{BF3CD194-F735-179C-45B4-12190A8D7692}"/>
              </a:ext>
            </a:extLst>
          </p:cNvPr>
          <p:cNvSpPr>
            <a:spLocks noGrp="1"/>
          </p:cNvSpPr>
          <p:nvPr>
            <p:ph idx="1"/>
          </p:nvPr>
        </p:nvSpPr>
        <p:spPr/>
        <p:txBody>
          <a:bodyPr/>
          <a:lstStyle/>
          <a:p>
            <a:pPr algn="l"/>
            <a:r>
              <a:rPr lang="en-US" sz="3200" i="0" dirty="0">
                <a:solidFill>
                  <a:schemeClr val="tx1">
                    <a:lumMod val="95000"/>
                    <a:lumOff val="5000"/>
                  </a:schemeClr>
                </a:solidFill>
                <a:effectLst/>
                <a:latin typeface="Times New Roman" panose="02020603050405020304" pitchFamily="18" charset="0"/>
                <a:cs typeface="Times New Roman" panose="02020603050405020304" pitchFamily="18" charset="0"/>
              </a:rPr>
              <a:t>Having established defined business processes, organizations should then engage in business process management.</a:t>
            </a:r>
          </a:p>
          <a:p>
            <a:pPr algn="l"/>
            <a:r>
              <a:rPr lang="en-US" sz="3200" i="0" dirty="0">
                <a:solidFill>
                  <a:schemeClr val="tx1">
                    <a:lumMod val="95000"/>
                    <a:lumOff val="5000"/>
                  </a:schemeClr>
                </a:solidFill>
                <a:effectLst/>
                <a:latin typeface="Times New Roman" panose="02020603050405020304" pitchFamily="18" charset="0"/>
                <a:cs typeface="Times New Roman" panose="02020603050405020304" pitchFamily="18" charset="0"/>
              </a:rPr>
              <a:t>BPM is at its core the discipline of studying and </a:t>
            </a:r>
            <a:r>
              <a:rPr lang="en-US" sz="3200" i="0" u="sng" dirty="0">
                <a:solidFill>
                  <a:schemeClr val="tx1">
                    <a:lumMod val="95000"/>
                    <a:lumOff val="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improving the business processes</a:t>
            </a:r>
            <a:r>
              <a:rPr lang="en-US" sz="3200" i="0" dirty="0">
                <a:solidFill>
                  <a:schemeClr val="tx1">
                    <a:lumMod val="95000"/>
                    <a:lumOff val="5000"/>
                  </a:schemeClr>
                </a:solidFill>
                <a:effectLst/>
                <a:latin typeface="Times New Roman" panose="02020603050405020304" pitchFamily="18" charset="0"/>
                <a:cs typeface="Times New Roman" panose="02020603050405020304" pitchFamily="18" charset="0"/>
              </a:rPr>
              <a:t> that exist within the enterprise. It typically involves first designing and implementing the processes and then doing the following:</a:t>
            </a:r>
          </a:p>
          <a:p>
            <a:endParaRPr lang="en-ZA" dirty="0"/>
          </a:p>
        </p:txBody>
      </p:sp>
    </p:spTree>
    <p:extLst>
      <p:ext uri="{BB962C8B-B14F-4D97-AF65-F5344CB8AC3E}">
        <p14:creationId xmlns:p14="http://schemas.microsoft.com/office/powerpoint/2010/main" val="4195285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5EF73-8125-B777-5032-87EC7965248F}"/>
              </a:ext>
            </a:extLst>
          </p:cNvPr>
          <p:cNvSpPr>
            <a:spLocks noGrp="1"/>
          </p:cNvSpPr>
          <p:nvPr>
            <p:ph type="title"/>
          </p:nvPr>
        </p:nvSpPr>
        <p:spPr>
          <a:xfrm>
            <a:off x="1444690" y="309141"/>
            <a:ext cx="10515600" cy="1325563"/>
          </a:xfrm>
        </p:spPr>
        <p:txBody>
          <a:bodyPr/>
          <a:lstStyle/>
          <a:p>
            <a:pPr marL="228600" marR="0" lvl="0" indent="-228600" defTabSz="914400" rtl="0" eaLnBrk="1" fontAlgn="auto" latinLnBrk="0" hangingPunct="1">
              <a:lnSpc>
                <a:spcPct val="90000"/>
              </a:lnSpc>
              <a:spcBef>
                <a:spcPts val="1000"/>
              </a:spcBef>
              <a:spcAft>
                <a:spcPts val="0"/>
              </a:spcAft>
              <a:tabLst/>
              <a:defRPr/>
            </a:pPr>
            <a:r>
              <a:rPr kumimoji="0" lang="en-US" sz="2800" b="1" i="0" u="none" strike="noStrike" kern="1200" cap="none" spc="0" normalizeH="0" baseline="0" noProof="0" dirty="0">
                <a:ln>
                  <a:noFill/>
                </a:ln>
                <a:solidFill>
                  <a:srgbClr val="323232"/>
                </a:solidFill>
                <a:effectLst/>
                <a:uLnTx/>
                <a:uFillTx/>
                <a:latin typeface="Arial" panose="020B0604020202020204" pitchFamily="34" charset="0"/>
                <a:ea typeface="+mn-ea"/>
                <a:cs typeface="+mn-cs"/>
              </a:rPr>
              <a:t>Business process management</a:t>
            </a:r>
            <a:br>
              <a:rPr kumimoji="0" lang="en-US" sz="2800" b="1" i="0" u="none" strike="noStrike" kern="1200" cap="none" spc="0" normalizeH="0" baseline="0" noProof="0" dirty="0">
                <a:ln>
                  <a:noFill/>
                </a:ln>
                <a:solidFill>
                  <a:srgbClr val="323232"/>
                </a:solidFill>
                <a:effectLst/>
                <a:uLnTx/>
                <a:uFillTx/>
                <a:latin typeface="Arial" panose="020B0604020202020204" pitchFamily="34" charset="0"/>
                <a:ea typeface="+mn-ea"/>
                <a:cs typeface="+mn-cs"/>
              </a:rPr>
            </a:br>
            <a:endParaRPr lang="en-ZA" dirty="0"/>
          </a:p>
        </p:txBody>
      </p:sp>
      <p:sp>
        <p:nvSpPr>
          <p:cNvPr id="3" name="Content Placeholder 2">
            <a:extLst>
              <a:ext uri="{FF2B5EF4-FFF2-40B4-BE49-F238E27FC236}">
                <a16:creationId xmlns:a16="http://schemas.microsoft.com/office/drawing/2014/main" id="{0C6FA288-7962-D5D8-050F-71814EFAC6F3}"/>
              </a:ext>
            </a:extLst>
          </p:cNvPr>
          <p:cNvSpPr>
            <a:spLocks noGrp="1"/>
          </p:cNvSpPr>
          <p:nvPr>
            <p:ph idx="1"/>
          </p:nvPr>
        </p:nvSpPr>
        <p:spPr>
          <a:xfrm>
            <a:off x="838200" y="1045029"/>
            <a:ext cx="10515600" cy="5131934"/>
          </a:xfrm>
        </p:spPr>
        <p:txBody>
          <a:bodyPr>
            <a:normAutofit/>
          </a:bodyPr>
          <a:lstStyle/>
          <a:p>
            <a:pPr algn="l"/>
            <a:r>
              <a:rPr lang="en-US" b="0" i="0" dirty="0">
                <a:solidFill>
                  <a:schemeClr val="tx1">
                    <a:lumMod val="95000"/>
                    <a:lumOff val="5000"/>
                  </a:schemeClr>
                </a:solidFill>
                <a:effectLst/>
                <a:latin typeface="Arial" panose="020B0604020202020204" pitchFamily="34" charset="0"/>
              </a:rPr>
              <a:t>Having established defined business processes, organizations should then engage in business process management.</a:t>
            </a:r>
          </a:p>
          <a:p>
            <a:pPr algn="l"/>
            <a:r>
              <a:rPr lang="en-US" b="0" i="0" dirty="0">
                <a:solidFill>
                  <a:schemeClr val="tx1">
                    <a:lumMod val="95000"/>
                    <a:lumOff val="5000"/>
                  </a:schemeClr>
                </a:solidFill>
                <a:effectLst/>
                <a:latin typeface="Arial" panose="020B0604020202020204" pitchFamily="34" charset="0"/>
              </a:rPr>
              <a:t>BPM is at its core the discipline of studying and </a:t>
            </a:r>
            <a:r>
              <a:rPr lang="en-US" b="0" i="0" u="sng" dirty="0">
                <a:solidFill>
                  <a:schemeClr val="tx1">
                    <a:lumMod val="95000"/>
                    <a:lumOff val="5000"/>
                  </a:schemeClr>
                </a:solidFill>
                <a:effectLst/>
                <a:latin typeface="Arial" panose="020B0604020202020204" pitchFamily="34" charset="0"/>
                <a:hlinkClick r:id="rId2">
                  <a:extLst>
                    <a:ext uri="{A12FA001-AC4F-418D-AE19-62706E023703}">
                      <ahyp:hlinkClr xmlns:ahyp="http://schemas.microsoft.com/office/drawing/2018/hyperlinkcolor" xmlns="" val="tx"/>
                    </a:ext>
                  </a:extLst>
                </a:hlinkClick>
              </a:rPr>
              <a:t>improving the business processes</a:t>
            </a:r>
            <a:r>
              <a:rPr lang="en-US" b="0" i="0" dirty="0">
                <a:solidFill>
                  <a:schemeClr val="tx1">
                    <a:lumMod val="95000"/>
                    <a:lumOff val="5000"/>
                  </a:schemeClr>
                </a:solidFill>
                <a:effectLst/>
                <a:latin typeface="Arial" panose="020B0604020202020204" pitchFamily="34" charset="0"/>
              </a:rPr>
              <a:t> that exist within the enterprise. It typically involves first designing and implementing the processes and then doing the following:</a:t>
            </a:r>
          </a:p>
          <a:p>
            <a:pPr algn="l">
              <a:buFont typeface="Arial" panose="020B0604020202020204" pitchFamily="34" charset="0"/>
              <a:buChar char="•"/>
            </a:pPr>
            <a:r>
              <a:rPr lang="en-US" b="0" i="0" dirty="0">
                <a:solidFill>
                  <a:schemeClr val="tx1">
                    <a:lumMod val="95000"/>
                    <a:lumOff val="5000"/>
                  </a:schemeClr>
                </a:solidFill>
                <a:effectLst/>
                <a:latin typeface="Arial" panose="020B0604020202020204" pitchFamily="34" charset="0"/>
              </a:rPr>
              <a:t>analyzing</a:t>
            </a:r>
          </a:p>
          <a:p>
            <a:pPr algn="l">
              <a:buFont typeface="Arial" panose="020B0604020202020204" pitchFamily="34" charset="0"/>
              <a:buChar char="•"/>
            </a:pPr>
            <a:r>
              <a:rPr lang="en-US" b="0" i="0" dirty="0">
                <a:solidFill>
                  <a:schemeClr val="tx1">
                    <a:lumMod val="95000"/>
                    <a:lumOff val="5000"/>
                  </a:schemeClr>
                </a:solidFill>
                <a:effectLst/>
                <a:latin typeface="Arial" panose="020B0604020202020204" pitchFamily="34" charset="0"/>
              </a:rPr>
              <a:t>managing</a:t>
            </a:r>
          </a:p>
          <a:p>
            <a:pPr algn="l">
              <a:buFont typeface="Arial" panose="020B0604020202020204" pitchFamily="34" charset="0"/>
              <a:buChar char="•"/>
            </a:pPr>
            <a:r>
              <a:rPr lang="en-US" b="0" i="0" dirty="0">
                <a:solidFill>
                  <a:schemeClr val="tx1">
                    <a:lumMod val="95000"/>
                    <a:lumOff val="5000"/>
                  </a:schemeClr>
                </a:solidFill>
                <a:effectLst/>
                <a:latin typeface="Arial" panose="020B0604020202020204" pitchFamily="34" charset="0"/>
              </a:rPr>
              <a:t>monitoring</a:t>
            </a:r>
          </a:p>
          <a:p>
            <a:pPr algn="l">
              <a:buFont typeface="Arial" panose="020B0604020202020204" pitchFamily="34" charset="0"/>
              <a:buChar char="•"/>
            </a:pPr>
            <a:r>
              <a:rPr lang="en-US" b="0" i="0" dirty="0">
                <a:solidFill>
                  <a:schemeClr val="tx1">
                    <a:lumMod val="95000"/>
                    <a:lumOff val="5000"/>
                  </a:schemeClr>
                </a:solidFill>
                <a:effectLst/>
                <a:latin typeface="Arial" panose="020B0604020202020204" pitchFamily="34" charset="0"/>
              </a:rPr>
              <a:t>modeling</a:t>
            </a:r>
          </a:p>
          <a:p>
            <a:pPr algn="l">
              <a:buFont typeface="Arial" panose="020B0604020202020204" pitchFamily="34" charset="0"/>
              <a:buChar char="•"/>
            </a:pPr>
            <a:r>
              <a:rPr lang="en-US" b="0" i="0" dirty="0">
                <a:solidFill>
                  <a:schemeClr val="tx1">
                    <a:lumMod val="95000"/>
                    <a:lumOff val="5000"/>
                  </a:schemeClr>
                </a:solidFill>
                <a:effectLst/>
                <a:latin typeface="Arial" panose="020B0604020202020204" pitchFamily="34" charset="0"/>
              </a:rPr>
              <a:t>redefining those existing processes</a:t>
            </a:r>
          </a:p>
          <a:p>
            <a:pPr algn="l"/>
            <a:endParaRPr lang="en-US" b="0" i="0" dirty="0">
              <a:solidFill>
                <a:schemeClr val="tx1">
                  <a:lumMod val="95000"/>
                  <a:lumOff val="5000"/>
                </a:schemeClr>
              </a:solidFill>
              <a:effectLst/>
              <a:latin typeface="Arial" panose="020B0604020202020204" pitchFamily="34" charset="0"/>
            </a:endParaRPr>
          </a:p>
          <a:p>
            <a:endParaRPr lang="en-ZA" dirty="0"/>
          </a:p>
        </p:txBody>
      </p:sp>
    </p:spTree>
    <p:extLst>
      <p:ext uri="{BB962C8B-B14F-4D97-AF65-F5344CB8AC3E}">
        <p14:creationId xmlns:p14="http://schemas.microsoft.com/office/powerpoint/2010/main" val="1948138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3A91C-5BFF-DA35-BBC2-968AD1E62797}"/>
              </a:ext>
            </a:extLst>
          </p:cNvPr>
          <p:cNvSpPr>
            <a:spLocks noGrp="1"/>
          </p:cNvSpPr>
          <p:nvPr>
            <p:ph type="title"/>
          </p:nvPr>
        </p:nvSpPr>
        <p:spPr/>
        <p:txBody>
          <a:bodyPr/>
          <a:lstStyle/>
          <a:p>
            <a:pPr marL="0" marR="0" lvl="0" indent="0" defTabSz="914400" rtl="0" eaLnBrk="1" fontAlgn="auto" latinLnBrk="0" hangingPunct="1">
              <a:lnSpc>
                <a:spcPct val="90000"/>
              </a:lnSpc>
              <a:spcBef>
                <a:spcPts val="1000"/>
              </a:spcBef>
              <a:spcAft>
                <a:spcPts val="0"/>
              </a:spcAft>
              <a:tabLst/>
              <a:defRPr/>
            </a:pPr>
            <a:r>
              <a:rPr kumimoji="0" lang="en-US" sz="2600" b="1" i="0" u="none" strike="noStrike" kern="1200" cap="none" spc="0" normalizeH="0" baseline="0" noProof="0" dirty="0">
                <a:ln>
                  <a:noFill/>
                </a:ln>
                <a:solidFill>
                  <a:srgbClr val="323232"/>
                </a:solidFill>
                <a:effectLst/>
                <a:uLnTx/>
                <a:uFillTx/>
                <a:latin typeface="Arial" panose="020B0604020202020204" pitchFamily="34" charset="0"/>
                <a:ea typeface="+mn-ea"/>
                <a:cs typeface="+mn-cs"/>
              </a:rPr>
              <a:t>Business process management</a:t>
            </a:r>
            <a:br>
              <a:rPr kumimoji="0" lang="en-US" sz="2600" b="1" i="0" u="none" strike="noStrike" kern="1200" cap="none" spc="0" normalizeH="0" baseline="0" noProof="0" dirty="0">
                <a:ln>
                  <a:noFill/>
                </a:ln>
                <a:solidFill>
                  <a:srgbClr val="323232"/>
                </a:solidFill>
                <a:effectLst/>
                <a:uLnTx/>
                <a:uFillTx/>
                <a:latin typeface="Arial" panose="020B0604020202020204" pitchFamily="34" charset="0"/>
                <a:ea typeface="+mn-ea"/>
                <a:cs typeface="+mn-cs"/>
              </a:rPr>
            </a:br>
            <a:endParaRPr lang="en-ZA" dirty="0"/>
          </a:p>
        </p:txBody>
      </p:sp>
      <p:sp>
        <p:nvSpPr>
          <p:cNvPr id="3" name="Content Placeholder 2">
            <a:extLst>
              <a:ext uri="{FF2B5EF4-FFF2-40B4-BE49-F238E27FC236}">
                <a16:creationId xmlns:a16="http://schemas.microsoft.com/office/drawing/2014/main" id="{2A32BBED-8B94-2B4D-A0EF-A1EA3ED3E1E8}"/>
              </a:ext>
            </a:extLst>
          </p:cNvPr>
          <p:cNvSpPr>
            <a:spLocks noGrp="1"/>
          </p:cNvSpPr>
          <p:nvPr>
            <p:ph idx="1"/>
          </p:nvPr>
        </p:nvSpPr>
        <p:spPr>
          <a:xfrm>
            <a:off x="838200" y="1825624"/>
            <a:ext cx="10515600" cy="4817771"/>
          </a:xfrm>
        </p:spPr>
        <p:txBody>
          <a:bodyPr>
            <a:normAutofit/>
          </a:bodyPr>
          <a:lstStyle/>
          <a:p>
            <a:r>
              <a:rPr lang="en-US" b="0" i="0" dirty="0">
                <a:solidFill>
                  <a:schemeClr val="tx1">
                    <a:lumMod val="95000"/>
                    <a:lumOff val="5000"/>
                  </a:schemeClr>
                </a:solidFill>
                <a:effectLst/>
                <a:latin typeface="Arial" panose="020B0604020202020204" pitchFamily="34" charset="0"/>
              </a:rPr>
              <a:t>These activities help organizations oversee their existing processes to ensure they are operating smoothly and producing the intended outcomes. </a:t>
            </a:r>
          </a:p>
          <a:p>
            <a:r>
              <a:rPr lang="en-US" b="0" i="0" dirty="0">
                <a:solidFill>
                  <a:schemeClr val="tx1">
                    <a:lumMod val="95000"/>
                    <a:lumOff val="5000"/>
                  </a:schemeClr>
                </a:solidFill>
                <a:effectLst/>
                <a:latin typeface="Arial" panose="020B0604020202020204" pitchFamily="34" charset="0"/>
              </a:rPr>
              <a:t>They also identify areas for improvement and help organizations implement changes to create better processes.</a:t>
            </a:r>
          </a:p>
          <a:p>
            <a:pPr marL="0" indent="0" algn="l">
              <a:buNone/>
            </a:pPr>
            <a:r>
              <a:rPr lang="en-US" b="0" i="0" dirty="0">
                <a:solidFill>
                  <a:schemeClr val="tx1">
                    <a:lumMod val="95000"/>
                    <a:lumOff val="5000"/>
                  </a:schemeClr>
                </a:solidFill>
                <a:effectLst/>
                <a:latin typeface="Arial" panose="020B0604020202020204" pitchFamily="34" charset="0"/>
              </a:rPr>
              <a:t>BPM and the use of BPM software deliver numerous benefits by lowering the risks of the following:</a:t>
            </a:r>
          </a:p>
          <a:p>
            <a:pPr algn="l">
              <a:buFont typeface="Arial" panose="020B0604020202020204" pitchFamily="34" charset="0"/>
              <a:buChar char="•"/>
            </a:pPr>
            <a:r>
              <a:rPr lang="en-US" b="0" i="0" dirty="0">
                <a:solidFill>
                  <a:schemeClr val="tx1">
                    <a:lumMod val="95000"/>
                    <a:lumOff val="5000"/>
                  </a:schemeClr>
                </a:solidFill>
                <a:effectLst/>
                <a:latin typeface="Arial" panose="020B0604020202020204" pitchFamily="34" charset="0"/>
              </a:rPr>
              <a:t>errors and bottlenecks that can disrupt the flow of processes;</a:t>
            </a:r>
          </a:p>
          <a:p>
            <a:pPr algn="l">
              <a:buFont typeface="Arial" panose="020B0604020202020204" pitchFamily="34" charset="0"/>
              <a:buChar char="•"/>
            </a:pPr>
            <a:r>
              <a:rPr lang="en-US" b="0" i="0" dirty="0">
                <a:solidFill>
                  <a:schemeClr val="tx1">
                    <a:lumMod val="95000"/>
                    <a:lumOff val="5000"/>
                  </a:schemeClr>
                </a:solidFill>
                <a:effectLst/>
                <a:latin typeface="Arial" panose="020B0604020202020204" pitchFamily="34" charset="0"/>
              </a:rPr>
              <a:t>redundant activities within processes; and</a:t>
            </a:r>
          </a:p>
          <a:p>
            <a:pPr algn="l">
              <a:buFont typeface="Arial" panose="020B0604020202020204" pitchFamily="34" charset="0"/>
              <a:buChar char="•"/>
            </a:pPr>
            <a:r>
              <a:rPr lang="en-US" b="0" i="0" dirty="0">
                <a:solidFill>
                  <a:schemeClr val="tx1">
                    <a:lumMod val="95000"/>
                    <a:lumOff val="5000"/>
                  </a:schemeClr>
                </a:solidFill>
                <a:effectLst/>
                <a:latin typeface="Arial" panose="020B0604020202020204" pitchFamily="34" charset="0"/>
              </a:rPr>
              <a:t>wasted resources.</a:t>
            </a:r>
          </a:p>
          <a:p>
            <a:endParaRPr lang="en-ZA" dirty="0">
              <a:solidFill>
                <a:schemeClr val="tx1">
                  <a:lumMod val="95000"/>
                  <a:lumOff val="5000"/>
                </a:schemeClr>
              </a:solidFill>
            </a:endParaRPr>
          </a:p>
        </p:txBody>
      </p:sp>
    </p:spTree>
    <p:extLst>
      <p:ext uri="{BB962C8B-B14F-4D97-AF65-F5344CB8AC3E}">
        <p14:creationId xmlns:p14="http://schemas.microsoft.com/office/powerpoint/2010/main" val="1412220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6D1162D-6BBB-43C2-8316-D73CDC27F3A2}"/>
              </a:ext>
            </a:extLst>
          </p:cNvPr>
          <p:cNvSpPr txBox="1"/>
          <p:nvPr/>
        </p:nvSpPr>
        <p:spPr>
          <a:xfrm>
            <a:off x="2288446" y="2725832"/>
            <a:ext cx="7615108" cy="1015663"/>
          </a:xfrm>
          <a:prstGeom prst="rect">
            <a:avLst/>
          </a:prstGeom>
          <a:noFill/>
        </p:spPr>
        <p:txBody>
          <a:bodyPr wrap="square">
            <a:spAutoFit/>
          </a:bodyPr>
          <a:lstStyle/>
          <a:p>
            <a:pPr algn="ctr"/>
            <a:r>
              <a:rPr lang="en-ZA" sz="6000" dirty="0" smtClean="0">
                <a:latin typeface="Times New Roman" panose="02020603050405020304" pitchFamily="18" charset="0"/>
                <a:cs typeface="Times New Roman" panose="02020603050405020304" pitchFamily="18" charset="0"/>
              </a:rPr>
              <a:t>END </a:t>
            </a:r>
            <a:endParaRPr lang="en-ZA"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0985767"/>
      </p:ext>
    </p:extLst>
  </p:cSld>
  <p:clrMapOvr>
    <a:masterClrMapping/>
  </p:clrMapOvr>
  <mc:AlternateContent xmlns:mc="http://schemas.openxmlformats.org/markup-compatibility/2006" xmlns:p14="http://schemas.microsoft.com/office/powerpoint/2010/main">
    <mc:Choice Requires="p14">
      <p:transition spd="slow" p14:dur="2000" advTm="39641"/>
    </mc:Choice>
    <mc:Fallback xmlns="">
      <p:transition spd="slow" advTm="3964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FFEB0-625C-1636-E69F-723CFEF777AF}"/>
              </a:ext>
            </a:extLst>
          </p:cNvPr>
          <p:cNvSpPr>
            <a:spLocks noGrp="1"/>
          </p:cNvSpPr>
          <p:nvPr>
            <p:ph type="title"/>
          </p:nvPr>
        </p:nvSpPr>
        <p:spPr>
          <a:xfrm>
            <a:off x="1295400" y="242597"/>
            <a:ext cx="10515600" cy="1325563"/>
          </a:xfrm>
        </p:spPr>
        <p:txBody>
          <a:bodyPr/>
          <a:lstStyle/>
          <a:p>
            <a:r>
              <a:rPr kumimoji="0" lang="en-ZA" sz="4400" b="0" i="0" u="none" strike="noStrike" kern="1200" cap="none" spc="0" normalizeH="0" baseline="0" noProof="0" dirty="0">
                <a:ln>
                  <a:noFill/>
                </a:ln>
                <a:solidFill>
                  <a:prstClr val="black"/>
                </a:solidFill>
                <a:effectLst/>
                <a:uLnTx/>
                <a:uFillTx/>
                <a:latin typeface="Calibri Light" panose="020F0302020204030204"/>
                <a:ea typeface="+mj-ea"/>
                <a:cs typeface="+mj-cs"/>
              </a:rPr>
              <a:t>Why Business Processes is important </a:t>
            </a:r>
            <a:endParaRPr lang="en-ZA" dirty="0"/>
          </a:p>
        </p:txBody>
      </p:sp>
      <p:sp>
        <p:nvSpPr>
          <p:cNvPr id="3" name="Content Placeholder 2">
            <a:extLst>
              <a:ext uri="{FF2B5EF4-FFF2-40B4-BE49-F238E27FC236}">
                <a16:creationId xmlns:a16="http://schemas.microsoft.com/office/drawing/2014/main" id="{84102BCD-FA99-156E-0251-106BB9AF3941}"/>
              </a:ext>
            </a:extLst>
          </p:cNvPr>
          <p:cNvSpPr>
            <a:spLocks noGrp="1"/>
          </p:cNvSpPr>
          <p:nvPr>
            <p:ph idx="1"/>
          </p:nvPr>
        </p:nvSpPr>
        <p:spPr>
          <a:xfrm>
            <a:off x="838200" y="1825624"/>
            <a:ext cx="10515600" cy="4789779"/>
          </a:xfrm>
        </p:spPr>
        <p:txBody>
          <a:bodyPr>
            <a:normAutofit fontScale="92500" lnSpcReduction="10000"/>
          </a:bodyPr>
          <a:lstStyle/>
          <a:p>
            <a:pPr algn="l">
              <a:buFont typeface="Arial" panose="020B0604020202020204" pitchFamily="34" charset="0"/>
              <a:buChar char="•"/>
            </a:pPr>
            <a:r>
              <a:rPr lang="en-US" sz="32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 consistent, repeatable nature of defined business outcomes helps lower the risk of employees introducing workarounds or individualized steps that can cause disruptions, slow work, and increase error rates.</a:t>
            </a:r>
          </a:p>
          <a:p>
            <a:pPr algn="l">
              <a:buFont typeface="Arial" panose="020B0604020202020204" pitchFamily="34" charset="0"/>
              <a:buChar char="•"/>
            </a:pPr>
            <a:r>
              <a:rPr lang="en-US" sz="3200" b="0" i="0" dirty="0">
                <a:solidFill>
                  <a:schemeClr val="tx1">
                    <a:lumMod val="95000"/>
                    <a:lumOff val="5000"/>
                  </a:schemeClr>
                </a:solidFill>
                <a:effectLst/>
                <a:latin typeface="Times New Roman" panose="02020603050405020304" pitchFamily="18" charset="0"/>
                <a:cs typeface="Times New Roman" panose="02020603050405020304" pitchFamily="18" charset="0"/>
              </a:rPr>
              <a:t>Being able to better measure the efficiency and effectiveness of the individual steps within the process enables teams to identify and mitigate inefficiencies and bottlenecks to improve performance; this is the foundation of </a:t>
            </a:r>
            <a:r>
              <a:rPr lang="en-US" sz="3200" b="0" i="0" u="sng" dirty="0">
                <a:solidFill>
                  <a:schemeClr val="tx1">
                    <a:lumMod val="95000"/>
                    <a:lumOff val="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continuous improvement</a:t>
            </a:r>
            <a:r>
              <a:rPr lang="en-US" sz="3200" b="0" i="0" dirty="0">
                <a:solidFill>
                  <a:schemeClr val="tx1">
                    <a:lumMod val="95000"/>
                    <a:lumOff val="5000"/>
                  </a:schemeClr>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3200" b="0" i="0" dirty="0">
                <a:solidFill>
                  <a:schemeClr val="tx1">
                    <a:lumMod val="95000"/>
                    <a:lumOff val="5000"/>
                  </a:schemeClr>
                </a:solidFill>
                <a:effectLst/>
                <a:latin typeface="Times New Roman" panose="02020603050405020304" pitchFamily="18" charset="0"/>
                <a:cs typeface="Times New Roman" panose="02020603050405020304" pitchFamily="18" charset="0"/>
              </a:rPr>
              <a:t>Teams are better able to identify where technologies -- such as robotic process automation (</a:t>
            </a:r>
            <a:r>
              <a:rPr lang="en-US" sz="3200" b="0" i="0" u="sng" dirty="0">
                <a:solidFill>
                  <a:schemeClr val="tx1">
                    <a:lumMod val="95000"/>
                    <a:lumOff val="5000"/>
                  </a:schemeClr>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xmlns="" val="tx"/>
                    </a:ext>
                  </a:extLst>
                </a:hlinkClick>
              </a:rPr>
              <a:t>RPA</a:t>
            </a:r>
            <a:r>
              <a:rPr lang="en-US" sz="3200" b="0" i="0" dirty="0">
                <a:solidFill>
                  <a:schemeClr val="tx1">
                    <a:lumMod val="95000"/>
                    <a:lumOff val="5000"/>
                  </a:schemeClr>
                </a:solidFill>
                <a:effectLst/>
                <a:latin typeface="Times New Roman" panose="02020603050405020304" pitchFamily="18" charset="0"/>
                <a:cs typeface="Times New Roman" panose="02020603050405020304" pitchFamily="18" charset="0"/>
              </a:rPr>
              <a:t>) -- can be used to further boost effectiveness or efficiencies.</a:t>
            </a:r>
          </a:p>
          <a:p>
            <a:endParaRPr lang="en-ZA" dirty="0"/>
          </a:p>
        </p:txBody>
      </p:sp>
    </p:spTree>
    <p:extLst>
      <p:ext uri="{BB962C8B-B14F-4D97-AF65-F5344CB8AC3E}">
        <p14:creationId xmlns:p14="http://schemas.microsoft.com/office/powerpoint/2010/main" val="41228268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80DA9-1683-AB43-EDF9-4D8BCD3F1851}"/>
              </a:ext>
            </a:extLst>
          </p:cNvPr>
          <p:cNvSpPr>
            <a:spLocks noGrp="1"/>
          </p:cNvSpPr>
          <p:nvPr>
            <p:ph type="title"/>
          </p:nvPr>
        </p:nvSpPr>
        <p:spPr>
          <a:xfrm>
            <a:off x="1043473" y="374456"/>
            <a:ext cx="10515600" cy="1325563"/>
          </a:xfrm>
        </p:spPr>
        <p:txBody>
          <a:bodyPr/>
          <a:lstStyle/>
          <a:p>
            <a:r>
              <a:rPr lang="en-US" dirty="0"/>
              <a:t>Business process categories and examples</a:t>
            </a:r>
            <a:endParaRPr lang="en-ZA" dirty="0"/>
          </a:p>
        </p:txBody>
      </p:sp>
      <p:sp>
        <p:nvSpPr>
          <p:cNvPr id="3" name="Content Placeholder 2">
            <a:extLst>
              <a:ext uri="{FF2B5EF4-FFF2-40B4-BE49-F238E27FC236}">
                <a16:creationId xmlns:a16="http://schemas.microsoft.com/office/drawing/2014/main" id="{B3CDFA5D-9F51-0546-D79A-830C24247727}"/>
              </a:ext>
            </a:extLst>
          </p:cNvPr>
          <p:cNvSpPr>
            <a:spLocks noGrp="1"/>
          </p:cNvSpPr>
          <p:nvPr>
            <p:ph idx="1"/>
          </p:nvPr>
        </p:nvSpPr>
        <p:spPr>
          <a:xfrm>
            <a:off x="838200" y="1539551"/>
            <a:ext cx="10515600" cy="4637412"/>
          </a:xfrm>
        </p:spPr>
        <p:txBody>
          <a:bodyPr>
            <a:normAutofit fontScale="85000" lnSpcReduction="20000"/>
          </a:bodyPr>
          <a:lstStyle/>
          <a:p>
            <a:pPr marL="0" indent="0">
              <a:buNone/>
            </a:pPr>
            <a:r>
              <a:rPr lang="en-US" sz="3500" dirty="0">
                <a:solidFill>
                  <a:schemeClr val="tx1">
                    <a:lumMod val="95000"/>
                    <a:lumOff val="5000"/>
                  </a:schemeClr>
                </a:solidFill>
                <a:effectLst/>
                <a:latin typeface="Times New Roman" panose="02020603050405020304" pitchFamily="18" charset="0"/>
                <a:cs typeface="Times New Roman" panose="02020603050405020304" pitchFamily="18" charset="0"/>
              </a:rPr>
              <a:t>Business processes can be categorized into different buckets, with the most common three as follows:</a:t>
            </a:r>
          </a:p>
          <a:p>
            <a:pPr>
              <a:buFont typeface="Arial" panose="020B0604020202020204" pitchFamily="34" charset="0"/>
              <a:buChar char="•"/>
            </a:pPr>
            <a:r>
              <a:rPr lang="en-US" sz="3500" b="1" i="0" dirty="0">
                <a:solidFill>
                  <a:schemeClr val="tx1">
                    <a:lumMod val="95000"/>
                    <a:lumOff val="5000"/>
                  </a:schemeClr>
                </a:solidFill>
                <a:effectLst/>
                <a:latin typeface="Times New Roman" panose="02020603050405020304" pitchFamily="18" charset="0"/>
                <a:cs typeface="Times New Roman" panose="02020603050405020304" pitchFamily="18" charset="0"/>
              </a:rPr>
              <a:t>Operational processes: </a:t>
            </a:r>
            <a:r>
              <a:rPr lang="en-US" sz="3500" b="0" i="0" dirty="0">
                <a:solidFill>
                  <a:schemeClr val="tx1">
                    <a:lumMod val="95000"/>
                    <a:lumOff val="5000"/>
                  </a:schemeClr>
                </a:solidFill>
                <a:effectLst/>
                <a:latin typeface="Times New Roman" panose="02020603050405020304" pitchFamily="18" charset="0"/>
                <a:cs typeface="Times New Roman" panose="02020603050405020304" pitchFamily="18" charset="0"/>
              </a:rPr>
              <a:t>Also called </a:t>
            </a:r>
            <a:r>
              <a:rPr lang="en-US" sz="3500" b="0" i="1" dirty="0">
                <a:solidFill>
                  <a:schemeClr val="tx1">
                    <a:lumMod val="95000"/>
                    <a:lumOff val="5000"/>
                  </a:schemeClr>
                </a:solidFill>
                <a:effectLst/>
                <a:latin typeface="Times New Roman" panose="02020603050405020304" pitchFamily="18" charset="0"/>
                <a:cs typeface="Times New Roman" panose="02020603050405020304" pitchFamily="18" charset="0"/>
              </a:rPr>
              <a:t>primary processes</a:t>
            </a:r>
            <a:r>
              <a:rPr lang="en-US" sz="3500" b="0" i="0" dirty="0">
                <a:solidFill>
                  <a:schemeClr val="tx1">
                    <a:lumMod val="95000"/>
                    <a:lumOff val="5000"/>
                  </a:schemeClr>
                </a:solidFill>
                <a:effectLst/>
                <a:latin typeface="Times New Roman" panose="02020603050405020304" pitchFamily="18" charset="0"/>
                <a:cs typeface="Times New Roman" panose="02020603050405020304" pitchFamily="18" charset="0"/>
              </a:rPr>
              <a:t>, these processes deal with the core business and </a:t>
            </a:r>
            <a:r>
              <a:rPr lang="en-US" sz="3500" b="0" i="0" u="sng" dirty="0">
                <a:solidFill>
                  <a:schemeClr val="tx1">
                    <a:lumMod val="95000"/>
                    <a:lumOff val="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value chain</a:t>
            </a:r>
            <a:r>
              <a:rPr lang="en-US" sz="3500" b="0" i="0" dirty="0">
                <a:solidFill>
                  <a:schemeClr val="tx1">
                    <a:lumMod val="95000"/>
                    <a:lumOff val="5000"/>
                  </a:schemeClr>
                </a:solidFill>
                <a:effectLst/>
                <a:latin typeface="Times New Roman" panose="02020603050405020304" pitchFamily="18" charset="0"/>
                <a:cs typeface="Times New Roman" panose="02020603050405020304" pitchFamily="18" charset="0"/>
              </a:rPr>
              <a:t> and deliver value to the customer by helping to produce a product or service. Operational processes represent essential business activities that accomplish business objectives such as generating revenue. Examples of this include the following:</a:t>
            </a:r>
          </a:p>
          <a:p>
            <a:pPr marL="742950" lvl="1" indent="-285750">
              <a:buFont typeface="Arial" panose="020B0604020202020204" pitchFamily="34" charset="0"/>
              <a:buChar char="•"/>
            </a:pPr>
            <a:r>
              <a:rPr lang="en-US" sz="3500" b="0" i="0" dirty="0">
                <a:solidFill>
                  <a:schemeClr val="tx1">
                    <a:lumMod val="95000"/>
                    <a:lumOff val="5000"/>
                  </a:schemeClr>
                </a:solidFill>
                <a:effectLst/>
                <a:latin typeface="Times New Roman" panose="02020603050405020304" pitchFamily="18" charset="0"/>
                <a:cs typeface="Times New Roman" panose="02020603050405020304" pitchFamily="18" charset="0"/>
              </a:rPr>
              <a:t>taking customer orders</a:t>
            </a:r>
          </a:p>
          <a:p>
            <a:pPr marL="742950" lvl="1" indent="-285750">
              <a:buFont typeface="Arial" panose="020B0604020202020204" pitchFamily="34" charset="0"/>
              <a:buChar char="•"/>
            </a:pPr>
            <a:r>
              <a:rPr lang="en-US" sz="3500" b="0" i="0" dirty="0">
                <a:solidFill>
                  <a:schemeClr val="tx1">
                    <a:lumMod val="95000"/>
                    <a:lumOff val="5000"/>
                  </a:schemeClr>
                </a:solidFill>
                <a:effectLst/>
                <a:latin typeface="Times New Roman" panose="02020603050405020304" pitchFamily="18" charset="0"/>
                <a:cs typeface="Times New Roman" panose="02020603050405020304" pitchFamily="18" charset="0"/>
              </a:rPr>
              <a:t>processing product payments</a:t>
            </a:r>
          </a:p>
          <a:p>
            <a:pPr marL="742950" lvl="1" indent="-285750">
              <a:buFont typeface="Arial" panose="020B0604020202020204" pitchFamily="34" charset="0"/>
              <a:buChar char="•"/>
            </a:pPr>
            <a:r>
              <a:rPr lang="en-US" sz="3500" b="0" i="0" dirty="0">
                <a:solidFill>
                  <a:schemeClr val="tx1">
                    <a:lumMod val="95000"/>
                    <a:lumOff val="5000"/>
                  </a:schemeClr>
                </a:solidFill>
                <a:effectLst/>
                <a:latin typeface="Times New Roman" panose="02020603050405020304" pitchFamily="18" charset="0"/>
                <a:cs typeface="Times New Roman" panose="02020603050405020304" pitchFamily="18" charset="0"/>
              </a:rPr>
              <a:t>managing bank accounts</a:t>
            </a:r>
          </a:p>
          <a:p>
            <a:pPr marL="0" indent="0">
              <a:buNone/>
            </a:pPr>
            <a:r>
              <a:rPr lang="en-US" dirty="0">
                <a:effectLst/>
              </a:rPr>
              <a:t/>
            </a:r>
            <a:br>
              <a:rPr lang="en-US" dirty="0">
                <a:effectLst/>
              </a:rPr>
            </a:br>
            <a:endParaRPr lang="en-ZA" dirty="0"/>
          </a:p>
        </p:txBody>
      </p:sp>
    </p:spTree>
    <p:extLst>
      <p:ext uri="{BB962C8B-B14F-4D97-AF65-F5344CB8AC3E}">
        <p14:creationId xmlns:p14="http://schemas.microsoft.com/office/powerpoint/2010/main" val="20384093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85EF-0E71-13DF-F053-2F1B6729968F}"/>
              </a:ext>
            </a:extLst>
          </p:cNvPr>
          <p:cNvSpPr>
            <a:spLocks noGrp="1"/>
          </p:cNvSpPr>
          <p:nvPr>
            <p:ph type="title"/>
          </p:nvPr>
        </p:nvSpPr>
        <p:spPr/>
        <p:txBody>
          <a:bodyPr/>
          <a:lstStyle/>
          <a:p>
            <a:r>
              <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rPr>
              <a:t>Business process categories and examples</a:t>
            </a:r>
            <a:endParaRPr lang="en-ZA" dirty="0"/>
          </a:p>
        </p:txBody>
      </p:sp>
      <p:sp>
        <p:nvSpPr>
          <p:cNvPr id="3" name="Content Placeholder 2">
            <a:extLst>
              <a:ext uri="{FF2B5EF4-FFF2-40B4-BE49-F238E27FC236}">
                <a16:creationId xmlns:a16="http://schemas.microsoft.com/office/drawing/2014/main" id="{BB8B34CA-58C7-1885-6555-EBE7AAC6B928}"/>
              </a:ext>
            </a:extLst>
          </p:cNvPr>
          <p:cNvSpPr>
            <a:spLocks noGrp="1"/>
          </p:cNvSpPr>
          <p:nvPr>
            <p:ph idx="1"/>
          </p:nvPr>
        </p:nvSpPr>
        <p:spPr/>
        <p:txBody>
          <a:bodyPr>
            <a:normAutofit lnSpcReduction="10000"/>
          </a:bodyPr>
          <a:lstStyle/>
          <a:p>
            <a:pPr algn="l">
              <a:buFont typeface="Arial" panose="020B0604020202020204" pitchFamily="34" charset="0"/>
              <a:buChar char="•"/>
            </a:pPr>
            <a:r>
              <a:rPr lang="en-US" sz="3200" b="1" i="0" dirty="0">
                <a:solidFill>
                  <a:schemeClr val="tx1">
                    <a:lumMod val="95000"/>
                    <a:lumOff val="5000"/>
                  </a:schemeClr>
                </a:solidFill>
                <a:effectLst/>
                <a:latin typeface="Times New Roman" panose="02020603050405020304" pitchFamily="18" charset="0"/>
                <a:cs typeface="Times New Roman" panose="02020603050405020304" pitchFamily="18" charset="0"/>
              </a:rPr>
              <a:t>Supporting processes. </a:t>
            </a:r>
            <a:r>
              <a:rPr lang="en-US" sz="3200" b="0" i="0" dirty="0">
                <a:solidFill>
                  <a:schemeClr val="tx1">
                    <a:lumMod val="95000"/>
                    <a:lumOff val="5000"/>
                  </a:schemeClr>
                </a:solidFill>
                <a:effectLst/>
                <a:latin typeface="Times New Roman" panose="02020603050405020304" pitchFamily="18" charset="0"/>
                <a:cs typeface="Times New Roman" panose="02020603050405020304" pitchFamily="18" charset="0"/>
              </a:rPr>
              <a:t>Also known as </a:t>
            </a:r>
            <a:r>
              <a:rPr lang="en-US" sz="3200" b="0" i="1" dirty="0">
                <a:solidFill>
                  <a:schemeClr val="tx1">
                    <a:lumMod val="95000"/>
                    <a:lumOff val="5000"/>
                  </a:schemeClr>
                </a:solidFill>
                <a:effectLst/>
                <a:latin typeface="Times New Roman" panose="02020603050405020304" pitchFamily="18" charset="0"/>
                <a:cs typeface="Times New Roman" panose="02020603050405020304" pitchFamily="18" charset="0"/>
              </a:rPr>
              <a:t>secondary processes</a:t>
            </a:r>
            <a:r>
              <a:rPr lang="en-US" sz="3200" b="0" i="0" dirty="0">
                <a:solidFill>
                  <a:schemeClr val="tx1">
                    <a:lumMod val="95000"/>
                    <a:lumOff val="5000"/>
                  </a:schemeClr>
                </a:solidFill>
                <a:effectLst/>
                <a:latin typeface="Times New Roman" panose="02020603050405020304" pitchFamily="18" charset="0"/>
                <a:cs typeface="Times New Roman" panose="02020603050405020304" pitchFamily="18" charset="0"/>
              </a:rPr>
              <a:t>, these involve back-office processes within the business functions that keep the organization running. One key difference between operational and supporting processes is that supporting processes do not directly provide value to customers. Examples of supporting processes include the following:</a:t>
            </a:r>
          </a:p>
          <a:p>
            <a:pPr marL="742950" lvl="1" indent="-285750" algn="l">
              <a:buFont typeface="Arial" panose="020B0604020202020204" pitchFamily="34" charset="0"/>
              <a:buChar char="•"/>
            </a:pPr>
            <a:r>
              <a:rPr lang="en-US" sz="3200" b="0" i="0" dirty="0">
                <a:solidFill>
                  <a:schemeClr val="tx1">
                    <a:lumMod val="95000"/>
                    <a:lumOff val="5000"/>
                  </a:schemeClr>
                </a:solidFill>
                <a:effectLst/>
                <a:latin typeface="Times New Roman" panose="02020603050405020304" pitchFamily="18" charset="0"/>
                <a:cs typeface="Times New Roman" panose="02020603050405020304" pitchFamily="18" charset="0"/>
              </a:rPr>
              <a:t>accounting</a:t>
            </a:r>
          </a:p>
          <a:p>
            <a:pPr marL="742950" lvl="1" indent="-285750" algn="l">
              <a:buFont typeface="Arial" panose="020B0604020202020204" pitchFamily="34" charset="0"/>
              <a:buChar char="•"/>
            </a:pPr>
            <a:r>
              <a:rPr lang="en-US" sz="3200" b="0" i="0" dirty="0">
                <a:solidFill>
                  <a:schemeClr val="tx1">
                    <a:lumMod val="95000"/>
                    <a:lumOff val="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HR management</a:t>
            </a:r>
            <a:endParaRPr lang="en-US" sz="32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3200" b="0" i="0" dirty="0">
                <a:solidFill>
                  <a:schemeClr val="tx1">
                    <a:lumMod val="95000"/>
                    <a:lumOff val="5000"/>
                  </a:schemeClr>
                </a:solidFill>
                <a:effectLst/>
                <a:latin typeface="Times New Roman" panose="02020603050405020304" pitchFamily="18" charset="0"/>
                <a:cs typeface="Times New Roman" panose="02020603050405020304" pitchFamily="18" charset="0"/>
              </a:rPr>
              <a:t>workplace safety</a:t>
            </a:r>
          </a:p>
          <a:p>
            <a:endParaRPr lang="en-ZA" dirty="0"/>
          </a:p>
        </p:txBody>
      </p:sp>
    </p:spTree>
    <p:extLst>
      <p:ext uri="{BB962C8B-B14F-4D97-AF65-F5344CB8AC3E}">
        <p14:creationId xmlns:p14="http://schemas.microsoft.com/office/powerpoint/2010/main" val="863368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E85EA-D9AF-EF69-6DCA-A6277B038951}"/>
              </a:ext>
            </a:extLst>
          </p:cNvPr>
          <p:cNvSpPr>
            <a:spLocks noGrp="1"/>
          </p:cNvSpPr>
          <p:nvPr>
            <p:ph type="title"/>
          </p:nvPr>
        </p:nvSpPr>
        <p:spPr>
          <a:xfrm>
            <a:off x="1062135" y="355794"/>
            <a:ext cx="10515600" cy="1325563"/>
          </a:xfrm>
        </p:spPr>
        <p:txBody>
          <a:bodyPr/>
          <a:lstStyle/>
          <a:p>
            <a:r>
              <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rPr>
              <a:t>Business process categories and examples</a:t>
            </a:r>
            <a:endParaRPr lang="en-ZA" dirty="0"/>
          </a:p>
        </p:txBody>
      </p:sp>
      <p:sp>
        <p:nvSpPr>
          <p:cNvPr id="3" name="Content Placeholder 2">
            <a:extLst>
              <a:ext uri="{FF2B5EF4-FFF2-40B4-BE49-F238E27FC236}">
                <a16:creationId xmlns:a16="http://schemas.microsoft.com/office/drawing/2014/main" id="{3F35947B-CC0C-01BE-A631-3B201F1D9468}"/>
              </a:ext>
            </a:extLst>
          </p:cNvPr>
          <p:cNvSpPr>
            <a:spLocks noGrp="1"/>
          </p:cNvSpPr>
          <p:nvPr>
            <p:ph idx="1"/>
          </p:nvPr>
        </p:nvSpPr>
        <p:spPr/>
        <p:txBody>
          <a:bodyPr>
            <a:normAutofit lnSpcReduction="10000"/>
          </a:bodyPr>
          <a:lstStyle/>
          <a:p>
            <a:pPr algn="l">
              <a:buFont typeface="Arial" panose="020B0604020202020204" pitchFamily="34" charset="0"/>
              <a:buChar char="•"/>
            </a:pPr>
            <a:r>
              <a:rPr lang="en-US" sz="3200" b="1" i="0" dirty="0">
                <a:solidFill>
                  <a:schemeClr val="tx1">
                    <a:lumMod val="95000"/>
                    <a:lumOff val="5000"/>
                  </a:schemeClr>
                </a:solidFill>
                <a:effectLst/>
                <a:latin typeface="Times New Roman" panose="02020603050405020304" pitchFamily="18" charset="0"/>
                <a:cs typeface="Times New Roman" panose="02020603050405020304" pitchFamily="18" charset="0"/>
              </a:rPr>
              <a:t>Management processes: </a:t>
            </a:r>
            <a:r>
              <a:rPr lang="en-US" sz="3200" b="0" i="0" dirty="0">
                <a:solidFill>
                  <a:schemeClr val="tx1">
                    <a:lumMod val="95000"/>
                    <a:lumOff val="5000"/>
                  </a:schemeClr>
                </a:solidFill>
                <a:effectLst/>
                <a:latin typeface="Times New Roman" panose="02020603050405020304" pitchFamily="18" charset="0"/>
                <a:cs typeface="Times New Roman" panose="02020603050405020304" pitchFamily="18" charset="0"/>
              </a:rPr>
              <a:t>These processes measure, monitor and control the activities related to business procedures and systems. Like supporting processes, management processes do not provide value directly to the customers. Some examples of management processes include the following:</a:t>
            </a:r>
          </a:p>
          <a:p>
            <a:pPr marL="742950" lvl="1" indent="-285750" algn="l">
              <a:buFont typeface="Arial" panose="020B0604020202020204" pitchFamily="34" charset="0"/>
              <a:buChar char="•"/>
            </a:pPr>
            <a:r>
              <a:rPr lang="en-US" sz="3200" b="0" i="0" dirty="0">
                <a:solidFill>
                  <a:schemeClr val="tx1">
                    <a:lumMod val="95000"/>
                    <a:lumOff val="5000"/>
                  </a:schemeClr>
                </a:solidFill>
                <a:effectLst/>
                <a:latin typeface="Times New Roman" panose="02020603050405020304" pitchFamily="18" charset="0"/>
                <a:cs typeface="Times New Roman" panose="02020603050405020304" pitchFamily="18" charset="0"/>
              </a:rPr>
              <a:t>internal communications</a:t>
            </a:r>
          </a:p>
          <a:p>
            <a:pPr marL="742950" lvl="1" indent="-285750" algn="l">
              <a:buFont typeface="Arial" panose="020B0604020202020204" pitchFamily="34" charset="0"/>
              <a:buChar char="•"/>
            </a:pPr>
            <a:r>
              <a:rPr lang="en-US" sz="3200" b="0" i="0" dirty="0">
                <a:solidFill>
                  <a:schemeClr val="tx1">
                    <a:lumMod val="95000"/>
                    <a:lumOff val="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governance</a:t>
            </a:r>
            <a:endParaRPr lang="en-US" sz="32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3200" b="0" i="0" dirty="0">
                <a:solidFill>
                  <a:schemeClr val="tx1">
                    <a:lumMod val="95000"/>
                    <a:lumOff val="5000"/>
                  </a:schemeClr>
                </a:solidFill>
                <a:effectLst/>
                <a:latin typeface="Times New Roman" panose="02020603050405020304" pitchFamily="18" charset="0"/>
                <a:cs typeface="Times New Roman" panose="02020603050405020304" pitchFamily="18" charset="0"/>
              </a:rPr>
              <a:t>strategic planning</a:t>
            </a:r>
          </a:p>
          <a:p>
            <a:pPr marL="742950" lvl="1" indent="-285750" algn="l">
              <a:buFont typeface="Arial" panose="020B0604020202020204" pitchFamily="34" charset="0"/>
              <a:buChar char="•"/>
            </a:pPr>
            <a:r>
              <a:rPr lang="en-US" sz="3200" b="0" i="0" dirty="0">
                <a:solidFill>
                  <a:schemeClr val="tx1">
                    <a:lumMod val="95000"/>
                    <a:lumOff val="5000"/>
                  </a:schemeClr>
                </a:solidFill>
                <a:effectLst/>
                <a:latin typeface="Times New Roman" panose="02020603050405020304" pitchFamily="18" charset="0"/>
                <a:cs typeface="Times New Roman" panose="02020603050405020304" pitchFamily="18" charset="0"/>
              </a:rPr>
              <a:t>budgeting</a:t>
            </a:r>
          </a:p>
          <a:p>
            <a:pPr marL="742950" lvl="1" indent="-285750" algn="l">
              <a:buFont typeface="Arial" panose="020B0604020202020204" pitchFamily="34" charset="0"/>
              <a:buChar char="•"/>
            </a:pPr>
            <a:r>
              <a:rPr lang="en-US" sz="3200" b="0" i="0" dirty="0">
                <a:solidFill>
                  <a:schemeClr val="tx1">
                    <a:lumMod val="95000"/>
                    <a:lumOff val="5000"/>
                  </a:schemeClr>
                </a:solidFill>
                <a:effectLst/>
                <a:latin typeface="Times New Roman" panose="02020603050405020304" pitchFamily="18" charset="0"/>
                <a:cs typeface="Times New Roman" panose="02020603050405020304" pitchFamily="18" charset="0"/>
              </a:rPr>
              <a:t>infrastructure or capacity management</a:t>
            </a:r>
          </a:p>
          <a:p>
            <a:endParaRPr lang="en-ZA" dirty="0"/>
          </a:p>
        </p:txBody>
      </p:sp>
    </p:spTree>
    <p:extLst>
      <p:ext uri="{BB962C8B-B14F-4D97-AF65-F5344CB8AC3E}">
        <p14:creationId xmlns:p14="http://schemas.microsoft.com/office/powerpoint/2010/main" val="12152133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66B8D-C79B-72B6-AE75-C5F16AF64B98}"/>
              </a:ext>
            </a:extLst>
          </p:cNvPr>
          <p:cNvSpPr>
            <a:spLocks noGrp="1"/>
          </p:cNvSpPr>
          <p:nvPr>
            <p:ph type="title"/>
          </p:nvPr>
        </p:nvSpPr>
        <p:spPr/>
        <p:txBody>
          <a:bodyPr/>
          <a:lstStyle/>
          <a:p>
            <a:r>
              <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rPr>
              <a:t>Business process categories and examples</a:t>
            </a:r>
            <a:endParaRPr lang="en-ZA" dirty="0"/>
          </a:p>
        </p:txBody>
      </p:sp>
      <p:sp>
        <p:nvSpPr>
          <p:cNvPr id="3" name="Content Placeholder 2">
            <a:extLst>
              <a:ext uri="{FF2B5EF4-FFF2-40B4-BE49-F238E27FC236}">
                <a16:creationId xmlns:a16="http://schemas.microsoft.com/office/drawing/2014/main" id="{0B00FAC9-6120-C65C-EDB0-27AC7BB456F5}"/>
              </a:ext>
            </a:extLst>
          </p:cNvPr>
          <p:cNvSpPr>
            <a:spLocks noGrp="1"/>
          </p:cNvSpPr>
          <p:nvPr>
            <p:ph idx="1"/>
          </p:nvPr>
        </p:nvSpPr>
        <p:spPr/>
        <p:txBody>
          <a:bodyPr/>
          <a:lstStyle/>
          <a:p>
            <a:pPr marL="0" indent="0" algn="l">
              <a:buNone/>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Some organizations and executives prefer to classify business processes by business function and group them under the following titles:</a:t>
            </a:r>
          </a:p>
          <a:p>
            <a:pPr algn="l">
              <a:buFont typeface="Arial" panose="020B0604020202020204" pitchFamily="34" charset="0"/>
              <a:buChar char="•"/>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accounting and finance business processes</a:t>
            </a:r>
          </a:p>
          <a:p>
            <a:pPr algn="l">
              <a:buFont typeface="Arial" panose="020B0604020202020204" pitchFamily="34" charset="0"/>
              <a:buChar char="•"/>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business development business processes</a:t>
            </a:r>
          </a:p>
          <a:p>
            <a:pPr algn="l">
              <a:buFont typeface="Arial" panose="020B0604020202020204" pitchFamily="34" charset="0"/>
              <a:buChar char="•"/>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HR management business processes</a:t>
            </a:r>
          </a:p>
          <a:p>
            <a:pPr algn="l">
              <a:buFont typeface="Arial" panose="020B0604020202020204" pitchFamily="34" charset="0"/>
              <a:buChar char="•"/>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marking and sales business processes</a:t>
            </a:r>
          </a:p>
          <a:p>
            <a:pPr algn="l">
              <a:buFont typeface="Arial" panose="020B0604020202020204" pitchFamily="34" charset="0"/>
              <a:buChar char="•"/>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product delivery business process</a:t>
            </a:r>
          </a:p>
          <a:p>
            <a:endParaRPr lang="en-ZA" dirty="0"/>
          </a:p>
        </p:txBody>
      </p:sp>
    </p:spTree>
    <p:extLst>
      <p:ext uri="{BB962C8B-B14F-4D97-AF65-F5344CB8AC3E}">
        <p14:creationId xmlns:p14="http://schemas.microsoft.com/office/powerpoint/2010/main" val="36032588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2B9A55-4A96-5F9D-C98F-1F3D2CBF00D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kumimoji="0" lang="en-US" sz="3300" b="0" i="0" u="none" strike="noStrike" kern="1200" cap="none" spc="0" normalizeH="0" baseline="0" noProof="0">
                <a:ln>
                  <a:noFill/>
                </a:ln>
                <a:solidFill>
                  <a:srgbClr val="FFFFFF"/>
                </a:solidFill>
                <a:effectLst/>
                <a:uLnTx/>
                <a:uFillTx/>
                <a:latin typeface="+mj-lt"/>
                <a:ea typeface="+mj-ea"/>
                <a:cs typeface="+mj-cs"/>
              </a:rPr>
              <a:t>Business process categories and examples</a:t>
            </a:r>
            <a:endParaRPr lang="en-US" sz="3300" kern="120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1EB16171-4A03-5BB6-3961-866A36B0A6FA}"/>
              </a:ext>
            </a:extLst>
          </p:cNvPr>
          <p:cNvPicPr>
            <a:picLocks noGrp="1" noChangeAspect="1"/>
          </p:cNvPicPr>
          <p:nvPr>
            <p:ph idx="1"/>
          </p:nvPr>
        </p:nvPicPr>
        <p:blipFill>
          <a:blip r:embed="rId2"/>
          <a:stretch>
            <a:fillRect/>
          </a:stretch>
        </p:blipFill>
        <p:spPr>
          <a:xfrm>
            <a:off x="4497318" y="142876"/>
            <a:ext cx="7332732" cy="6562794"/>
          </a:xfrm>
          <a:prstGeom prst="rect">
            <a:avLst/>
          </a:prstGeom>
        </p:spPr>
      </p:pic>
    </p:spTree>
    <p:extLst>
      <p:ext uri="{BB962C8B-B14F-4D97-AF65-F5344CB8AC3E}">
        <p14:creationId xmlns:p14="http://schemas.microsoft.com/office/powerpoint/2010/main" val="17091015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E49ECA-7418-420C-A21E-16B82B5F6B75}"/>
              </a:ext>
            </a:extLst>
          </p:cNvPr>
          <p:cNvSpPr txBox="1"/>
          <p:nvPr/>
        </p:nvSpPr>
        <p:spPr>
          <a:xfrm>
            <a:off x="258493" y="1109525"/>
            <a:ext cx="11440551" cy="4031873"/>
          </a:xfrm>
          <a:prstGeom prst="rect">
            <a:avLst/>
          </a:prstGeom>
          <a:noFill/>
        </p:spPr>
        <p:txBody>
          <a:bodyPr wrap="square">
            <a:spAutoFit/>
          </a:bodyPr>
          <a:lstStyle/>
          <a:p>
            <a:pPr algn="just"/>
            <a:r>
              <a:rPr lang="en-US" sz="1600" b="0" i="0" dirty="0">
                <a:solidFill>
                  <a:srgbClr val="333333"/>
                </a:solidFill>
                <a:effectLst/>
                <a:latin typeface="Times New Roman" panose="02020603050405020304" pitchFamily="18" charset="0"/>
                <a:cs typeface="Times New Roman" panose="02020603050405020304" pitchFamily="18" charset="0"/>
              </a:rPr>
              <a:t>Having established business processes as key differentiators for sustainability and productivity of SME functional domains. The following three steps are highlighted for comprehensive digitalization of business processes:</a:t>
            </a:r>
          </a:p>
          <a:p>
            <a:pPr algn="just"/>
            <a:endParaRPr lang="en-US" sz="1600" dirty="0">
              <a:solidFill>
                <a:srgbClr val="333333"/>
              </a:solidFill>
              <a:latin typeface="Times New Roman" panose="02020603050405020304" pitchFamily="18" charset="0"/>
              <a:cs typeface="Times New Roman" panose="02020603050405020304" pitchFamily="18" charset="0"/>
            </a:endParaRPr>
          </a:p>
          <a:p>
            <a:pPr algn="just"/>
            <a:r>
              <a:rPr lang="en-US" sz="1600" b="1" dirty="0">
                <a:solidFill>
                  <a:srgbClr val="333333"/>
                </a:solidFill>
                <a:latin typeface="Times New Roman" panose="02020603050405020304" pitchFamily="18" charset="0"/>
                <a:cs typeface="Times New Roman" panose="02020603050405020304" pitchFamily="18" charset="0"/>
              </a:rPr>
              <a:t>Capture the business processes or workflow</a:t>
            </a:r>
          </a:p>
          <a:p>
            <a:pPr algn="just"/>
            <a:r>
              <a:rPr lang="en-US" sz="1600" dirty="0">
                <a:solidFill>
                  <a:srgbClr val="333333"/>
                </a:solidFill>
                <a:latin typeface="Times New Roman" panose="02020603050405020304" pitchFamily="18" charset="0"/>
                <a:cs typeface="Times New Roman" panose="02020603050405020304" pitchFamily="18" charset="0"/>
              </a:rPr>
              <a:t>Record the steps and interactions between the processes in your company using any range of best practice modelling tools available in the market. Establish the process hierarchy by walking through the company system from top down. This includes breaking down the company functions and activities into more and more granular processes, until the most basic steps along the chain are reached.</a:t>
            </a:r>
          </a:p>
          <a:p>
            <a:pPr algn="just"/>
            <a:endParaRPr lang="en-US" sz="1600" dirty="0">
              <a:solidFill>
                <a:srgbClr val="333333"/>
              </a:solidFill>
              <a:latin typeface="Times New Roman" panose="02020603050405020304" pitchFamily="18" charset="0"/>
              <a:cs typeface="Times New Roman" panose="02020603050405020304" pitchFamily="18" charset="0"/>
            </a:endParaRPr>
          </a:p>
          <a:p>
            <a:pPr algn="just"/>
            <a:r>
              <a:rPr lang="en-US" sz="1600" b="1" dirty="0">
                <a:solidFill>
                  <a:srgbClr val="333333"/>
                </a:solidFill>
                <a:latin typeface="Times New Roman" panose="02020603050405020304" pitchFamily="18" charset="0"/>
                <a:cs typeface="Times New Roman" panose="02020603050405020304" pitchFamily="18" charset="0"/>
              </a:rPr>
              <a:t>Analyze each process step or workflow</a:t>
            </a:r>
          </a:p>
          <a:p>
            <a:pPr algn="just"/>
            <a:r>
              <a:rPr lang="en-US" sz="1600" b="0" i="0" dirty="0">
                <a:solidFill>
                  <a:srgbClr val="333333"/>
                </a:solidFill>
                <a:effectLst/>
                <a:latin typeface="Times New Roman" panose="02020603050405020304" pitchFamily="18" charset="0"/>
                <a:cs typeface="Times New Roman" panose="02020603050405020304" pitchFamily="18" charset="0"/>
              </a:rPr>
              <a:t>Identify areas of improvement and opportunities such as redundancies, inefficiencies, errors, bottlenecks, slow cycle times, areas of risk, lack of succession planning, and more from the captured processes. Example of metrics to aid in this step include sustainability in resource, scheduling, time, and cost. </a:t>
            </a:r>
          </a:p>
          <a:p>
            <a:pPr algn="just"/>
            <a:endParaRPr lang="en-US" sz="1600" b="0" i="0" dirty="0">
              <a:solidFill>
                <a:srgbClr val="333333"/>
              </a:solidFill>
              <a:effectLst/>
              <a:latin typeface="Times New Roman" panose="02020603050405020304" pitchFamily="18" charset="0"/>
              <a:cs typeface="Times New Roman" panose="02020603050405020304" pitchFamily="18" charset="0"/>
            </a:endParaRPr>
          </a:p>
          <a:p>
            <a:pPr algn="just"/>
            <a:r>
              <a:rPr lang="en-US" sz="1600" b="1" dirty="0">
                <a:solidFill>
                  <a:srgbClr val="333333"/>
                </a:solidFill>
                <a:latin typeface="Times New Roman" panose="02020603050405020304" pitchFamily="18" charset="0"/>
                <a:cs typeface="Times New Roman" panose="02020603050405020304" pitchFamily="18" charset="0"/>
              </a:rPr>
              <a:t>Automate or digitalize</a:t>
            </a:r>
          </a:p>
          <a:p>
            <a:pPr algn="just"/>
            <a:r>
              <a:rPr lang="en-US" sz="1600" b="0" i="0" dirty="0">
                <a:solidFill>
                  <a:srgbClr val="333333"/>
                </a:solidFill>
                <a:effectLst/>
                <a:latin typeface="Times New Roman" panose="02020603050405020304" pitchFamily="18" charset="0"/>
                <a:cs typeface="Times New Roman" panose="02020603050405020304" pitchFamily="18" charset="0"/>
              </a:rPr>
              <a:t>This involves automating repetitive tasks to allow your employees to contribute in more meaningful, value-added ways that improve loyalty, engagement, and job satisfaction.</a:t>
            </a:r>
          </a:p>
        </p:txBody>
      </p:sp>
      <p:sp>
        <p:nvSpPr>
          <p:cNvPr id="8" name="TextBox 7">
            <a:extLst>
              <a:ext uri="{FF2B5EF4-FFF2-40B4-BE49-F238E27FC236}">
                <a16:creationId xmlns:a16="http://schemas.microsoft.com/office/drawing/2014/main" id="{A43E6D37-7A43-4A8D-B11A-681E68A7B8D5}"/>
              </a:ext>
            </a:extLst>
          </p:cNvPr>
          <p:cNvSpPr txBox="1"/>
          <p:nvPr/>
        </p:nvSpPr>
        <p:spPr>
          <a:xfrm>
            <a:off x="3713871" y="56272"/>
            <a:ext cx="4529797" cy="400110"/>
          </a:xfrm>
          <a:prstGeom prst="rect">
            <a:avLst/>
          </a:prstGeom>
          <a:noFill/>
        </p:spPr>
        <p:txBody>
          <a:bodyPr wrap="square">
            <a:spAutoFit/>
          </a:bodyPr>
          <a:lstStyle/>
          <a:p>
            <a:r>
              <a:rPr lang="en-GB" sz="2000" b="1" dirty="0"/>
              <a:t>DIGITALIZATION BEST PRACTICES</a:t>
            </a:r>
            <a:endParaRPr lang="en-ZA" sz="2000" b="1" dirty="0"/>
          </a:p>
        </p:txBody>
      </p:sp>
    </p:spTree>
    <p:extLst>
      <p:ext uri="{BB962C8B-B14F-4D97-AF65-F5344CB8AC3E}">
        <p14:creationId xmlns:p14="http://schemas.microsoft.com/office/powerpoint/2010/main" val="972621874"/>
      </p:ext>
    </p:extLst>
  </p:cSld>
  <p:clrMapOvr>
    <a:masterClrMapping/>
  </p:clrMapOvr>
  <mc:AlternateContent xmlns:mc="http://schemas.openxmlformats.org/markup-compatibility/2006" xmlns:p14="http://schemas.microsoft.com/office/powerpoint/2010/main">
    <mc:Choice Requires="p14">
      <p:transition spd="slow" p14:dur="2000" advTm="147340"/>
    </mc:Choice>
    <mc:Fallback xmlns="">
      <p:transition spd="slow" advTm="147340"/>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1312</TotalTime>
  <Words>2400</Words>
  <Application>Microsoft Office PowerPoint</Application>
  <PresentationFormat>Widescreen</PresentationFormat>
  <Paragraphs>248</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arial</vt:lpstr>
      <vt:lpstr>Calibri</vt:lpstr>
      <vt:lpstr>Calibri Light</vt:lpstr>
      <vt:lpstr>Times</vt:lpstr>
      <vt:lpstr>Times New Roman</vt:lpstr>
      <vt:lpstr>Times,Bold</vt:lpstr>
      <vt:lpstr>TimesNewRomanPSMT</vt:lpstr>
      <vt:lpstr>Wingdings</vt:lpstr>
      <vt:lpstr>Office Theme</vt:lpstr>
      <vt:lpstr>PowerPoint Presentation</vt:lpstr>
      <vt:lpstr>Why Business Processes is important </vt:lpstr>
      <vt:lpstr>Why Business Processes is important </vt:lpstr>
      <vt:lpstr>Business process categories and examples</vt:lpstr>
      <vt:lpstr>Business process categories and examples</vt:lpstr>
      <vt:lpstr>Business process categories and examples</vt:lpstr>
      <vt:lpstr>Business process categories and examples</vt:lpstr>
      <vt:lpstr>Business process categories and examples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Business process management </vt:lpstr>
      <vt:lpstr>Business process management </vt:lpstr>
      <vt:lpstr>Business process management </vt:lpstr>
      <vt:lpstr>PowerPoint Presentation</vt:lpstr>
    </vt:vector>
  </TitlesOfParts>
  <Company>University of Johannesburg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Telukdarie, Arnesh</dc:creator>
  <cp:lastModifiedBy>Makoni, Logistic</cp:lastModifiedBy>
  <cp:revision>16</cp:revision>
  <dcterms:created xsi:type="dcterms:W3CDTF">2021-09-05T08:16:00Z</dcterms:created>
  <dcterms:modified xsi:type="dcterms:W3CDTF">2024-05-09T14:20:41Z</dcterms:modified>
</cp:coreProperties>
</file>