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67" r:id="rId4"/>
    <p:sldId id="268" r:id="rId5"/>
    <p:sldId id="269" r:id="rId6"/>
    <p:sldId id="270" r:id="rId7"/>
    <p:sldId id="324" r:id="rId8"/>
    <p:sldId id="271" r:id="rId9"/>
    <p:sldId id="272" r:id="rId10"/>
    <p:sldId id="321" r:id="rId11"/>
    <p:sldId id="273" r:id="rId12"/>
    <p:sldId id="322" r:id="rId13"/>
    <p:sldId id="274" r:id="rId14"/>
    <p:sldId id="296" r:id="rId15"/>
    <p:sldId id="292" r:id="rId16"/>
    <p:sldId id="281" r:id="rId17"/>
    <p:sldId id="305" r:id="rId18"/>
    <p:sldId id="316" r:id="rId19"/>
    <p:sldId id="276" r:id="rId20"/>
    <p:sldId id="294" r:id="rId21"/>
    <p:sldId id="293" r:id="rId22"/>
    <p:sldId id="325" r:id="rId23"/>
    <p:sldId id="323" r:id="rId24"/>
    <p:sldId id="317" r:id="rId25"/>
    <p:sldId id="320"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2022/01/03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178854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6</a:t>
            </a:fld>
            <a:endParaRPr lang="en-ZA" dirty="0"/>
          </a:p>
        </p:txBody>
      </p:sp>
    </p:spTree>
    <p:extLst>
      <p:ext uri="{BB962C8B-B14F-4D97-AF65-F5344CB8AC3E}">
        <p14:creationId xmlns:p14="http://schemas.microsoft.com/office/powerpoint/2010/main" val="135502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8</a:t>
            </a:fld>
            <a:endParaRPr lang="en-ZA" dirty="0"/>
          </a:p>
        </p:txBody>
      </p:sp>
    </p:spTree>
    <p:extLst>
      <p:ext uri="{BB962C8B-B14F-4D97-AF65-F5344CB8AC3E}">
        <p14:creationId xmlns:p14="http://schemas.microsoft.com/office/powerpoint/2010/main" val="121003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10</a:t>
            </a:fld>
            <a:endParaRPr lang="en-ZA" dirty="0"/>
          </a:p>
        </p:txBody>
      </p:sp>
    </p:spTree>
    <p:extLst>
      <p:ext uri="{BB962C8B-B14F-4D97-AF65-F5344CB8AC3E}">
        <p14:creationId xmlns:p14="http://schemas.microsoft.com/office/powerpoint/2010/main" val="12644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11</a:t>
            </a:fld>
            <a:endParaRPr lang="en-ZA" dirty="0"/>
          </a:p>
        </p:txBody>
      </p:sp>
    </p:spTree>
    <p:extLst>
      <p:ext uri="{BB962C8B-B14F-4D97-AF65-F5344CB8AC3E}">
        <p14:creationId xmlns:p14="http://schemas.microsoft.com/office/powerpoint/2010/main" val="120076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17</a:t>
            </a:fld>
            <a:endParaRPr lang="en-ZA"/>
          </a:p>
        </p:txBody>
      </p:sp>
    </p:spTree>
    <p:extLst>
      <p:ext uri="{BB962C8B-B14F-4D97-AF65-F5344CB8AC3E}">
        <p14:creationId xmlns:p14="http://schemas.microsoft.com/office/powerpoint/2010/main" val="300654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a:extLst>
              <a:ext uri="{FF2B5EF4-FFF2-40B4-BE49-F238E27FC236}">
                <a16:creationId xmlns:a16="http://schemas.microsoft.com/office/drawing/2014/main" id="{91638982-6603-4B56-B865-465598CB85B3}"/>
              </a:ext>
            </a:extLst>
          </p:cNvPr>
          <p:cNvPicPr>
            <a:picLocks noChangeAspect="1"/>
          </p:cNvPicPr>
          <p:nvPr userDrawn="1"/>
        </p:nvPicPr>
        <p:blipFill>
          <a:blip r:embed="rId10">
            <a:duotone>
              <a:schemeClr val="accent1">
                <a:shade val="45000"/>
                <a:satMod val="135000"/>
              </a:schemeClr>
              <a:prstClr val="white"/>
            </a:duotone>
          </a:blip>
          <a:stretch>
            <a:fillRect/>
          </a:stretch>
        </p:blipFill>
        <p:spPr>
          <a:xfrm>
            <a:off x="10722395" y="5912928"/>
            <a:ext cx="1310754" cy="859611"/>
          </a:xfrm>
          <a:prstGeom prst="rect">
            <a:avLst/>
          </a:prstGeom>
        </p:spPr>
      </p:pic>
      <p:pic>
        <p:nvPicPr>
          <p:cNvPr id="5" name="Picture 4">
            <a:extLst>
              <a:ext uri="{FF2B5EF4-FFF2-40B4-BE49-F238E27FC236}">
                <a16:creationId xmlns:a16="http://schemas.microsoft.com/office/drawing/2014/main" id="{C9122FA1-3B4E-4511-BA26-326991A2C630}"/>
              </a:ext>
            </a:extLst>
          </p:cNvPr>
          <p:cNvPicPr>
            <a:picLocks noChangeAspect="1"/>
          </p:cNvPicPr>
          <p:nvPr userDrawn="1"/>
        </p:nvPicPr>
        <p:blipFill>
          <a:blip r:embed="rId11">
            <a:duotone>
              <a:schemeClr val="accent3">
                <a:shade val="45000"/>
                <a:satMod val="135000"/>
              </a:schemeClr>
              <a:prstClr val="white"/>
            </a:duotone>
          </a:blip>
          <a:stretch>
            <a:fillRect/>
          </a:stretch>
        </p:blipFill>
        <p:spPr>
          <a:xfrm>
            <a:off x="53707" y="5556738"/>
            <a:ext cx="1369960" cy="1136670"/>
          </a:xfrm>
          <a:prstGeom prst="rect">
            <a:avLst/>
          </a:prstGeom>
        </p:spPr>
      </p:pic>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MAINTENANCE</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FUNCTIONAL AREA</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RCM STRATEGIES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Strategies to minimize system failures and ultimately increase equipment reliability and availability.</a:t>
            </a:r>
          </a:p>
          <a:p>
            <a:r>
              <a:rPr lang="en-US" sz="2000" dirty="0"/>
              <a:t>The most critical assets are those that are likely to fail often or have large consequences of failure. </a:t>
            </a:r>
          </a:p>
          <a:p>
            <a:r>
              <a:rPr lang="en-US" sz="2000" dirty="0"/>
              <a:t>Implementing RCM increases equipment availability, and reduces maintenance and resource costs.</a:t>
            </a:r>
          </a:p>
          <a:p>
            <a:endParaRPr lang="en-US" sz="2000" dirty="0"/>
          </a:p>
          <a:p>
            <a:endParaRPr lang="en-US" sz="2000" dirty="0"/>
          </a:p>
          <a:p>
            <a:endParaRPr lang="en-US" sz="2000" dirty="0"/>
          </a:p>
          <a:p>
            <a:endParaRPr lang="en-ZA" dirty="0"/>
          </a:p>
        </p:txBody>
      </p:sp>
    </p:spTree>
    <p:extLst>
      <p:ext uri="{BB962C8B-B14F-4D97-AF65-F5344CB8AC3E}">
        <p14:creationId xmlns:p14="http://schemas.microsoft.com/office/powerpoint/2010/main" val="172893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CREATE A RCM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pPr marL="457200" indent="-457200">
              <a:buFont typeface="+mj-lt"/>
              <a:buAutoNum type="arabicPeriod"/>
            </a:pPr>
            <a:r>
              <a:rPr lang="en-US" sz="2000" dirty="0"/>
              <a:t>Selection of equipment for RCM analysis</a:t>
            </a:r>
          </a:p>
          <a:p>
            <a:pPr marL="457200" indent="-457200">
              <a:buFont typeface="+mj-lt"/>
              <a:buAutoNum type="arabicPeriod"/>
            </a:pPr>
            <a:r>
              <a:rPr lang="en-US" sz="2000" dirty="0"/>
              <a:t>Define the boundaries and function of the systems that contain the selected equipment</a:t>
            </a:r>
          </a:p>
          <a:p>
            <a:pPr marL="457200" indent="-457200">
              <a:buFont typeface="+mj-lt"/>
              <a:buAutoNum type="arabicPeriod"/>
            </a:pPr>
            <a:r>
              <a:rPr lang="en-US" sz="2000" dirty="0"/>
              <a:t>Define the ways in which the system can fail (failure modes)</a:t>
            </a:r>
          </a:p>
          <a:p>
            <a:pPr marL="457200" indent="-457200">
              <a:buFont typeface="+mj-lt"/>
              <a:buAutoNum type="arabicPeriod"/>
            </a:pPr>
            <a:r>
              <a:rPr lang="en-US" sz="2000" dirty="0"/>
              <a:t>Identify the root causes of the failure modes</a:t>
            </a:r>
          </a:p>
          <a:p>
            <a:pPr marL="457200" indent="-457200">
              <a:buFont typeface="+mj-lt"/>
              <a:buAutoNum type="arabicPeriod"/>
            </a:pPr>
            <a:r>
              <a:rPr lang="en-US" sz="2000" dirty="0"/>
              <a:t>Assess the effects of failure</a:t>
            </a:r>
          </a:p>
          <a:p>
            <a:pPr marL="457200" indent="-457200">
              <a:buFont typeface="+mj-lt"/>
              <a:buAutoNum type="arabicPeriod"/>
            </a:pPr>
            <a:r>
              <a:rPr lang="en-US" sz="2000" dirty="0"/>
              <a:t>Select a maintenance tactic for each failure mode</a:t>
            </a:r>
          </a:p>
          <a:p>
            <a:pPr marL="457200" indent="-457200">
              <a:buFont typeface="+mj-lt"/>
              <a:buAutoNum type="arabicPeriod"/>
            </a:pPr>
            <a:r>
              <a:rPr lang="en-US" sz="2000" dirty="0"/>
              <a:t>Implement and then regularly review the maintenance tactic selected</a:t>
            </a:r>
          </a:p>
        </p:txBody>
      </p:sp>
    </p:spTree>
    <p:extLst>
      <p:ext uri="{BB962C8B-B14F-4D97-AF65-F5344CB8AC3E}">
        <p14:creationId xmlns:p14="http://schemas.microsoft.com/office/powerpoint/2010/main" val="214972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7140304" y="1782820"/>
            <a:ext cx="3664490" cy="4863130"/>
          </a:xfrm>
        </p:spPr>
        <p:txBody>
          <a:bodyPr/>
          <a:lstStyle/>
          <a:p>
            <a:r>
              <a:rPr lang="en-ZA" dirty="0"/>
              <a:t> </a:t>
            </a:r>
            <a:r>
              <a:rPr lang="en-ZA" sz="2400" dirty="0"/>
              <a:t>In your group, review the graph</a:t>
            </a:r>
          </a:p>
          <a:p>
            <a:r>
              <a:rPr lang="en-ZA" sz="2400" dirty="0"/>
              <a:t> Do you think maintenance is important?</a:t>
            </a:r>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DISCUSSION</a:t>
            </a:r>
          </a:p>
        </p:txBody>
      </p:sp>
      <p:pic>
        <p:nvPicPr>
          <p:cNvPr id="6" name="Picture 5">
            <a:extLst>
              <a:ext uri="{FF2B5EF4-FFF2-40B4-BE49-F238E27FC236}">
                <a16:creationId xmlns:a16="http://schemas.microsoft.com/office/drawing/2014/main" id="{6F1BCC6E-374A-4DCC-865D-770C06973176}"/>
              </a:ext>
            </a:extLst>
          </p:cNvPr>
          <p:cNvPicPr>
            <a:picLocks noChangeAspect="1"/>
          </p:cNvPicPr>
          <p:nvPr/>
        </p:nvPicPr>
        <p:blipFill>
          <a:blip r:embed="rId2"/>
          <a:stretch>
            <a:fillRect/>
          </a:stretch>
        </p:blipFill>
        <p:spPr>
          <a:xfrm>
            <a:off x="1179443" y="1645920"/>
            <a:ext cx="5960861" cy="5000029"/>
          </a:xfrm>
          <a:prstGeom prst="rect">
            <a:avLst/>
          </a:prstGeom>
        </p:spPr>
      </p:pic>
    </p:spTree>
    <p:extLst>
      <p:ext uri="{BB962C8B-B14F-4D97-AF65-F5344CB8AC3E}">
        <p14:creationId xmlns:p14="http://schemas.microsoft.com/office/powerpoint/2010/main" val="213853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57670"/>
            <a:ext cx="9144000" cy="952292"/>
          </a:xfrm>
        </p:spPr>
        <p:txBody>
          <a:bodyPr/>
          <a:lstStyle/>
          <a:p>
            <a:r>
              <a:rPr lang="en-ZA" dirty="0"/>
              <a:t>DIGITAL MAINTENANCE</a:t>
            </a:r>
          </a:p>
        </p:txBody>
      </p:sp>
    </p:spTree>
    <p:extLst>
      <p:ext uri="{BB962C8B-B14F-4D97-AF65-F5344CB8AC3E}">
        <p14:creationId xmlns:p14="http://schemas.microsoft.com/office/powerpoint/2010/main" val="101419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DIGITAL ASSET STRATEGIES</a:t>
            </a:r>
          </a:p>
        </p:txBody>
      </p:sp>
      <p:pic>
        <p:nvPicPr>
          <p:cNvPr id="5" name="Picture 4">
            <a:extLst>
              <a:ext uri="{FF2B5EF4-FFF2-40B4-BE49-F238E27FC236}">
                <a16:creationId xmlns:a16="http://schemas.microsoft.com/office/drawing/2014/main" id="{42871FF0-C020-4741-9642-02718A64E7EE}"/>
              </a:ext>
            </a:extLst>
          </p:cNvPr>
          <p:cNvPicPr>
            <a:picLocks noChangeAspect="1"/>
          </p:cNvPicPr>
          <p:nvPr/>
        </p:nvPicPr>
        <p:blipFill>
          <a:blip r:embed="rId2"/>
          <a:stretch>
            <a:fillRect/>
          </a:stretch>
        </p:blipFill>
        <p:spPr>
          <a:xfrm>
            <a:off x="1271587" y="1728787"/>
            <a:ext cx="9648825" cy="4619625"/>
          </a:xfrm>
          <a:prstGeom prst="rect">
            <a:avLst/>
          </a:prstGeom>
        </p:spPr>
      </p:pic>
    </p:spTree>
    <p:extLst>
      <p:ext uri="{BB962C8B-B14F-4D97-AF65-F5344CB8AC3E}">
        <p14:creationId xmlns:p14="http://schemas.microsoft.com/office/powerpoint/2010/main" val="212252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FEC2-9729-447D-8F67-488667E9A983}"/>
              </a:ext>
            </a:extLst>
          </p:cNvPr>
          <p:cNvSpPr>
            <a:spLocks noGrp="1"/>
          </p:cNvSpPr>
          <p:nvPr>
            <p:ph type="title"/>
          </p:nvPr>
        </p:nvSpPr>
        <p:spPr/>
        <p:txBody>
          <a:bodyPr/>
          <a:lstStyle/>
          <a:p>
            <a:r>
              <a:rPr lang="en-US" dirty="0"/>
              <a:t>END TO END RELIABILITY</a:t>
            </a:r>
          </a:p>
        </p:txBody>
      </p:sp>
      <p:pic>
        <p:nvPicPr>
          <p:cNvPr id="5" name="Picture 4">
            <a:extLst>
              <a:ext uri="{FF2B5EF4-FFF2-40B4-BE49-F238E27FC236}">
                <a16:creationId xmlns:a16="http://schemas.microsoft.com/office/drawing/2014/main" id="{F5034D17-FA98-4424-B428-A6C4B3FFCCFB}"/>
              </a:ext>
            </a:extLst>
          </p:cNvPr>
          <p:cNvPicPr>
            <a:picLocks noChangeAspect="1"/>
          </p:cNvPicPr>
          <p:nvPr/>
        </p:nvPicPr>
        <p:blipFill>
          <a:blip r:embed="rId2"/>
          <a:stretch>
            <a:fillRect/>
          </a:stretch>
        </p:blipFill>
        <p:spPr>
          <a:xfrm>
            <a:off x="1072515" y="2464308"/>
            <a:ext cx="9696450" cy="3467100"/>
          </a:xfrm>
          <a:prstGeom prst="rect">
            <a:avLst/>
          </a:prstGeom>
        </p:spPr>
      </p:pic>
    </p:spTree>
    <p:extLst>
      <p:ext uri="{BB962C8B-B14F-4D97-AF65-F5344CB8AC3E}">
        <p14:creationId xmlns:p14="http://schemas.microsoft.com/office/powerpoint/2010/main" val="127063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934817"/>
            <a:ext cx="9144000" cy="2582311"/>
          </a:xfrm>
        </p:spPr>
        <p:txBody>
          <a:bodyPr/>
          <a:lstStyle/>
          <a:p>
            <a:r>
              <a:rPr lang="en-ZA" dirty="0"/>
              <a:t>MEASURING MAINTENANACE PERFORMANCE</a:t>
            </a:r>
          </a:p>
        </p:txBody>
      </p:sp>
    </p:spTree>
    <p:extLst>
      <p:ext uri="{BB962C8B-B14F-4D97-AF65-F5344CB8AC3E}">
        <p14:creationId xmlns:p14="http://schemas.microsoft.com/office/powerpoint/2010/main" val="146375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KEY MAINTENANCE PARAMETERS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279135"/>
          </a:xfrm>
        </p:spPr>
        <p:txBody>
          <a:bodyPr/>
          <a:lstStyle/>
          <a:p>
            <a:r>
              <a:rPr lang="en-US" sz="2000" dirty="0"/>
              <a:t>Consequence of Failure Analysis (COFA) – The methodology used to determine the result of component failure which leads to the component classification as either critical, potentially critical, commitment, economic or run-to-failure.</a:t>
            </a:r>
          </a:p>
          <a:p>
            <a:r>
              <a:rPr lang="en-US" sz="2000" dirty="0"/>
              <a:t>Emergency Work - a maintenance task that must be completed within 24 </a:t>
            </a:r>
            <a:r>
              <a:rPr lang="en-US" sz="2000" dirty="0" err="1"/>
              <a:t>hrs</a:t>
            </a:r>
            <a:r>
              <a:rPr lang="en-US" sz="2000" dirty="0"/>
              <a:t> to avert an immediate safety hazard, an environmental hazard, or to correct a failure with significant economic impact.</a:t>
            </a:r>
          </a:p>
          <a:p>
            <a:r>
              <a:rPr lang="en-US" sz="2000" dirty="0"/>
              <a:t>Mean Time Between Failures (MTBF) - a measure of equipment reliability, calculated by dividing the time period an asset has been in service by the number of failures that have occurred during this time period or by taking the arithmetic average of the individual times between failures. </a:t>
            </a:r>
          </a:p>
          <a:p>
            <a:r>
              <a:rPr lang="en-US" sz="2000" dirty="0"/>
              <a:t>Mean Time To Repair (MTTR) - a measure of maintainability.  MTTR is the average time to repair an asset.  It is pure repair time and is also known as wrench time.</a:t>
            </a:r>
          </a:p>
          <a:p>
            <a:r>
              <a:rPr lang="en-US" sz="2000" dirty="0"/>
              <a:t>Overall Equipment Effectiveness (OEE) – a measure used to rate the effectiveness of an asset, calculated by multiplying availability by performance rate by quality rate.</a:t>
            </a:r>
          </a:p>
          <a:p>
            <a:r>
              <a:rPr lang="en-US" sz="2000" dirty="0"/>
              <a:t>Periodicity – the time interval or number of cycles between repeated maintenance tasks.</a:t>
            </a:r>
          </a:p>
          <a:p>
            <a:endParaRPr lang="en-US" sz="2000" dirty="0"/>
          </a:p>
          <a:p>
            <a:pPr marL="0" indent="0">
              <a:buNone/>
            </a:pPr>
            <a:endParaRPr lang="en-ZA" dirty="0"/>
          </a:p>
        </p:txBody>
      </p:sp>
    </p:spTree>
    <p:extLst>
      <p:ext uri="{BB962C8B-B14F-4D97-AF65-F5344CB8AC3E}">
        <p14:creationId xmlns:p14="http://schemas.microsoft.com/office/powerpoint/2010/main" val="277841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 In your group, discuss how each of these six processes affects a business </a:t>
            </a:r>
          </a:p>
          <a:p>
            <a:r>
              <a:rPr lang="en-ZA" dirty="0"/>
              <a:t> Inventory Management</a:t>
            </a:r>
          </a:p>
          <a:p>
            <a:r>
              <a:rPr lang="en-ZA" dirty="0"/>
              <a:t> Preventative Maintenance</a:t>
            </a:r>
          </a:p>
          <a:p>
            <a:r>
              <a:rPr lang="en-ZA" dirty="0"/>
              <a:t> Scheduling</a:t>
            </a:r>
          </a:p>
          <a:p>
            <a:r>
              <a:rPr lang="en-ZA" dirty="0"/>
              <a:t> Service History</a:t>
            </a:r>
          </a:p>
          <a:p>
            <a:r>
              <a:rPr lang="en-ZA" dirty="0"/>
              <a:t> Technician Management</a:t>
            </a:r>
          </a:p>
          <a:p>
            <a:r>
              <a:rPr lang="en-ZA" dirty="0"/>
              <a:t> Work Order Management</a:t>
            </a:r>
          </a:p>
          <a:p>
            <a:pPr marL="514350" indent="-514350">
              <a:buFont typeface="+mj-lt"/>
              <a:buAutoNum type="arabicPeriod"/>
            </a:pPr>
            <a:endParaRPr lang="en-ZA" dirty="0"/>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2369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683027"/>
            <a:ext cx="9144000" cy="1826936"/>
          </a:xfrm>
        </p:spPr>
        <p:txBody>
          <a:bodyPr/>
          <a:lstStyle/>
          <a:p>
            <a:r>
              <a:rPr lang="en-ZA" dirty="0"/>
              <a:t>MAINTENANCE SOFTWARE</a:t>
            </a:r>
          </a:p>
        </p:txBody>
      </p:sp>
    </p:spTree>
    <p:extLst>
      <p:ext uri="{BB962C8B-B14F-4D97-AF65-F5344CB8AC3E}">
        <p14:creationId xmlns:p14="http://schemas.microsoft.com/office/powerpoint/2010/main" val="322131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MAINTENANCE MANAGEMENT</a:t>
            </a:r>
          </a:p>
          <a:p>
            <a:pPr>
              <a:buClr>
                <a:schemeClr val="tx1"/>
              </a:buClr>
              <a:buSzPct val="70000"/>
            </a:pPr>
            <a:r>
              <a:rPr lang="en-ZA" sz="2800" dirty="0"/>
              <a:t>MAINTENANCE OBJECTIVE AND STRATEGY</a:t>
            </a:r>
          </a:p>
          <a:p>
            <a:pPr>
              <a:buClr>
                <a:schemeClr val="tx1"/>
              </a:buClr>
              <a:buSzPct val="70000"/>
            </a:pPr>
            <a:r>
              <a:rPr lang="en-ZA" sz="2800" dirty="0"/>
              <a:t>RELIABILITY CENTRED MAINTENANCE</a:t>
            </a:r>
          </a:p>
          <a:p>
            <a:pPr>
              <a:buClr>
                <a:schemeClr val="tx1"/>
              </a:buClr>
              <a:buSzPct val="70000"/>
            </a:pPr>
            <a:r>
              <a:rPr lang="en-ZA" sz="2800" dirty="0"/>
              <a:t>DIGITAL MAINTENANCE</a:t>
            </a:r>
          </a:p>
          <a:p>
            <a:pPr>
              <a:buClr>
                <a:schemeClr val="tx1"/>
              </a:buClr>
              <a:buSzPct val="70000"/>
            </a:pPr>
            <a:r>
              <a:rPr lang="en-ZA" sz="2800" dirty="0"/>
              <a:t>MEASURING MAINTENCE PERFORMANCE</a:t>
            </a:r>
          </a:p>
          <a:p>
            <a:pPr>
              <a:buClr>
                <a:schemeClr val="tx1"/>
              </a:buClr>
              <a:buSzPct val="70000"/>
            </a:pPr>
            <a:r>
              <a:rPr lang="en-ZA" sz="2800" dirty="0"/>
              <a:t>MAINTENANCE SOFTWARE</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A2A3-92D6-49CA-9FD5-96171819C05B}"/>
              </a:ext>
            </a:extLst>
          </p:cNvPr>
          <p:cNvSpPr>
            <a:spLocks noGrp="1"/>
          </p:cNvSpPr>
          <p:nvPr>
            <p:ph type="title"/>
          </p:nvPr>
        </p:nvSpPr>
        <p:spPr>
          <a:xfrm>
            <a:off x="573024" y="917714"/>
            <a:ext cx="10695432" cy="524256"/>
          </a:xfrm>
        </p:spPr>
        <p:txBody>
          <a:bodyPr/>
          <a:lstStyle/>
          <a:p>
            <a:r>
              <a:rPr lang="en-US" dirty="0"/>
              <a:t>SOFTWARE OUTPUT</a:t>
            </a:r>
          </a:p>
        </p:txBody>
      </p:sp>
      <p:pic>
        <p:nvPicPr>
          <p:cNvPr id="3" name="Picture 2">
            <a:extLst>
              <a:ext uri="{FF2B5EF4-FFF2-40B4-BE49-F238E27FC236}">
                <a16:creationId xmlns:a16="http://schemas.microsoft.com/office/drawing/2014/main" id="{A165A401-B023-4249-B383-C3C3A7AD277B}"/>
              </a:ext>
            </a:extLst>
          </p:cNvPr>
          <p:cNvPicPr>
            <a:picLocks noChangeAspect="1"/>
          </p:cNvPicPr>
          <p:nvPr/>
        </p:nvPicPr>
        <p:blipFill>
          <a:blip r:embed="rId2"/>
          <a:stretch>
            <a:fillRect/>
          </a:stretch>
        </p:blipFill>
        <p:spPr>
          <a:xfrm>
            <a:off x="2418165" y="1583159"/>
            <a:ext cx="7666740" cy="5111161"/>
          </a:xfrm>
          <a:prstGeom prst="rect">
            <a:avLst/>
          </a:prstGeom>
        </p:spPr>
      </p:pic>
    </p:spTree>
    <p:extLst>
      <p:ext uri="{BB962C8B-B14F-4D97-AF65-F5344CB8AC3E}">
        <p14:creationId xmlns:p14="http://schemas.microsoft.com/office/powerpoint/2010/main" val="354690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1520-46FA-429B-A764-708FBE9DA7F7}"/>
              </a:ext>
            </a:extLst>
          </p:cNvPr>
          <p:cNvSpPr>
            <a:spLocks noGrp="1"/>
          </p:cNvSpPr>
          <p:nvPr>
            <p:ph type="title"/>
          </p:nvPr>
        </p:nvSpPr>
        <p:spPr/>
        <p:txBody>
          <a:bodyPr/>
          <a:lstStyle/>
          <a:p>
            <a:r>
              <a:rPr kumimoji="0" lang="en-US" sz="3200" b="0" i="0" u="none" strike="noStrike" kern="1200" cap="none" spc="0" normalizeH="0" baseline="0" noProof="0" dirty="0">
                <a:ln>
                  <a:noFill/>
                </a:ln>
                <a:solidFill>
                  <a:prstClr val="black"/>
                </a:solidFill>
                <a:effectLst/>
                <a:uLnTx/>
                <a:uFillTx/>
                <a:latin typeface="Bahnschrift" panose="020B0502040204020203" pitchFamily="34" charset="0"/>
                <a:ea typeface="+mj-ea"/>
                <a:cs typeface="+mj-cs"/>
              </a:rPr>
              <a:t>SOFTWARE OUTPUT</a:t>
            </a:r>
            <a:endParaRPr lang="en-US" dirty="0"/>
          </a:p>
        </p:txBody>
      </p:sp>
      <p:pic>
        <p:nvPicPr>
          <p:cNvPr id="3" name="Picture 2">
            <a:extLst>
              <a:ext uri="{FF2B5EF4-FFF2-40B4-BE49-F238E27FC236}">
                <a16:creationId xmlns:a16="http://schemas.microsoft.com/office/drawing/2014/main" id="{D7FDE90A-C4AB-4FED-ADAC-9E4DD9637C56}"/>
              </a:ext>
            </a:extLst>
          </p:cNvPr>
          <p:cNvPicPr>
            <a:picLocks noChangeAspect="1"/>
          </p:cNvPicPr>
          <p:nvPr/>
        </p:nvPicPr>
        <p:blipFill>
          <a:blip r:embed="rId2"/>
          <a:stretch>
            <a:fillRect/>
          </a:stretch>
        </p:blipFill>
        <p:spPr>
          <a:xfrm>
            <a:off x="2298421" y="1548736"/>
            <a:ext cx="7595157" cy="5252942"/>
          </a:xfrm>
          <a:prstGeom prst="rect">
            <a:avLst/>
          </a:prstGeom>
        </p:spPr>
      </p:pic>
    </p:spTree>
    <p:extLst>
      <p:ext uri="{BB962C8B-B14F-4D97-AF65-F5344CB8AC3E}">
        <p14:creationId xmlns:p14="http://schemas.microsoft.com/office/powerpoint/2010/main" val="24453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646739" y="1645921"/>
            <a:ext cx="10021261" cy="1026641"/>
          </a:xfrm>
        </p:spPr>
        <p:txBody>
          <a:bodyPr/>
          <a:lstStyle/>
          <a:p>
            <a:r>
              <a:rPr lang="en-ZA" dirty="0"/>
              <a:t> </a:t>
            </a:r>
            <a:r>
              <a:rPr lang="en-ZA" sz="2400" dirty="0"/>
              <a:t>In your group, discuss buying a new machine and what to expect in terms of the graph below.</a:t>
            </a:r>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DISCUSSION</a:t>
            </a:r>
          </a:p>
        </p:txBody>
      </p:sp>
      <p:pic>
        <p:nvPicPr>
          <p:cNvPr id="7" name="Picture 6">
            <a:extLst>
              <a:ext uri="{FF2B5EF4-FFF2-40B4-BE49-F238E27FC236}">
                <a16:creationId xmlns:a16="http://schemas.microsoft.com/office/drawing/2014/main" id="{9921038E-C846-4A60-BBCD-EF9F083A0521}"/>
              </a:ext>
            </a:extLst>
          </p:cNvPr>
          <p:cNvPicPr>
            <a:picLocks noChangeAspect="1"/>
          </p:cNvPicPr>
          <p:nvPr/>
        </p:nvPicPr>
        <p:blipFill>
          <a:blip r:embed="rId2"/>
          <a:stretch>
            <a:fillRect/>
          </a:stretch>
        </p:blipFill>
        <p:spPr>
          <a:xfrm>
            <a:off x="2608787" y="2726278"/>
            <a:ext cx="6937849" cy="4115157"/>
          </a:xfrm>
          <a:prstGeom prst="rect">
            <a:avLst/>
          </a:prstGeom>
        </p:spPr>
      </p:pic>
    </p:spTree>
    <p:extLst>
      <p:ext uri="{BB962C8B-B14F-4D97-AF65-F5344CB8AC3E}">
        <p14:creationId xmlns:p14="http://schemas.microsoft.com/office/powerpoint/2010/main" val="207794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1487424" y="1645921"/>
            <a:ext cx="9180576" cy="818983"/>
          </a:xfrm>
        </p:spPr>
        <p:txBody>
          <a:bodyPr/>
          <a:lstStyle/>
          <a:p>
            <a:r>
              <a:rPr lang="en-ZA" dirty="0"/>
              <a:t> </a:t>
            </a:r>
            <a:r>
              <a:rPr lang="en-ZA" sz="2400" dirty="0"/>
              <a:t>Select one of the Maintenance Software packages on the list and identify the maintenance processes it automates</a:t>
            </a:r>
            <a:r>
              <a:rPr lang="en-ZA" dirty="0"/>
              <a:t>. </a:t>
            </a:r>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pic>
        <p:nvPicPr>
          <p:cNvPr id="5" name="Picture 4">
            <a:extLst>
              <a:ext uri="{FF2B5EF4-FFF2-40B4-BE49-F238E27FC236}">
                <a16:creationId xmlns:a16="http://schemas.microsoft.com/office/drawing/2014/main" id="{78492DD2-22C0-4BCA-807C-F722B44806F3}"/>
              </a:ext>
            </a:extLst>
          </p:cNvPr>
          <p:cNvPicPr>
            <a:picLocks noChangeAspect="1"/>
          </p:cNvPicPr>
          <p:nvPr/>
        </p:nvPicPr>
        <p:blipFill>
          <a:blip r:embed="rId2"/>
          <a:stretch>
            <a:fillRect/>
          </a:stretch>
        </p:blipFill>
        <p:spPr>
          <a:xfrm>
            <a:off x="2502044" y="2584174"/>
            <a:ext cx="6936814" cy="4044379"/>
          </a:xfrm>
          <a:prstGeom prst="rect">
            <a:avLst/>
          </a:prstGeom>
        </p:spPr>
      </p:pic>
    </p:spTree>
    <p:extLst>
      <p:ext uri="{BB962C8B-B14F-4D97-AF65-F5344CB8AC3E}">
        <p14:creationId xmlns:p14="http://schemas.microsoft.com/office/powerpoint/2010/main" val="196622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a:xfrm>
            <a:off x="1487424" y="1645921"/>
            <a:ext cx="9180576" cy="3893488"/>
          </a:xfrm>
        </p:spPr>
        <p:txBody>
          <a:bodyPr/>
          <a:lstStyle/>
          <a:p>
            <a:r>
              <a:rPr lang="en-ZA" dirty="0"/>
              <a:t> Do you use any equipment or machinery in your business?</a:t>
            </a:r>
          </a:p>
          <a:p>
            <a:r>
              <a:rPr lang="en-ZA" dirty="0"/>
              <a:t> Are you planning on purchasing equipment for your business?</a:t>
            </a:r>
          </a:p>
          <a:p>
            <a:r>
              <a:rPr lang="en-ZA" dirty="0"/>
              <a:t> Do you assist other businesses in maintaining their equipment?</a:t>
            </a:r>
          </a:p>
          <a:p>
            <a:r>
              <a:rPr lang="en-ZA" dirty="0"/>
              <a:t> Do you employ other businesses to maintain your equipment?</a:t>
            </a:r>
          </a:p>
          <a:p>
            <a:r>
              <a:rPr lang="en-ZA" dirty="0"/>
              <a:t> Do you have a strategy to care for your equipment?</a:t>
            </a:r>
          </a:p>
          <a:p>
            <a:r>
              <a:rPr lang="en-ZA" dirty="0"/>
              <a:t> Do you think it is important to have such a strategy?</a:t>
            </a:r>
          </a:p>
          <a:p>
            <a:r>
              <a:rPr lang="en-ZA" dirty="0"/>
              <a:t> Do you have the skills in your business to develop an asset care strategy?</a:t>
            </a:r>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MY </a:t>
            </a:r>
            <a:r>
              <a:rPr lang="en-ZA" dirty="0"/>
              <a:t>ASSETS</a:t>
            </a:r>
            <a:endParaRPr lang="en-ZA" dirty="0">
              <a:solidFill>
                <a:srgbClr val="002060"/>
              </a:solidFill>
            </a:endParaRPr>
          </a:p>
        </p:txBody>
      </p:sp>
    </p:spTree>
    <p:extLst>
      <p:ext uri="{BB962C8B-B14F-4D97-AF65-F5344CB8AC3E}">
        <p14:creationId xmlns:p14="http://schemas.microsoft.com/office/powerpoint/2010/main" val="79705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https://www.quora.com/What-is-the-difference-between-scheduled-and-unscheduled-maintenance-of-heavy-equipment.</a:t>
            </a:r>
          </a:p>
          <a:p>
            <a:pPr marL="457200" indent="-457200">
              <a:buClr>
                <a:schemeClr val="accent1">
                  <a:lumMod val="75000"/>
                </a:schemeClr>
              </a:buClr>
              <a:buSzPct val="90000"/>
              <a:buFont typeface="+mj-lt"/>
              <a:buAutoNum type="arabicPeriod"/>
            </a:pPr>
            <a:r>
              <a:rPr lang="en-US" sz="1600" dirty="0"/>
              <a:t>Maintenance Management: An Overview; https://www.reliableplant.com/maintenance-management-31856</a:t>
            </a:r>
          </a:p>
          <a:p>
            <a:pPr marL="457200" indent="-457200">
              <a:buClr>
                <a:schemeClr val="accent1">
                  <a:lumMod val="75000"/>
                </a:schemeClr>
              </a:buClr>
              <a:buSzPct val="90000"/>
              <a:buFont typeface="+mj-lt"/>
              <a:buAutoNum type="arabicPeriod"/>
            </a:pPr>
            <a:r>
              <a:rPr lang="en-US" sz="1600" dirty="0"/>
              <a:t>What is a CMMS? CMMS software improves efficiency by centralizing information and processes, https://www.emaint.com/what-is-a-cmms/#</a:t>
            </a:r>
          </a:p>
          <a:p>
            <a:pPr marL="457200" indent="-457200">
              <a:buClr>
                <a:schemeClr val="accent1">
                  <a:lumMod val="75000"/>
                </a:schemeClr>
              </a:buClr>
              <a:buSzPct val="90000"/>
              <a:buFont typeface="+mj-lt"/>
              <a:buAutoNum type="arabicPeriod"/>
            </a:pPr>
            <a:r>
              <a:rPr lang="en-US" sz="1600" dirty="0"/>
              <a:t>Seven steps to maintenance strategy; https://www.maintenanceandengineering.com/2019/08/09/seven-steps-to-maintenance-strategy</a:t>
            </a:r>
          </a:p>
          <a:p>
            <a:pPr marL="457200" indent="-457200">
              <a:buClr>
                <a:schemeClr val="accent1">
                  <a:lumMod val="75000"/>
                </a:schemeClr>
              </a:buClr>
              <a:buSzPct val="90000"/>
              <a:buFont typeface="+mj-lt"/>
              <a:buAutoNum type="arabicPeriod"/>
            </a:pPr>
            <a:r>
              <a:rPr lang="en-US" sz="1600" dirty="0"/>
              <a:t>A Step By Step Guide to Choosing the Right Maintenance Strategy for Your Equipment, https://www.onupkeep.com/blog/choosing-the-right-maintenance-strategy.</a:t>
            </a:r>
          </a:p>
          <a:p>
            <a:pPr marL="457200" indent="-457200">
              <a:buClr>
                <a:schemeClr val="accent1">
                  <a:lumMod val="75000"/>
                </a:schemeClr>
              </a:buClr>
              <a:buSzPct val="90000"/>
              <a:buFont typeface="+mj-lt"/>
              <a:buAutoNum type="arabicPeriod"/>
            </a:pPr>
            <a:r>
              <a:rPr lang="en-US" sz="1600" dirty="0"/>
              <a:t>How to Apply the Correct Maintenance Strategy to Your Assets;  https://www.reliableplant.com/Read/20854/maintenance-strategy-assets</a:t>
            </a:r>
          </a:p>
          <a:p>
            <a:pPr marL="457200" indent="-457200">
              <a:buClr>
                <a:schemeClr val="accent1">
                  <a:lumMod val="75000"/>
                </a:schemeClr>
              </a:buClr>
              <a:buSzPct val="90000"/>
              <a:buFont typeface="+mj-lt"/>
              <a:buAutoNum type="arabicPeriod"/>
            </a:pPr>
            <a:r>
              <a:rPr lang="en-US" sz="1600" dirty="0"/>
              <a:t>Digital transformation of asset maintenance processes; https://retaintechnologies.com/en/digital-transformation-of-asset-maintenance-processes/</a:t>
            </a:r>
          </a:p>
          <a:p>
            <a:pPr marL="0" indent="0">
              <a:buNone/>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36035"/>
            <a:ext cx="9144000" cy="1773927"/>
          </a:xfrm>
        </p:spPr>
        <p:txBody>
          <a:bodyPr/>
          <a:lstStyle/>
          <a:p>
            <a:r>
              <a:rPr lang="en-ZA" dirty="0"/>
              <a:t>MAINTENANCE MANAGEMENT</a:t>
            </a:r>
          </a:p>
        </p:txBody>
      </p:sp>
    </p:spTree>
    <p:extLst>
      <p:ext uri="{BB962C8B-B14F-4D97-AF65-F5344CB8AC3E}">
        <p14:creationId xmlns:p14="http://schemas.microsoft.com/office/powerpoint/2010/main" val="325613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MAINTENANCE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Maintenance are those activities that protect the original or operational condition of equipment or facilities </a:t>
            </a:r>
          </a:p>
          <a:p>
            <a:r>
              <a:rPr lang="en-US" sz="2000" dirty="0"/>
              <a:t>Asset management considers the entire lifecycle (service life) of the asset and the associated costs, from the identification of a need through to the final decommissioning of the asset.</a:t>
            </a:r>
          </a:p>
          <a:p>
            <a:r>
              <a:rPr lang="en-US" sz="2000" dirty="0"/>
              <a:t>Asset service life information informs strategic planning, financial planning and control, service delivery, operations and maintenance.</a:t>
            </a:r>
          </a:p>
          <a:p>
            <a:r>
              <a:rPr lang="en-US" sz="2000" dirty="0"/>
              <a:t>Predictive maintenance, known as condition-based maintenance, aims to detect incipient failures and eventual degradation based on detection of trends of component conditions using historical data so that early actions can be taken</a:t>
            </a:r>
          </a:p>
          <a:p>
            <a:endParaRPr lang="en-US" sz="2000" dirty="0"/>
          </a:p>
          <a:p>
            <a:endParaRPr lang="en-US" sz="2000" dirty="0"/>
          </a:p>
          <a:p>
            <a:endParaRPr lang="en-ZA" dirty="0"/>
          </a:p>
        </p:txBody>
      </p:sp>
    </p:spTree>
    <p:extLst>
      <p:ext uri="{BB962C8B-B14F-4D97-AF65-F5344CB8AC3E}">
        <p14:creationId xmlns:p14="http://schemas.microsoft.com/office/powerpoint/2010/main" val="232304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414725"/>
            <a:ext cx="9144000" cy="1535837"/>
          </a:xfrm>
        </p:spPr>
        <p:txBody>
          <a:bodyPr/>
          <a:lstStyle/>
          <a:p>
            <a:r>
              <a:rPr lang="en-ZA" sz="5400" dirty="0"/>
              <a:t>MAINTENANCE OBJECTIVES AND STRATEGY</a:t>
            </a:r>
          </a:p>
        </p:txBody>
      </p:sp>
    </p:spTree>
    <p:extLst>
      <p:ext uri="{BB962C8B-B14F-4D97-AF65-F5344CB8AC3E}">
        <p14:creationId xmlns:p14="http://schemas.microsoft.com/office/powerpoint/2010/main" val="296886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MAINTENANCE OBJECTIVES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To maximize production uptime by eliminating unplanned, reactive maintenance. </a:t>
            </a:r>
          </a:p>
          <a:p>
            <a:r>
              <a:rPr lang="en-US" sz="2000" dirty="0"/>
              <a:t>Attain competitiveness through equipment utilization and people involvement.</a:t>
            </a:r>
          </a:p>
          <a:p>
            <a:r>
              <a:rPr lang="en-US" sz="2000" dirty="0"/>
              <a:t>Extending equipment lifetime by replacement, repair, the mean time to the next failure whose may be too costly; </a:t>
            </a:r>
          </a:p>
          <a:p>
            <a:r>
              <a:rPr lang="en-US" sz="2000" dirty="0"/>
              <a:t>Reducing the frequency of service interruptions and the many undesirable consequences of such interruptions; </a:t>
            </a:r>
          </a:p>
          <a:p>
            <a:r>
              <a:rPr lang="en-US" sz="2000" dirty="0"/>
              <a:t>Improving component and system reliability; </a:t>
            </a:r>
          </a:p>
          <a:p>
            <a:r>
              <a:rPr lang="en-US" sz="2000" dirty="0"/>
              <a:t>Enhancing equipment capability quantitatively and qualitatively; </a:t>
            </a:r>
          </a:p>
          <a:p>
            <a:r>
              <a:rPr lang="en-US" sz="2000" dirty="0"/>
              <a:t>Improving safety, health and environmental factors in the expectation that such improvements will contribute to better quality and higher profits</a:t>
            </a:r>
          </a:p>
          <a:p>
            <a:r>
              <a:rPr lang="en-US" sz="2000" dirty="0"/>
              <a:t>Reducing maintenance costs by increasing system capacity, reinforcing redundancy and employing more reliable components.</a:t>
            </a:r>
          </a:p>
          <a:p>
            <a:endParaRPr lang="en-ZA" dirty="0"/>
          </a:p>
        </p:txBody>
      </p:sp>
    </p:spTree>
    <p:extLst>
      <p:ext uri="{BB962C8B-B14F-4D97-AF65-F5344CB8AC3E}">
        <p14:creationId xmlns:p14="http://schemas.microsoft.com/office/powerpoint/2010/main" val="245308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561DA2-0E7B-4349-8120-68135AE452DE}"/>
              </a:ext>
            </a:extLst>
          </p:cNvPr>
          <p:cNvPicPr>
            <a:picLocks noChangeAspect="1"/>
          </p:cNvPicPr>
          <p:nvPr/>
        </p:nvPicPr>
        <p:blipFill>
          <a:blip r:embed="rId2"/>
          <a:stretch>
            <a:fillRect/>
          </a:stretch>
        </p:blipFill>
        <p:spPr>
          <a:xfrm>
            <a:off x="1901894" y="939040"/>
            <a:ext cx="7858125" cy="5324475"/>
          </a:xfrm>
          <a:prstGeom prst="rect">
            <a:avLst/>
          </a:prstGeom>
        </p:spPr>
      </p:pic>
    </p:spTree>
    <p:extLst>
      <p:ext uri="{BB962C8B-B14F-4D97-AF65-F5344CB8AC3E}">
        <p14:creationId xmlns:p14="http://schemas.microsoft.com/office/powerpoint/2010/main" val="378094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MAINTENANCE STRATEGY</a:t>
            </a:r>
            <a:endParaRPr lang="en-ZA" dirty="0"/>
          </a:p>
        </p:txBody>
      </p:sp>
      <p:pic>
        <p:nvPicPr>
          <p:cNvPr id="7" name="Picture 6">
            <a:extLst>
              <a:ext uri="{FF2B5EF4-FFF2-40B4-BE49-F238E27FC236}">
                <a16:creationId xmlns:a16="http://schemas.microsoft.com/office/drawing/2014/main" id="{DF42DE65-072C-447E-BFB9-89D4DBC47FE6}"/>
              </a:ext>
            </a:extLst>
          </p:cNvPr>
          <p:cNvPicPr>
            <a:picLocks noChangeAspect="1"/>
          </p:cNvPicPr>
          <p:nvPr/>
        </p:nvPicPr>
        <p:blipFill>
          <a:blip r:embed="rId3"/>
          <a:stretch>
            <a:fillRect/>
          </a:stretch>
        </p:blipFill>
        <p:spPr>
          <a:xfrm>
            <a:off x="2539654" y="1534539"/>
            <a:ext cx="6577841" cy="5178300"/>
          </a:xfrm>
          <a:prstGeom prst="rect">
            <a:avLst/>
          </a:prstGeom>
        </p:spPr>
      </p:pic>
    </p:spTree>
    <p:extLst>
      <p:ext uri="{BB962C8B-B14F-4D97-AF65-F5344CB8AC3E}">
        <p14:creationId xmlns:p14="http://schemas.microsoft.com/office/powerpoint/2010/main" val="166384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36035"/>
            <a:ext cx="9144000" cy="1773927"/>
          </a:xfrm>
        </p:spPr>
        <p:txBody>
          <a:bodyPr/>
          <a:lstStyle/>
          <a:p>
            <a:r>
              <a:rPr lang="en-ZA" dirty="0"/>
              <a:t>RELIABILITY CENTRED MAINTENANCE</a:t>
            </a:r>
          </a:p>
        </p:txBody>
      </p:sp>
    </p:spTree>
    <p:extLst>
      <p:ext uri="{BB962C8B-B14F-4D97-AF65-F5344CB8AC3E}">
        <p14:creationId xmlns:p14="http://schemas.microsoft.com/office/powerpoint/2010/main" val="2374802940"/>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1372</TotalTime>
  <Words>914</Words>
  <Application>Microsoft Office PowerPoint</Application>
  <PresentationFormat>Widescreen</PresentationFormat>
  <Paragraphs>122</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Agency FB</vt:lpstr>
      <vt:lpstr>Arial</vt:lpstr>
      <vt:lpstr>Arial Narrow</vt:lpstr>
      <vt:lpstr>Bahnschrift</vt:lpstr>
      <vt:lpstr>Calibri</vt:lpstr>
      <vt:lpstr>Office Theme</vt:lpstr>
      <vt:lpstr>MAINTENANCE</vt:lpstr>
      <vt:lpstr>PowerPoint Presentation</vt:lpstr>
      <vt:lpstr>MAINTENANCE MANAGEMENT</vt:lpstr>
      <vt:lpstr>WHAT IS MAINTENANCE MANAGEMENT</vt:lpstr>
      <vt:lpstr>MAINTENANCE OBJECTIVES AND STRATEGY</vt:lpstr>
      <vt:lpstr>MAINTENANCE OBJECTIVES</vt:lpstr>
      <vt:lpstr>PowerPoint Presentation</vt:lpstr>
      <vt:lpstr>MAINTENANCE STRATEGY</vt:lpstr>
      <vt:lpstr>RELIABILITY CENTRED MAINTENANCE</vt:lpstr>
      <vt:lpstr>RCM STRATEGIES</vt:lpstr>
      <vt:lpstr>CREATE A RCM STRATEGY</vt:lpstr>
      <vt:lpstr>ACTIVITY</vt:lpstr>
      <vt:lpstr>DIGITAL MAINTENANCE</vt:lpstr>
      <vt:lpstr>DIGITAL ASSET STRATEGIES</vt:lpstr>
      <vt:lpstr>END TO END RELIABILITY</vt:lpstr>
      <vt:lpstr>MEASURING MAINTENANACE PERFORMANCE</vt:lpstr>
      <vt:lpstr>KEY MAINTENANCE PARAMETERS</vt:lpstr>
      <vt:lpstr>ACTIVITY</vt:lpstr>
      <vt:lpstr>MAINTENANCE SOFTWARE</vt:lpstr>
      <vt:lpstr>SOFTWARE OUTPUT</vt:lpstr>
      <vt:lpstr>SOFTWARE OUTPUT</vt:lpstr>
      <vt:lpstr>ACTIVITY</vt:lpstr>
      <vt:lpstr>ACTIVITY</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Inderasan Munien</cp:lastModifiedBy>
  <cp:revision>49</cp:revision>
  <dcterms:created xsi:type="dcterms:W3CDTF">2021-12-19T18:42:13Z</dcterms:created>
  <dcterms:modified xsi:type="dcterms:W3CDTF">2022-01-03T12:46:14Z</dcterms:modified>
</cp:coreProperties>
</file>