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55" r:id="rId5"/>
    <p:sldMasterId id="2147483767" r:id="rId6"/>
    <p:sldMasterId id="2147483731" r:id="rId7"/>
    <p:sldMasterId id="2147483743" r:id="rId8"/>
  </p:sldMasterIdLst>
  <p:notesMasterIdLst>
    <p:notesMasterId r:id="rId95"/>
  </p:notesMasterIdLst>
  <p:handoutMasterIdLst>
    <p:handoutMasterId r:id="rId96"/>
  </p:handoutMasterIdLst>
  <p:sldIdLst>
    <p:sldId id="256" r:id="rId9"/>
    <p:sldId id="452" r:id="rId10"/>
    <p:sldId id="491" r:id="rId11"/>
    <p:sldId id="734" r:id="rId12"/>
    <p:sldId id="735" r:id="rId13"/>
    <p:sldId id="736" r:id="rId14"/>
    <p:sldId id="737" r:id="rId15"/>
    <p:sldId id="738" r:id="rId16"/>
    <p:sldId id="739" r:id="rId17"/>
    <p:sldId id="740" r:id="rId18"/>
    <p:sldId id="741" r:id="rId19"/>
    <p:sldId id="742" r:id="rId20"/>
    <p:sldId id="743" r:id="rId21"/>
    <p:sldId id="744" r:id="rId22"/>
    <p:sldId id="745" r:id="rId23"/>
    <p:sldId id="747" r:id="rId24"/>
    <p:sldId id="748" r:id="rId25"/>
    <p:sldId id="746" r:id="rId26"/>
    <p:sldId id="749" r:id="rId27"/>
    <p:sldId id="750" r:id="rId28"/>
    <p:sldId id="751" r:id="rId29"/>
    <p:sldId id="752" r:id="rId30"/>
    <p:sldId id="753" r:id="rId31"/>
    <p:sldId id="754" r:id="rId32"/>
    <p:sldId id="755" r:id="rId33"/>
    <p:sldId id="756" r:id="rId34"/>
    <p:sldId id="757" r:id="rId35"/>
    <p:sldId id="758" r:id="rId36"/>
    <p:sldId id="759" r:id="rId37"/>
    <p:sldId id="761" r:id="rId38"/>
    <p:sldId id="760" r:id="rId39"/>
    <p:sldId id="762" r:id="rId40"/>
    <p:sldId id="763" r:id="rId41"/>
    <p:sldId id="764" r:id="rId42"/>
    <p:sldId id="765" r:id="rId43"/>
    <p:sldId id="766" r:id="rId44"/>
    <p:sldId id="767" r:id="rId45"/>
    <p:sldId id="769" r:id="rId46"/>
    <p:sldId id="768" r:id="rId47"/>
    <p:sldId id="770" r:id="rId48"/>
    <p:sldId id="771" r:id="rId49"/>
    <p:sldId id="772" r:id="rId50"/>
    <p:sldId id="774" r:id="rId51"/>
    <p:sldId id="775" r:id="rId52"/>
    <p:sldId id="776" r:id="rId53"/>
    <p:sldId id="773" r:id="rId54"/>
    <p:sldId id="777" r:id="rId55"/>
    <p:sldId id="779" r:id="rId56"/>
    <p:sldId id="780" r:id="rId57"/>
    <p:sldId id="781" r:id="rId58"/>
    <p:sldId id="782" r:id="rId59"/>
    <p:sldId id="778" r:id="rId60"/>
    <p:sldId id="784" r:id="rId61"/>
    <p:sldId id="783" r:id="rId62"/>
    <p:sldId id="786" r:id="rId63"/>
    <p:sldId id="787" r:id="rId64"/>
    <p:sldId id="788" r:id="rId65"/>
    <p:sldId id="789" r:id="rId66"/>
    <p:sldId id="790" r:id="rId67"/>
    <p:sldId id="791" r:id="rId68"/>
    <p:sldId id="792" r:id="rId69"/>
    <p:sldId id="793" r:id="rId70"/>
    <p:sldId id="794" r:id="rId71"/>
    <p:sldId id="795" r:id="rId72"/>
    <p:sldId id="796" r:id="rId73"/>
    <p:sldId id="797" r:id="rId74"/>
    <p:sldId id="798" r:id="rId75"/>
    <p:sldId id="799" r:id="rId76"/>
    <p:sldId id="800" r:id="rId77"/>
    <p:sldId id="801" r:id="rId78"/>
    <p:sldId id="802" r:id="rId79"/>
    <p:sldId id="803" r:id="rId80"/>
    <p:sldId id="804" r:id="rId81"/>
    <p:sldId id="805" r:id="rId82"/>
    <p:sldId id="806" r:id="rId83"/>
    <p:sldId id="807" r:id="rId84"/>
    <p:sldId id="808" r:id="rId85"/>
    <p:sldId id="809" r:id="rId86"/>
    <p:sldId id="810" r:id="rId87"/>
    <p:sldId id="811" r:id="rId88"/>
    <p:sldId id="812" r:id="rId89"/>
    <p:sldId id="815" r:id="rId90"/>
    <p:sldId id="813" r:id="rId91"/>
    <p:sldId id="814" r:id="rId92"/>
    <p:sldId id="816" r:id="rId93"/>
    <p:sldId id="31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6522"/>
    <a:srgbClr val="EC6727"/>
    <a:srgbClr val="EF6436"/>
    <a:srgbClr val="F39D2B"/>
    <a:srgbClr val="000000"/>
    <a:srgbClr val="929497"/>
    <a:srgbClr val="DCDDDE"/>
    <a:srgbClr val="EC6422"/>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87" autoAdjust="0"/>
    <p:restoredTop sz="92608" autoAdjust="0"/>
  </p:normalViewPr>
  <p:slideViewPr>
    <p:cSldViewPr snapToGrid="0">
      <p:cViewPr varScale="1">
        <p:scale>
          <a:sx n="70" d="100"/>
          <a:sy n="70" d="100"/>
        </p:scale>
        <p:origin x="378" y="66"/>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86" d="100"/>
          <a:sy n="86" d="100"/>
        </p:scale>
        <p:origin x="2720"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2.xml"/><Relationship Id="rId90" Type="http://schemas.openxmlformats.org/officeDocument/2006/relationships/slide" Target="slides/slide82.xml"/><Relationship Id="rId95" Type="http://schemas.openxmlformats.org/officeDocument/2006/relationships/notesMaster" Target="notesMasters/notesMaster1.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0" Type="http://schemas.openxmlformats.org/officeDocument/2006/relationships/slide" Target="slides/slide72.xml"/><Relationship Id="rId85" Type="http://schemas.openxmlformats.org/officeDocument/2006/relationships/slide" Target="slides/slide77.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F01D1-F27E-43D5-AE92-7D06FD7479CC}"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ZA"/>
        </a:p>
      </dgm:t>
    </dgm:pt>
    <dgm:pt modelId="{0E28AE69-8B29-47F1-B5F5-CD0B8C596A67}">
      <dgm:prSet/>
      <dgm:spPr/>
      <dgm:t>
        <a:bodyPr/>
        <a:lstStyle/>
        <a:p>
          <a:r>
            <a:rPr lang="en-US" dirty="0"/>
            <a:t>Interpretation drawings </a:t>
          </a:r>
          <a:endParaRPr lang="en-ZA" dirty="0"/>
        </a:p>
      </dgm:t>
    </dgm:pt>
    <dgm:pt modelId="{5B057365-40EB-40A6-8791-7CCE8BF461C9}" type="parTrans" cxnId="{C3C75DD8-3CB5-4855-B9B5-32FCDF6ABA8D}">
      <dgm:prSet/>
      <dgm:spPr/>
      <dgm:t>
        <a:bodyPr/>
        <a:lstStyle/>
        <a:p>
          <a:endParaRPr lang="en-ZA"/>
        </a:p>
      </dgm:t>
    </dgm:pt>
    <dgm:pt modelId="{F1BBAAFB-958F-45A6-801D-AD7B99D6693C}" type="sibTrans" cxnId="{C3C75DD8-3CB5-4855-B9B5-32FCDF6ABA8D}">
      <dgm:prSet/>
      <dgm:spPr/>
      <dgm:t>
        <a:bodyPr/>
        <a:lstStyle/>
        <a:p>
          <a:endParaRPr lang="en-ZA"/>
        </a:p>
      </dgm:t>
    </dgm:pt>
    <dgm:pt modelId="{EF8309BF-3FE0-4C2D-99E3-6E7C37198DD4}">
      <dgm:prSet/>
      <dgm:spPr/>
      <dgm:t>
        <a:bodyPr/>
        <a:lstStyle/>
        <a:p>
          <a:r>
            <a:rPr lang="en-US" dirty="0"/>
            <a:t>Job planning </a:t>
          </a:r>
          <a:endParaRPr lang="en-ZA" dirty="0"/>
        </a:p>
      </dgm:t>
    </dgm:pt>
    <dgm:pt modelId="{D53C38D4-F0E4-4112-A06A-258C4998E7E7}" type="parTrans" cxnId="{F1116319-17B5-466A-BA52-2276AF98B9EF}">
      <dgm:prSet/>
      <dgm:spPr/>
      <dgm:t>
        <a:bodyPr/>
        <a:lstStyle/>
        <a:p>
          <a:endParaRPr lang="en-ZA"/>
        </a:p>
      </dgm:t>
    </dgm:pt>
    <dgm:pt modelId="{839A7CEC-EC5A-4AF4-83FD-62BBBAB5BBAD}" type="sibTrans" cxnId="{F1116319-17B5-466A-BA52-2276AF98B9EF}">
      <dgm:prSet/>
      <dgm:spPr/>
      <dgm:t>
        <a:bodyPr/>
        <a:lstStyle/>
        <a:p>
          <a:endParaRPr lang="en-ZA"/>
        </a:p>
      </dgm:t>
    </dgm:pt>
    <dgm:pt modelId="{20054EFF-51CE-4F21-BD38-F5A584A0327A}">
      <dgm:prSet/>
      <dgm:spPr/>
      <dgm:t>
        <a:bodyPr/>
        <a:lstStyle/>
        <a:p>
          <a:r>
            <a:rPr lang="en-US" dirty="0"/>
            <a:t>Calculation of material cutting sizes </a:t>
          </a:r>
          <a:endParaRPr lang="en-ZA" dirty="0"/>
        </a:p>
      </dgm:t>
    </dgm:pt>
    <dgm:pt modelId="{854D1002-1F2F-4C9D-8CD7-40C934AE21B4}" type="parTrans" cxnId="{B16D3B52-6EDD-431A-B161-CEDFBD36ABA4}">
      <dgm:prSet/>
      <dgm:spPr/>
      <dgm:t>
        <a:bodyPr/>
        <a:lstStyle/>
        <a:p>
          <a:endParaRPr lang="en-ZA"/>
        </a:p>
      </dgm:t>
    </dgm:pt>
    <dgm:pt modelId="{E5ED8C46-0EBD-4A64-8821-34FCA09B6A79}" type="sibTrans" cxnId="{B16D3B52-6EDD-431A-B161-CEDFBD36ABA4}">
      <dgm:prSet/>
      <dgm:spPr/>
      <dgm:t>
        <a:bodyPr/>
        <a:lstStyle/>
        <a:p>
          <a:endParaRPr lang="en-ZA"/>
        </a:p>
      </dgm:t>
    </dgm:pt>
    <dgm:pt modelId="{7951B9B8-77E4-4182-B1EB-8D055CD44DBB}">
      <dgm:prSet/>
      <dgm:spPr/>
      <dgm:t>
        <a:bodyPr/>
        <a:lstStyle/>
        <a:p>
          <a:r>
            <a:rPr lang="en-US" dirty="0"/>
            <a:t>Marking out techniques </a:t>
          </a:r>
          <a:endParaRPr lang="en-ZA" dirty="0"/>
        </a:p>
      </dgm:t>
    </dgm:pt>
    <dgm:pt modelId="{0B51D43D-5DC4-44F4-BDC5-4CCB00BD8C1E}" type="parTrans" cxnId="{CD05D0C8-5BE2-4369-89D1-1B5F09A9DFAD}">
      <dgm:prSet/>
      <dgm:spPr/>
      <dgm:t>
        <a:bodyPr/>
        <a:lstStyle/>
        <a:p>
          <a:endParaRPr lang="en-ZA"/>
        </a:p>
      </dgm:t>
    </dgm:pt>
    <dgm:pt modelId="{456136C3-FA55-475A-96FE-5A33756343E0}" type="sibTrans" cxnId="{CD05D0C8-5BE2-4369-89D1-1B5F09A9DFAD}">
      <dgm:prSet/>
      <dgm:spPr/>
      <dgm:t>
        <a:bodyPr/>
        <a:lstStyle/>
        <a:p>
          <a:endParaRPr lang="en-ZA"/>
        </a:p>
      </dgm:t>
    </dgm:pt>
    <dgm:pt modelId="{E7220F89-16E9-48ED-9F36-FEF843534DCD}">
      <dgm:prSet/>
      <dgm:spPr/>
      <dgm:t>
        <a:bodyPr/>
        <a:lstStyle/>
        <a:p>
          <a:r>
            <a:rPr lang="en-US" dirty="0"/>
            <a:t>Development of patterns </a:t>
          </a:r>
          <a:endParaRPr lang="en-ZA" dirty="0"/>
        </a:p>
      </dgm:t>
    </dgm:pt>
    <dgm:pt modelId="{88E44128-CF35-4C54-9D8A-BDF7CCEDC45A}" type="parTrans" cxnId="{63A31F0D-40FC-4062-99AA-5D587468645A}">
      <dgm:prSet/>
      <dgm:spPr/>
      <dgm:t>
        <a:bodyPr/>
        <a:lstStyle/>
        <a:p>
          <a:endParaRPr lang="en-ZA"/>
        </a:p>
      </dgm:t>
    </dgm:pt>
    <dgm:pt modelId="{B3950C47-236F-4A33-95C5-AD45817306B5}" type="sibTrans" cxnId="{63A31F0D-40FC-4062-99AA-5D587468645A}">
      <dgm:prSet/>
      <dgm:spPr/>
      <dgm:t>
        <a:bodyPr/>
        <a:lstStyle/>
        <a:p>
          <a:endParaRPr lang="en-ZA"/>
        </a:p>
      </dgm:t>
    </dgm:pt>
    <dgm:pt modelId="{32B04FEB-32AF-4161-8F0B-4622906130F5}">
      <dgm:prSet/>
      <dgm:spPr/>
      <dgm:t>
        <a:bodyPr/>
        <a:lstStyle/>
        <a:p>
          <a:r>
            <a:rPr lang="en-US" dirty="0"/>
            <a:t>Use hand cutting tools </a:t>
          </a:r>
          <a:endParaRPr lang="en-ZA" dirty="0"/>
        </a:p>
      </dgm:t>
    </dgm:pt>
    <dgm:pt modelId="{AC7FA7BF-9E50-4BA0-8301-E821D39E7620}" type="parTrans" cxnId="{D7DCC9A0-35B9-4F3C-AFF9-B8A1932B0CD9}">
      <dgm:prSet/>
      <dgm:spPr/>
      <dgm:t>
        <a:bodyPr/>
        <a:lstStyle/>
        <a:p>
          <a:endParaRPr lang="en-ZA"/>
        </a:p>
      </dgm:t>
    </dgm:pt>
    <dgm:pt modelId="{99C361FE-F1AF-4E3F-889A-CA66364AB656}" type="sibTrans" cxnId="{D7DCC9A0-35B9-4F3C-AFF9-B8A1932B0CD9}">
      <dgm:prSet/>
      <dgm:spPr/>
      <dgm:t>
        <a:bodyPr/>
        <a:lstStyle/>
        <a:p>
          <a:endParaRPr lang="en-ZA"/>
        </a:p>
      </dgm:t>
    </dgm:pt>
    <dgm:pt modelId="{9CD58DAE-DFD4-4A5B-8421-0767220B24CD}">
      <dgm:prSet/>
      <dgm:spPr/>
      <dgm:t>
        <a:bodyPr/>
        <a:lstStyle/>
        <a:p>
          <a:r>
            <a:rPr lang="en-US" dirty="0"/>
            <a:t>Use of cutting equipment </a:t>
          </a:r>
          <a:endParaRPr lang="en-ZA" dirty="0"/>
        </a:p>
      </dgm:t>
    </dgm:pt>
    <dgm:pt modelId="{8AEF17F7-5A1E-4D4E-9E01-198414FBE7E2}" type="parTrans" cxnId="{FFD24964-4FEC-49D3-8D6B-CB82842D4E59}">
      <dgm:prSet/>
      <dgm:spPr/>
      <dgm:t>
        <a:bodyPr/>
        <a:lstStyle/>
        <a:p>
          <a:endParaRPr lang="en-ZA"/>
        </a:p>
      </dgm:t>
    </dgm:pt>
    <dgm:pt modelId="{CDD70268-20BE-4517-8908-56F781D6E816}" type="sibTrans" cxnId="{FFD24964-4FEC-49D3-8D6B-CB82842D4E59}">
      <dgm:prSet/>
      <dgm:spPr/>
      <dgm:t>
        <a:bodyPr/>
        <a:lstStyle/>
        <a:p>
          <a:endParaRPr lang="en-ZA"/>
        </a:p>
      </dgm:t>
    </dgm:pt>
    <dgm:pt modelId="{E084C38F-B46C-4477-8859-C06004E97792}">
      <dgm:prSet/>
      <dgm:spPr/>
      <dgm:t>
        <a:bodyPr/>
        <a:lstStyle/>
        <a:p>
          <a:r>
            <a:rPr lang="en-US" dirty="0"/>
            <a:t>Cutting materials </a:t>
          </a:r>
          <a:endParaRPr lang="en-ZA" dirty="0"/>
        </a:p>
      </dgm:t>
    </dgm:pt>
    <dgm:pt modelId="{305EA7E9-E138-426B-945D-095EC038D3C1}" type="parTrans" cxnId="{A723FC64-C142-4EC4-A0CB-BF936F0DF297}">
      <dgm:prSet/>
      <dgm:spPr/>
      <dgm:t>
        <a:bodyPr/>
        <a:lstStyle/>
        <a:p>
          <a:endParaRPr lang="en-ZA"/>
        </a:p>
      </dgm:t>
    </dgm:pt>
    <dgm:pt modelId="{A9654733-ED5F-4686-97AD-F2B962FCCBE0}" type="sibTrans" cxnId="{A723FC64-C142-4EC4-A0CB-BF936F0DF297}">
      <dgm:prSet/>
      <dgm:spPr/>
      <dgm:t>
        <a:bodyPr/>
        <a:lstStyle/>
        <a:p>
          <a:endParaRPr lang="en-ZA"/>
        </a:p>
      </dgm:t>
    </dgm:pt>
    <dgm:pt modelId="{E5D61780-427F-4EF2-8156-998961953A4C}">
      <dgm:prSet/>
      <dgm:spPr/>
      <dgm:t>
        <a:bodyPr/>
        <a:lstStyle/>
        <a:p>
          <a:r>
            <a:rPr lang="en-US" dirty="0"/>
            <a:t>Forming materials </a:t>
          </a:r>
          <a:endParaRPr lang="en-ZA" dirty="0"/>
        </a:p>
      </dgm:t>
    </dgm:pt>
    <dgm:pt modelId="{2A5EB32E-DA99-400F-9C8B-0A82D0A77F8C}" type="parTrans" cxnId="{7EB4AA31-CEA6-48A4-A297-BFB6F6BDCEDB}">
      <dgm:prSet/>
      <dgm:spPr/>
      <dgm:t>
        <a:bodyPr/>
        <a:lstStyle/>
        <a:p>
          <a:endParaRPr lang="en-ZA"/>
        </a:p>
      </dgm:t>
    </dgm:pt>
    <dgm:pt modelId="{1DC29020-669E-4D97-89BD-8ECD8544B686}" type="sibTrans" cxnId="{7EB4AA31-CEA6-48A4-A297-BFB6F6BDCEDB}">
      <dgm:prSet/>
      <dgm:spPr/>
      <dgm:t>
        <a:bodyPr/>
        <a:lstStyle/>
        <a:p>
          <a:endParaRPr lang="en-ZA"/>
        </a:p>
      </dgm:t>
    </dgm:pt>
    <dgm:pt modelId="{05347D0F-5FF0-42C2-B5BE-B0D2A930AA77}">
      <dgm:prSet/>
      <dgm:spPr/>
      <dgm:t>
        <a:bodyPr/>
        <a:lstStyle/>
        <a:p>
          <a:r>
            <a:rPr lang="en-US" dirty="0"/>
            <a:t>Joining techniques </a:t>
          </a:r>
          <a:endParaRPr lang="en-ZA" dirty="0"/>
        </a:p>
      </dgm:t>
    </dgm:pt>
    <dgm:pt modelId="{1FD16CEC-57A3-46DA-9EF1-76BEEEFE4771}" type="parTrans" cxnId="{3E3D42D5-2B36-43AD-85FA-5186A21D5FE6}">
      <dgm:prSet/>
      <dgm:spPr/>
      <dgm:t>
        <a:bodyPr/>
        <a:lstStyle/>
        <a:p>
          <a:endParaRPr lang="en-ZA"/>
        </a:p>
      </dgm:t>
    </dgm:pt>
    <dgm:pt modelId="{6D661630-3806-4857-99DE-F2422A0FA2DC}" type="sibTrans" cxnId="{3E3D42D5-2B36-43AD-85FA-5186A21D5FE6}">
      <dgm:prSet/>
      <dgm:spPr/>
      <dgm:t>
        <a:bodyPr/>
        <a:lstStyle/>
        <a:p>
          <a:endParaRPr lang="en-ZA"/>
        </a:p>
      </dgm:t>
    </dgm:pt>
    <dgm:pt modelId="{94C1A539-512C-4A90-BDC9-D20AA39128FD}">
      <dgm:prSet/>
      <dgm:spPr/>
      <dgm:t>
        <a:bodyPr/>
        <a:lstStyle/>
        <a:p>
          <a:r>
            <a:rPr lang="en-US" dirty="0"/>
            <a:t>Safety precautions</a:t>
          </a:r>
          <a:endParaRPr lang="en-ZA" dirty="0"/>
        </a:p>
      </dgm:t>
    </dgm:pt>
    <dgm:pt modelId="{9341DD70-4EBB-4612-BF46-D6A5740B2AB5}" type="parTrans" cxnId="{D66499E1-1132-4C1D-B068-5F2A9C51DC0F}">
      <dgm:prSet/>
      <dgm:spPr/>
      <dgm:t>
        <a:bodyPr/>
        <a:lstStyle/>
        <a:p>
          <a:endParaRPr lang="en-ZA"/>
        </a:p>
      </dgm:t>
    </dgm:pt>
    <dgm:pt modelId="{164095E3-17D9-4D6F-837D-448E13DFBB3E}" type="sibTrans" cxnId="{D66499E1-1132-4C1D-B068-5F2A9C51DC0F}">
      <dgm:prSet/>
      <dgm:spPr/>
      <dgm:t>
        <a:bodyPr/>
        <a:lstStyle/>
        <a:p>
          <a:endParaRPr lang="en-ZA"/>
        </a:p>
      </dgm:t>
    </dgm:pt>
    <dgm:pt modelId="{DC33AF24-6B74-4A13-8ACB-12382F5E9462}" type="pres">
      <dgm:prSet presAssocID="{539F01D1-F27E-43D5-AE92-7D06FD7479CC}" presName="diagram" presStyleCnt="0">
        <dgm:presLayoutVars>
          <dgm:dir/>
          <dgm:resizeHandles val="exact"/>
        </dgm:presLayoutVars>
      </dgm:prSet>
      <dgm:spPr/>
    </dgm:pt>
    <dgm:pt modelId="{7E7A5F9B-66D3-4195-80F5-12334120D649}" type="pres">
      <dgm:prSet presAssocID="{0E28AE69-8B29-47F1-B5F5-CD0B8C596A67}" presName="node" presStyleLbl="node1" presStyleIdx="0" presStyleCnt="11">
        <dgm:presLayoutVars>
          <dgm:bulletEnabled val="1"/>
        </dgm:presLayoutVars>
      </dgm:prSet>
      <dgm:spPr/>
    </dgm:pt>
    <dgm:pt modelId="{0F6A70A8-951A-41D9-A408-F6B130AB9FAE}" type="pres">
      <dgm:prSet presAssocID="{F1BBAAFB-958F-45A6-801D-AD7B99D6693C}" presName="sibTrans" presStyleCnt="0"/>
      <dgm:spPr/>
    </dgm:pt>
    <dgm:pt modelId="{839A788D-D114-4CF4-9AC6-616149FB22CE}" type="pres">
      <dgm:prSet presAssocID="{EF8309BF-3FE0-4C2D-99E3-6E7C37198DD4}" presName="node" presStyleLbl="node1" presStyleIdx="1" presStyleCnt="11">
        <dgm:presLayoutVars>
          <dgm:bulletEnabled val="1"/>
        </dgm:presLayoutVars>
      </dgm:prSet>
      <dgm:spPr/>
    </dgm:pt>
    <dgm:pt modelId="{AFFB0A2E-D0A6-41E9-8B31-467E4C7A7441}" type="pres">
      <dgm:prSet presAssocID="{839A7CEC-EC5A-4AF4-83FD-62BBBAB5BBAD}" presName="sibTrans" presStyleCnt="0"/>
      <dgm:spPr/>
    </dgm:pt>
    <dgm:pt modelId="{6BF9FF2C-A149-43E0-AB7D-C9D478D1976A}" type="pres">
      <dgm:prSet presAssocID="{20054EFF-51CE-4F21-BD38-F5A584A0327A}" presName="node" presStyleLbl="node1" presStyleIdx="2" presStyleCnt="11">
        <dgm:presLayoutVars>
          <dgm:bulletEnabled val="1"/>
        </dgm:presLayoutVars>
      </dgm:prSet>
      <dgm:spPr/>
    </dgm:pt>
    <dgm:pt modelId="{EB4E990B-F292-4D35-A5DD-E33657E62417}" type="pres">
      <dgm:prSet presAssocID="{E5ED8C46-0EBD-4A64-8821-34FCA09B6A79}" presName="sibTrans" presStyleCnt="0"/>
      <dgm:spPr/>
    </dgm:pt>
    <dgm:pt modelId="{0465C2C3-0756-4F24-91AC-A4B1CA101C6B}" type="pres">
      <dgm:prSet presAssocID="{7951B9B8-77E4-4182-B1EB-8D055CD44DBB}" presName="node" presStyleLbl="node1" presStyleIdx="3" presStyleCnt="11">
        <dgm:presLayoutVars>
          <dgm:bulletEnabled val="1"/>
        </dgm:presLayoutVars>
      </dgm:prSet>
      <dgm:spPr/>
    </dgm:pt>
    <dgm:pt modelId="{6F7CF7AE-31F5-4CAC-B0F8-20D4279CE718}" type="pres">
      <dgm:prSet presAssocID="{456136C3-FA55-475A-96FE-5A33756343E0}" presName="sibTrans" presStyleCnt="0"/>
      <dgm:spPr/>
    </dgm:pt>
    <dgm:pt modelId="{ED6D5F48-859A-4615-BB8C-2033C0B71FD7}" type="pres">
      <dgm:prSet presAssocID="{E7220F89-16E9-48ED-9F36-FEF843534DCD}" presName="node" presStyleLbl="node1" presStyleIdx="4" presStyleCnt="11">
        <dgm:presLayoutVars>
          <dgm:bulletEnabled val="1"/>
        </dgm:presLayoutVars>
      </dgm:prSet>
      <dgm:spPr/>
    </dgm:pt>
    <dgm:pt modelId="{7776B7E4-59F7-46C5-9A5E-4CE9BCB9E89F}" type="pres">
      <dgm:prSet presAssocID="{B3950C47-236F-4A33-95C5-AD45817306B5}" presName="sibTrans" presStyleCnt="0"/>
      <dgm:spPr/>
    </dgm:pt>
    <dgm:pt modelId="{667F8463-5FE0-4BE3-B7D3-23E923E82DA3}" type="pres">
      <dgm:prSet presAssocID="{32B04FEB-32AF-4161-8F0B-4622906130F5}" presName="node" presStyleLbl="node1" presStyleIdx="5" presStyleCnt="11">
        <dgm:presLayoutVars>
          <dgm:bulletEnabled val="1"/>
        </dgm:presLayoutVars>
      </dgm:prSet>
      <dgm:spPr/>
    </dgm:pt>
    <dgm:pt modelId="{F7853F91-34DD-40C6-9680-613F87394F19}" type="pres">
      <dgm:prSet presAssocID="{99C361FE-F1AF-4E3F-889A-CA66364AB656}" presName="sibTrans" presStyleCnt="0"/>
      <dgm:spPr/>
    </dgm:pt>
    <dgm:pt modelId="{2F9D93F5-79E1-4008-AE12-448A8CCDAAAD}" type="pres">
      <dgm:prSet presAssocID="{9CD58DAE-DFD4-4A5B-8421-0767220B24CD}" presName="node" presStyleLbl="node1" presStyleIdx="6" presStyleCnt="11">
        <dgm:presLayoutVars>
          <dgm:bulletEnabled val="1"/>
        </dgm:presLayoutVars>
      </dgm:prSet>
      <dgm:spPr/>
    </dgm:pt>
    <dgm:pt modelId="{67A7C344-4383-424E-974B-A1817A0E51A4}" type="pres">
      <dgm:prSet presAssocID="{CDD70268-20BE-4517-8908-56F781D6E816}" presName="sibTrans" presStyleCnt="0"/>
      <dgm:spPr/>
    </dgm:pt>
    <dgm:pt modelId="{86484783-7F89-4FBE-B7E7-EC9E36B4EE47}" type="pres">
      <dgm:prSet presAssocID="{E084C38F-B46C-4477-8859-C06004E97792}" presName="node" presStyleLbl="node1" presStyleIdx="7" presStyleCnt="11">
        <dgm:presLayoutVars>
          <dgm:bulletEnabled val="1"/>
        </dgm:presLayoutVars>
      </dgm:prSet>
      <dgm:spPr/>
    </dgm:pt>
    <dgm:pt modelId="{C529500E-A598-47A1-A982-5EF8CC770FC7}" type="pres">
      <dgm:prSet presAssocID="{A9654733-ED5F-4686-97AD-F2B962FCCBE0}" presName="sibTrans" presStyleCnt="0"/>
      <dgm:spPr/>
    </dgm:pt>
    <dgm:pt modelId="{C88C9430-2CE4-4F76-8C9A-473F8EE8F9CB}" type="pres">
      <dgm:prSet presAssocID="{E5D61780-427F-4EF2-8156-998961953A4C}" presName="node" presStyleLbl="node1" presStyleIdx="8" presStyleCnt="11">
        <dgm:presLayoutVars>
          <dgm:bulletEnabled val="1"/>
        </dgm:presLayoutVars>
      </dgm:prSet>
      <dgm:spPr/>
    </dgm:pt>
    <dgm:pt modelId="{798E424A-C67F-4149-8B30-7EBBF277F332}" type="pres">
      <dgm:prSet presAssocID="{1DC29020-669E-4D97-89BD-8ECD8544B686}" presName="sibTrans" presStyleCnt="0"/>
      <dgm:spPr/>
    </dgm:pt>
    <dgm:pt modelId="{97116C89-0E2B-48F3-B926-C5451AA16499}" type="pres">
      <dgm:prSet presAssocID="{05347D0F-5FF0-42C2-B5BE-B0D2A930AA77}" presName="node" presStyleLbl="node1" presStyleIdx="9" presStyleCnt="11">
        <dgm:presLayoutVars>
          <dgm:bulletEnabled val="1"/>
        </dgm:presLayoutVars>
      </dgm:prSet>
      <dgm:spPr/>
    </dgm:pt>
    <dgm:pt modelId="{DE386A41-4571-41AD-9289-9B4D30F1830A}" type="pres">
      <dgm:prSet presAssocID="{6D661630-3806-4857-99DE-F2422A0FA2DC}" presName="sibTrans" presStyleCnt="0"/>
      <dgm:spPr/>
    </dgm:pt>
    <dgm:pt modelId="{E0C76F9C-48C4-422F-AED5-4852DD481838}" type="pres">
      <dgm:prSet presAssocID="{94C1A539-512C-4A90-BDC9-D20AA39128FD}" presName="node" presStyleLbl="node1" presStyleIdx="10" presStyleCnt="11">
        <dgm:presLayoutVars>
          <dgm:bulletEnabled val="1"/>
        </dgm:presLayoutVars>
      </dgm:prSet>
      <dgm:spPr/>
    </dgm:pt>
  </dgm:ptLst>
  <dgm:cxnLst>
    <dgm:cxn modelId="{2FA55C0A-028E-43A1-92FE-78E525A34B81}" type="presOf" srcId="{05347D0F-5FF0-42C2-B5BE-B0D2A930AA77}" destId="{97116C89-0E2B-48F3-B926-C5451AA16499}" srcOrd="0" destOrd="0" presId="urn:microsoft.com/office/officeart/2005/8/layout/default"/>
    <dgm:cxn modelId="{63A31F0D-40FC-4062-99AA-5D587468645A}" srcId="{539F01D1-F27E-43D5-AE92-7D06FD7479CC}" destId="{E7220F89-16E9-48ED-9F36-FEF843534DCD}" srcOrd="4" destOrd="0" parTransId="{88E44128-CF35-4C54-9D8A-BDF7CCEDC45A}" sibTransId="{B3950C47-236F-4A33-95C5-AD45817306B5}"/>
    <dgm:cxn modelId="{A9981411-65DA-4572-8FEC-7ABEF725DDAD}" type="presOf" srcId="{E5D61780-427F-4EF2-8156-998961953A4C}" destId="{C88C9430-2CE4-4F76-8C9A-473F8EE8F9CB}" srcOrd="0" destOrd="0" presId="urn:microsoft.com/office/officeart/2005/8/layout/default"/>
    <dgm:cxn modelId="{38AF1919-AD89-4A8B-8143-BDF4C2A472C3}" type="presOf" srcId="{20054EFF-51CE-4F21-BD38-F5A584A0327A}" destId="{6BF9FF2C-A149-43E0-AB7D-C9D478D1976A}" srcOrd="0" destOrd="0" presId="urn:microsoft.com/office/officeart/2005/8/layout/default"/>
    <dgm:cxn modelId="{F1116319-17B5-466A-BA52-2276AF98B9EF}" srcId="{539F01D1-F27E-43D5-AE92-7D06FD7479CC}" destId="{EF8309BF-3FE0-4C2D-99E3-6E7C37198DD4}" srcOrd="1" destOrd="0" parTransId="{D53C38D4-F0E4-4112-A06A-258C4998E7E7}" sibTransId="{839A7CEC-EC5A-4AF4-83FD-62BBBAB5BBAD}"/>
    <dgm:cxn modelId="{63216E2E-90CA-42BE-A973-0883987A96E0}" type="presOf" srcId="{539F01D1-F27E-43D5-AE92-7D06FD7479CC}" destId="{DC33AF24-6B74-4A13-8ACB-12382F5E9462}" srcOrd="0" destOrd="0" presId="urn:microsoft.com/office/officeart/2005/8/layout/default"/>
    <dgm:cxn modelId="{7EB4AA31-CEA6-48A4-A297-BFB6F6BDCEDB}" srcId="{539F01D1-F27E-43D5-AE92-7D06FD7479CC}" destId="{E5D61780-427F-4EF2-8156-998961953A4C}" srcOrd="8" destOrd="0" parTransId="{2A5EB32E-DA99-400F-9C8B-0A82D0A77F8C}" sibTransId="{1DC29020-669E-4D97-89BD-8ECD8544B686}"/>
    <dgm:cxn modelId="{FFD24964-4FEC-49D3-8D6B-CB82842D4E59}" srcId="{539F01D1-F27E-43D5-AE92-7D06FD7479CC}" destId="{9CD58DAE-DFD4-4A5B-8421-0767220B24CD}" srcOrd="6" destOrd="0" parTransId="{8AEF17F7-5A1E-4D4E-9E01-198414FBE7E2}" sibTransId="{CDD70268-20BE-4517-8908-56F781D6E816}"/>
    <dgm:cxn modelId="{A723FC64-C142-4EC4-A0CB-BF936F0DF297}" srcId="{539F01D1-F27E-43D5-AE92-7D06FD7479CC}" destId="{E084C38F-B46C-4477-8859-C06004E97792}" srcOrd="7" destOrd="0" parTransId="{305EA7E9-E138-426B-945D-095EC038D3C1}" sibTransId="{A9654733-ED5F-4686-97AD-F2B962FCCBE0}"/>
    <dgm:cxn modelId="{10E5E44C-F6FD-4D20-A91D-3B49B5F3E7F8}" type="presOf" srcId="{EF8309BF-3FE0-4C2D-99E3-6E7C37198DD4}" destId="{839A788D-D114-4CF4-9AC6-616149FB22CE}" srcOrd="0" destOrd="0" presId="urn:microsoft.com/office/officeart/2005/8/layout/default"/>
    <dgm:cxn modelId="{1378326D-A235-4450-AFF0-8B4E48FFB5DC}" type="presOf" srcId="{94C1A539-512C-4A90-BDC9-D20AA39128FD}" destId="{E0C76F9C-48C4-422F-AED5-4852DD481838}" srcOrd="0" destOrd="0" presId="urn:microsoft.com/office/officeart/2005/8/layout/default"/>
    <dgm:cxn modelId="{593EB14D-C538-40DB-A7A9-A8CC4193F1DA}" type="presOf" srcId="{7951B9B8-77E4-4182-B1EB-8D055CD44DBB}" destId="{0465C2C3-0756-4F24-91AC-A4B1CA101C6B}" srcOrd="0" destOrd="0" presId="urn:microsoft.com/office/officeart/2005/8/layout/default"/>
    <dgm:cxn modelId="{65A5D36D-79CE-48BC-89AF-35EC42144BD9}" type="presOf" srcId="{9CD58DAE-DFD4-4A5B-8421-0767220B24CD}" destId="{2F9D93F5-79E1-4008-AE12-448A8CCDAAAD}" srcOrd="0" destOrd="0" presId="urn:microsoft.com/office/officeart/2005/8/layout/default"/>
    <dgm:cxn modelId="{B16D3B52-6EDD-431A-B161-CEDFBD36ABA4}" srcId="{539F01D1-F27E-43D5-AE92-7D06FD7479CC}" destId="{20054EFF-51CE-4F21-BD38-F5A584A0327A}" srcOrd="2" destOrd="0" parTransId="{854D1002-1F2F-4C9D-8CD7-40C934AE21B4}" sibTransId="{E5ED8C46-0EBD-4A64-8821-34FCA09B6A79}"/>
    <dgm:cxn modelId="{3AA6A68B-FC0E-46F7-9A04-8BCF4E41BFA0}" type="presOf" srcId="{E084C38F-B46C-4477-8859-C06004E97792}" destId="{86484783-7F89-4FBE-B7E7-EC9E36B4EE47}" srcOrd="0" destOrd="0" presId="urn:microsoft.com/office/officeart/2005/8/layout/default"/>
    <dgm:cxn modelId="{D7DCC9A0-35B9-4F3C-AFF9-B8A1932B0CD9}" srcId="{539F01D1-F27E-43D5-AE92-7D06FD7479CC}" destId="{32B04FEB-32AF-4161-8F0B-4622906130F5}" srcOrd="5" destOrd="0" parTransId="{AC7FA7BF-9E50-4BA0-8301-E821D39E7620}" sibTransId="{99C361FE-F1AF-4E3F-889A-CA66364AB656}"/>
    <dgm:cxn modelId="{7B1D31C2-56FC-44D2-B1DA-215DBFD8720D}" type="presOf" srcId="{E7220F89-16E9-48ED-9F36-FEF843534DCD}" destId="{ED6D5F48-859A-4615-BB8C-2033C0B71FD7}" srcOrd="0" destOrd="0" presId="urn:microsoft.com/office/officeart/2005/8/layout/default"/>
    <dgm:cxn modelId="{C7894AC4-54C6-4A25-9859-AC886A3CB07F}" type="presOf" srcId="{32B04FEB-32AF-4161-8F0B-4622906130F5}" destId="{667F8463-5FE0-4BE3-B7D3-23E923E82DA3}" srcOrd="0" destOrd="0" presId="urn:microsoft.com/office/officeart/2005/8/layout/default"/>
    <dgm:cxn modelId="{CD05D0C8-5BE2-4369-89D1-1B5F09A9DFAD}" srcId="{539F01D1-F27E-43D5-AE92-7D06FD7479CC}" destId="{7951B9B8-77E4-4182-B1EB-8D055CD44DBB}" srcOrd="3" destOrd="0" parTransId="{0B51D43D-5DC4-44F4-BDC5-4CCB00BD8C1E}" sibTransId="{456136C3-FA55-475A-96FE-5A33756343E0}"/>
    <dgm:cxn modelId="{3E3D42D5-2B36-43AD-85FA-5186A21D5FE6}" srcId="{539F01D1-F27E-43D5-AE92-7D06FD7479CC}" destId="{05347D0F-5FF0-42C2-B5BE-B0D2A930AA77}" srcOrd="9" destOrd="0" parTransId="{1FD16CEC-57A3-46DA-9EF1-76BEEEFE4771}" sibTransId="{6D661630-3806-4857-99DE-F2422A0FA2DC}"/>
    <dgm:cxn modelId="{C3C75DD8-3CB5-4855-B9B5-32FCDF6ABA8D}" srcId="{539F01D1-F27E-43D5-AE92-7D06FD7479CC}" destId="{0E28AE69-8B29-47F1-B5F5-CD0B8C596A67}" srcOrd="0" destOrd="0" parTransId="{5B057365-40EB-40A6-8791-7CCE8BF461C9}" sibTransId="{F1BBAAFB-958F-45A6-801D-AD7B99D6693C}"/>
    <dgm:cxn modelId="{D66499E1-1132-4C1D-B068-5F2A9C51DC0F}" srcId="{539F01D1-F27E-43D5-AE92-7D06FD7479CC}" destId="{94C1A539-512C-4A90-BDC9-D20AA39128FD}" srcOrd="10" destOrd="0" parTransId="{9341DD70-4EBB-4612-BF46-D6A5740B2AB5}" sibTransId="{164095E3-17D9-4D6F-837D-448E13DFBB3E}"/>
    <dgm:cxn modelId="{9AF190F9-05E9-4707-866F-4B937DCEDBD9}" type="presOf" srcId="{0E28AE69-8B29-47F1-B5F5-CD0B8C596A67}" destId="{7E7A5F9B-66D3-4195-80F5-12334120D649}" srcOrd="0" destOrd="0" presId="urn:microsoft.com/office/officeart/2005/8/layout/default"/>
    <dgm:cxn modelId="{DF882883-DB19-419C-B8F5-2339B8F3F53B}" type="presParOf" srcId="{DC33AF24-6B74-4A13-8ACB-12382F5E9462}" destId="{7E7A5F9B-66D3-4195-80F5-12334120D649}" srcOrd="0" destOrd="0" presId="urn:microsoft.com/office/officeart/2005/8/layout/default"/>
    <dgm:cxn modelId="{9D48A89E-E02C-44E5-B2D9-5639D146A858}" type="presParOf" srcId="{DC33AF24-6B74-4A13-8ACB-12382F5E9462}" destId="{0F6A70A8-951A-41D9-A408-F6B130AB9FAE}" srcOrd="1" destOrd="0" presId="urn:microsoft.com/office/officeart/2005/8/layout/default"/>
    <dgm:cxn modelId="{4F8C9DB5-1138-4CB3-BAFA-5F75FE3A7050}" type="presParOf" srcId="{DC33AF24-6B74-4A13-8ACB-12382F5E9462}" destId="{839A788D-D114-4CF4-9AC6-616149FB22CE}" srcOrd="2" destOrd="0" presId="urn:microsoft.com/office/officeart/2005/8/layout/default"/>
    <dgm:cxn modelId="{102F32C4-6A3A-4507-AD18-BD3ECE62BAFD}" type="presParOf" srcId="{DC33AF24-6B74-4A13-8ACB-12382F5E9462}" destId="{AFFB0A2E-D0A6-41E9-8B31-467E4C7A7441}" srcOrd="3" destOrd="0" presId="urn:microsoft.com/office/officeart/2005/8/layout/default"/>
    <dgm:cxn modelId="{CFEA0087-123C-4FF0-8ACC-5AA884681CED}" type="presParOf" srcId="{DC33AF24-6B74-4A13-8ACB-12382F5E9462}" destId="{6BF9FF2C-A149-43E0-AB7D-C9D478D1976A}" srcOrd="4" destOrd="0" presId="urn:microsoft.com/office/officeart/2005/8/layout/default"/>
    <dgm:cxn modelId="{479EEA05-AE8B-4A73-96EE-93613A2B2D82}" type="presParOf" srcId="{DC33AF24-6B74-4A13-8ACB-12382F5E9462}" destId="{EB4E990B-F292-4D35-A5DD-E33657E62417}" srcOrd="5" destOrd="0" presId="urn:microsoft.com/office/officeart/2005/8/layout/default"/>
    <dgm:cxn modelId="{47ECDAE8-D552-46A1-A216-86A6AFA21B22}" type="presParOf" srcId="{DC33AF24-6B74-4A13-8ACB-12382F5E9462}" destId="{0465C2C3-0756-4F24-91AC-A4B1CA101C6B}" srcOrd="6" destOrd="0" presId="urn:microsoft.com/office/officeart/2005/8/layout/default"/>
    <dgm:cxn modelId="{BD0B1FD8-C71B-44A5-9A26-3C83E347ECA4}" type="presParOf" srcId="{DC33AF24-6B74-4A13-8ACB-12382F5E9462}" destId="{6F7CF7AE-31F5-4CAC-B0F8-20D4279CE718}" srcOrd="7" destOrd="0" presId="urn:microsoft.com/office/officeart/2005/8/layout/default"/>
    <dgm:cxn modelId="{1CA5C241-FC2A-4CF8-B1E2-42908A4DC752}" type="presParOf" srcId="{DC33AF24-6B74-4A13-8ACB-12382F5E9462}" destId="{ED6D5F48-859A-4615-BB8C-2033C0B71FD7}" srcOrd="8" destOrd="0" presId="urn:microsoft.com/office/officeart/2005/8/layout/default"/>
    <dgm:cxn modelId="{C76807DA-43CC-42F7-846A-154826AC4AD6}" type="presParOf" srcId="{DC33AF24-6B74-4A13-8ACB-12382F5E9462}" destId="{7776B7E4-59F7-46C5-9A5E-4CE9BCB9E89F}" srcOrd="9" destOrd="0" presId="urn:microsoft.com/office/officeart/2005/8/layout/default"/>
    <dgm:cxn modelId="{7337D7E4-A04B-48E7-B450-426CADA5C2BA}" type="presParOf" srcId="{DC33AF24-6B74-4A13-8ACB-12382F5E9462}" destId="{667F8463-5FE0-4BE3-B7D3-23E923E82DA3}" srcOrd="10" destOrd="0" presId="urn:microsoft.com/office/officeart/2005/8/layout/default"/>
    <dgm:cxn modelId="{3FAD33A3-6D6B-463B-82F5-7A18A2902080}" type="presParOf" srcId="{DC33AF24-6B74-4A13-8ACB-12382F5E9462}" destId="{F7853F91-34DD-40C6-9680-613F87394F19}" srcOrd="11" destOrd="0" presId="urn:microsoft.com/office/officeart/2005/8/layout/default"/>
    <dgm:cxn modelId="{D3281E09-E94F-4C5C-9B81-22918E140A67}" type="presParOf" srcId="{DC33AF24-6B74-4A13-8ACB-12382F5E9462}" destId="{2F9D93F5-79E1-4008-AE12-448A8CCDAAAD}" srcOrd="12" destOrd="0" presId="urn:microsoft.com/office/officeart/2005/8/layout/default"/>
    <dgm:cxn modelId="{84CF0689-E8E8-41C1-9E5B-2F0ABA60B48C}" type="presParOf" srcId="{DC33AF24-6B74-4A13-8ACB-12382F5E9462}" destId="{67A7C344-4383-424E-974B-A1817A0E51A4}" srcOrd="13" destOrd="0" presId="urn:microsoft.com/office/officeart/2005/8/layout/default"/>
    <dgm:cxn modelId="{9C3F39C0-D56D-4A8A-B6A6-45474DB3C631}" type="presParOf" srcId="{DC33AF24-6B74-4A13-8ACB-12382F5E9462}" destId="{86484783-7F89-4FBE-B7E7-EC9E36B4EE47}" srcOrd="14" destOrd="0" presId="urn:microsoft.com/office/officeart/2005/8/layout/default"/>
    <dgm:cxn modelId="{F683FBFD-D3D1-4659-A3E5-A55F3DB398B3}" type="presParOf" srcId="{DC33AF24-6B74-4A13-8ACB-12382F5E9462}" destId="{C529500E-A598-47A1-A982-5EF8CC770FC7}" srcOrd="15" destOrd="0" presId="urn:microsoft.com/office/officeart/2005/8/layout/default"/>
    <dgm:cxn modelId="{346069DD-94CB-47E1-8708-45AB7E949C17}" type="presParOf" srcId="{DC33AF24-6B74-4A13-8ACB-12382F5E9462}" destId="{C88C9430-2CE4-4F76-8C9A-473F8EE8F9CB}" srcOrd="16" destOrd="0" presId="urn:microsoft.com/office/officeart/2005/8/layout/default"/>
    <dgm:cxn modelId="{15E12D79-F1FC-4341-99DA-63CA774A0A56}" type="presParOf" srcId="{DC33AF24-6B74-4A13-8ACB-12382F5E9462}" destId="{798E424A-C67F-4149-8B30-7EBBF277F332}" srcOrd="17" destOrd="0" presId="urn:microsoft.com/office/officeart/2005/8/layout/default"/>
    <dgm:cxn modelId="{74A540E2-760C-4C34-B276-9D27ECDF197B}" type="presParOf" srcId="{DC33AF24-6B74-4A13-8ACB-12382F5E9462}" destId="{97116C89-0E2B-48F3-B926-C5451AA16499}" srcOrd="18" destOrd="0" presId="urn:microsoft.com/office/officeart/2005/8/layout/default"/>
    <dgm:cxn modelId="{812D5690-B8FF-488F-AEC4-7BD889BF68F3}" type="presParOf" srcId="{DC33AF24-6B74-4A13-8ACB-12382F5E9462}" destId="{DE386A41-4571-41AD-9289-9B4D30F1830A}" srcOrd="19" destOrd="0" presId="urn:microsoft.com/office/officeart/2005/8/layout/default"/>
    <dgm:cxn modelId="{5D449511-EE90-4962-B6F9-A94628F21DBC}" type="presParOf" srcId="{DC33AF24-6B74-4A13-8ACB-12382F5E9462}" destId="{E0C76F9C-48C4-422F-AED5-4852DD481838}"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A5F9B-66D3-4195-80F5-12334120D649}">
      <dsp:nvSpPr>
        <dsp:cNvPr id="0" name=""/>
        <dsp:cNvSpPr/>
      </dsp:nvSpPr>
      <dsp:spPr>
        <a:xfrm>
          <a:off x="1319" y="536537"/>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Interpretation drawings </a:t>
          </a:r>
          <a:endParaRPr lang="en-ZA" sz="2000" kern="1200" dirty="0"/>
        </a:p>
      </dsp:txBody>
      <dsp:txXfrm>
        <a:off x="1319" y="536537"/>
        <a:ext cx="1663193" cy="997916"/>
      </dsp:txXfrm>
    </dsp:sp>
    <dsp:sp modelId="{839A788D-D114-4CF4-9AC6-616149FB22CE}">
      <dsp:nvSpPr>
        <dsp:cNvPr id="0" name=""/>
        <dsp:cNvSpPr/>
      </dsp:nvSpPr>
      <dsp:spPr>
        <a:xfrm>
          <a:off x="1830832" y="536537"/>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Job planning </a:t>
          </a:r>
          <a:endParaRPr lang="en-ZA" sz="2000" kern="1200" dirty="0"/>
        </a:p>
      </dsp:txBody>
      <dsp:txXfrm>
        <a:off x="1830832" y="536537"/>
        <a:ext cx="1663193" cy="997916"/>
      </dsp:txXfrm>
    </dsp:sp>
    <dsp:sp modelId="{6BF9FF2C-A149-43E0-AB7D-C9D478D1976A}">
      <dsp:nvSpPr>
        <dsp:cNvPr id="0" name=""/>
        <dsp:cNvSpPr/>
      </dsp:nvSpPr>
      <dsp:spPr>
        <a:xfrm>
          <a:off x="3660345" y="536537"/>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Calculation of material cutting sizes </a:t>
          </a:r>
          <a:endParaRPr lang="en-ZA" sz="2000" kern="1200" dirty="0"/>
        </a:p>
      </dsp:txBody>
      <dsp:txXfrm>
        <a:off x="3660345" y="536537"/>
        <a:ext cx="1663193" cy="997916"/>
      </dsp:txXfrm>
    </dsp:sp>
    <dsp:sp modelId="{0465C2C3-0756-4F24-91AC-A4B1CA101C6B}">
      <dsp:nvSpPr>
        <dsp:cNvPr id="0" name=""/>
        <dsp:cNvSpPr/>
      </dsp:nvSpPr>
      <dsp:spPr>
        <a:xfrm>
          <a:off x="5489858" y="536537"/>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Marking out techniques </a:t>
          </a:r>
          <a:endParaRPr lang="en-ZA" sz="2000" kern="1200" dirty="0"/>
        </a:p>
      </dsp:txBody>
      <dsp:txXfrm>
        <a:off x="5489858" y="536537"/>
        <a:ext cx="1663193" cy="997916"/>
      </dsp:txXfrm>
    </dsp:sp>
    <dsp:sp modelId="{ED6D5F48-859A-4615-BB8C-2033C0B71FD7}">
      <dsp:nvSpPr>
        <dsp:cNvPr id="0" name=""/>
        <dsp:cNvSpPr/>
      </dsp:nvSpPr>
      <dsp:spPr>
        <a:xfrm>
          <a:off x="7319370" y="536537"/>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Development of patterns </a:t>
          </a:r>
          <a:endParaRPr lang="en-ZA" sz="2000" kern="1200" dirty="0"/>
        </a:p>
      </dsp:txBody>
      <dsp:txXfrm>
        <a:off x="7319370" y="536537"/>
        <a:ext cx="1663193" cy="997916"/>
      </dsp:txXfrm>
    </dsp:sp>
    <dsp:sp modelId="{667F8463-5FE0-4BE3-B7D3-23E923E82DA3}">
      <dsp:nvSpPr>
        <dsp:cNvPr id="0" name=""/>
        <dsp:cNvSpPr/>
      </dsp:nvSpPr>
      <dsp:spPr>
        <a:xfrm>
          <a:off x="9148883" y="536537"/>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Use hand cutting tools </a:t>
          </a:r>
          <a:endParaRPr lang="en-ZA" sz="2000" kern="1200" dirty="0"/>
        </a:p>
      </dsp:txBody>
      <dsp:txXfrm>
        <a:off x="9148883" y="536537"/>
        <a:ext cx="1663193" cy="997916"/>
      </dsp:txXfrm>
    </dsp:sp>
    <dsp:sp modelId="{2F9D93F5-79E1-4008-AE12-448A8CCDAAAD}">
      <dsp:nvSpPr>
        <dsp:cNvPr id="0" name=""/>
        <dsp:cNvSpPr/>
      </dsp:nvSpPr>
      <dsp:spPr>
        <a:xfrm>
          <a:off x="916076" y="1700773"/>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Use of cutting equipment </a:t>
          </a:r>
          <a:endParaRPr lang="en-ZA" sz="2000" kern="1200" dirty="0"/>
        </a:p>
      </dsp:txBody>
      <dsp:txXfrm>
        <a:off x="916076" y="1700773"/>
        <a:ext cx="1663193" cy="997916"/>
      </dsp:txXfrm>
    </dsp:sp>
    <dsp:sp modelId="{86484783-7F89-4FBE-B7E7-EC9E36B4EE47}">
      <dsp:nvSpPr>
        <dsp:cNvPr id="0" name=""/>
        <dsp:cNvSpPr/>
      </dsp:nvSpPr>
      <dsp:spPr>
        <a:xfrm>
          <a:off x="2745589" y="1700773"/>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Cutting materials </a:t>
          </a:r>
          <a:endParaRPr lang="en-ZA" sz="2000" kern="1200" dirty="0"/>
        </a:p>
      </dsp:txBody>
      <dsp:txXfrm>
        <a:off x="2745589" y="1700773"/>
        <a:ext cx="1663193" cy="997916"/>
      </dsp:txXfrm>
    </dsp:sp>
    <dsp:sp modelId="{C88C9430-2CE4-4F76-8C9A-473F8EE8F9CB}">
      <dsp:nvSpPr>
        <dsp:cNvPr id="0" name=""/>
        <dsp:cNvSpPr/>
      </dsp:nvSpPr>
      <dsp:spPr>
        <a:xfrm>
          <a:off x="4575101" y="1700773"/>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Forming materials </a:t>
          </a:r>
          <a:endParaRPr lang="en-ZA" sz="2000" kern="1200" dirty="0"/>
        </a:p>
      </dsp:txBody>
      <dsp:txXfrm>
        <a:off x="4575101" y="1700773"/>
        <a:ext cx="1663193" cy="997916"/>
      </dsp:txXfrm>
    </dsp:sp>
    <dsp:sp modelId="{97116C89-0E2B-48F3-B926-C5451AA16499}">
      <dsp:nvSpPr>
        <dsp:cNvPr id="0" name=""/>
        <dsp:cNvSpPr/>
      </dsp:nvSpPr>
      <dsp:spPr>
        <a:xfrm>
          <a:off x="6404614" y="1700773"/>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Joining techniques </a:t>
          </a:r>
          <a:endParaRPr lang="en-ZA" sz="2000" kern="1200" dirty="0"/>
        </a:p>
      </dsp:txBody>
      <dsp:txXfrm>
        <a:off x="6404614" y="1700773"/>
        <a:ext cx="1663193" cy="997916"/>
      </dsp:txXfrm>
    </dsp:sp>
    <dsp:sp modelId="{E0C76F9C-48C4-422F-AED5-4852DD481838}">
      <dsp:nvSpPr>
        <dsp:cNvPr id="0" name=""/>
        <dsp:cNvSpPr/>
      </dsp:nvSpPr>
      <dsp:spPr>
        <a:xfrm>
          <a:off x="8234127" y="1700773"/>
          <a:ext cx="1663193" cy="99791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Safety precautions</a:t>
          </a:r>
          <a:endParaRPr lang="en-ZA" sz="2000" kern="1200" dirty="0"/>
        </a:p>
      </dsp:txBody>
      <dsp:txXfrm>
        <a:off x="8234127" y="1700773"/>
        <a:ext cx="1663193" cy="9979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9E6758-1FFD-2342-AA53-5F892B1F990B}" type="datetimeFigureOut">
              <a:rPr lang="en-US" smtClean="0"/>
              <a:t>12/19/2023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9ED1F9-FCCD-C745-B4E9-70C8855F4689}" type="slidenum">
              <a:rPr lang="en-US" smtClean="0"/>
              <a:t>‹#›</a:t>
            </a:fld>
            <a:endParaRPr lang="en-US" dirty="0"/>
          </a:p>
        </p:txBody>
      </p:sp>
    </p:spTree>
    <p:extLst>
      <p:ext uri="{BB962C8B-B14F-4D97-AF65-F5344CB8AC3E}">
        <p14:creationId xmlns:p14="http://schemas.microsoft.com/office/powerpoint/2010/main" val="181989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F7E2D-7B8F-4F80-BF99-5B46D35C2FAD}" type="datetimeFigureOut">
              <a:rPr lang="en-ZA" smtClean="0"/>
              <a:t>2023/12/19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46900-4EDF-44E7-B007-0B5AD608C128}" type="slidenum">
              <a:rPr lang="en-ZA" smtClean="0"/>
              <a:t>‹#›</a:t>
            </a:fld>
            <a:endParaRPr lang="en-ZA" dirty="0"/>
          </a:p>
        </p:txBody>
      </p:sp>
    </p:spTree>
    <p:extLst>
      <p:ext uri="{BB962C8B-B14F-4D97-AF65-F5344CB8AC3E}">
        <p14:creationId xmlns:p14="http://schemas.microsoft.com/office/powerpoint/2010/main" val="44655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blo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2908" y="192745"/>
            <a:ext cx="11806187" cy="6472517"/>
          </a:xfrm>
          <a:prstGeom prst="rect">
            <a:avLst/>
          </a:prstGeom>
        </p:spPr>
      </p:pic>
      <p:pic>
        <p:nvPicPr>
          <p:cNvPr id="6" name="Picture 5"/>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sp>
        <p:nvSpPr>
          <p:cNvPr id="7" name="Rectangle 6"/>
          <p:cNvSpPr/>
          <p:nvPr userDrawn="1"/>
        </p:nvSpPr>
        <p:spPr>
          <a:xfrm>
            <a:off x="448238" y="4720201"/>
            <a:ext cx="8659119" cy="176128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2" y="4980501"/>
            <a:ext cx="8036851" cy="450338"/>
          </a:xfrm>
        </p:spPr>
        <p:txBody>
          <a:bodyPr tIns="0" rIns="0" bIns="0" anchor="t">
            <a:noAutofit/>
          </a:bodyPr>
          <a:lstStyle>
            <a:lvl1pPr algn="l">
              <a:lnSpc>
                <a:spcPct val="100000"/>
              </a:lnSpc>
              <a:spcBef>
                <a:spcPts val="0"/>
              </a:spcBef>
              <a:defRPr sz="21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036851"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spTree>
    <p:extLst>
      <p:ext uri="{BB962C8B-B14F-4D97-AF65-F5344CB8AC3E}">
        <p14:creationId xmlns:p14="http://schemas.microsoft.com/office/powerpoint/2010/main" val="3332789641"/>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3" name="Text Placeholder 5"/>
          <p:cNvSpPr>
            <a:spLocks noGrp="1"/>
          </p:cNvSpPr>
          <p:nvPr>
            <p:ph type="body" sz="quarter" idx="10" hasCustomPrompt="1"/>
          </p:nvPr>
        </p:nvSpPr>
        <p:spPr>
          <a:xfrm>
            <a:off x="358589"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p>
        </p:txBody>
      </p:sp>
    </p:spTree>
    <p:extLst>
      <p:ext uri="{BB962C8B-B14F-4D97-AF65-F5344CB8AC3E}">
        <p14:creationId xmlns:p14="http://schemas.microsoft.com/office/powerpoint/2010/main" val="93533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6"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a:t>Footnote</a:t>
            </a:r>
            <a:endParaRPr lang="en-GB" dirty="0"/>
          </a:p>
        </p:txBody>
      </p:sp>
    </p:spTree>
    <p:extLst>
      <p:ext uri="{BB962C8B-B14F-4D97-AF65-F5344CB8AC3E}">
        <p14:creationId xmlns:p14="http://schemas.microsoft.com/office/powerpoint/2010/main" val="480155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baseline="0" dirty="0"/>
            </a:lvl1pPr>
          </a:lstStyle>
          <a:p>
            <a:pPr lvl="0"/>
            <a:r>
              <a:rPr lang="en-US" dirty="0"/>
              <a:t>4 contacts with short description</a:t>
            </a:r>
            <a:endParaRPr lang="en-ZA" dirty="0"/>
          </a:p>
        </p:txBody>
      </p:sp>
      <p:sp>
        <p:nvSpPr>
          <p:cNvPr id="3" name="Picture Placeholder 2"/>
          <p:cNvSpPr>
            <a:spLocks noGrp="1"/>
          </p:cNvSpPr>
          <p:nvPr>
            <p:ph type="pic" sz="quarter" idx="40" hasCustomPrompt="1"/>
          </p:nvPr>
        </p:nvSpPr>
        <p:spPr>
          <a:xfrm>
            <a:off x="368301" y="1701975"/>
            <a:ext cx="1505323" cy="1416050"/>
          </a:xfrm>
        </p:spPr>
        <p:txBody>
          <a:bodyPr/>
          <a:lstStyle>
            <a:lvl1pPr marL="0" indent="0">
              <a:buNone/>
              <a:defRPr/>
            </a:lvl1pPr>
          </a:lstStyle>
          <a:p>
            <a:r>
              <a:rPr lang="en-US" dirty="0"/>
              <a:t>Add picture</a:t>
            </a:r>
            <a:endParaRPr lang="en-ZA" dirty="0"/>
          </a:p>
        </p:txBody>
      </p:sp>
      <p:sp>
        <p:nvSpPr>
          <p:cNvPr id="15" name="Text Placeholder 14"/>
          <p:cNvSpPr>
            <a:spLocks noGrp="1"/>
          </p:cNvSpPr>
          <p:nvPr>
            <p:ph type="body" sz="quarter" idx="43" hasCustomPrompt="1"/>
          </p:nvPr>
        </p:nvSpPr>
        <p:spPr>
          <a:xfrm>
            <a:off x="2044702"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6" name="Text Placeholder 14"/>
          <p:cNvSpPr>
            <a:spLocks noGrp="1"/>
          </p:cNvSpPr>
          <p:nvPr>
            <p:ph type="body" sz="quarter" idx="44" hasCustomPrompt="1"/>
          </p:nvPr>
        </p:nvSpPr>
        <p:spPr>
          <a:xfrm>
            <a:off x="2044702"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94" name="Text Placeholder 14"/>
          <p:cNvSpPr>
            <a:spLocks noGrp="1"/>
          </p:cNvSpPr>
          <p:nvPr>
            <p:ph type="body" sz="quarter" idx="45" hasCustomPrompt="1"/>
          </p:nvPr>
        </p:nvSpPr>
        <p:spPr>
          <a:xfrm>
            <a:off x="2044702" y="2212777"/>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4" name="Picture Placeholder 2"/>
          <p:cNvSpPr>
            <a:spLocks noGrp="1"/>
          </p:cNvSpPr>
          <p:nvPr>
            <p:ph type="pic" sz="quarter" idx="46" hasCustomPrompt="1"/>
          </p:nvPr>
        </p:nvSpPr>
        <p:spPr>
          <a:xfrm>
            <a:off x="6281085" y="1701975"/>
            <a:ext cx="1505323" cy="1416050"/>
          </a:xfrm>
        </p:spPr>
        <p:txBody>
          <a:bodyPr/>
          <a:lstStyle>
            <a:lvl1pPr marL="0" indent="0">
              <a:buNone/>
              <a:defRPr/>
            </a:lvl1pPr>
          </a:lstStyle>
          <a:p>
            <a:r>
              <a:rPr lang="en-US" dirty="0"/>
              <a:t>Add picture</a:t>
            </a:r>
            <a:endParaRPr lang="en-ZA" dirty="0"/>
          </a:p>
        </p:txBody>
      </p:sp>
      <p:sp>
        <p:nvSpPr>
          <p:cNvPr id="115" name="Text Placeholder 14"/>
          <p:cNvSpPr>
            <a:spLocks noGrp="1"/>
          </p:cNvSpPr>
          <p:nvPr>
            <p:ph type="body" sz="quarter" idx="47" hasCustomPrompt="1"/>
          </p:nvPr>
        </p:nvSpPr>
        <p:spPr>
          <a:xfrm>
            <a:off x="7957486"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16" name="Text Placeholder 14"/>
          <p:cNvSpPr>
            <a:spLocks noGrp="1"/>
          </p:cNvSpPr>
          <p:nvPr>
            <p:ph type="body" sz="quarter" idx="48" hasCustomPrompt="1"/>
          </p:nvPr>
        </p:nvSpPr>
        <p:spPr>
          <a:xfrm>
            <a:off x="7957486"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17" name="Text Placeholder 14"/>
          <p:cNvSpPr>
            <a:spLocks noGrp="1"/>
          </p:cNvSpPr>
          <p:nvPr>
            <p:ph type="body" sz="quarter" idx="49" hasCustomPrompt="1"/>
          </p:nvPr>
        </p:nvSpPr>
        <p:spPr>
          <a:xfrm>
            <a:off x="7957486" y="2212777"/>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8" name="Picture Placeholder 2"/>
          <p:cNvSpPr>
            <a:spLocks noGrp="1"/>
          </p:cNvSpPr>
          <p:nvPr>
            <p:ph type="pic" sz="quarter" idx="50" hasCustomPrompt="1"/>
          </p:nvPr>
        </p:nvSpPr>
        <p:spPr>
          <a:xfrm>
            <a:off x="368301" y="3930637"/>
            <a:ext cx="1505323" cy="1416050"/>
          </a:xfrm>
        </p:spPr>
        <p:txBody>
          <a:bodyPr/>
          <a:lstStyle>
            <a:lvl1pPr marL="0" indent="0">
              <a:buNone/>
              <a:defRPr/>
            </a:lvl1pPr>
          </a:lstStyle>
          <a:p>
            <a:r>
              <a:rPr lang="en-US" dirty="0"/>
              <a:t>Add picture</a:t>
            </a:r>
            <a:endParaRPr lang="en-ZA" dirty="0"/>
          </a:p>
        </p:txBody>
      </p:sp>
      <p:sp>
        <p:nvSpPr>
          <p:cNvPr id="119" name="Text Placeholder 14"/>
          <p:cNvSpPr>
            <a:spLocks noGrp="1"/>
          </p:cNvSpPr>
          <p:nvPr>
            <p:ph type="body" sz="quarter" idx="51" hasCustomPrompt="1"/>
          </p:nvPr>
        </p:nvSpPr>
        <p:spPr>
          <a:xfrm>
            <a:off x="2044702" y="3930641"/>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20" name="Text Placeholder 14"/>
          <p:cNvSpPr>
            <a:spLocks noGrp="1"/>
          </p:cNvSpPr>
          <p:nvPr>
            <p:ph type="body" sz="quarter" idx="52" hasCustomPrompt="1"/>
          </p:nvPr>
        </p:nvSpPr>
        <p:spPr>
          <a:xfrm>
            <a:off x="2044702" y="4200901"/>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21" name="Text Placeholder 14"/>
          <p:cNvSpPr>
            <a:spLocks noGrp="1"/>
          </p:cNvSpPr>
          <p:nvPr>
            <p:ph type="body" sz="quarter" idx="53" hasCustomPrompt="1"/>
          </p:nvPr>
        </p:nvSpPr>
        <p:spPr>
          <a:xfrm>
            <a:off x="2044702" y="4441439"/>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22" name="Picture Placeholder 2"/>
          <p:cNvSpPr>
            <a:spLocks noGrp="1"/>
          </p:cNvSpPr>
          <p:nvPr>
            <p:ph type="pic" sz="quarter" idx="54" hasCustomPrompt="1"/>
          </p:nvPr>
        </p:nvSpPr>
        <p:spPr>
          <a:xfrm>
            <a:off x="6281085" y="3930637"/>
            <a:ext cx="1505323" cy="1416050"/>
          </a:xfrm>
        </p:spPr>
        <p:txBody>
          <a:bodyPr/>
          <a:lstStyle>
            <a:lvl1pPr marL="0" indent="0">
              <a:buNone/>
              <a:defRPr/>
            </a:lvl1pPr>
          </a:lstStyle>
          <a:p>
            <a:r>
              <a:rPr lang="en-US" dirty="0"/>
              <a:t>Add picture</a:t>
            </a:r>
            <a:endParaRPr lang="en-ZA" dirty="0"/>
          </a:p>
        </p:txBody>
      </p:sp>
      <p:sp>
        <p:nvSpPr>
          <p:cNvPr id="123" name="Text Placeholder 14"/>
          <p:cNvSpPr>
            <a:spLocks noGrp="1"/>
          </p:cNvSpPr>
          <p:nvPr>
            <p:ph type="body" sz="quarter" idx="55" hasCustomPrompt="1"/>
          </p:nvPr>
        </p:nvSpPr>
        <p:spPr>
          <a:xfrm>
            <a:off x="7957486" y="3930641"/>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24" name="Text Placeholder 14"/>
          <p:cNvSpPr>
            <a:spLocks noGrp="1"/>
          </p:cNvSpPr>
          <p:nvPr>
            <p:ph type="body" sz="quarter" idx="56" hasCustomPrompt="1"/>
          </p:nvPr>
        </p:nvSpPr>
        <p:spPr>
          <a:xfrm>
            <a:off x="7957486" y="4200901"/>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25" name="Text Placeholder 14"/>
          <p:cNvSpPr>
            <a:spLocks noGrp="1"/>
          </p:cNvSpPr>
          <p:nvPr>
            <p:ph type="body" sz="quarter" idx="57" hasCustomPrompt="1"/>
          </p:nvPr>
        </p:nvSpPr>
        <p:spPr>
          <a:xfrm>
            <a:off x="7957486" y="4441439"/>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22"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20"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271581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baseline="0" dirty="0"/>
            </a:lvl1pPr>
          </a:lstStyle>
          <a:p>
            <a:pPr lvl="0"/>
            <a:r>
              <a:rPr lang="en-US" dirty="0"/>
              <a:t>2 contacts with long description</a:t>
            </a:r>
            <a:endParaRPr lang="en-ZA" dirty="0"/>
          </a:p>
        </p:txBody>
      </p:sp>
      <p:sp>
        <p:nvSpPr>
          <p:cNvPr id="3" name="Picture Placeholder 2"/>
          <p:cNvSpPr>
            <a:spLocks noGrp="1"/>
          </p:cNvSpPr>
          <p:nvPr>
            <p:ph type="pic" sz="quarter" idx="40" hasCustomPrompt="1"/>
          </p:nvPr>
        </p:nvSpPr>
        <p:spPr>
          <a:xfrm>
            <a:off x="368301" y="1701975"/>
            <a:ext cx="1505323" cy="1416050"/>
          </a:xfrm>
        </p:spPr>
        <p:txBody>
          <a:bodyPr/>
          <a:lstStyle>
            <a:lvl1pPr marL="0" indent="0">
              <a:buNone/>
              <a:defRPr/>
            </a:lvl1pPr>
          </a:lstStyle>
          <a:p>
            <a:r>
              <a:rPr lang="en-US" dirty="0"/>
              <a:t>Add picture</a:t>
            </a:r>
            <a:endParaRPr lang="en-ZA" dirty="0"/>
          </a:p>
        </p:txBody>
      </p:sp>
      <p:sp>
        <p:nvSpPr>
          <p:cNvPr id="15" name="Text Placeholder 14"/>
          <p:cNvSpPr>
            <a:spLocks noGrp="1"/>
          </p:cNvSpPr>
          <p:nvPr>
            <p:ph type="body" sz="quarter" idx="43" hasCustomPrompt="1"/>
          </p:nvPr>
        </p:nvSpPr>
        <p:spPr>
          <a:xfrm>
            <a:off x="2044702"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6" name="Text Placeholder 14"/>
          <p:cNvSpPr>
            <a:spLocks noGrp="1"/>
          </p:cNvSpPr>
          <p:nvPr>
            <p:ph type="body" sz="quarter" idx="44" hasCustomPrompt="1"/>
          </p:nvPr>
        </p:nvSpPr>
        <p:spPr>
          <a:xfrm>
            <a:off x="2044702"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94" name="Text Placeholder 14"/>
          <p:cNvSpPr>
            <a:spLocks noGrp="1"/>
          </p:cNvSpPr>
          <p:nvPr>
            <p:ph type="body" sz="quarter" idx="45" hasCustomPrompt="1"/>
          </p:nvPr>
        </p:nvSpPr>
        <p:spPr>
          <a:xfrm>
            <a:off x="2044702" y="2212780"/>
            <a:ext cx="3863041" cy="3772099"/>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4" name="Picture Placeholder 2"/>
          <p:cNvSpPr>
            <a:spLocks noGrp="1"/>
          </p:cNvSpPr>
          <p:nvPr>
            <p:ph type="pic" sz="quarter" idx="46" hasCustomPrompt="1"/>
          </p:nvPr>
        </p:nvSpPr>
        <p:spPr>
          <a:xfrm>
            <a:off x="6281085" y="1701975"/>
            <a:ext cx="1505323" cy="1416050"/>
          </a:xfrm>
        </p:spPr>
        <p:txBody>
          <a:bodyPr/>
          <a:lstStyle>
            <a:lvl1pPr marL="0" indent="0">
              <a:buNone/>
              <a:defRPr/>
            </a:lvl1pPr>
          </a:lstStyle>
          <a:p>
            <a:r>
              <a:rPr lang="en-US" dirty="0"/>
              <a:t>Add picture</a:t>
            </a:r>
            <a:endParaRPr lang="en-ZA" dirty="0"/>
          </a:p>
        </p:txBody>
      </p:sp>
      <p:sp>
        <p:nvSpPr>
          <p:cNvPr id="115" name="Text Placeholder 14"/>
          <p:cNvSpPr>
            <a:spLocks noGrp="1"/>
          </p:cNvSpPr>
          <p:nvPr>
            <p:ph type="body" sz="quarter" idx="47" hasCustomPrompt="1"/>
          </p:nvPr>
        </p:nvSpPr>
        <p:spPr>
          <a:xfrm>
            <a:off x="7957486"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16" name="Text Placeholder 14"/>
          <p:cNvSpPr>
            <a:spLocks noGrp="1"/>
          </p:cNvSpPr>
          <p:nvPr>
            <p:ph type="body" sz="quarter" idx="48" hasCustomPrompt="1"/>
          </p:nvPr>
        </p:nvSpPr>
        <p:spPr>
          <a:xfrm>
            <a:off x="7957486"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17" name="Text Placeholder 14"/>
          <p:cNvSpPr>
            <a:spLocks noGrp="1"/>
          </p:cNvSpPr>
          <p:nvPr>
            <p:ph type="body" sz="quarter" idx="49" hasCustomPrompt="1"/>
          </p:nvPr>
        </p:nvSpPr>
        <p:spPr>
          <a:xfrm>
            <a:off x="7957486" y="2212780"/>
            <a:ext cx="3863041" cy="3772099"/>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3"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2"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14413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084739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2 sub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1" y="1674627"/>
            <a:ext cx="5530475" cy="431025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9" name="Content Placeholder 2"/>
          <p:cNvSpPr>
            <a:spLocks noGrp="1"/>
          </p:cNvSpPr>
          <p:nvPr>
            <p:ph idx="12" hasCustomPrompt="1"/>
          </p:nvPr>
        </p:nvSpPr>
        <p:spPr>
          <a:xfrm>
            <a:off x="6290049" y="1674627"/>
            <a:ext cx="5530475" cy="431025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7" name="Text Placeholder 5"/>
          <p:cNvSpPr>
            <a:spLocks noGrp="1"/>
          </p:cNvSpPr>
          <p:nvPr>
            <p:ph type="body" sz="quarter" idx="11" hasCustomPrompt="1"/>
          </p:nvPr>
        </p:nvSpPr>
        <p:spPr>
          <a:xfrm>
            <a:off x="368301" y="1272146"/>
            <a:ext cx="55304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8" name="Text Placeholder 5"/>
          <p:cNvSpPr>
            <a:spLocks noGrp="1"/>
          </p:cNvSpPr>
          <p:nvPr>
            <p:ph type="body" sz="quarter" idx="13" hasCustomPrompt="1"/>
          </p:nvPr>
        </p:nvSpPr>
        <p:spPr>
          <a:xfrm>
            <a:off x="6290049" y="1272146"/>
            <a:ext cx="55304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0"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4229679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3 sub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1"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47"/>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11" name="Content Placeholder 2"/>
          <p:cNvSpPr>
            <a:spLocks noGrp="1"/>
          </p:cNvSpPr>
          <p:nvPr>
            <p:ph idx="12" hasCustomPrompt="1"/>
          </p:nvPr>
        </p:nvSpPr>
        <p:spPr>
          <a:xfrm>
            <a:off x="4243577"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3" name="Content Placeholder 2"/>
          <p:cNvSpPr>
            <a:spLocks noGrp="1"/>
          </p:cNvSpPr>
          <p:nvPr>
            <p:ph idx="14" hasCustomPrompt="1"/>
          </p:nvPr>
        </p:nvSpPr>
        <p:spPr>
          <a:xfrm>
            <a:off x="8118849"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9" name="Text Placeholder 5"/>
          <p:cNvSpPr>
            <a:spLocks noGrp="1"/>
          </p:cNvSpPr>
          <p:nvPr>
            <p:ph type="body" sz="quarter" idx="11" hasCustomPrompt="1"/>
          </p:nvPr>
        </p:nvSpPr>
        <p:spPr>
          <a:xfrm>
            <a:off x="368301"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0" name="Text Placeholder 5"/>
          <p:cNvSpPr>
            <a:spLocks noGrp="1"/>
          </p:cNvSpPr>
          <p:nvPr>
            <p:ph type="body" sz="quarter" idx="15" hasCustomPrompt="1"/>
          </p:nvPr>
        </p:nvSpPr>
        <p:spPr>
          <a:xfrm>
            <a:off x="4243577"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5" name="Text Placeholder 5"/>
          <p:cNvSpPr>
            <a:spLocks noGrp="1"/>
          </p:cNvSpPr>
          <p:nvPr>
            <p:ph type="body" sz="quarter" idx="16" hasCustomPrompt="1"/>
          </p:nvPr>
        </p:nvSpPr>
        <p:spPr>
          <a:xfrm>
            <a:off x="8118849"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2"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138202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1277382"/>
            <a:ext cx="5592849" cy="4707497"/>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16" name="Picture Placeholder 4"/>
          <p:cNvSpPr>
            <a:spLocks noGrp="1"/>
          </p:cNvSpPr>
          <p:nvPr>
            <p:ph type="pic" sz="quarter" idx="12" hasCustomPrompt="1"/>
          </p:nvPr>
        </p:nvSpPr>
        <p:spPr>
          <a:xfrm>
            <a:off x="6227296" y="1268413"/>
            <a:ext cx="5593229" cy="4716462"/>
          </a:xfrm>
        </p:spPr>
        <p:txBody>
          <a:bodyPr/>
          <a:lstStyle>
            <a:lvl1pPr marL="0" indent="0">
              <a:buNone/>
              <a:defRPr/>
            </a:lvl1pPr>
          </a:lstStyle>
          <a:p>
            <a:r>
              <a:rPr lang="en-US" dirty="0"/>
              <a:t>Add picture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2515270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2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3378204"/>
            <a:ext cx="5592849" cy="2606675"/>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Picture Placeholder 4"/>
          <p:cNvSpPr>
            <a:spLocks noGrp="1"/>
          </p:cNvSpPr>
          <p:nvPr>
            <p:ph type="pic" sz="quarter" idx="10" hasCustomPrompt="1"/>
          </p:nvPr>
        </p:nvSpPr>
        <p:spPr>
          <a:xfrm>
            <a:off x="368300" y="1277378"/>
            <a:ext cx="5593229" cy="1947862"/>
          </a:xfrm>
        </p:spPr>
        <p:txBody>
          <a:bodyPr/>
          <a:lstStyle>
            <a:lvl1pPr marL="0" indent="0">
              <a:buNone/>
              <a:defRPr/>
            </a:lvl1pPr>
          </a:lstStyle>
          <a:p>
            <a:r>
              <a:rPr lang="en-US" dirty="0"/>
              <a:t>Add picture</a:t>
            </a:r>
            <a:endParaRPr lang="en-ZA" dirty="0"/>
          </a:p>
        </p:txBody>
      </p:sp>
      <p:sp>
        <p:nvSpPr>
          <p:cNvPr id="15" name="Content Placeholder 2"/>
          <p:cNvSpPr>
            <a:spLocks noGrp="1"/>
          </p:cNvSpPr>
          <p:nvPr>
            <p:ph idx="11" hasCustomPrompt="1"/>
          </p:nvPr>
        </p:nvSpPr>
        <p:spPr>
          <a:xfrm>
            <a:off x="6227298" y="1277382"/>
            <a:ext cx="5592849" cy="2606675"/>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6" name="Picture Placeholder 4"/>
          <p:cNvSpPr>
            <a:spLocks noGrp="1"/>
          </p:cNvSpPr>
          <p:nvPr>
            <p:ph type="pic" sz="quarter" idx="12" hasCustomPrompt="1"/>
          </p:nvPr>
        </p:nvSpPr>
        <p:spPr>
          <a:xfrm>
            <a:off x="6227296" y="4037013"/>
            <a:ext cx="5593229" cy="1947862"/>
          </a:xfrm>
        </p:spPr>
        <p:txBody>
          <a:bodyPr/>
          <a:lstStyle>
            <a:lvl1pPr marL="0" indent="0">
              <a:buNone/>
              <a:defRPr/>
            </a:lvl1pPr>
          </a:lstStyle>
          <a:p>
            <a:r>
              <a:rPr lang="en-US" dirty="0"/>
              <a:t>Add picture</a:t>
            </a:r>
            <a:endParaRPr lang="en-ZA" dirty="0"/>
          </a:p>
        </p:txBody>
      </p:sp>
      <p:sp>
        <p:nvSpPr>
          <p:cNvPr id="7" name="Text Placeholder 5"/>
          <p:cNvSpPr>
            <a:spLocks noGrp="1"/>
          </p:cNvSpPr>
          <p:nvPr>
            <p:ph type="body" sz="quarter" idx="13"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686121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3"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47"/>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Picture Placeholder 4"/>
          <p:cNvSpPr>
            <a:spLocks noGrp="1"/>
          </p:cNvSpPr>
          <p:nvPr>
            <p:ph type="pic" sz="quarter" idx="10" hasCustomPrompt="1"/>
          </p:nvPr>
        </p:nvSpPr>
        <p:spPr>
          <a:xfrm>
            <a:off x="368301" y="1268417"/>
            <a:ext cx="3620995" cy="2010617"/>
          </a:xfrm>
        </p:spPr>
        <p:txBody>
          <a:bodyPr/>
          <a:lstStyle>
            <a:lvl1pPr marL="0" indent="0">
              <a:buNone/>
              <a:defRPr/>
            </a:lvl1pPr>
          </a:lstStyle>
          <a:p>
            <a:r>
              <a:rPr lang="en-US" dirty="0"/>
              <a:t>Add picture</a:t>
            </a:r>
            <a:endParaRPr lang="en-ZA" dirty="0"/>
          </a:p>
        </p:txBody>
      </p:sp>
      <p:sp>
        <p:nvSpPr>
          <p:cNvPr id="17" name="Content Placeholder 2"/>
          <p:cNvSpPr>
            <a:spLocks noGrp="1"/>
          </p:cNvSpPr>
          <p:nvPr>
            <p:ph idx="11" hasCustomPrompt="1"/>
          </p:nvPr>
        </p:nvSpPr>
        <p:spPr>
          <a:xfrm>
            <a:off x="4283918"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8" name="Picture Placeholder 4"/>
          <p:cNvSpPr>
            <a:spLocks noGrp="1"/>
          </p:cNvSpPr>
          <p:nvPr>
            <p:ph type="pic" sz="quarter" idx="12" hasCustomPrompt="1"/>
          </p:nvPr>
        </p:nvSpPr>
        <p:spPr>
          <a:xfrm>
            <a:off x="4283917" y="1268417"/>
            <a:ext cx="3620995" cy="2010617"/>
          </a:xfrm>
        </p:spPr>
        <p:txBody>
          <a:bodyPr/>
          <a:lstStyle>
            <a:lvl1pPr marL="0" indent="0">
              <a:buNone/>
              <a:defRPr/>
            </a:lvl1pPr>
          </a:lstStyle>
          <a:p>
            <a:r>
              <a:rPr lang="en-US" dirty="0"/>
              <a:t>Add picture</a:t>
            </a:r>
            <a:endParaRPr lang="en-ZA" dirty="0"/>
          </a:p>
        </p:txBody>
      </p:sp>
      <p:sp>
        <p:nvSpPr>
          <p:cNvPr id="19" name="Content Placeholder 2"/>
          <p:cNvSpPr>
            <a:spLocks noGrp="1"/>
          </p:cNvSpPr>
          <p:nvPr>
            <p:ph idx="13" hasCustomPrompt="1"/>
          </p:nvPr>
        </p:nvSpPr>
        <p:spPr>
          <a:xfrm>
            <a:off x="8199531"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20" name="Picture Placeholder 4"/>
          <p:cNvSpPr>
            <a:spLocks noGrp="1"/>
          </p:cNvSpPr>
          <p:nvPr>
            <p:ph type="pic" sz="quarter" idx="14" hasCustomPrompt="1"/>
          </p:nvPr>
        </p:nvSpPr>
        <p:spPr>
          <a:xfrm>
            <a:off x="8199532" y="1268417"/>
            <a:ext cx="3620995" cy="2010617"/>
          </a:xfrm>
        </p:spPr>
        <p:txBody>
          <a:bodyPr/>
          <a:lstStyle>
            <a:lvl1pPr marL="0" indent="0">
              <a:buNone/>
              <a:defRPr/>
            </a:lvl1pPr>
          </a:lstStyle>
          <a:p>
            <a:r>
              <a:rPr lang="en-US" dirty="0"/>
              <a:t>Add picture</a:t>
            </a:r>
            <a:endParaRPr lang="en-ZA" dirty="0"/>
          </a:p>
        </p:txBody>
      </p:sp>
      <p:sp>
        <p:nvSpPr>
          <p:cNvPr id="9" name="Text Placeholder 5"/>
          <p:cNvSpPr>
            <a:spLocks noGrp="1"/>
          </p:cNvSpPr>
          <p:nvPr>
            <p:ph type="body" sz="quarter" idx="15"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22031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urple bloc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2908" y="192745"/>
            <a:ext cx="11806187" cy="6472517"/>
          </a:xfrm>
          <a:prstGeom prst="rect">
            <a:avLst/>
          </a:prstGeom>
        </p:spPr>
      </p:pic>
      <p:sp>
        <p:nvSpPr>
          <p:cNvPr id="7" name="Rectangle 6"/>
          <p:cNvSpPr/>
          <p:nvPr userDrawn="1"/>
        </p:nvSpPr>
        <p:spPr>
          <a:xfrm>
            <a:off x="448238" y="4720201"/>
            <a:ext cx="8659119" cy="1761285"/>
          </a:xfrm>
          <a:prstGeom prst="rect">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3" y="4980501"/>
            <a:ext cx="8051719"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3" y="5439804"/>
            <a:ext cx="8051719"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8" name="Picture 7"/>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spTree>
    <p:extLst>
      <p:ext uri="{BB962C8B-B14F-4D97-AF65-F5344CB8AC3E}">
        <p14:creationId xmlns:p14="http://schemas.microsoft.com/office/powerpoint/2010/main" val="3005538936"/>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mp; sourc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1268413"/>
            <a:ext cx="11452225" cy="4388316"/>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Text Placeholder 4"/>
          <p:cNvSpPr>
            <a:spLocks noGrp="1"/>
          </p:cNvSpPr>
          <p:nvPr>
            <p:ph type="body" sz="quarter" idx="10" hasCustomPrompt="1"/>
          </p:nvPr>
        </p:nvSpPr>
        <p:spPr>
          <a:xfrm>
            <a:off x="368302" y="5814833"/>
            <a:ext cx="11452225" cy="268661"/>
          </a:xfrm>
        </p:spPr>
        <p:txBody>
          <a:bodyPr anchor="b"/>
          <a:lstStyle>
            <a:lvl1pPr marL="0" indent="0">
              <a:buNone/>
              <a:defRPr sz="675" i="1">
                <a:solidFill>
                  <a:schemeClr val="tx2"/>
                </a:solidFill>
              </a:defRPr>
            </a:lvl1pPr>
          </a:lstStyle>
          <a:p>
            <a:pPr lvl="0"/>
            <a:r>
              <a:rPr lang="en-US" dirty="0"/>
              <a:t>Add footnote/source</a:t>
            </a:r>
            <a:endParaRPr lang="en-ZA" dirty="0"/>
          </a:p>
        </p:txBody>
      </p:sp>
      <p:sp>
        <p:nvSpPr>
          <p:cNvPr id="6" name="Text Placeholder 5"/>
          <p:cNvSpPr>
            <a:spLocks noGrp="1"/>
          </p:cNvSpPr>
          <p:nvPr>
            <p:ph type="body" sz="quarter" idx="11"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192029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3E4FC6-B4DF-8F40-9162-C43BB5960515}"/>
              </a:ext>
            </a:extLst>
          </p:cNvPr>
          <p:cNvSpPr/>
          <p:nvPr userDrawn="1"/>
        </p:nvSpPr>
        <p:spPr>
          <a:xfrm>
            <a:off x="-125260" y="-187890"/>
            <a:ext cx="12317260" cy="7164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72CA10-27FA-7C46-8CAC-46BEBF6F8C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04B86345-261A-3C4C-AEA5-2E84B0738F4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78BADF70-C50C-9A42-ACD0-277888C78020}"/>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5" name="Footer Placeholder 4">
            <a:extLst>
              <a:ext uri="{FF2B5EF4-FFF2-40B4-BE49-F238E27FC236}">
                <a16:creationId xmlns:a16="http://schemas.microsoft.com/office/drawing/2014/main" id="{179B3A1A-CF9D-E245-8426-60AF520520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916A66F-44D0-6945-9626-AF0D2C742A0F}"/>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39881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592EAAD-109F-A146-89CF-3F14EB2EDFFA}"/>
              </a:ext>
            </a:extLst>
          </p:cNvPr>
          <p:cNvGrpSpPr/>
          <p:nvPr userDrawn="1"/>
        </p:nvGrpSpPr>
        <p:grpSpPr>
          <a:xfrm rot="16200000">
            <a:off x="9972046" y="3157585"/>
            <a:ext cx="1125740" cy="3289510"/>
            <a:chOff x="7788222" y="-853784"/>
            <a:chExt cx="1142236" cy="3337712"/>
          </a:xfrm>
        </p:grpSpPr>
        <p:sp>
          <p:nvSpPr>
            <p:cNvPr id="9" name="Rectangle 8">
              <a:extLst>
                <a:ext uri="{FF2B5EF4-FFF2-40B4-BE49-F238E27FC236}">
                  <a16:creationId xmlns:a16="http://schemas.microsoft.com/office/drawing/2014/main" id="{2FC54391-0B3E-1445-BB38-23CC38558C92}"/>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0382FA7-3081-944B-838D-922D57E8911C}"/>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10">
              <a:extLst>
                <a:ext uri="{FF2B5EF4-FFF2-40B4-BE49-F238E27FC236}">
                  <a16:creationId xmlns:a16="http://schemas.microsoft.com/office/drawing/2014/main" id="{047AC7A6-4956-3F43-8425-889F9A9728B2}"/>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55F2758-0E0E-EB4D-96FF-117F0B8284C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E86A88-E18A-A847-87D2-10AA74E6EB9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EB273C-E5EE-1E44-BEA4-7FFD208F6B3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77803-C079-5945-8727-5AFD0F2E80DA}"/>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6" name="Footer Placeholder 5">
            <a:extLst>
              <a:ext uri="{FF2B5EF4-FFF2-40B4-BE49-F238E27FC236}">
                <a16:creationId xmlns:a16="http://schemas.microsoft.com/office/drawing/2014/main" id="{D10F4267-B044-574F-B7F6-3210B60E57D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A2D1CF5-19AB-8A4D-BD1B-5BBB7ED4418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1743601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3E4FC6-B4DF-8F40-9162-C43BB5960515}"/>
              </a:ext>
            </a:extLst>
          </p:cNvPr>
          <p:cNvSpPr/>
          <p:nvPr userDrawn="1"/>
        </p:nvSpPr>
        <p:spPr>
          <a:xfrm>
            <a:off x="-125260" y="-187890"/>
            <a:ext cx="12317260" cy="7164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72CA10-27FA-7C46-8CAC-46BEBF6F8C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04B86345-261A-3C4C-AEA5-2E84B0738F4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78BADF70-C50C-9A42-ACD0-277888C78020}"/>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5" name="Footer Placeholder 4">
            <a:extLst>
              <a:ext uri="{FF2B5EF4-FFF2-40B4-BE49-F238E27FC236}">
                <a16:creationId xmlns:a16="http://schemas.microsoft.com/office/drawing/2014/main" id="{179B3A1A-CF9D-E245-8426-60AF520520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916A66F-44D0-6945-9626-AF0D2C742A0F}"/>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3377267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9601281-DFEB-8044-9F8B-22E0D0D3C453}"/>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2DD31BBA-344D-924B-8E4B-AF01E0EF0546}"/>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6ECA842-C538-2C42-9AC0-D0478A25B345}"/>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2A662CFF-F883-8A46-AB6E-15FA43E78F6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5048539-F420-544B-8DB1-FA5D0B0B0DC8}"/>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318E02-B694-C241-9454-C03F7EF5E355}"/>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88D1C2-B5A6-D84B-8570-AA4F33EC699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5" name="Footer Placeholder 4">
            <a:extLst>
              <a:ext uri="{FF2B5EF4-FFF2-40B4-BE49-F238E27FC236}">
                <a16:creationId xmlns:a16="http://schemas.microsoft.com/office/drawing/2014/main" id="{565AE71C-7B2F-0045-B238-135FF4D5D67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A912B000-4243-D34E-9022-F0B6110A52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409716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B04638-71E4-0FAF-2B1F-76055F47B154}"/>
              </a:ext>
            </a:extLst>
          </p:cNvPr>
          <p:cNvSpPr/>
          <p:nvPr userDrawn="1"/>
        </p:nvSpPr>
        <p:spPr>
          <a:xfrm>
            <a:off x="-103239" y="-132735"/>
            <a:ext cx="12447639" cy="7152967"/>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DACAD-5533-EB49-A05F-F249586CD4D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248BA8-8123-464F-8787-17D4FACE0D2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0B1C1A-222A-2248-A180-F124D3CB9896}"/>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5" name="Footer Placeholder 4">
            <a:extLst>
              <a:ext uri="{FF2B5EF4-FFF2-40B4-BE49-F238E27FC236}">
                <a16:creationId xmlns:a16="http://schemas.microsoft.com/office/drawing/2014/main" id="{A4EDB70F-8BE0-8B45-8193-BB3C130E304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7045014-7A5F-8340-91D6-42C7F09264D8}"/>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pic>
        <p:nvPicPr>
          <p:cNvPr id="8" name="Picture 7" descr="Logo, company name&#10;&#10;Description automatically generated">
            <a:extLst>
              <a:ext uri="{FF2B5EF4-FFF2-40B4-BE49-F238E27FC236}">
                <a16:creationId xmlns:a16="http://schemas.microsoft.com/office/drawing/2014/main" id="{4571D86C-4019-ACDE-37E8-F01AE1AFE2D7}"/>
              </a:ext>
            </a:extLst>
          </p:cNvPr>
          <p:cNvPicPr>
            <a:picLocks noChangeAspect="1"/>
          </p:cNvPicPr>
          <p:nvPr userDrawn="1"/>
        </p:nvPicPr>
        <p:blipFill>
          <a:blip r:embed="rId2"/>
          <a:stretch>
            <a:fillRect/>
          </a:stretch>
        </p:blipFill>
        <p:spPr>
          <a:xfrm>
            <a:off x="10534380" y="5979065"/>
            <a:ext cx="1397644" cy="739749"/>
          </a:xfrm>
          <a:prstGeom prst="rect">
            <a:avLst/>
          </a:prstGeom>
        </p:spPr>
      </p:pic>
    </p:spTree>
    <p:extLst>
      <p:ext uri="{BB962C8B-B14F-4D97-AF65-F5344CB8AC3E}">
        <p14:creationId xmlns:p14="http://schemas.microsoft.com/office/powerpoint/2010/main" val="2066204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A071-DC71-004B-A2AD-15909A40A0EF}"/>
              </a:ext>
            </a:extLst>
          </p:cNvPr>
          <p:cNvSpPr>
            <a:spLocks noGrp="1"/>
          </p:cNvSpPr>
          <p:nvPr>
            <p:ph type="title"/>
          </p:nvPr>
        </p:nvSpPr>
        <p:spPr>
          <a:xfrm>
            <a:off x="838200" y="365125"/>
            <a:ext cx="10515600" cy="1325563"/>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679F8D8-701B-4B43-9268-9187A7DF049F}"/>
              </a:ext>
            </a:extLst>
          </p:cNvPr>
          <p:cNvSpPr>
            <a:spLocks noGrp="1"/>
          </p:cNvSpPr>
          <p:nvPr>
            <p:ph sz="half" idx="1"/>
          </p:nvPr>
        </p:nvSpPr>
        <p:spPr>
          <a:xfrm>
            <a:off x="838200" y="1825625"/>
            <a:ext cx="5181600" cy="4351338"/>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1AD85C47-3FA8-6D4D-8F46-507292BE0BEE}"/>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44823E-D252-9B4D-BC9F-26A80167F356}"/>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6" name="Footer Placeholder 5">
            <a:extLst>
              <a:ext uri="{FF2B5EF4-FFF2-40B4-BE49-F238E27FC236}">
                <a16:creationId xmlns:a16="http://schemas.microsoft.com/office/drawing/2014/main" id="{3EE5AA73-3148-F541-A422-BCDE9115E17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9D3A8795-A062-0F4F-9C4C-B40F931E00C9}"/>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243204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D1EA9BE-03B6-114D-ABD5-F27673233D07}"/>
              </a:ext>
            </a:extLst>
          </p:cNvPr>
          <p:cNvGrpSpPr/>
          <p:nvPr userDrawn="1"/>
        </p:nvGrpSpPr>
        <p:grpSpPr>
          <a:xfrm rot="16200000">
            <a:off x="9972046" y="3157585"/>
            <a:ext cx="1125740" cy="3289510"/>
            <a:chOff x="7788222" y="-853784"/>
            <a:chExt cx="1142236" cy="3337712"/>
          </a:xfrm>
        </p:grpSpPr>
        <p:sp>
          <p:nvSpPr>
            <p:cNvPr id="11" name="Rectangle 10">
              <a:extLst>
                <a:ext uri="{FF2B5EF4-FFF2-40B4-BE49-F238E27FC236}">
                  <a16:creationId xmlns:a16="http://schemas.microsoft.com/office/drawing/2014/main" id="{6ED100AC-B63B-EA43-B395-13ED8E22D95C}"/>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DE5978E-0A5C-004D-89AF-800C8535A958}"/>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786BB961-E90A-754C-97AC-20931F7B221A}"/>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AA1D69-7377-2648-A75A-A459118DAA94}"/>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F5DA07-CD7D-EA42-A42F-6ADCBBA2D0E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DEE3F9-1A00-374D-9699-24B00CDDEF47}"/>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A65176-131F-E743-AC14-747DD4F3776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56F914-3EF8-2943-B653-E1D6F541FE23}"/>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5292A1-626E-C24D-AC7A-EA584BB8C80F}"/>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8" name="Footer Placeholder 7">
            <a:extLst>
              <a:ext uri="{FF2B5EF4-FFF2-40B4-BE49-F238E27FC236}">
                <a16:creationId xmlns:a16="http://schemas.microsoft.com/office/drawing/2014/main" id="{3802A129-E81E-1F4A-B93B-1667B006073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C102272C-D3D9-6B4C-A691-76B171D386DA}"/>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792814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076B-0A7B-5F49-ACFE-26F025857A2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AECE7FF-3C8B-294E-91AD-CE353FF44B24}"/>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4" name="Footer Placeholder 3">
            <a:extLst>
              <a:ext uri="{FF2B5EF4-FFF2-40B4-BE49-F238E27FC236}">
                <a16:creationId xmlns:a16="http://schemas.microsoft.com/office/drawing/2014/main" id="{A7633F6C-5156-FB40-BDF6-A8BCF10154E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1DEC2202-98EA-604B-A88D-88EA1679D884}"/>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656715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60FB9-06F2-7B41-82A7-EF13F5EBF105}"/>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3" name="Footer Placeholder 2">
            <a:extLst>
              <a:ext uri="{FF2B5EF4-FFF2-40B4-BE49-F238E27FC236}">
                <a16:creationId xmlns:a16="http://schemas.microsoft.com/office/drawing/2014/main" id="{51B5ED38-02FF-7E44-A24F-0DDC3622A242}"/>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0B77978-8E2C-554E-A334-12B4D06A7B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37389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rang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2" y="4980501"/>
            <a:ext cx="8716419"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716419" cy="277906"/>
          </a:xfrm>
        </p:spPr>
        <p:txBody>
          <a:bodyPr tIns="0" rIns="0" bIns="0" anchor="t">
            <a:noAutofit/>
          </a:bodyPr>
          <a:lstStyle>
            <a:lvl1pPr marL="0" indent="0">
              <a:lnSpc>
                <a:spcPct val="100000"/>
              </a:lnSpc>
              <a:spcBef>
                <a:spcPts val="0"/>
              </a:spcBef>
              <a:buNone/>
              <a:defRPr sz="1500">
                <a:solidFill>
                  <a:schemeClr val="bg1"/>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7" name="Picture 6"/>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1178342465"/>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592EAAD-109F-A146-89CF-3F14EB2EDFFA}"/>
              </a:ext>
            </a:extLst>
          </p:cNvPr>
          <p:cNvGrpSpPr/>
          <p:nvPr userDrawn="1"/>
        </p:nvGrpSpPr>
        <p:grpSpPr>
          <a:xfrm rot="16200000">
            <a:off x="9972046" y="3157585"/>
            <a:ext cx="1125740" cy="3289510"/>
            <a:chOff x="7788222" y="-853784"/>
            <a:chExt cx="1142236" cy="3337712"/>
          </a:xfrm>
        </p:grpSpPr>
        <p:sp>
          <p:nvSpPr>
            <p:cNvPr id="9" name="Rectangle 8">
              <a:extLst>
                <a:ext uri="{FF2B5EF4-FFF2-40B4-BE49-F238E27FC236}">
                  <a16:creationId xmlns:a16="http://schemas.microsoft.com/office/drawing/2014/main" id="{2FC54391-0B3E-1445-BB38-23CC38558C92}"/>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0382FA7-3081-944B-838D-922D57E8911C}"/>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10">
              <a:extLst>
                <a:ext uri="{FF2B5EF4-FFF2-40B4-BE49-F238E27FC236}">
                  <a16:creationId xmlns:a16="http://schemas.microsoft.com/office/drawing/2014/main" id="{047AC7A6-4956-3F43-8425-889F9A9728B2}"/>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55F2758-0E0E-EB4D-96FF-117F0B8284C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E86A88-E18A-A847-87D2-10AA74E6EB9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EB273C-E5EE-1E44-BEA4-7FFD208F6B3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77803-C079-5945-8727-5AFD0F2E80DA}"/>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6" name="Footer Placeholder 5">
            <a:extLst>
              <a:ext uri="{FF2B5EF4-FFF2-40B4-BE49-F238E27FC236}">
                <a16:creationId xmlns:a16="http://schemas.microsoft.com/office/drawing/2014/main" id="{D10F4267-B044-574F-B7F6-3210B60E57D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A2D1CF5-19AB-8A4D-BD1B-5BBB7ED4418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334084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7BD-E4C0-C94F-9C0B-3D857BC0CE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7B625F-5D86-DC4F-8CB2-2DEAF21B852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49BA68-0243-E74D-9264-A088BF9A133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0A9CF2-C08A-EC49-B3BD-CADF7BC4A84D}"/>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6" name="Footer Placeholder 5">
            <a:extLst>
              <a:ext uri="{FF2B5EF4-FFF2-40B4-BE49-F238E27FC236}">
                <a16:creationId xmlns:a16="http://schemas.microsoft.com/office/drawing/2014/main" id="{03B65527-2ACF-3C45-BE81-A79E9A13072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E5AD5291-1D40-044A-BF88-15F9E1894CF4}"/>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15018289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8C81-5013-C949-AE05-5A80D1BD1B73}"/>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A7C8ED-68F6-1040-91D7-9D1D8D6C6EC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49579E-AA4C-6944-9459-3D2271FBE33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5" name="Footer Placeholder 4">
            <a:extLst>
              <a:ext uri="{FF2B5EF4-FFF2-40B4-BE49-F238E27FC236}">
                <a16:creationId xmlns:a16="http://schemas.microsoft.com/office/drawing/2014/main" id="{52188957-E494-5A4E-97AC-246F0466247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D559959-9E5D-0042-8293-C7E85646708B}"/>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598055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A9BD5-D74E-E342-8F9D-893CBF01CF6E}"/>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EB4556-A0D5-CF47-8C0D-FE38A729284D}"/>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6F0F5D-E94C-4948-AB4E-03EC32583F3F}"/>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12/19/2023</a:t>
            </a:fld>
            <a:endParaRPr lang="en-US" dirty="0"/>
          </a:p>
        </p:txBody>
      </p:sp>
      <p:sp>
        <p:nvSpPr>
          <p:cNvPr id="5" name="Footer Placeholder 4">
            <a:extLst>
              <a:ext uri="{FF2B5EF4-FFF2-40B4-BE49-F238E27FC236}">
                <a16:creationId xmlns:a16="http://schemas.microsoft.com/office/drawing/2014/main" id="{FD7ADB57-5874-9241-BC6E-F451DD94A99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693C921-CA64-3E4D-BAB4-D47F37A33A2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204011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4ECC-0316-9B4D-AB80-F6F172CD986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84441B-56D2-6D4C-BA25-6DD0F0CC1F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2BBFB3-12DA-2545-9315-A65F168D091A}"/>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5" name="Footer Placeholder 4">
            <a:extLst>
              <a:ext uri="{FF2B5EF4-FFF2-40B4-BE49-F238E27FC236}">
                <a16:creationId xmlns:a16="http://schemas.microsoft.com/office/drawing/2014/main" id="{9882C66F-ED31-D54F-AAA1-65FA92DBAC1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D3CFFF-55E4-D34C-A3A1-F6B1CF746204}"/>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38344199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E128-B951-6F4A-8139-79D17D0AD72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51617E-9188-0B4F-B89D-1422A0DFC4FA}"/>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0ABDC8-8CDF-6D46-8390-73C07F6A20CC}"/>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5" name="Footer Placeholder 4">
            <a:extLst>
              <a:ext uri="{FF2B5EF4-FFF2-40B4-BE49-F238E27FC236}">
                <a16:creationId xmlns:a16="http://schemas.microsoft.com/office/drawing/2014/main" id="{773E8FA1-6AFD-9E44-8F1F-2D9765A8211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54E63E-E478-B44B-B8FD-98F41D411113}"/>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837280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A520-659A-E542-873D-40DBE2DF468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AE98244-8435-A54E-9A73-07EDEAE5C64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4DA460-3957-A34B-83C8-DA8C4EB42E7B}"/>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5" name="Footer Placeholder 4">
            <a:extLst>
              <a:ext uri="{FF2B5EF4-FFF2-40B4-BE49-F238E27FC236}">
                <a16:creationId xmlns:a16="http://schemas.microsoft.com/office/drawing/2014/main" id="{2A1A16F1-3393-8244-90B4-B1E1D7CBA5C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7CBD8A6-59B1-2D48-8CBA-B76EA261101A}"/>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4676933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3E83-E7D8-814B-8D2D-3A914C1CCB8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A1BE98-9061-B64D-8020-DC8EC1195C9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F5A7D3C-AB6B-A54B-B5EF-74A2203E8C8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36F402-1209-1B4C-AECB-5D862BE29B36}"/>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6" name="Footer Placeholder 5">
            <a:extLst>
              <a:ext uri="{FF2B5EF4-FFF2-40B4-BE49-F238E27FC236}">
                <a16:creationId xmlns:a16="http://schemas.microsoft.com/office/drawing/2014/main" id="{F0E9049E-57A1-4340-A04C-1B3B5C87336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63B47D4-87E8-0640-A985-60AD26EFD4D5}"/>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5022000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2FE2-5FD9-BC48-8380-8E6B3F092C89}"/>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86B8C7-2EE7-E742-92C1-26EA9CEF830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C26-0ECF-144B-9D95-BA68D67F4853}"/>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4734C9-C343-D243-AAE1-D7B9DA53BC4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07EB19-D9E4-B041-B407-B766F44A2C59}"/>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3BA1474-CEA3-B542-A1D1-291790876FDD}"/>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8" name="Footer Placeholder 7">
            <a:extLst>
              <a:ext uri="{FF2B5EF4-FFF2-40B4-BE49-F238E27FC236}">
                <a16:creationId xmlns:a16="http://schemas.microsoft.com/office/drawing/2014/main" id="{473BAA2B-1AC4-1245-A8EF-301A03E77AF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36CF2346-B5C3-6F4A-A618-D44B1A66366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4756203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E8C9-298C-E743-A715-CD21905FAF6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904939-D045-F142-81BE-3EE578198393}"/>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4" name="Footer Placeholder 3">
            <a:extLst>
              <a:ext uri="{FF2B5EF4-FFF2-40B4-BE49-F238E27FC236}">
                <a16:creationId xmlns:a16="http://schemas.microsoft.com/office/drawing/2014/main" id="{215DF99E-9B6C-E147-BE53-6EDCA3ED049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E871B60-B176-F944-9F4D-7047CC86635A}"/>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19917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12" y="4980501"/>
            <a:ext cx="8716419" cy="450338"/>
          </a:xfrm>
        </p:spPr>
        <p:txBody>
          <a:bodyPr tIns="0" rIns="0" bIns="0" anchor="t">
            <a:noAutofit/>
          </a:bodyPr>
          <a:lstStyle>
            <a:lvl1pPr algn="l">
              <a:lnSpc>
                <a:spcPct val="100000"/>
              </a:lnSpc>
              <a:spcBef>
                <a:spcPts val="0"/>
              </a:spcBef>
              <a:defRPr sz="21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716419"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4" name="Picture 3">
            <a:extLst>
              <a:ext uri="{FF2B5EF4-FFF2-40B4-BE49-F238E27FC236}">
                <a16:creationId xmlns:a16="http://schemas.microsoft.com/office/drawing/2014/main" id="{87F0AD7F-E5E1-7A4B-9681-4E8102DE5AB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80243" y="4856650"/>
            <a:ext cx="4889500" cy="1790700"/>
          </a:xfrm>
          <a:prstGeom prst="rect">
            <a:avLst/>
          </a:prstGeom>
        </p:spPr>
      </p:pic>
    </p:spTree>
    <p:extLst>
      <p:ext uri="{BB962C8B-B14F-4D97-AF65-F5344CB8AC3E}">
        <p14:creationId xmlns:p14="http://schemas.microsoft.com/office/powerpoint/2010/main" val="1128063979"/>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10480-2FF3-114A-AD61-996B009C8ED9}"/>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3" name="Footer Placeholder 2">
            <a:extLst>
              <a:ext uri="{FF2B5EF4-FFF2-40B4-BE49-F238E27FC236}">
                <a16:creationId xmlns:a16="http://schemas.microsoft.com/office/drawing/2014/main" id="{BA33D9D4-287F-C04E-B4FB-33868B7963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68E41D9-66A6-C847-82EB-430BB1AF38BB}"/>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5952588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2DF3-0371-CB47-92F1-B6C658B8700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D0C23E-303A-EF40-98EF-94B1887EAD0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A1629A-8C14-8640-B745-DD2B3B358DE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7D307E-125F-E445-B064-09AAB9AFA65C}"/>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6" name="Footer Placeholder 5">
            <a:extLst>
              <a:ext uri="{FF2B5EF4-FFF2-40B4-BE49-F238E27FC236}">
                <a16:creationId xmlns:a16="http://schemas.microsoft.com/office/drawing/2014/main" id="{45F28C29-BA94-6344-88BD-9B674D36AB0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5E0C4DA-EEA4-C849-BFD1-31F9EE6A351F}"/>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9985608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4A4C-DED4-8441-B815-05551ACDE0D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DCFAEB-3F86-1644-8A02-9ABBCEB4F6E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47256A-5446-B849-9ACA-C639B116C37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28BBCF-3563-B942-9FDC-4548448E8D5D}"/>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6" name="Footer Placeholder 5">
            <a:extLst>
              <a:ext uri="{FF2B5EF4-FFF2-40B4-BE49-F238E27FC236}">
                <a16:creationId xmlns:a16="http://schemas.microsoft.com/office/drawing/2014/main" id="{7273697A-CC70-2D4C-A287-BA49634FA17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F8A289DD-4185-2943-83FB-7043170B624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285513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6B93-B293-E24F-B1FE-A029EEFFE66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8176F4-DE5A-3B47-870B-2A15339BA5D0}"/>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60F4A8-63C5-3842-83F1-E3CEFF225DA5}"/>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5" name="Footer Placeholder 4">
            <a:extLst>
              <a:ext uri="{FF2B5EF4-FFF2-40B4-BE49-F238E27FC236}">
                <a16:creationId xmlns:a16="http://schemas.microsoft.com/office/drawing/2014/main" id="{2645A456-3F77-5341-A36A-28DF88EB931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10F9599-DB12-5549-88B8-E4D2D0C3949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9702740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6E25F-890A-2544-B20C-CB7E978AB72E}"/>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5E3DEE-D335-AD40-AA9A-1643877477CC}"/>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73BB04-C89A-1F4F-B8DE-33BE04FD4862}"/>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12/19/2023</a:t>
            </a:fld>
            <a:endParaRPr lang="en-US" dirty="0"/>
          </a:p>
        </p:txBody>
      </p:sp>
      <p:sp>
        <p:nvSpPr>
          <p:cNvPr id="5" name="Footer Placeholder 4">
            <a:extLst>
              <a:ext uri="{FF2B5EF4-FFF2-40B4-BE49-F238E27FC236}">
                <a16:creationId xmlns:a16="http://schemas.microsoft.com/office/drawing/2014/main" id="{05241307-61F3-AA44-AA6F-779AD8EBEF9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22432E9-C468-2C42-8F1E-756F2527FDDB}"/>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1139264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F38-EEB4-6443-8484-468CAB1C9E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B0D6186-38B9-3C42-8FA9-755CB1539F9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C14FDB84-DCEF-224F-B495-93BEB600AD75}"/>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5" name="Footer Placeholder 4">
            <a:extLst>
              <a:ext uri="{FF2B5EF4-FFF2-40B4-BE49-F238E27FC236}">
                <a16:creationId xmlns:a16="http://schemas.microsoft.com/office/drawing/2014/main" id="{680AC5FD-41D5-F14B-86D3-6D5D7C2181A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1CDB7C4-B84B-124F-99EE-1ACB56AC0DE2}"/>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5413105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447A-B069-E045-9BAA-B40F9DF3D727}"/>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E1E23D-F948-354A-A427-5388C30BCEC5}"/>
              </a:ext>
            </a:extLst>
          </p:cNvPr>
          <p:cNvSpPr>
            <a:spLocks noGrp="1"/>
          </p:cNvSpPr>
          <p:nvPr>
            <p:ph idx="1"/>
          </p:nvPr>
        </p:nvSpPr>
        <p:spPr>
          <a:xfrm>
            <a:off x="838200" y="1825625"/>
            <a:ext cx="10515600" cy="4351338"/>
          </a:xfrm>
          <a:prstGeom prst="rect">
            <a:avLst/>
          </a:prstGeom>
        </p:spPr>
        <p:txBody>
          <a:bodyPr/>
          <a:lstStyle>
            <a:lvl1pPr marL="228600" indent="-228600">
              <a:buClr>
                <a:srgbClr val="EC6422"/>
              </a:buClr>
              <a:buFont typeface="Wingdings" pitchFamily="2" charset="2"/>
              <a:buChar char="§"/>
              <a:defRPr>
                <a:latin typeface="Arial" panose="020B0604020202020204" pitchFamily="34" charset="0"/>
                <a:cs typeface="Arial" panose="020B0604020202020204" pitchFamily="34" charset="0"/>
              </a:defRPr>
            </a:lvl1pPr>
            <a:lvl2pPr marL="685800" indent="-228600">
              <a:buClr>
                <a:srgbClr val="EC6422"/>
              </a:buClr>
              <a:buFont typeface="Wingdings" pitchFamily="2" charset="2"/>
              <a:buChar char="§"/>
              <a:defRPr>
                <a:latin typeface="Arial" panose="020B0604020202020204" pitchFamily="34" charset="0"/>
                <a:cs typeface="Arial" panose="020B0604020202020204" pitchFamily="34" charset="0"/>
              </a:defRPr>
            </a:lvl2pPr>
            <a:lvl3pPr marL="1143000" indent="-228600">
              <a:buClr>
                <a:srgbClr val="EC6422"/>
              </a:buClr>
              <a:buFont typeface="Wingdings" pitchFamily="2" charset="2"/>
              <a:buChar char="§"/>
              <a:defRPr>
                <a:latin typeface="Arial" panose="020B0604020202020204" pitchFamily="34" charset="0"/>
                <a:cs typeface="Arial" panose="020B0604020202020204" pitchFamily="34" charset="0"/>
              </a:defRPr>
            </a:lvl3pPr>
            <a:lvl4pPr marL="1600200" indent="-228600">
              <a:buClr>
                <a:srgbClr val="EC6422"/>
              </a:buClr>
              <a:buFont typeface="Wingdings" pitchFamily="2" charset="2"/>
              <a:buChar char="§"/>
              <a:defRPr>
                <a:latin typeface="Arial" panose="020B0604020202020204" pitchFamily="34" charset="0"/>
                <a:cs typeface="Arial" panose="020B0604020202020204" pitchFamily="34" charset="0"/>
              </a:defRPr>
            </a:lvl4pPr>
            <a:lvl5pPr marL="2057400" indent="-228600">
              <a:buClr>
                <a:srgbClr val="EC6422"/>
              </a:buClr>
              <a:buFont typeface="Wingdings" pitchFamily="2" charset="2"/>
              <a:buChar cha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C2C3D3DB-E73B-D341-A5F6-2807873B6DDE}"/>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5" name="Footer Placeholder 4">
            <a:extLst>
              <a:ext uri="{FF2B5EF4-FFF2-40B4-BE49-F238E27FC236}">
                <a16:creationId xmlns:a16="http://schemas.microsoft.com/office/drawing/2014/main" id="{AC68E1B9-22BF-B949-99ED-0CD9D8B7B47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3E86079D-3FD4-524B-A72E-A62A5406C9B0}"/>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1454165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468F-B914-904F-BD8B-6D922F7CFDB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79933-4C16-9546-A32D-7B8BF2394A7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CC3-84B8-E143-9575-283CCE3FA0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5" name="Footer Placeholder 4">
            <a:extLst>
              <a:ext uri="{FF2B5EF4-FFF2-40B4-BE49-F238E27FC236}">
                <a16:creationId xmlns:a16="http://schemas.microsoft.com/office/drawing/2014/main" id="{51D927DF-CE8C-4944-90EB-9D553DF4309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6930D9A-89C3-3D44-BD1F-1FF9C8B26048}"/>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759039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7B81-833E-6D44-B649-A25821C0DEA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9CD07F-5475-7B4F-98B0-4B4C2C410A14}"/>
              </a:ext>
            </a:extLst>
          </p:cNvPr>
          <p:cNvSpPr>
            <a:spLocks noGrp="1"/>
          </p:cNvSpPr>
          <p:nvPr>
            <p:ph sz="half" idx="1"/>
          </p:nvPr>
        </p:nvSpPr>
        <p:spPr>
          <a:xfrm>
            <a:off x="838200" y="1825625"/>
            <a:ext cx="5181600" cy="435133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3566491-B362-5642-A9D7-EB1AA9787726}"/>
              </a:ext>
            </a:extLst>
          </p:cNvPr>
          <p:cNvSpPr>
            <a:spLocks noGrp="1"/>
          </p:cNvSpPr>
          <p:nvPr>
            <p:ph sz="half" idx="2"/>
          </p:nvPr>
        </p:nvSpPr>
        <p:spPr>
          <a:xfrm>
            <a:off x="6172200" y="1825625"/>
            <a:ext cx="5181600" cy="435133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977C654-EB31-5E44-8E46-61B3F721EDC6}"/>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6" name="Footer Placeholder 5">
            <a:extLst>
              <a:ext uri="{FF2B5EF4-FFF2-40B4-BE49-F238E27FC236}">
                <a16:creationId xmlns:a16="http://schemas.microsoft.com/office/drawing/2014/main" id="{C5F25CF6-730E-4449-A36C-FE714759F22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B6CCD8CC-FE9D-0947-8862-397DE468E26D}"/>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6537451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6B81-DC92-4F4E-BC05-DFB89B4EF320}"/>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1EC4F4-5F10-6D42-8DFC-EBF8D2B1F9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A757B0-023B-FC4B-AF8B-578FC8D4ECE2}"/>
              </a:ext>
            </a:extLst>
          </p:cNvPr>
          <p:cNvSpPr>
            <a:spLocks noGrp="1"/>
          </p:cNvSpPr>
          <p:nvPr>
            <p:ph sz="half" idx="2"/>
          </p:nvPr>
        </p:nvSpPr>
        <p:spPr>
          <a:xfrm>
            <a:off x="839788" y="2505075"/>
            <a:ext cx="5157787" cy="368458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ED0E5CAE-2FD6-204D-A89E-DE2776DF04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DA03D0-0C06-B745-AE14-21FA0B19205D}"/>
              </a:ext>
            </a:extLst>
          </p:cNvPr>
          <p:cNvSpPr>
            <a:spLocks noGrp="1"/>
          </p:cNvSpPr>
          <p:nvPr>
            <p:ph sz="quarter" idx="4"/>
          </p:nvPr>
        </p:nvSpPr>
        <p:spPr>
          <a:xfrm>
            <a:off x="6172200" y="2505075"/>
            <a:ext cx="5183188" cy="368458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57350" indent="-28575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C7E3F896-0592-7C41-B04D-88E8E814CF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8" name="Footer Placeholder 7">
            <a:extLst>
              <a:ext uri="{FF2B5EF4-FFF2-40B4-BE49-F238E27FC236}">
                <a16:creationId xmlns:a16="http://schemas.microsoft.com/office/drawing/2014/main" id="{51399C56-A9F6-3F4E-ACF9-5E31660147C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A524ACC0-2272-284D-9AC9-6D424F140B2A}"/>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36213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orang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cxnSp>
        <p:nvCxnSpPr>
          <p:cNvPr id="15" name="Straight Connector 14"/>
          <p:cNvCxnSpPr>
            <a:cxnSpLocks/>
          </p:cNvCxnSpPr>
          <p:nvPr userDrawn="1"/>
        </p:nvCxnSpPr>
        <p:spPr>
          <a:xfrm>
            <a:off x="394823" y="3173508"/>
            <a:ext cx="11402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394821" y="2453901"/>
            <a:ext cx="7359651"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divider title</a:t>
            </a:r>
            <a:endParaRPr lang="en-ZA" dirty="0"/>
          </a:p>
        </p:txBody>
      </p:sp>
      <p:pic>
        <p:nvPicPr>
          <p:cNvPr id="7" name="Picture 6"/>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1654312877"/>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DD1C-FD96-6A48-9383-D03DCCFFA0C6}"/>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2BD0D7-9488-244D-BAD5-4636DA6174E8}"/>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4" name="Footer Placeholder 3">
            <a:extLst>
              <a:ext uri="{FF2B5EF4-FFF2-40B4-BE49-F238E27FC236}">
                <a16:creationId xmlns:a16="http://schemas.microsoft.com/office/drawing/2014/main" id="{1497AE11-B0F8-3642-8724-C4FFCE4D02B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F46044B-C122-6646-AA2E-5B1CF4ABE94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6370722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B5C22-589A-E744-80E9-E5F5CBAFE9FB}"/>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3" name="Footer Placeholder 2">
            <a:extLst>
              <a:ext uri="{FF2B5EF4-FFF2-40B4-BE49-F238E27FC236}">
                <a16:creationId xmlns:a16="http://schemas.microsoft.com/office/drawing/2014/main" id="{12861928-C934-D84E-B36B-6B412EEFC14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1975E57-13B0-DB42-B329-78F65436FF2D}"/>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2508651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39F3-F0BE-2847-8B1E-B44852DB302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84E5A1-ED51-2149-A8DC-05C43962F896}"/>
              </a:ext>
            </a:extLst>
          </p:cNvPr>
          <p:cNvSpPr>
            <a:spLocks noGrp="1"/>
          </p:cNvSpPr>
          <p:nvPr>
            <p:ph idx="1"/>
          </p:nvPr>
        </p:nvSpPr>
        <p:spPr>
          <a:xfrm>
            <a:off x="5183188" y="987425"/>
            <a:ext cx="6172200" cy="4873625"/>
          </a:xfrm>
          <a:prstGeom prst="rect">
            <a:avLst/>
          </a:prstGeom>
        </p:spPr>
        <p:txBody>
          <a:bodyPr/>
          <a:lstStyle>
            <a:lvl1pPr marL="228600" indent="-228600">
              <a:buClr>
                <a:srgbClr val="EC6422"/>
              </a:buClr>
              <a:buFont typeface="Wingdings" pitchFamily="2" charset="2"/>
              <a:buChar char="§"/>
              <a:defRPr sz="3200"/>
            </a:lvl1pPr>
            <a:lvl2pPr marL="685800" indent="-228600">
              <a:buClr>
                <a:srgbClr val="EC6422"/>
              </a:buClr>
              <a:buFont typeface="Wingdings" pitchFamily="2" charset="2"/>
              <a:buChar char="§"/>
              <a:defRPr sz="2800"/>
            </a:lvl2pPr>
            <a:lvl3pPr marL="1143000" indent="-228600">
              <a:buClr>
                <a:srgbClr val="EC6422"/>
              </a:buClr>
              <a:buFont typeface="Wingdings" pitchFamily="2" charset="2"/>
              <a:buChar char="§"/>
              <a:defRPr sz="2400"/>
            </a:lvl3pPr>
            <a:lvl4pPr marL="1600200" indent="-228600">
              <a:buClr>
                <a:srgbClr val="EC6422"/>
              </a:buClr>
              <a:buFont typeface="Wingdings" pitchFamily="2" charset="2"/>
              <a:buChar char="§"/>
              <a:defRPr sz="2000"/>
            </a:lvl4pPr>
            <a:lvl5pPr marL="2057400" indent="-228600">
              <a:buClr>
                <a:srgbClr val="EC6422"/>
              </a:buClr>
              <a:buFont typeface="Wingdings" pitchFamily="2" charset="2"/>
              <a:buChar cha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E86E46-BE48-0642-96C4-3412689643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C1D288-253A-104D-BD0C-7350C01180AC}"/>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6" name="Footer Placeholder 5">
            <a:extLst>
              <a:ext uri="{FF2B5EF4-FFF2-40B4-BE49-F238E27FC236}">
                <a16:creationId xmlns:a16="http://schemas.microsoft.com/office/drawing/2014/main" id="{7A8A2CC1-72B0-C54E-83EC-9D785193ED7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82E7CB88-E353-6946-9BD3-7A80652820E1}"/>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819394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B2BC-6D86-B94A-93FB-596A09081F0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334B3B-54E4-494B-A8AF-9DCF9400F6C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1E2B1EE-6212-AD41-B247-3E3A35B96A7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623ED1-C3BB-8641-AB5A-9F3A1A9567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6" name="Footer Placeholder 5">
            <a:extLst>
              <a:ext uri="{FF2B5EF4-FFF2-40B4-BE49-F238E27FC236}">
                <a16:creationId xmlns:a16="http://schemas.microsoft.com/office/drawing/2014/main" id="{14FDB17B-DC3C-BA4B-BD9F-94D3E0CD48E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1AB5499-D1A6-4745-AA5D-53944B86D63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37616490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8E63-3062-C646-A421-A79DE03E939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9CD99C-CA6C-B144-A4FE-8B4ACB8D9F76}"/>
              </a:ext>
            </a:extLst>
          </p:cNvPr>
          <p:cNvSpPr>
            <a:spLocks noGrp="1"/>
          </p:cNvSpPr>
          <p:nvPr>
            <p:ph type="body" orient="vert" idx="1"/>
          </p:nvPr>
        </p:nvSpPr>
        <p:spPr>
          <a:xfrm>
            <a:off x="838200" y="1825625"/>
            <a:ext cx="10515600" cy="4351338"/>
          </a:xfrm>
          <a:prstGeom prst="rect">
            <a:avLst/>
          </a:prstGeom>
        </p:spPr>
        <p:txBody>
          <a:bodyPr vert="eaVert"/>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E0468F59-707D-1144-B34F-23B02095065B}"/>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5" name="Footer Placeholder 4">
            <a:extLst>
              <a:ext uri="{FF2B5EF4-FFF2-40B4-BE49-F238E27FC236}">
                <a16:creationId xmlns:a16="http://schemas.microsoft.com/office/drawing/2014/main" id="{C5C6B7BA-BDDE-5D47-B8D5-0E78FEDA08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0A6A6CFB-FAF4-7945-9B39-5DED949EF0D9}"/>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575174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DF627-AE88-4345-9E2C-E7CCF53EB6C7}"/>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A3CFD5-3C46-C14F-B49A-518A2403B698}"/>
              </a:ext>
            </a:extLst>
          </p:cNvPr>
          <p:cNvSpPr>
            <a:spLocks noGrp="1"/>
          </p:cNvSpPr>
          <p:nvPr>
            <p:ph type="body" orient="vert" idx="1"/>
          </p:nvPr>
        </p:nvSpPr>
        <p:spPr>
          <a:xfrm>
            <a:off x="838200" y="365125"/>
            <a:ext cx="7734300" cy="5811838"/>
          </a:xfrm>
          <a:prstGeom prst="rect">
            <a:avLst/>
          </a:prstGeom>
        </p:spPr>
        <p:txBody>
          <a:bodyPr vert="eaVert"/>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4E16361-B71B-574B-BC73-6AE869F4213F}"/>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12/19/2023</a:t>
            </a:fld>
            <a:endParaRPr lang="en-US" dirty="0"/>
          </a:p>
        </p:txBody>
      </p:sp>
      <p:sp>
        <p:nvSpPr>
          <p:cNvPr id="5" name="Footer Placeholder 4">
            <a:extLst>
              <a:ext uri="{FF2B5EF4-FFF2-40B4-BE49-F238E27FC236}">
                <a16:creationId xmlns:a16="http://schemas.microsoft.com/office/drawing/2014/main" id="{CCBD454F-14B1-284C-A33E-22152E2D6C4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3E989A-F2D6-7541-81B3-8C681A52530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41990584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DA41-88CB-C542-861A-AF257AF9B3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3EF840-EDA5-3D42-8C06-AF4AFCD1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4513EE-FA24-3D4D-BD25-FAB1997E4C42}"/>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5" name="Footer Placeholder 4">
            <a:extLst>
              <a:ext uri="{FF2B5EF4-FFF2-40B4-BE49-F238E27FC236}">
                <a16:creationId xmlns:a16="http://schemas.microsoft.com/office/drawing/2014/main" id="{AAAC44AC-A247-0344-AD1C-D3C505D2764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8FEC6EE-9413-094A-BE5B-1484F75FF859}"/>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1179501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8EAC67A-5F5C-5D44-855F-3A7F260E1DBE}"/>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C62FEADF-FD88-8844-8471-9CC0D812871D}"/>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B0DE254-1114-D642-9CB3-41449D5A72BF}"/>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D3D3FFB8-2385-934A-9BC7-025B83275C37}"/>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E66C396-1D7F-9F4E-B7C7-061D22C13AFA}"/>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13E8A6B8-028C-4B46-A81A-83D6639793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C8FEFB-4EC0-B14E-B323-3806545E31C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5" name="Footer Placeholder 4">
            <a:extLst>
              <a:ext uri="{FF2B5EF4-FFF2-40B4-BE49-F238E27FC236}">
                <a16:creationId xmlns:a16="http://schemas.microsoft.com/office/drawing/2014/main" id="{8D9F7A6B-E198-1344-B9AA-70153F0B0F6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408C106-81CE-DC47-AFE0-A2B5D70EDBA2}"/>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0907584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2C57-AA9F-414B-994B-613F4CAB82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2DB4FE-8EEB-1047-A9C5-D4B0F7053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E5962C-8A0C-5640-B433-4C31EE5DF9A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5" name="Footer Placeholder 4">
            <a:extLst>
              <a:ext uri="{FF2B5EF4-FFF2-40B4-BE49-F238E27FC236}">
                <a16:creationId xmlns:a16="http://schemas.microsoft.com/office/drawing/2014/main" id="{FDDD2A9E-2F9A-0C46-AEDD-9B66D32E012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CBE9C29-AB15-A448-9DE9-599ABB8F2436}"/>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713867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CC23-A54C-1E42-8D02-384067CBE079}"/>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5117084F-AD96-3C48-B48A-D3A6A23DC3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F74A18-A8AD-1B46-82C1-095C26E920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33130F-7A4F-5E44-BA30-BC8A0993528D}"/>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6" name="Footer Placeholder 5">
            <a:extLst>
              <a:ext uri="{FF2B5EF4-FFF2-40B4-BE49-F238E27FC236}">
                <a16:creationId xmlns:a16="http://schemas.microsoft.com/office/drawing/2014/main" id="{7B895959-F09E-E845-999D-A89CBA8DEC52}"/>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A1A2EDD-9E74-254D-BBB8-E0B1F077C816}"/>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67649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purpl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cxnSp>
        <p:nvCxnSpPr>
          <p:cNvPr id="14" name="Straight Connector 13"/>
          <p:cNvCxnSpPr>
            <a:cxnSpLocks/>
          </p:cNvCxnSpPr>
          <p:nvPr userDrawn="1"/>
        </p:nvCxnSpPr>
        <p:spPr>
          <a:xfrm>
            <a:off x="394823" y="3173508"/>
            <a:ext cx="11402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94821" y="2453901"/>
            <a:ext cx="7359651"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divider title</a:t>
            </a:r>
            <a:endParaRPr lang="en-ZA" dirty="0"/>
          </a:p>
        </p:txBody>
      </p:sp>
      <p:pic>
        <p:nvPicPr>
          <p:cNvPr id="6" name="Picture 5"/>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3151924096"/>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062E-E392-A94A-BD53-0307B58211C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03B4A1-D523-D941-A3D1-E82E56BC3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FF135F-A691-A744-982E-FFEB862956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C6DBC2B-7687-F649-B6E1-697DC27A4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3116B7-42EB-334D-B277-7C01758FEF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10EC3-023B-8540-A51B-2C1E4870EC0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8" name="Footer Placeholder 7">
            <a:extLst>
              <a:ext uri="{FF2B5EF4-FFF2-40B4-BE49-F238E27FC236}">
                <a16:creationId xmlns:a16="http://schemas.microsoft.com/office/drawing/2014/main" id="{C51898A9-7B88-7C41-AED4-42F31F37C8F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07D28FCA-6A11-DC4A-A9C4-C5A099F5FD2A}"/>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0698252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2AAF-F0D8-2342-A9B8-764E4C22EE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DB8D40C-E639-C642-A4FC-3F173CC261EA}"/>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4" name="Footer Placeholder 3">
            <a:extLst>
              <a:ext uri="{FF2B5EF4-FFF2-40B4-BE49-F238E27FC236}">
                <a16:creationId xmlns:a16="http://schemas.microsoft.com/office/drawing/2014/main" id="{F81785C5-5BFC-9B43-B80E-07F2AE2BFCC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4A708A39-5B97-3841-8A62-D422403671D4}"/>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9005714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ED393-150B-BE4B-863E-DEE1E1864EEC}"/>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3" name="Footer Placeholder 2">
            <a:extLst>
              <a:ext uri="{FF2B5EF4-FFF2-40B4-BE49-F238E27FC236}">
                <a16:creationId xmlns:a16="http://schemas.microsoft.com/office/drawing/2014/main" id="{84047414-966B-5849-8711-C91D0A25FAF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2DEAB2-2C78-5E4B-870A-2E2F7B7602AE}"/>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9847247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A575-1B1F-A74D-A890-B0AECEA4A0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892B8F-26BA-C040-9C23-FB4DFB98B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E08782-D194-B345-B757-A94A95D3A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3DBE54-2B2D-0E41-97F3-10C322D4FFB7}"/>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6" name="Footer Placeholder 5">
            <a:extLst>
              <a:ext uri="{FF2B5EF4-FFF2-40B4-BE49-F238E27FC236}">
                <a16:creationId xmlns:a16="http://schemas.microsoft.com/office/drawing/2014/main" id="{D2526DBB-3DCF-A243-8CB1-2D75E0A46CED}"/>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7319FCC4-4A18-6949-AB7C-98CE53FF098D}"/>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2411346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09E0-B660-8249-855B-27A3C41C1F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0731F8-809D-AD42-A564-81169991B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529CAC-FE30-F440-A118-61A2E9C14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D12D80-074D-E444-915D-40D155A29175}"/>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6" name="Footer Placeholder 5">
            <a:extLst>
              <a:ext uri="{FF2B5EF4-FFF2-40B4-BE49-F238E27FC236}">
                <a16:creationId xmlns:a16="http://schemas.microsoft.com/office/drawing/2014/main" id="{BE0A9511-44D0-184F-A61A-08E58F4058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4F26B2A3-165E-B74F-9B40-AF19C57AED37}"/>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173536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8B8-7FF4-5F4E-80C9-CCDAE0C134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26E174-4394-4540-B05E-F1CA5C5C37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6B1336-949A-4D42-B914-D6412B4A2053}"/>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5" name="Footer Placeholder 4">
            <a:extLst>
              <a:ext uri="{FF2B5EF4-FFF2-40B4-BE49-F238E27FC236}">
                <a16:creationId xmlns:a16="http://schemas.microsoft.com/office/drawing/2014/main" id="{BD39BCB7-2C4F-004B-8A45-2EDD425F8C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660D31A-46BA-6A49-A6AD-E2CCBBEE6083}"/>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6587094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66D9E-B633-DB4D-899A-EC50FA3159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CA4789-003A-F947-8CB3-F8CA6412E2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70CFAF-316D-7144-A244-A7C34559D48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12/19/2023</a:t>
            </a:fld>
            <a:endParaRPr lang="en-US" dirty="0"/>
          </a:p>
        </p:txBody>
      </p:sp>
      <p:sp>
        <p:nvSpPr>
          <p:cNvPr id="5" name="Footer Placeholder 4">
            <a:extLst>
              <a:ext uri="{FF2B5EF4-FFF2-40B4-BE49-F238E27FC236}">
                <a16:creationId xmlns:a16="http://schemas.microsoft.com/office/drawing/2014/main" id="{EE8527A7-4638-804D-BE3C-4E29FAF4D32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609850F-FBDA-3743-8A6C-1B18D74ABAF5}"/>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164478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Tree>
    <p:extLst>
      <p:ext uri="{BB962C8B-B14F-4D97-AF65-F5344CB8AC3E}">
        <p14:creationId xmlns:p14="http://schemas.microsoft.com/office/powerpoint/2010/main" val="347319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ic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3" name="Rectangle 2"/>
          <p:cNvSpPr/>
          <p:nvPr userDrawn="1"/>
        </p:nvSpPr>
        <p:spPr>
          <a:xfrm>
            <a:off x="331693" y="896471"/>
            <a:ext cx="11600331"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494905" y="6186561"/>
            <a:ext cx="508839" cy="510283"/>
          </a:xfrm>
          <a:prstGeom prst="rect">
            <a:avLst/>
          </a:prstGeom>
        </p:spPr>
      </p:pic>
    </p:spTree>
    <p:extLst>
      <p:ext uri="{BB962C8B-B14F-4D97-AF65-F5344CB8AC3E}">
        <p14:creationId xmlns:p14="http://schemas.microsoft.com/office/powerpoint/2010/main" val="42143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3" name="Rectangle 2"/>
          <p:cNvSpPr/>
          <p:nvPr userDrawn="1"/>
        </p:nvSpPr>
        <p:spPr>
          <a:xfrm>
            <a:off x="331693" y="896471"/>
            <a:ext cx="11600331"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cxnSp>
        <p:nvCxnSpPr>
          <p:cNvPr id="5" name="Straight Connector 4">
            <a:extLst>
              <a:ext uri="{FF2B5EF4-FFF2-40B4-BE49-F238E27FC236}">
                <a16:creationId xmlns:a16="http://schemas.microsoft.com/office/drawing/2014/main" id="{A4465AD0-CEA8-2B4A-B540-7C7FFAE46F76}"/>
              </a:ext>
            </a:extLst>
          </p:cNvPr>
          <p:cNvCxnSpPr>
            <a:cxnSpLocks/>
          </p:cNvCxnSpPr>
          <p:nvPr userDrawn="1"/>
        </p:nvCxnSpPr>
        <p:spPr>
          <a:xfrm>
            <a:off x="331693" y="6203547"/>
            <a:ext cx="10941553"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476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9.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9.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197225"/>
            <a:ext cx="11460525" cy="720000"/>
          </a:xfrm>
          <a:prstGeom prst="rect">
            <a:avLst/>
          </a:prstGeom>
        </p:spPr>
        <p:txBody>
          <a:bodyPr vert="horz" lIns="0" tIns="0" rIns="0" bIns="0" rtlCol="0" anchor="b">
            <a:noAutofit/>
          </a:bodyPr>
          <a:lstStyle/>
          <a:p>
            <a:r>
              <a:rPr lang="en-US" dirty="0"/>
              <a:t>Add title</a:t>
            </a:r>
            <a:endParaRPr lang="en-ZA" dirty="0"/>
          </a:p>
        </p:txBody>
      </p:sp>
      <p:sp>
        <p:nvSpPr>
          <p:cNvPr id="3" name="Text Placeholder 2"/>
          <p:cNvSpPr>
            <a:spLocks noGrp="1"/>
          </p:cNvSpPr>
          <p:nvPr>
            <p:ph type="body" idx="1"/>
          </p:nvPr>
        </p:nvSpPr>
        <p:spPr>
          <a:xfrm>
            <a:off x="368302" y="1268413"/>
            <a:ext cx="11452225" cy="4716462"/>
          </a:xfrm>
          <a:prstGeom prst="rect">
            <a:avLst/>
          </a:prstGeom>
        </p:spPr>
        <p:txBody>
          <a:bodyPr vert="horz" lIns="0" tIns="45720" rIns="91440" bIns="45720" rtlCol="0">
            <a:noAutofit/>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8" name="TextBox 7"/>
          <p:cNvSpPr txBox="1"/>
          <p:nvPr userDrawn="1"/>
        </p:nvSpPr>
        <p:spPr>
          <a:xfrm>
            <a:off x="10784543" y="6360871"/>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accent2"/>
                </a:solidFill>
                <a:latin typeface="+mn-lt"/>
                <a:ea typeface="+mn-ea"/>
                <a:cs typeface="+mn-cs"/>
              </a:rPr>
              <a:t>       </a:t>
            </a:r>
            <a:fld id="{B85E10F6-AA81-46B5-AAF7-516B34FC585A}" type="slidenum">
              <a:rPr lang="en-US" sz="750" b="1" i="0" u="none" strike="noStrike" kern="1200" spc="0" baseline="0" smtClean="0">
                <a:solidFill>
                  <a:schemeClr val="tx1">
                    <a:lumMod val="50000"/>
                  </a:schemeClr>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lumMod val="50000"/>
                </a:schemeClr>
              </a:solidFill>
            </a:endParaRPr>
          </a:p>
        </p:txBody>
      </p:sp>
      <p:cxnSp>
        <p:nvCxnSpPr>
          <p:cNvPr id="10" name="Straight Connector 9"/>
          <p:cNvCxnSpPr>
            <a:cxnSpLocks/>
          </p:cNvCxnSpPr>
          <p:nvPr userDrawn="1"/>
        </p:nvCxnSpPr>
        <p:spPr>
          <a:xfrm>
            <a:off x="368301" y="6203579"/>
            <a:ext cx="10891371"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1494905" y="6186561"/>
            <a:ext cx="508839" cy="510283"/>
          </a:xfrm>
          <a:prstGeom prst="rect">
            <a:avLst/>
          </a:prstGeom>
        </p:spPr>
      </p:pic>
    </p:spTree>
    <p:extLst>
      <p:ext uri="{BB962C8B-B14F-4D97-AF65-F5344CB8AC3E}">
        <p14:creationId xmlns:p14="http://schemas.microsoft.com/office/powerpoint/2010/main" val="3245909001"/>
      </p:ext>
    </p:extLst>
  </p:cSld>
  <p:clrMap bg1="lt1" tx1="dk1" bg2="lt2" tx2="dk2" accent1="accent1" accent2="accent2" accent3="accent3" accent4="accent4" accent5="accent5" accent6="accent6" hlink="hlink" folHlink="folHlink"/>
  <p:sldLayoutIdLst>
    <p:sldLayoutId id="2147483679" r:id="rId1"/>
    <p:sldLayoutId id="2147483719" r:id="rId2"/>
    <p:sldLayoutId id="2147483722" r:id="rId3"/>
    <p:sldLayoutId id="2147483727" r:id="rId4"/>
    <p:sldLayoutId id="2147483724" r:id="rId5"/>
    <p:sldLayoutId id="2147483725" r:id="rId6"/>
    <p:sldLayoutId id="2147483650" r:id="rId7"/>
    <p:sldLayoutId id="2147483721" r:id="rId8"/>
    <p:sldLayoutId id="2147483720" r:id="rId9"/>
    <p:sldLayoutId id="2147483664" r:id="rId10"/>
    <p:sldLayoutId id="2147483711" r:id="rId11"/>
    <p:sldLayoutId id="2147483713" r:id="rId12"/>
    <p:sldLayoutId id="2147483714" r:id="rId13"/>
    <p:sldLayoutId id="2147483663" r:id="rId14"/>
    <p:sldLayoutId id="2147483715" r:id="rId15"/>
    <p:sldLayoutId id="2147483716" r:id="rId16"/>
    <p:sldLayoutId id="2147483717" r:id="rId17"/>
    <p:sldLayoutId id="2147483728" r:id="rId18"/>
    <p:sldLayoutId id="2147483718" r:id="rId19"/>
    <p:sldLayoutId id="2147483709" r:id="rId20"/>
    <p:sldLayoutId id="2147483779" r:id="rId21"/>
    <p:sldLayoutId id="2147483781" r:id="rId22"/>
  </p:sldLayoutIdLst>
  <p:txStyles>
    <p:titleStyle>
      <a:lvl1pPr algn="l" defTabSz="685800" rtl="0" eaLnBrk="1" latinLnBrk="0" hangingPunct="1">
        <a:lnSpc>
          <a:spcPct val="90000"/>
        </a:lnSpc>
        <a:spcBef>
          <a:spcPct val="0"/>
        </a:spcBef>
        <a:buNone/>
        <a:defRPr sz="2100" b="1" kern="1200" cap="none" spc="-23" baseline="0">
          <a:solidFill>
            <a:schemeClr val="accent1"/>
          </a:solidFill>
          <a:latin typeface="+mj-lt"/>
          <a:ea typeface="+mj-ea"/>
          <a:cs typeface="+mj-cs"/>
        </a:defRPr>
      </a:lvl1pPr>
    </p:titleStyle>
    <p:bodyStyle>
      <a:lvl1pPr marL="123825" indent="-123825" algn="l" defTabSz="685800" rtl="0" eaLnBrk="1" latinLnBrk="0" hangingPunct="1">
        <a:lnSpc>
          <a:spcPct val="120000"/>
        </a:lnSpc>
        <a:spcBef>
          <a:spcPts val="225"/>
        </a:spcBef>
        <a:buFont typeface="Arial" panose="020B0604020202020204" pitchFamily="34" charset="0"/>
        <a:buChar char="•"/>
        <a:defRPr sz="1350" kern="1200">
          <a:solidFill>
            <a:schemeClr val="tx1"/>
          </a:solidFill>
          <a:latin typeface="+mn-lt"/>
          <a:ea typeface="+mn-ea"/>
          <a:cs typeface="+mn-cs"/>
        </a:defRPr>
      </a:lvl1pPr>
      <a:lvl2pPr marL="253604" indent="-136922" algn="l" defTabSz="685800" rtl="0" eaLnBrk="1" latinLnBrk="0" hangingPunct="1">
        <a:lnSpc>
          <a:spcPct val="120000"/>
        </a:lnSpc>
        <a:spcBef>
          <a:spcPts val="225"/>
        </a:spcBef>
        <a:buFont typeface="Arial" panose="020B0604020202020204" pitchFamily="34" charset="0"/>
        <a:buChar char="•"/>
        <a:defRPr sz="1200" kern="1200">
          <a:solidFill>
            <a:schemeClr val="tx1"/>
          </a:solidFill>
          <a:latin typeface="+mn-lt"/>
          <a:ea typeface="+mn-ea"/>
          <a:cs typeface="+mn-cs"/>
        </a:defRPr>
      </a:lvl2pPr>
      <a:lvl3pPr marL="397669" indent="-136922" algn="l" defTabSz="685800" rtl="0" eaLnBrk="1" latinLnBrk="0" hangingPunct="1">
        <a:lnSpc>
          <a:spcPct val="120000"/>
        </a:lnSpc>
        <a:spcBef>
          <a:spcPts val="225"/>
        </a:spcBef>
        <a:buFont typeface="Arial" panose="020B0604020202020204" pitchFamily="34" charset="0"/>
        <a:buChar char="•"/>
        <a:defRPr sz="1050" kern="1200">
          <a:solidFill>
            <a:schemeClr val="tx1"/>
          </a:solidFill>
          <a:latin typeface="+mn-lt"/>
          <a:ea typeface="+mn-ea"/>
          <a:cs typeface="+mn-cs"/>
        </a:defRPr>
      </a:lvl3pPr>
      <a:lvl4pPr marL="507206" indent="-116681" algn="l" defTabSz="685800" rtl="0" eaLnBrk="1" latinLnBrk="0" hangingPunct="1">
        <a:lnSpc>
          <a:spcPct val="120000"/>
        </a:lnSpc>
        <a:spcBef>
          <a:spcPts val="225"/>
        </a:spcBef>
        <a:buFont typeface="Arial" panose="020B0604020202020204" pitchFamily="34" charset="0"/>
        <a:buChar char="•"/>
        <a:defRPr sz="900" kern="1200">
          <a:solidFill>
            <a:schemeClr val="tx1"/>
          </a:solidFill>
          <a:latin typeface="+mn-lt"/>
          <a:ea typeface="+mn-ea"/>
          <a:cs typeface="+mn-cs"/>
        </a:defRPr>
      </a:lvl4pPr>
      <a:lvl5pPr marL="616744" indent="-102394" algn="l" defTabSz="685800" rtl="0" eaLnBrk="1" latinLnBrk="0" hangingPunct="1">
        <a:lnSpc>
          <a:spcPct val="120000"/>
        </a:lnSpc>
        <a:spcBef>
          <a:spcPts val="225"/>
        </a:spcBef>
        <a:buFont typeface="Arial" panose="020B0604020202020204" pitchFamily="34" charset="0"/>
        <a:buChar char="•"/>
        <a:defRPr sz="7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70" userDrawn="1">
          <p15:clr>
            <a:srgbClr val="F26B43"/>
          </p15:clr>
        </p15:guide>
        <p15:guide id="2" pos="232" userDrawn="1">
          <p15:clr>
            <a:srgbClr val="F26B43"/>
          </p15:clr>
        </p15:guide>
        <p15:guide id="3" pos="7447" userDrawn="1">
          <p15:clr>
            <a:srgbClr val="F26B43"/>
          </p15:clr>
        </p15:guide>
        <p15:guide id="4"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D04589-AFBE-6949-ABDD-94C7263FE673}"/>
              </a:ext>
            </a:extLst>
          </p:cNvPr>
          <p:cNvSpPr/>
          <p:nvPr userDrawn="1"/>
        </p:nvSpPr>
        <p:spPr>
          <a:xfrm>
            <a:off x="0" y="-23150"/>
            <a:ext cx="12192000" cy="6881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 name="Picture 13" descr="Logo, company name&#10;&#10;Description automatically generated">
            <a:extLst>
              <a:ext uri="{FF2B5EF4-FFF2-40B4-BE49-F238E27FC236}">
                <a16:creationId xmlns:a16="http://schemas.microsoft.com/office/drawing/2014/main" id="{77877640-AB00-6A44-9A23-4057DE50C73C}"/>
              </a:ext>
            </a:extLst>
          </p:cNvPr>
          <p:cNvPicPr>
            <a:picLocks noChangeAspect="1"/>
          </p:cNvPicPr>
          <p:nvPr userDrawn="1"/>
        </p:nvPicPr>
        <p:blipFill>
          <a:blip r:embed="rId13"/>
          <a:stretch>
            <a:fillRect/>
          </a:stretch>
        </p:blipFill>
        <p:spPr>
          <a:xfrm>
            <a:off x="10534380" y="5979065"/>
            <a:ext cx="1397644" cy="739749"/>
          </a:xfrm>
          <a:prstGeom prst="rect">
            <a:avLst/>
          </a:prstGeom>
        </p:spPr>
      </p:pic>
      <p:sp>
        <p:nvSpPr>
          <p:cNvPr id="9" name="Title Placeholder 1">
            <a:extLst>
              <a:ext uri="{FF2B5EF4-FFF2-40B4-BE49-F238E27FC236}">
                <a16:creationId xmlns:a16="http://schemas.microsoft.com/office/drawing/2014/main" id="{DB2C15ED-B7BB-F444-9F89-BCBEF7E5C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064695D9-0847-444A-95CF-10FCDB1D0C37}"/>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1" name="Straight Connector 10">
            <a:extLst>
              <a:ext uri="{FF2B5EF4-FFF2-40B4-BE49-F238E27FC236}">
                <a16:creationId xmlns:a16="http://schemas.microsoft.com/office/drawing/2014/main" id="{F754505B-A492-5F46-B15A-632E011599C3}"/>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2DC8861-22BF-2749-B8A2-216FDE7CFF7A}"/>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bg1"/>
                </a:solidFill>
                <a:latin typeface="+mn-lt"/>
                <a:ea typeface="+mn-ea"/>
                <a:cs typeface="+mn-cs"/>
              </a:rPr>
              <a:t>       </a:t>
            </a:r>
            <a:fld id="{B85E10F6-AA81-46B5-AAF7-516B34FC585A}" type="slidenum">
              <a:rPr lang="en-US" sz="750" b="1" i="0" u="none" strike="noStrike" kern="1200" spc="0" baseline="0" smtClean="0">
                <a:solidFill>
                  <a:schemeClr val="bg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bg1"/>
              </a:solidFill>
            </a:endParaRPr>
          </a:p>
        </p:txBody>
      </p:sp>
      <p:grpSp>
        <p:nvGrpSpPr>
          <p:cNvPr id="8" name="Group 7">
            <a:extLst>
              <a:ext uri="{FF2B5EF4-FFF2-40B4-BE49-F238E27FC236}">
                <a16:creationId xmlns:a16="http://schemas.microsoft.com/office/drawing/2014/main" id="{E6089398-C440-F94C-9B54-C15896E73FD2}"/>
              </a:ext>
            </a:extLst>
          </p:cNvPr>
          <p:cNvGrpSpPr/>
          <p:nvPr userDrawn="1"/>
        </p:nvGrpSpPr>
        <p:grpSpPr>
          <a:xfrm rot="16200000">
            <a:off x="8465681" y="1717218"/>
            <a:ext cx="1900172" cy="5552467"/>
            <a:chOff x="7788222" y="-853784"/>
            <a:chExt cx="1142236" cy="3337712"/>
          </a:xfrm>
        </p:grpSpPr>
        <p:sp>
          <p:nvSpPr>
            <p:cNvPr id="13" name="Rectangle 12">
              <a:extLst>
                <a:ext uri="{FF2B5EF4-FFF2-40B4-BE49-F238E27FC236}">
                  <a16:creationId xmlns:a16="http://schemas.microsoft.com/office/drawing/2014/main" id="{2B29C395-C8B0-984A-89C8-81C2213D3F34}"/>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2DCE435-FCC2-B54B-AFD1-BF1C1ADE0EDD}"/>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D29ECD59-62EB-0F46-9F3F-6CF2D26C9A2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961841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3000" b="1" kern="1200">
          <a:solidFill>
            <a:srgbClr val="EC642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EC6727"/>
        </a:buClr>
        <a:buFont typeface="Wingdings" pitchFamily="2" charset="2"/>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C6727"/>
        </a:buClr>
        <a:buFont typeface="Wingdings" pitchFamily="2" charset="2"/>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C6727"/>
        </a:buClr>
        <a:buFont typeface="Wingdings" pitchFamily="2" charset="2"/>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C6727"/>
        </a:buClr>
        <a:buFont typeface="Wingdings" pitchFamily="2" charset="2"/>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C6727"/>
        </a:buClr>
        <a:buFont typeface="Wingdings" pitchFamily="2" charset="2"/>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F2BB95-6AF3-9A4D-B787-E59BADF12856}"/>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sp>
        <p:nvSpPr>
          <p:cNvPr id="8" name="Title Placeholder 1">
            <a:extLst>
              <a:ext uri="{FF2B5EF4-FFF2-40B4-BE49-F238E27FC236}">
                <a16:creationId xmlns:a16="http://schemas.microsoft.com/office/drawing/2014/main" id="{EBD1BA88-100A-8A4A-B645-D13FB12B9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9" name="Text Placeholder 2">
            <a:extLst>
              <a:ext uri="{FF2B5EF4-FFF2-40B4-BE49-F238E27FC236}">
                <a16:creationId xmlns:a16="http://schemas.microsoft.com/office/drawing/2014/main" id="{C7838B27-3B41-734D-BD74-A36E80AD6E56}"/>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0" name="Straight Connector 9">
            <a:extLst>
              <a:ext uri="{FF2B5EF4-FFF2-40B4-BE49-F238E27FC236}">
                <a16:creationId xmlns:a16="http://schemas.microsoft.com/office/drawing/2014/main" id="{BC87FA68-E501-1642-83D6-E4184A33EC3E}"/>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B31587A-98CB-5644-84BF-E194DFE611A2}"/>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48659150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EC6422"/>
        </a:buClr>
        <a:buFont typeface="Wingdings"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C6422"/>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C6422"/>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C6422"/>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C6422"/>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B6C5D3-2D8F-2343-BF53-6836AE1963DD}"/>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74424" y="5944643"/>
            <a:ext cx="1397644" cy="739451"/>
          </a:xfrm>
          <a:prstGeom prst="rect">
            <a:avLst/>
          </a:prstGeom>
        </p:spPr>
      </p:pic>
      <p:pic>
        <p:nvPicPr>
          <p:cNvPr id="8" name="Picture 7">
            <a:extLst>
              <a:ext uri="{FF2B5EF4-FFF2-40B4-BE49-F238E27FC236}">
                <a16:creationId xmlns:a16="http://schemas.microsoft.com/office/drawing/2014/main" id="{03B24AD0-2F30-3D4A-80C4-56B0A357B1A1}"/>
              </a:ext>
            </a:extLst>
          </p:cNvPr>
          <p:cNvPicPr>
            <a:picLocks noChangeAspect="1"/>
          </p:cNvPicPr>
          <p:nvPr userDrawn="1"/>
        </p:nvPicPr>
        <p:blipFill>
          <a:blip r:embed="rId14"/>
          <a:stretch>
            <a:fillRect/>
          </a:stretch>
        </p:blipFill>
        <p:spPr>
          <a:xfrm>
            <a:off x="331693" y="5984779"/>
            <a:ext cx="1037519" cy="659181"/>
          </a:xfrm>
          <a:prstGeom prst="rect">
            <a:avLst/>
          </a:prstGeom>
        </p:spPr>
      </p:pic>
      <p:cxnSp>
        <p:nvCxnSpPr>
          <p:cNvPr id="9" name="Straight Connector 8">
            <a:extLst>
              <a:ext uri="{FF2B5EF4-FFF2-40B4-BE49-F238E27FC236}">
                <a16:creationId xmlns:a16="http://schemas.microsoft.com/office/drawing/2014/main" id="{CDD6F676-17F4-134D-A196-877D8780A10A}"/>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5132F5C6-5BD2-B14C-A2BD-A79571943E8A}"/>
              </a:ext>
            </a:extLst>
          </p:cNvPr>
          <p:cNvSpPr txBox="1"/>
          <p:nvPr userDrawn="1"/>
        </p:nvSpPr>
        <p:spPr>
          <a:xfrm>
            <a:off x="9806770" y="6206647"/>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accent2"/>
                </a:solidFill>
                <a:latin typeface="+mn-lt"/>
                <a:ea typeface="+mn-ea"/>
                <a:cs typeface="+mn-cs"/>
              </a:rPr>
              <a:t>       </a:t>
            </a:r>
            <a:fld id="{B85E10F6-AA81-46B5-AAF7-516B34FC585A}" type="slidenum">
              <a:rPr lang="en-US" sz="750" b="1" i="0" u="none" strike="noStrike" kern="1200" spc="0" baseline="0" smtClean="0">
                <a:solidFill>
                  <a:schemeClr val="tx1">
                    <a:lumMod val="50000"/>
                  </a:schemeClr>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lumMod val="50000"/>
                </a:schemeClr>
              </a:solidFill>
            </a:endParaRPr>
          </a:p>
        </p:txBody>
      </p:sp>
    </p:spTree>
    <p:extLst>
      <p:ext uri="{BB962C8B-B14F-4D97-AF65-F5344CB8AC3E}">
        <p14:creationId xmlns:p14="http://schemas.microsoft.com/office/powerpoint/2010/main" val="344566764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824924-CE92-6647-BEFD-3B53E39C9028}"/>
              </a:ext>
            </a:extLst>
          </p:cNvPr>
          <p:cNvSpPr/>
          <p:nvPr userDrawn="1"/>
        </p:nvSpPr>
        <p:spPr>
          <a:xfrm>
            <a:off x="0" y="-23149"/>
            <a:ext cx="12192000" cy="58950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87933E36-1F97-F246-B1F5-99F0AC6BBE18}"/>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sp>
        <p:nvSpPr>
          <p:cNvPr id="2" name="Title Placeholder 1">
            <a:extLst>
              <a:ext uri="{FF2B5EF4-FFF2-40B4-BE49-F238E27FC236}">
                <a16:creationId xmlns:a16="http://schemas.microsoft.com/office/drawing/2014/main" id="{1702F5BD-0A9E-254D-989B-6D3170623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6DD9ECBE-7D01-1F48-A197-A1525080724C}"/>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B1273D59-39A0-584F-BBF8-C2BC8FC6E26E}"/>
              </a:ext>
            </a:extLst>
          </p:cNvPr>
          <p:cNvPicPr>
            <a:picLocks noChangeAspect="1"/>
          </p:cNvPicPr>
          <p:nvPr userDrawn="1"/>
        </p:nvPicPr>
        <p:blipFill>
          <a:blip r:embed="rId14"/>
          <a:stretch>
            <a:fillRect/>
          </a:stretch>
        </p:blipFill>
        <p:spPr>
          <a:xfrm>
            <a:off x="331693" y="5984779"/>
            <a:ext cx="1037519" cy="659181"/>
          </a:xfrm>
          <a:prstGeom prst="rect">
            <a:avLst/>
          </a:prstGeom>
        </p:spPr>
      </p:pic>
      <p:cxnSp>
        <p:nvCxnSpPr>
          <p:cNvPr id="9" name="Straight Connector 8">
            <a:extLst>
              <a:ext uri="{FF2B5EF4-FFF2-40B4-BE49-F238E27FC236}">
                <a16:creationId xmlns:a16="http://schemas.microsoft.com/office/drawing/2014/main" id="{AE9F17CD-5D89-BA4E-BE03-78353D65AECD}"/>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B8FBEA6-495C-8F44-B473-5412CC36DD1A}"/>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93279502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000" b="1" kern="1200">
          <a:solidFill>
            <a:srgbClr val="F26522"/>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000"/>
        </a:spcBef>
        <a:buClr>
          <a:srgbClr val="F26522"/>
        </a:buClr>
        <a:buFont typeface="Wingdings" pitchFamily="2" charset="2"/>
        <a:buChar char="§"/>
        <a:defRPr sz="2000" kern="1200">
          <a:solidFill>
            <a:srgbClr val="FFFFFF"/>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26522"/>
        </a:buClr>
        <a:buFont typeface="Wingdings" pitchFamily="2" charset="2"/>
        <a:buChar char="§"/>
        <a:defRPr sz="1800" kern="1200">
          <a:solidFill>
            <a:srgbClr val="FFFFFF"/>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26522"/>
        </a:buClr>
        <a:buFont typeface="Wingdings" pitchFamily="2" charset="2"/>
        <a:buChar char="§"/>
        <a:defRPr sz="1600" kern="1200">
          <a:solidFill>
            <a:srgbClr val="FFFFFF"/>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lnSpc>
          <a:spcPct val="90000"/>
        </a:lnSpc>
        <a:spcBef>
          <a:spcPts val="500"/>
        </a:spcBef>
        <a:buClr>
          <a:srgbClr val="F26522"/>
        </a:buClr>
        <a:buFont typeface="Wingdings" pitchFamily="2" charset="2"/>
        <a:buChar char="§"/>
        <a:defRPr sz="1400" kern="1200">
          <a:solidFill>
            <a:srgbClr val="FFFFF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26522"/>
        </a:buClr>
        <a:buFont typeface="Wingdings" pitchFamily="2" charset="2"/>
        <a:buChar char="§"/>
        <a:defRPr sz="1200" kern="1200">
          <a:solidFill>
            <a:srgbClr val="FFFFF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4.png"/><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A330509-2BA7-9FC4-3CB3-0123737CB4FB}"/>
              </a:ext>
            </a:extLst>
          </p:cNvPr>
          <p:cNvPicPr>
            <a:picLocks noChangeAspect="1"/>
          </p:cNvPicPr>
          <p:nvPr/>
        </p:nvPicPr>
        <p:blipFill>
          <a:blip r:embed="rId2"/>
          <a:srcRect t="2163" b="2163"/>
          <a:stretch/>
        </p:blipFill>
        <p:spPr>
          <a:xfrm>
            <a:off x="-119929" y="-207776"/>
            <a:ext cx="12311929" cy="7203533"/>
          </a:xfrm>
          <a:prstGeom prst="rect">
            <a:avLst/>
          </a:prstGeom>
        </p:spPr>
      </p:pic>
      <p:pic>
        <p:nvPicPr>
          <p:cNvPr id="10" name="Picture 9">
            <a:extLst>
              <a:ext uri="{FF2B5EF4-FFF2-40B4-BE49-F238E27FC236}">
                <a16:creationId xmlns:a16="http://schemas.microsoft.com/office/drawing/2014/main" id="{57F13D61-09B6-6980-8F5D-EEDC82361283}"/>
              </a:ext>
            </a:extLst>
          </p:cNvPr>
          <p:cNvPicPr>
            <a:picLocks noChangeAspect="1"/>
          </p:cNvPicPr>
          <p:nvPr/>
        </p:nvPicPr>
        <p:blipFill>
          <a:blip r:embed="rId3"/>
          <a:stretch>
            <a:fillRect/>
          </a:stretch>
        </p:blipFill>
        <p:spPr>
          <a:xfrm>
            <a:off x="10525892" y="6053181"/>
            <a:ext cx="1419420" cy="609167"/>
          </a:xfrm>
          <a:prstGeom prst="rect">
            <a:avLst/>
          </a:prstGeom>
        </p:spPr>
      </p:pic>
      <p:sp>
        <p:nvSpPr>
          <p:cNvPr id="11" name="TextBox 10">
            <a:extLst>
              <a:ext uri="{FF2B5EF4-FFF2-40B4-BE49-F238E27FC236}">
                <a16:creationId xmlns:a16="http://schemas.microsoft.com/office/drawing/2014/main" id="{F5A360CD-D3B7-9AC4-E3E3-36101E96C7F3}"/>
              </a:ext>
            </a:extLst>
          </p:cNvPr>
          <p:cNvSpPr txBox="1"/>
          <p:nvPr/>
        </p:nvSpPr>
        <p:spPr>
          <a:xfrm>
            <a:off x="-119929" y="1571064"/>
            <a:ext cx="4672569" cy="1015663"/>
          </a:xfrm>
          <a:prstGeom prst="rect">
            <a:avLst/>
          </a:prstGeom>
          <a:noFill/>
        </p:spPr>
        <p:txBody>
          <a:bodyPr wrap="square" rtlCol="0">
            <a:spAutoFit/>
          </a:bodyPr>
          <a:lstStyle/>
          <a:p>
            <a:r>
              <a:rPr lang="en-US" sz="3200" b="1" dirty="0">
                <a:solidFill>
                  <a:srgbClr val="F26522"/>
                </a:solidFill>
                <a:latin typeface="Arial" panose="020B0604020202020204" pitchFamily="34" charset="0"/>
                <a:cs typeface="Arial" panose="020B0604020202020204" pitchFamily="34" charset="0"/>
              </a:rPr>
              <a:t>VIRTUAL</a:t>
            </a:r>
            <a:r>
              <a:rPr lang="en-US" sz="2800" b="1" dirty="0">
                <a:solidFill>
                  <a:srgbClr val="F26522"/>
                </a:solidFill>
                <a:latin typeface="Arial" panose="020B0604020202020204" pitchFamily="34" charset="0"/>
                <a:cs typeface="Arial" panose="020B0604020202020204" pitchFamily="34" charset="0"/>
              </a:rPr>
              <a:t> REALITY </a:t>
            </a:r>
          </a:p>
          <a:p>
            <a:r>
              <a:rPr lang="en-US" sz="2800" b="1" dirty="0">
                <a:solidFill>
                  <a:srgbClr val="F26522"/>
                </a:solidFill>
                <a:latin typeface="Arial" panose="020B0604020202020204" pitchFamily="34" charset="0"/>
                <a:cs typeface="Arial" panose="020B0604020202020204" pitchFamily="34" charset="0"/>
              </a:rPr>
              <a:t>WELDING TRAINING</a:t>
            </a:r>
          </a:p>
        </p:txBody>
      </p:sp>
      <p:pic>
        <p:nvPicPr>
          <p:cNvPr id="14" name="Picture 13" descr="Logo, company name&#10;&#10;Description automatically generated">
            <a:extLst>
              <a:ext uri="{FF2B5EF4-FFF2-40B4-BE49-F238E27FC236}">
                <a16:creationId xmlns:a16="http://schemas.microsoft.com/office/drawing/2014/main" id="{BCBEADD7-02D1-7B5D-58CA-A13D3EE95068}"/>
              </a:ext>
            </a:extLst>
          </p:cNvPr>
          <p:cNvPicPr>
            <a:picLocks noChangeAspect="1"/>
          </p:cNvPicPr>
          <p:nvPr/>
        </p:nvPicPr>
        <p:blipFill>
          <a:blip r:embed="rId4"/>
          <a:stretch>
            <a:fillRect/>
          </a:stretch>
        </p:blipFill>
        <p:spPr>
          <a:xfrm>
            <a:off x="-229111" y="-207776"/>
            <a:ext cx="3625106" cy="1917985"/>
          </a:xfrm>
          <a:prstGeom prst="rect">
            <a:avLst/>
          </a:prstGeom>
        </p:spPr>
      </p:pic>
      <p:sp>
        <p:nvSpPr>
          <p:cNvPr id="9" name="Subtitle 2">
            <a:extLst>
              <a:ext uri="{FF2B5EF4-FFF2-40B4-BE49-F238E27FC236}">
                <a16:creationId xmlns:a16="http://schemas.microsoft.com/office/drawing/2014/main" id="{781DE440-4D2F-2730-ECD9-8CA65F7DDEC8}"/>
              </a:ext>
            </a:extLst>
          </p:cNvPr>
          <p:cNvSpPr>
            <a:spLocks noGrp="1"/>
          </p:cNvSpPr>
          <p:nvPr>
            <p:ph type="subTitle" idx="1"/>
          </p:nvPr>
        </p:nvSpPr>
        <p:spPr>
          <a:xfrm>
            <a:off x="-229111" y="2766410"/>
            <a:ext cx="4672569" cy="1599155"/>
          </a:xfrm>
        </p:spPr>
        <p:txBody>
          <a:bodyPr>
            <a:noAutofit/>
          </a:bodyPr>
          <a:lstStyle/>
          <a:p>
            <a:pPr algn="l"/>
            <a:r>
              <a:rPr lang="en-ZA" sz="2000" b="1" dirty="0">
                <a:solidFill>
                  <a:schemeClr val="bg1"/>
                </a:solidFill>
                <a:effectLst>
                  <a:outerShdw blurRad="38100" dist="38100" dir="2700000" algn="tl">
                    <a:srgbClr val="000000">
                      <a:alpha val="43137"/>
                    </a:srgbClr>
                  </a:outerShdw>
                </a:effectLst>
              </a:rPr>
              <a:t>CODED WELDER: OFO 651202-02</a:t>
            </a:r>
          </a:p>
          <a:p>
            <a:pPr algn="l"/>
            <a:r>
              <a:rPr lang="en-US" sz="2000" b="1" dirty="0">
                <a:solidFill>
                  <a:schemeClr val="bg1"/>
                </a:solidFill>
                <a:effectLst>
                  <a:outerShdw blurRad="38100" dist="38100" dir="2700000" algn="tl">
                    <a:srgbClr val="000000">
                      <a:alpha val="43137"/>
                    </a:srgbClr>
                  </a:outerShdw>
                </a:effectLst>
              </a:rPr>
              <a:t>KM-08: SAFELY USE, CARE AND STORE ENGINEERING MEASURING EQUIPMENTS, NQF LEVEL 2, CREDITS 3 </a:t>
            </a:r>
          </a:p>
        </p:txBody>
      </p:sp>
      <p:cxnSp>
        <p:nvCxnSpPr>
          <p:cNvPr id="22" name="Straight Connector 21">
            <a:extLst>
              <a:ext uri="{FF2B5EF4-FFF2-40B4-BE49-F238E27FC236}">
                <a16:creationId xmlns:a16="http://schemas.microsoft.com/office/drawing/2014/main" id="{7C02999C-1C4F-A810-3E03-4C2354084044}"/>
              </a:ext>
            </a:extLst>
          </p:cNvPr>
          <p:cNvCxnSpPr>
            <a:cxnSpLocks/>
          </p:cNvCxnSpPr>
          <p:nvPr/>
        </p:nvCxnSpPr>
        <p:spPr>
          <a:xfrm>
            <a:off x="-119929" y="2593944"/>
            <a:ext cx="4672569" cy="0"/>
          </a:xfrm>
          <a:prstGeom prst="line">
            <a:avLst/>
          </a:prstGeom>
          <a:ln w="28575">
            <a:solidFill>
              <a:srgbClr val="F265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47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0E9F-6E35-90C2-259C-B405A17EC8A2}"/>
              </a:ext>
            </a:extLst>
          </p:cNvPr>
          <p:cNvSpPr>
            <a:spLocks noGrp="1"/>
          </p:cNvSpPr>
          <p:nvPr>
            <p:ph type="title"/>
          </p:nvPr>
        </p:nvSpPr>
        <p:spPr/>
        <p:txBody>
          <a:bodyPr/>
          <a:lstStyle/>
          <a:p>
            <a:r>
              <a:rPr lang="en-US" dirty="0"/>
              <a:t>(c) Calculation of material cutting sizes</a:t>
            </a:r>
            <a:endParaRPr lang="en-ZA" dirty="0"/>
          </a:p>
        </p:txBody>
      </p:sp>
      <p:sp>
        <p:nvSpPr>
          <p:cNvPr id="3" name="Content Placeholder 2">
            <a:extLst>
              <a:ext uri="{FF2B5EF4-FFF2-40B4-BE49-F238E27FC236}">
                <a16:creationId xmlns:a16="http://schemas.microsoft.com/office/drawing/2014/main" id="{F622FA1F-F97A-D51E-6ACA-EEEBF7C0EF0E}"/>
              </a:ext>
            </a:extLst>
          </p:cNvPr>
          <p:cNvSpPr>
            <a:spLocks noGrp="1"/>
          </p:cNvSpPr>
          <p:nvPr>
            <p:ph idx="1"/>
          </p:nvPr>
        </p:nvSpPr>
        <p:spPr>
          <a:xfrm>
            <a:off x="838200" y="1525375"/>
            <a:ext cx="10515600" cy="4351338"/>
          </a:xfrm>
        </p:spPr>
        <p:txBody>
          <a:bodyPr>
            <a:normAutofit fontScale="62500" lnSpcReduction="20000"/>
          </a:bodyPr>
          <a:lstStyle/>
          <a:p>
            <a:pPr marL="0" indent="0">
              <a:buNone/>
            </a:pPr>
            <a:r>
              <a:rPr lang="en-US" dirty="0"/>
              <a:t>Calculation Methods:</a:t>
            </a:r>
          </a:p>
          <a:p>
            <a:r>
              <a:rPr lang="en-US" dirty="0"/>
              <a:t>  Overall or outside measurements</a:t>
            </a:r>
          </a:p>
          <a:p>
            <a:r>
              <a:rPr lang="en-US" dirty="0"/>
              <a:t>  Inside measurements</a:t>
            </a:r>
          </a:p>
          <a:p>
            <a:r>
              <a:rPr lang="en-US" dirty="0"/>
              <a:t>  Nominal sizes</a:t>
            </a:r>
          </a:p>
          <a:p>
            <a:pPr marL="0" indent="0">
              <a:buNone/>
            </a:pPr>
            <a:r>
              <a:rPr lang="en-US" dirty="0"/>
              <a:t>Importance of Fabrication within Tolerances:</a:t>
            </a:r>
          </a:p>
          <a:p>
            <a:r>
              <a:rPr lang="en-US" dirty="0"/>
              <a:t>  Essential for meeting design needs</a:t>
            </a:r>
          </a:p>
          <a:p>
            <a:r>
              <a:rPr lang="en-US" dirty="0"/>
              <a:t>  Ensures accurate fitting of job components</a:t>
            </a:r>
          </a:p>
          <a:p>
            <a:r>
              <a:rPr lang="en-US" dirty="0"/>
              <a:t>  Facilitates precise on-site positioning and assembly.</a:t>
            </a:r>
          </a:p>
          <a:p>
            <a:pPr marL="0" indent="0">
              <a:buNone/>
            </a:pPr>
            <a:r>
              <a:rPr lang="en-US" dirty="0"/>
              <a:t>Specifications Significance:</a:t>
            </a:r>
          </a:p>
          <a:p>
            <a:r>
              <a:rPr lang="en-US" dirty="0"/>
              <a:t> Guides on finish quality, painting, welding, and testing requirements.</a:t>
            </a:r>
          </a:p>
          <a:p>
            <a:pPr marL="0" indent="0">
              <a:buNone/>
            </a:pPr>
            <a:r>
              <a:rPr lang="en-US" dirty="0"/>
              <a:t>Understanding Tolerances:</a:t>
            </a:r>
          </a:p>
          <a:p>
            <a:r>
              <a:rPr lang="en-US" dirty="0"/>
              <a:t>  Tolerances indicate allowable variation from specified dimensions.</a:t>
            </a:r>
          </a:p>
          <a:p>
            <a:r>
              <a:rPr lang="en-US" dirty="0"/>
              <a:t> Example: If a component dimension is 3010 mm with a tolerance of ±1 mm, acceptable dimensions range between 3009 and 3011 mm.</a:t>
            </a:r>
            <a:endParaRPr lang="en-ZA" dirty="0"/>
          </a:p>
        </p:txBody>
      </p:sp>
    </p:spTree>
    <p:extLst>
      <p:ext uri="{BB962C8B-B14F-4D97-AF65-F5344CB8AC3E}">
        <p14:creationId xmlns:p14="http://schemas.microsoft.com/office/powerpoint/2010/main" val="32572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23ED-314C-470E-07A3-8E18C70CAC0C}"/>
              </a:ext>
            </a:extLst>
          </p:cNvPr>
          <p:cNvSpPr>
            <a:spLocks noGrp="1"/>
          </p:cNvSpPr>
          <p:nvPr>
            <p:ph type="title"/>
          </p:nvPr>
        </p:nvSpPr>
        <p:spPr/>
        <p:txBody>
          <a:bodyPr/>
          <a:lstStyle/>
          <a:p>
            <a:r>
              <a:rPr lang="en-US" dirty="0"/>
              <a:t>(d) </a:t>
            </a:r>
            <a:r>
              <a:rPr lang="en-ZA" dirty="0"/>
              <a:t>Marking out techniques</a:t>
            </a:r>
          </a:p>
        </p:txBody>
      </p:sp>
      <p:sp>
        <p:nvSpPr>
          <p:cNvPr id="3" name="Content Placeholder 2">
            <a:extLst>
              <a:ext uri="{FF2B5EF4-FFF2-40B4-BE49-F238E27FC236}">
                <a16:creationId xmlns:a16="http://schemas.microsoft.com/office/drawing/2014/main" id="{4ACD79C1-B5FE-2677-C52E-E3EFCDFA8A38}"/>
              </a:ext>
            </a:extLst>
          </p:cNvPr>
          <p:cNvSpPr>
            <a:spLocks noGrp="1"/>
          </p:cNvSpPr>
          <p:nvPr>
            <p:ph idx="1"/>
          </p:nvPr>
        </p:nvSpPr>
        <p:spPr/>
        <p:txBody>
          <a:bodyPr>
            <a:normAutofit fontScale="92500"/>
          </a:bodyPr>
          <a:lstStyle/>
          <a:p>
            <a:r>
              <a:rPr lang="en-US" dirty="0"/>
              <a:t>Accurate Measurements is key for all welds as precision is crucial to meet specifications. Utilize progressive marking for accuracy.</a:t>
            </a:r>
          </a:p>
          <a:p>
            <a:r>
              <a:rPr lang="en-US" dirty="0"/>
              <a:t>It also provides centerlines significance key to aid in locating hole centers, squaring plate edges, and geometric construction. Also assist to identify part positions and errors in cutting or marking.</a:t>
            </a:r>
          </a:p>
          <a:p>
            <a:pPr marL="0" indent="0">
              <a:buNone/>
            </a:pPr>
            <a:r>
              <a:rPr lang="en-US" dirty="0"/>
              <a:t>Accumulative Error Mitigation:</a:t>
            </a:r>
          </a:p>
          <a:p>
            <a:r>
              <a:rPr lang="en-US" dirty="0"/>
              <a:t>  Prevent final measurement discrepancies (short or long).</a:t>
            </a:r>
          </a:p>
          <a:p>
            <a:r>
              <a:rPr lang="en-US" dirty="0"/>
              <a:t>  Address through geometric construction and progressive measurement from a common datum point.</a:t>
            </a:r>
            <a:endParaRPr lang="en-ZA" dirty="0"/>
          </a:p>
        </p:txBody>
      </p:sp>
    </p:spTree>
    <p:extLst>
      <p:ext uri="{BB962C8B-B14F-4D97-AF65-F5344CB8AC3E}">
        <p14:creationId xmlns:p14="http://schemas.microsoft.com/office/powerpoint/2010/main" val="225608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5C41-4203-6969-1476-0259B45E4B74}"/>
              </a:ext>
            </a:extLst>
          </p:cNvPr>
          <p:cNvSpPr>
            <a:spLocks noGrp="1"/>
          </p:cNvSpPr>
          <p:nvPr>
            <p:ph type="title"/>
          </p:nvPr>
        </p:nvSpPr>
        <p:spPr/>
        <p:txBody>
          <a:bodyPr/>
          <a:lstStyle/>
          <a:p>
            <a:r>
              <a:rPr lang="en-ZA" dirty="0"/>
              <a:t>Marking out techniques (p2)</a:t>
            </a:r>
          </a:p>
        </p:txBody>
      </p:sp>
      <p:pic>
        <p:nvPicPr>
          <p:cNvPr id="5" name="Content Placeholder 4">
            <a:extLst>
              <a:ext uri="{FF2B5EF4-FFF2-40B4-BE49-F238E27FC236}">
                <a16:creationId xmlns:a16="http://schemas.microsoft.com/office/drawing/2014/main" id="{45F4515D-D5B5-10B0-30F5-8298775B2B11}"/>
              </a:ext>
            </a:extLst>
          </p:cNvPr>
          <p:cNvPicPr>
            <a:picLocks noGrp="1" noChangeAspect="1"/>
          </p:cNvPicPr>
          <p:nvPr>
            <p:ph idx="1"/>
          </p:nvPr>
        </p:nvPicPr>
        <p:blipFill>
          <a:blip r:embed="rId2"/>
          <a:stretch>
            <a:fillRect/>
          </a:stretch>
        </p:blipFill>
        <p:spPr>
          <a:xfrm>
            <a:off x="1540042" y="1588523"/>
            <a:ext cx="7628021" cy="4039691"/>
          </a:xfrm>
        </p:spPr>
      </p:pic>
    </p:spTree>
    <p:extLst>
      <p:ext uri="{BB962C8B-B14F-4D97-AF65-F5344CB8AC3E}">
        <p14:creationId xmlns:p14="http://schemas.microsoft.com/office/powerpoint/2010/main" val="138783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7FAB-BE73-778A-6815-3A51DA3A992D}"/>
              </a:ext>
            </a:extLst>
          </p:cNvPr>
          <p:cNvSpPr>
            <a:spLocks noGrp="1"/>
          </p:cNvSpPr>
          <p:nvPr>
            <p:ph type="title"/>
          </p:nvPr>
        </p:nvSpPr>
        <p:spPr/>
        <p:txBody>
          <a:bodyPr/>
          <a:lstStyle/>
          <a:p>
            <a:r>
              <a:rPr lang="en-US" dirty="0"/>
              <a:t>(e) </a:t>
            </a:r>
            <a:r>
              <a:rPr lang="en-ZA" dirty="0"/>
              <a:t>Template development methods</a:t>
            </a:r>
          </a:p>
        </p:txBody>
      </p:sp>
      <p:sp>
        <p:nvSpPr>
          <p:cNvPr id="3" name="Content Placeholder 2">
            <a:extLst>
              <a:ext uri="{FF2B5EF4-FFF2-40B4-BE49-F238E27FC236}">
                <a16:creationId xmlns:a16="http://schemas.microsoft.com/office/drawing/2014/main" id="{E6B51F3C-FAA6-EFDA-9326-8A424BE35984}"/>
              </a:ext>
            </a:extLst>
          </p:cNvPr>
          <p:cNvSpPr>
            <a:spLocks noGrp="1"/>
          </p:cNvSpPr>
          <p:nvPr>
            <p:ph idx="1"/>
          </p:nvPr>
        </p:nvSpPr>
        <p:spPr>
          <a:xfrm>
            <a:off x="621631" y="1600702"/>
            <a:ext cx="10515600" cy="4351338"/>
          </a:xfrm>
        </p:spPr>
        <p:txBody>
          <a:bodyPr>
            <a:normAutofit lnSpcReduction="10000"/>
          </a:bodyPr>
          <a:lstStyle/>
          <a:p>
            <a:r>
              <a:rPr lang="en-US" dirty="0"/>
              <a:t>When manufacturing components that change their shape, patterns will have to be developed. A pattern is a piece of metal which is cut to the exact size and shape in order to be formed into the product desired. </a:t>
            </a:r>
          </a:p>
          <a:p>
            <a:r>
              <a:rPr lang="en-US" dirty="0"/>
              <a:t>These patterns are developed by the light and heavy fabricators, using the three development methods:</a:t>
            </a:r>
          </a:p>
          <a:p>
            <a:pPr lvl="1"/>
            <a:r>
              <a:rPr lang="en-US" dirty="0"/>
              <a:t>Parallel line</a:t>
            </a:r>
          </a:p>
          <a:p>
            <a:pPr lvl="1"/>
            <a:r>
              <a:rPr lang="en-US" dirty="0"/>
              <a:t>Radial line</a:t>
            </a:r>
          </a:p>
          <a:p>
            <a:pPr lvl="1"/>
            <a:r>
              <a:rPr lang="en-US" dirty="0"/>
              <a:t>Triangulation.</a:t>
            </a:r>
          </a:p>
          <a:p>
            <a:r>
              <a:rPr lang="en-US" dirty="0"/>
              <a:t>Fabrication workers in the both heavy and light industries use common marking out tools.</a:t>
            </a:r>
            <a:endParaRPr lang="en-ZA" dirty="0"/>
          </a:p>
        </p:txBody>
      </p:sp>
    </p:spTree>
    <p:extLst>
      <p:ext uri="{BB962C8B-B14F-4D97-AF65-F5344CB8AC3E}">
        <p14:creationId xmlns:p14="http://schemas.microsoft.com/office/powerpoint/2010/main" val="41527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AC02-5E5D-2E7A-8DC0-65455A882FF3}"/>
              </a:ext>
            </a:extLst>
          </p:cNvPr>
          <p:cNvSpPr>
            <a:spLocks noGrp="1"/>
          </p:cNvSpPr>
          <p:nvPr>
            <p:ph type="title"/>
          </p:nvPr>
        </p:nvSpPr>
        <p:spPr>
          <a:xfrm>
            <a:off x="876693" y="741392"/>
            <a:ext cx="5620360" cy="1111472"/>
          </a:xfrm>
        </p:spPr>
        <p:txBody>
          <a:bodyPr anchor="b">
            <a:normAutofit/>
          </a:bodyPr>
          <a:lstStyle/>
          <a:p>
            <a:r>
              <a:rPr lang="en-US" sz="3200" dirty="0"/>
              <a:t>(f) </a:t>
            </a:r>
            <a:r>
              <a:rPr lang="en-ZA" sz="3200" dirty="0"/>
              <a:t>Line marking techniques</a:t>
            </a:r>
          </a:p>
        </p:txBody>
      </p:sp>
      <p:sp>
        <p:nvSpPr>
          <p:cNvPr id="3" name="Content Placeholder 2">
            <a:extLst>
              <a:ext uri="{FF2B5EF4-FFF2-40B4-BE49-F238E27FC236}">
                <a16:creationId xmlns:a16="http://schemas.microsoft.com/office/drawing/2014/main" id="{0D7C2141-1E91-C016-3FB0-BED924AF6227}"/>
              </a:ext>
            </a:extLst>
          </p:cNvPr>
          <p:cNvSpPr>
            <a:spLocks noGrp="1"/>
          </p:cNvSpPr>
          <p:nvPr>
            <p:ph idx="1"/>
          </p:nvPr>
        </p:nvSpPr>
        <p:spPr>
          <a:xfrm>
            <a:off x="876693" y="2241458"/>
            <a:ext cx="5451797" cy="3447832"/>
          </a:xfrm>
        </p:spPr>
        <p:txBody>
          <a:bodyPr anchor="t">
            <a:normAutofit/>
          </a:bodyPr>
          <a:lstStyle/>
          <a:p>
            <a:r>
              <a:rPr lang="en-US" sz="2000" dirty="0"/>
              <a:t>Scribed lines – is done by using a sharp and hardened tool for making thin, permanent lines accurately.</a:t>
            </a:r>
          </a:p>
          <a:p>
            <a:r>
              <a:rPr lang="en-US" sz="2000" dirty="0"/>
              <a:t>Limitations of scribed lines include: </a:t>
            </a:r>
          </a:p>
          <a:p>
            <a:pPr lvl="1"/>
            <a:r>
              <a:rPr lang="en-US" sz="2000" dirty="0"/>
              <a:t>Is hard to see when you’re thermal cutting – you need witness popping</a:t>
            </a:r>
          </a:p>
          <a:p>
            <a:pPr lvl="1"/>
            <a:r>
              <a:rPr lang="en-US" sz="2000" dirty="0"/>
              <a:t>The surface of the metal must be repainted if a mistake is made</a:t>
            </a:r>
          </a:p>
          <a:p>
            <a:pPr lvl="1"/>
            <a:r>
              <a:rPr lang="en-US" sz="2000" dirty="0"/>
              <a:t>Can cause corrosion on stainless steel</a:t>
            </a:r>
          </a:p>
          <a:p>
            <a:pPr lvl="1"/>
            <a:r>
              <a:rPr lang="en-US" sz="2000" dirty="0"/>
              <a:t>Should only be used in ferrous metals.</a:t>
            </a:r>
          </a:p>
          <a:p>
            <a:endParaRPr lang="en-ZA" sz="1400" dirty="0"/>
          </a:p>
        </p:txBody>
      </p:sp>
      <p:pic>
        <p:nvPicPr>
          <p:cNvPr id="5" name="Picture 4" descr="A diagram of a schematic diagram of a schematic diagram of a schematic diagram of a schematic diagram of a schematic diagram of a schematic diagram of&#10;&#10;Description automatically generated">
            <a:extLst>
              <a:ext uri="{FF2B5EF4-FFF2-40B4-BE49-F238E27FC236}">
                <a16:creationId xmlns:a16="http://schemas.microsoft.com/office/drawing/2014/main" id="{AD7611E2-829E-EC57-E70B-EC99DACC3D89}"/>
              </a:ext>
            </a:extLst>
          </p:cNvPr>
          <p:cNvPicPr>
            <a:picLocks noChangeAspect="1"/>
          </p:cNvPicPr>
          <p:nvPr/>
        </p:nvPicPr>
        <p:blipFill rotWithShape="1">
          <a:blip r:embed="rId2"/>
          <a:srcRect l="8230"/>
          <a:stretch/>
        </p:blipFill>
        <p:spPr>
          <a:xfrm>
            <a:off x="6328490" y="741391"/>
            <a:ext cx="5863510" cy="4206508"/>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478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1F5-78DF-B08C-5FC2-430B20AC3385}"/>
              </a:ext>
            </a:extLst>
          </p:cNvPr>
          <p:cNvSpPr>
            <a:spLocks noGrp="1"/>
          </p:cNvSpPr>
          <p:nvPr>
            <p:ph type="title"/>
          </p:nvPr>
        </p:nvSpPr>
        <p:spPr/>
        <p:txBody>
          <a:bodyPr/>
          <a:lstStyle/>
          <a:p>
            <a:r>
              <a:rPr lang="en-US" dirty="0"/>
              <a:t>(g) </a:t>
            </a:r>
            <a:r>
              <a:rPr lang="en-ZA" dirty="0"/>
              <a:t>Engineers chalk</a:t>
            </a:r>
          </a:p>
        </p:txBody>
      </p:sp>
      <p:sp>
        <p:nvSpPr>
          <p:cNvPr id="3" name="Content Placeholder 2">
            <a:extLst>
              <a:ext uri="{FF2B5EF4-FFF2-40B4-BE49-F238E27FC236}">
                <a16:creationId xmlns:a16="http://schemas.microsoft.com/office/drawing/2014/main" id="{D7479877-BEAC-CC61-9717-249BDA585F1A}"/>
              </a:ext>
            </a:extLst>
          </p:cNvPr>
          <p:cNvSpPr>
            <a:spLocks noGrp="1"/>
          </p:cNvSpPr>
          <p:nvPr>
            <p:ph idx="1"/>
          </p:nvPr>
        </p:nvSpPr>
        <p:spPr>
          <a:xfrm>
            <a:off x="682541" y="1672892"/>
            <a:ext cx="10515600" cy="4351338"/>
          </a:xfrm>
        </p:spPr>
        <p:txBody>
          <a:bodyPr/>
          <a:lstStyle/>
          <a:p>
            <a:r>
              <a:rPr lang="en-US" dirty="0"/>
              <a:t>Engineers chalk is a hard chalk like material sharpened to a chisel point to make thin, non-permanent lines. </a:t>
            </a:r>
          </a:p>
          <a:p>
            <a:r>
              <a:rPr lang="en-US" dirty="0"/>
              <a:t>These line are easy to see when thermal cutting, pre- painting the material is not needed, it can be used with most metals and can be rubbed off if a mistake is made.</a:t>
            </a:r>
            <a:endParaRPr lang="en-ZA" dirty="0"/>
          </a:p>
        </p:txBody>
      </p:sp>
      <p:pic>
        <p:nvPicPr>
          <p:cNvPr id="7" name="Picture 6">
            <a:extLst>
              <a:ext uri="{FF2B5EF4-FFF2-40B4-BE49-F238E27FC236}">
                <a16:creationId xmlns:a16="http://schemas.microsoft.com/office/drawing/2014/main" id="{CD9DC5D7-A4EA-6836-12EE-6A5FC58817A8}"/>
              </a:ext>
            </a:extLst>
          </p:cNvPr>
          <p:cNvPicPr>
            <a:picLocks noChangeAspect="1"/>
          </p:cNvPicPr>
          <p:nvPr/>
        </p:nvPicPr>
        <p:blipFill>
          <a:blip r:embed="rId2"/>
          <a:stretch>
            <a:fillRect/>
          </a:stretch>
        </p:blipFill>
        <p:spPr>
          <a:xfrm>
            <a:off x="1204661" y="4157705"/>
            <a:ext cx="2380750" cy="1347508"/>
          </a:xfrm>
          <a:prstGeom prst="rect">
            <a:avLst/>
          </a:prstGeom>
        </p:spPr>
      </p:pic>
      <p:pic>
        <p:nvPicPr>
          <p:cNvPr id="9" name="Picture 8">
            <a:extLst>
              <a:ext uri="{FF2B5EF4-FFF2-40B4-BE49-F238E27FC236}">
                <a16:creationId xmlns:a16="http://schemas.microsoft.com/office/drawing/2014/main" id="{7C898FEA-0B1D-DC8B-41C9-9D97BA9E8E44}"/>
              </a:ext>
            </a:extLst>
          </p:cNvPr>
          <p:cNvPicPr>
            <a:picLocks noChangeAspect="1"/>
          </p:cNvPicPr>
          <p:nvPr/>
        </p:nvPicPr>
        <p:blipFill>
          <a:blip r:embed="rId3"/>
          <a:stretch>
            <a:fillRect/>
          </a:stretch>
        </p:blipFill>
        <p:spPr>
          <a:xfrm>
            <a:off x="6012280" y="4001294"/>
            <a:ext cx="3348288" cy="1717912"/>
          </a:xfrm>
          <a:prstGeom prst="rect">
            <a:avLst/>
          </a:prstGeom>
        </p:spPr>
      </p:pic>
    </p:spTree>
    <p:extLst>
      <p:ext uri="{BB962C8B-B14F-4D97-AF65-F5344CB8AC3E}">
        <p14:creationId xmlns:p14="http://schemas.microsoft.com/office/powerpoint/2010/main" val="36306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1F5-78DF-B08C-5FC2-430B20AC3385}"/>
              </a:ext>
            </a:extLst>
          </p:cNvPr>
          <p:cNvSpPr>
            <a:spLocks noGrp="1"/>
          </p:cNvSpPr>
          <p:nvPr>
            <p:ph type="title"/>
          </p:nvPr>
        </p:nvSpPr>
        <p:spPr/>
        <p:txBody>
          <a:bodyPr/>
          <a:lstStyle/>
          <a:p>
            <a:r>
              <a:rPr lang="en-ZA" dirty="0"/>
              <a:t>Engineers chalk (p2)</a:t>
            </a:r>
          </a:p>
        </p:txBody>
      </p:sp>
      <p:sp>
        <p:nvSpPr>
          <p:cNvPr id="3" name="Content Placeholder 2">
            <a:extLst>
              <a:ext uri="{FF2B5EF4-FFF2-40B4-BE49-F238E27FC236}">
                <a16:creationId xmlns:a16="http://schemas.microsoft.com/office/drawing/2014/main" id="{D7479877-BEAC-CC61-9717-249BDA585F1A}"/>
              </a:ext>
            </a:extLst>
          </p:cNvPr>
          <p:cNvSpPr>
            <a:spLocks noGrp="1"/>
          </p:cNvSpPr>
          <p:nvPr>
            <p:ph idx="1"/>
          </p:nvPr>
        </p:nvSpPr>
        <p:spPr>
          <a:xfrm>
            <a:off x="321594" y="1690688"/>
            <a:ext cx="10515600" cy="4351338"/>
          </a:xfrm>
        </p:spPr>
        <p:txBody>
          <a:bodyPr>
            <a:normAutofit lnSpcReduction="10000"/>
          </a:bodyPr>
          <a:lstStyle/>
          <a:p>
            <a:r>
              <a:rPr lang="en-US" dirty="0"/>
              <a:t>Limitations of engineer's chalk: </a:t>
            </a:r>
          </a:p>
          <a:p>
            <a:pPr lvl="1"/>
            <a:r>
              <a:rPr lang="en-US" dirty="0"/>
              <a:t>Need to be witness popped for permanency</a:t>
            </a:r>
          </a:p>
          <a:p>
            <a:pPr lvl="1"/>
            <a:r>
              <a:rPr lang="en-US" dirty="0"/>
              <a:t>Can be erased accidentally</a:t>
            </a:r>
          </a:p>
          <a:p>
            <a:pPr lvl="1"/>
            <a:r>
              <a:rPr lang="en-US" dirty="0"/>
              <a:t>Will wash off with water</a:t>
            </a:r>
          </a:p>
          <a:p>
            <a:pPr lvl="1"/>
            <a:r>
              <a:rPr lang="en-US" dirty="0"/>
              <a:t>Can be hard to see on some non-ferrous metals</a:t>
            </a:r>
          </a:p>
          <a:p>
            <a:r>
              <a:rPr lang="en-US" dirty="0"/>
              <a:t>Chalked lines is a quick method of marking long straight lines on uncoated materials or marking out on concrete floors. </a:t>
            </a:r>
          </a:p>
          <a:p>
            <a:r>
              <a:rPr lang="en-US" dirty="0"/>
              <a:t>This is done by clamping one end of the string line on to the surface to be marked, pulling the line as taut as possible and clamping it tight, raising the string vertically, letting it drop quickly and re-chalking after each use</a:t>
            </a:r>
            <a:endParaRPr lang="en-ZA" dirty="0"/>
          </a:p>
        </p:txBody>
      </p:sp>
    </p:spTree>
    <p:extLst>
      <p:ext uri="{BB962C8B-B14F-4D97-AF65-F5344CB8AC3E}">
        <p14:creationId xmlns:p14="http://schemas.microsoft.com/office/powerpoint/2010/main" val="40414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1F5-78DF-B08C-5FC2-430B20AC3385}"/>
              </a:ext>
            </a:extLst>
          </p:cNvPr>
          <p:cNvSpPr>
            <a:spLocks noGrp="1"/>
          </p:cNvSpPr>
          <p:nvPr>
            <p:ph type="title"/>
          </p:nvPr>
        </p:nvSpPr>
        <p:spPr/>
        <p:txBody>
          <a:bodyPr/>
          <a:lstStyle/>
          <a:p>
            <a:r>
              <a:rPr lang="en-ZA" dirty="0"/>
              <a:t>Engineers chalk (p3)</a:t>
            </a:r>
          </a:p>
        </p:txBody>
      </p:sp>
      <p:sp>
        <p:nvSpPr>
          <p:cNvPr id="3" name="Content Placeholder 2">
            <a:extLst>
              <a:ext uri="{FF2B5EF4-FFF2-40B4-BE49-F238E27FC236}">
                <a16:creationId xmlns:a16="http://schemas.microsoft.com/office/drawing/2014/main" id="{D7479877-BEAC-CC61-9717-249BDA585F1A}"/>
              </a:ext>
            </a:extLst>
          </p:cNvPr>
          <p:cNvSpPr>
            <a:spLocks noGrp="1"/>
          </p:cNvSpPr>
          <p:nvPr>
            <p:ph idx="1"/>
          </p:nvPr>
        </p:nvSpPr>
        <p:spPr>
          <a:xfrm>
            <a:off x="201279" y="1498182"/>
            <a:ext cx="7859880" cy="4351338"/>
          </a:xfrm>
        </p:spPr>
        <p:txBody>
          <a:bodyPr>
            <a:normAutofit/>
          </a:bodyPr>
          <a:lstStyle/>
          <a:p>
            <a:r>
              <a:rPr lang="en-ZA" dirty="0"/>
              <a:t>Limitations of chalk lines</a:t>
            </a:r>
            <a:endParaRPr lang="en-US" dirty="0"/>
          </a:p>
          <a:p>
            <a:pPr lvl="1"/>
            <a:r>
              <a:rPr lang="en-US" dirty="0"/>
              <a:t>Can be erased accidentally.</a:t>
            </a:r>
          </a:p>
          <a:p>
            <a:pPr lvl="1"/>
            <a:r>
              <a:rPr lang="en-US" dirty="0"/>
              <a:t>String may make thick or double lines.</a:t>
            </a:r>
          </a:p>
          <a:p>
            <a:pPr lvl="1"/>
            <a:r>
              <a:rPr lang="en-US" dirty="0"/>
              <a:t>Inaccurate if the technique isn’t used often.</a:t>
            </a:r>
          </a:p>
          <a:p>
            <a:pPr lvl="1"/>
            <a:r>
              <a:rPr lang="en-US" dirty="0"/>
              <a:t>Inaccurate in windy conditions.</a:t>
            </a:r>
          </a:p>
          <a:p>
            <a:pPr lvl="1"/>
            <a:r>
              <a:rPr lang="en-US" dirty="0"/>
              <a:t>Visibility can decrease in the middle, over long distances.</a:t>
            </a:r>
          </a:p>
          <a:p>
            <a:pPr lvl="1"/>
            <a:r>
              <a:rPr lang="en-US" dirty="0"/>
              <a:t>Need witness popping for permanency.</a:t>
            </a:r>
          </a:p>
          <a:p>
            <a:pPr lvl="1"/>
            <a:r>
              <a:rPr lang="en-US" dirty="0"/>
              <a:t>Can only be used on flat surfaces.</a:t>
            </a:r>
          </a:p>
          <a:p>
            <a:pPr lvl="1"/>
            <a:r>
              <a:rPr lang="en-US" dirty="0"/>
              <a:t>Can be hard to see on some non-ferrous metals</a:t>
            </a:r>
          </a:p>
        </p:txBody>
      </p:sp>
      <p:pic>
        <p:nvPicPr>
          <p:cNvPr id="5" name="Picture 4">
            <a:extLst>
              <a:ext uri="{FF2B5EF4-FFF2-40B4-BE49-F238E27FC236}">
                <a16:creationId xmlns:a16="http://schemas.microsoft.com/office/drawing/2014/main" id="{FEA29B98-46EE-8C51-4BCD-F86B574C3BA0}"/>
              </a:ext>
            </a:extLst>
          </p:cNvPr>
          <p:cNvPicPr>
            <a:picLocks noChangeAspect="1"/>
          </p:cNvPicPr>
          <p:nvPr/>
        </p:nvPicPr>
        <p:blipFill>
          <a:blip r:embed="rId2"/>
          <a:stretch>
            <a:fillRect/>
          </a:stretch>
        </p:blipFill>
        <p:spPr>
          <a:xfrm>
            <a:off x="7439410" y="1932321"/>
            <a:ext cx="3914390" cy="2993357"/>
          </a:xfrm>
          <a:prstGeom prst="rect">
            <a:avLst/>
          </a:prstGeom>
        </p:spPr>
      </p:pic>
    </p:spTree>
    <p:extLst>
      <p:ext uri="{BB962C8B-B14F-4D97-AF65-F5344CB8AC3E}">
        <p14:creationId xmlns:p14="http://schemas.microsoft.com/office/powerpoint/2010/main" val="201132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6E40-1C57-4998-6031-01A3931DA933}"/>
              </a:ext>
            </a:extLst>
          </p:cNvPr>
          <p:cNvSpPr>
            <a:spLocks noGrp="1"/>
          </p:cNvSpPr>
          <p:nvPr>
            <p:ph type="title"/>
          </p:nvPr>
        </p:nvSpPr>
        <p:spPr/>
        <p:txBody>
          <a:bodyPr/>
          <a:lstStyle/>
          <a:p>
            <a:r>
              <a:rPr lang="en-US" dirty="0"/>
              <a:t>(h) </a:t>
            </a:r>
            <a:r>
              <a:rPr lang="en-ZA" dirty="0"/>
              <a:t>Centre punches</a:t>
            </a:r>
          </a:p>
        </p:txBody>
      </p:sp>
      <p:sp>
        <p:nvSpPr>
          <p:cNvPr id="3" name="Content Placeholder 2">
            <a:extLst>
              <a:ext uri="{FF2B5EF4-FFF2-40B4-BE49-F238E27FC236}">
                <a16:creationId xmlns:a16="http://schemas.microsoft.com/office/drawing/2014/main" id="{72579BA5-4047-1210-94C2-18F90EC0E41A}"/>
              </a:ext>
            </a:extLst>
          </p:cNvPr>
          <p:cNvSpPr>
            <a:spLocks noGrp="1"/>
          </p:cNvSpPr>
          <p:nvPr>
            <p:ph idx="1"/>
          </p:nvPr>
        </p:nvSpPr>
        <p:spPr>
          <a:xfrm>
            <a:off x="429126" y="1512804"/>
            <a:ext cx="9918032" cy="4351338"/>
          </a:xfrm>
        </p:spPr>
        <p:txBody>
          <a:bodyPr>
            <a:normAutofit fontScale="92500" lnSpcReduction="10000"/>
          </a:bodyPr>
          <a:lstStyle/>
          <a:p>
            <a:r>
              <a:rPr lang="en-US" dirty="0"/>
              <a:t>These punches are made of tool steel, machined heat treated and ground to give maximum performance. </a:t>
            </a:r>
          </a:p>
          <a:p>
            <a:r>
              <a:rPr lang="en-US" dirty="0"/>
              <a:t>The steel body is usually knurled for finger grip, diameters range from 5-13 mm depending on the application and they have a round or square head. </a:t>
            </a:r>
          </a:p>
          <a:p>
            <a:r>
              <a:rPr lang="en-US" dirty="0"/>
              <a:t>Automatic center punches are also available. Metal fabricators use Centre punches to:</a:t>
            </a:r>
          </a:p>
          <a:p>
            <a:pPr lvl="1"/>
            <a:r>
              <a:rPr lang="en-US" dirty="0"/>
              <a:t>Mark out patterns</a:t>
            </a:r>
          </a:p>
          <a:p>
            <a:pPr lvl="1"/>
            <a:r>
              <a:rPr lang="en-US" dirty="0"/>
              <a:t>Locate hole positions</a:t>
            </a:r>
          </a:p>
          <a:p>
            <a:pPr lvl="1"/>
            <a:r>
              <a:rPr lang="en-US" dirty="0"/>
              <a:t>Witness pop when thermal cutting.</a:t>
            </a:r>
          </a:p>
          <a:p>
            <a:r>
              <a:rPr lang="en-US" dirty="0"/>
              <a:t>Note Do not use a center punch with a mushroomed head.</a:t>
            </a:r>
          </a:p>
          <a:p>
            <a:endParaRPr lang="en-ZA" dirty="0"/>
          </a:p>
        </p:txBody>
      </p:sp>
      <p:pic>
        <p:nvPicPr>
          <p:cNvPr id="5" name="Picture 4">
            <a:extLst>
              <a:ext uri="{FF2B5EF4-FFF2-40B4-BE49-F238E27FC236}">
                <a16:creationId xmlns:a16="http://schemas.microsoft.com/office/drawing/2014/main" id="{B214CE6C-6954-4EC7-0C42-1731F3FC4EE6}"/>
              </a:ext>
            </a:extLst>
          </p:cNvPr>
          <p:cNvPicPr>
            <a:picLocks noChangeAspect="1"/>
          </p:cNvPicPr>
          <p:nvPr/>
        </p:nvPicPr>
        <p:blipFill>
          <a:blip r:embed="rId2"/>
          <a:stretch>
            <a:fillRect/>
          </a:stretch>
        </p:blipFill>
        <p:spPr>
          <a:xfrm>
            <a:off x="10347158" y="1695795"/>
            <a:ext cx="1415716" cy="3649401"/>
          </a:xfrm>
          <a:prstGeom prst="rect">
            <a:avLst/>
          </a:prstGeom>
        </p:spPr>
      </p:pic>
    </p:spTree>
    <p:extLst>
      <p:ext uri="{BB962C8B-B14F-4D97-AF65-F5344CB8AC3E}">
        <p14:creationId xmlns:p14="http://schemas.microsoft.com/office/powerpoint/2010/main" val="168778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6F7A-9DB8-F312-7101-89DCE1FFD848}"/>
              </a:ext>
            </a:extLst>
          </p:cNvPr>
          <p:cNvSpPr>
            <a:spLocks noGrp="1"/>
          </p:cNvSpPr>
          <p:nvPr>
            <p:ph type="title"/>
          </p:nvPr>
        </p:nvSpPr>
        <p:spPr>
          <a:xfrm>
            <a:off x="838200" y="18255"/>
            <a:ext cx="10515600" cy="1325563"/>
          </a:xfrm>
        </p:spPr>
        <p:txBody>
          <a:bodyPr/>
          <a:lstStyle/>
          <a:p>
            <a:r>
              <a:rPr lang="en-US" dirty="0"/>
              <a:t>(</a:t>
            </a:r>
            <a:r>
              <a:rPr lang="en-US" dirty="0" err="1"/>
              <a:t>i</a:t>
            </a:r>
            <a:r>
              <a:rPr lang="en-US" dirty="0"/>
              <a:t>) </a:t>
            </a:r>
            <a:r>
              <a:rPr lang="en-ZA" dirty="0"/>
              <a:t>Marking out tools</a:t>
            </a:r>
          </a:p>
        </p:txBody>
      </p:sp>
      <p:sp>
        <p:nvSpPr>
          <p:cNvPr id="10" name="Content Placeholder 9">
            <a:extLst>
              <a:ext uri="{FF2B5EF4-FFF2-40B4-BE49-F238E27FC236}">
                <a16:creationId xmlns:a16="http://schemas.microsoft.com/office/drawing/2014/main" id="{3BA39E21-2E76-B4B4-732A-F00A720BE651}"/>
              </a:ext>
            </a:extLst>
          </p:cNvPr>
          <p:cNvSpPr>
            <a:spLocks noGrp="1"/>
          </p:cNvSpPr>
          <p:nvPr>
            <p:ph idx="1"/>
          </p:nvPr>
        </p:nvSpPr>
        <p:spPr>
          <a:xfrm>
            <a:off x="597568" y="1343818"/>
            <a:ext cx="8104772" cy="4372226"/>
          </a:xfrm>
        </p:spPr>
        <p:txBody>
          <a:bodyPr>
            <a:normAutofit fontScale="92500" lnSpcReduction="20000"/>
          </a:bodyPr>
          <a:lstStyle/>
          <a:p>
            <a:r>
              <a:rPr lang="en-ZA" dirty="0"/>
              <a:t>Steel rule: </a:t>
            </a:r>
            <a:r>
              <a:rPr lang="en-US" dirty="0"/>
              <a:t>For accurate measurements over the length of the rule</a:t>
            </a:r>
          </a:p>
          <a:p>
            <a:r>
              <a:rPr lang="en-ZA" dirty="0"/>
              <a:t>Folding rule</a:t>
            </a:r>
            <a:r>
              <a:rPr lang="en-US" dirty="0"/>
              <a:t>: For accurate measurements over the length of the rule and the transfer of angles.</a:t>
            </a:r>
          </a:p>
          <a:p>
            <a:r>
              <a:rPr lang="en-ZA" dirty="0"/>
              <a:t>Tapes</a:t>
            </a:r>
            <a:r>
              <a:rPr lang="en-US" dirty="0"/>
              <a:t>: For measurement over long distances.</a:t>
            </a:r>
          </a:p>
          <a:p>
            <a:r>
              <a:rPr lang="en-ZA" dirty="0"/>
              <a:t>Dividers</a:t>
            </a:r>
            <a:r>
              <a:rPr lang="en-US" dirty="0"/>
              <a:t>: For drawing arcs and circles. For transferring measurements and angles. From one to another. For geometric construction of angles. For geometric division of lines, angles.</a:t>
            </a:r>
          </a:p>
          <a:p>
            <a:r>
              <a:rPr lang="en-US" dirty="0"/>
              <a:t> </a:t>
            </a:r>
            <a:r>
              <a:rPr lang="en-ZA" dirty="0"/>
              <a:t>Trammels: </a:t>
            </a:r>
            <a:r>
              <a:rPr lang="en-US" dirty="0"/>
              <a:t>For constructing large arcs and circles. For transferring measurements and angles. For geometric division of lines and angles. </a:t>
            </a:r>
            <a:endParaRPr lang="en-ZA" dirty="0"/>
          </a:p>
          <a:p>
            <a:endParaRPr lang="en-ZA" dirty="0"/>
          </a:p>
        </p:txBody>
      </p:sp>
      <p:pic>
        <p:nvPicPr>
          <p:cNvPr id="16" name="Picture 15">
            <a:extLst>
              <a:ext uri="{FF2B5EF4-FFF2-40B4-BE49-F238E27FC236}">
                <a16:creationId xmlns:a16="http://schemas.microsoft.com/office/drawing/2014/main" id="{27B9E16C-4C50-AFE0-967A-B7435230A7C3}"/>
              </a:ext>
            </a:extLst>
          </p:cNvPr>
          <p:cNvPicPr>
            <a:picLocks noChangeAspect="1"/>
          </p:cNvPicPr>
          <p:nvPr/>
        </p:nvPicPr>
        <p:blipFill>
          <a:blip r:embed="rId2"/>
          <a:stretch>
            <a:fillRect/>
          </a:stretch>
        </p:blipFill>
        <p:spPr>
          <a:xfrm>
            <a:off x="8942972" y="551515"/>
            <a:ext cx="2651460" cy="5164529"/>
          </a:xfrm>
          <a:prstGeom prst="rect">
            <a:avLst/>
          </a:prstGeom>
        </p:spPr>
      </p:pic>
    </p:spTree>
    <p:extLst>
      <p:ext uri="{BB962C8B-B14F-4D97-AF65-F5344CB8AC3E}">
        <p14:creationId xmlns:p14="http://schemas.microsoft.com/office/powerpoint/2010/main" val="409461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3E1F-AD0A-C846-7734-9F5849BE72F0}"/>
              </a:ext>
            </a:extLst>
          </p:cNvPr>
          <p:cNvSpPr>
            <a:spLocks noGrp="1"/>
          </p:cNvSpPr>
          <p:nvPr>
            <p:ph type="title"/>
          </p:nvPr>
        </p:nvSpPr>
        <p:spPr>
          <a:xfrm>
            <a:off x="762001" y="1138265"/>
            <a:ext cx="9390528" cy="1401183"/>
          </a:xfrm>
        </p:spPr>
        <p:txBody>
          <a:bodyPr anchor="t">
            <a:normAutofit/>
          </a:bodyPr>
          <a:lstStyle/>
          <a:p>
            <a:r>
              <a:rPr lang="en-ZA" sz="3200"/>
              <a:t>ABOUT THIS MODULE </a:t>
            </a:r>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EEE847-82EE-869E-CFA4-0CA3E290E730}"/>
              </a:ext>
            </a:extLst>
          </p:cNvPr>
          <p:cNvSpPr>
            <a:spLocks noGrp="1"/>
          </p:cNvSpPr>
          <p:nvPr>
            <p:ph idx="1"/>
          </p:nvPr>
        </p:nvSpPr>
        <p:spPr>
          <a:xfrm>
            <a:off x="369627" y="2116800"/>
            <a:ext cx="11452746" cy="3602935"/>
          </a:xfrm>
        </p:spPr>
        <p:txBody>
          <a:bodyPr>
            <a:normAutofit/>
          </a:bodyPr>
          <a:lstStyle/>
          <a:p>
            <a:pPr marL="0" indent="0">
              <a:buNone/>
            </a:pPr>
            <a:r>
              <a:rPr lang="en-US" sz="1800" dirty="0"/>
              <a:t>The main focus of the learning in this knowledge module is to safely use, care and store a range of engineering measuring equipment used for measuring such as measuring tape verniers, </a:t>
            </a:r>
            <a:r>
              <a:rPr lang="en-US" sz="1800" dirty="0" err="1"/>
              <a:t>callipers</a:t>
            </a:r>
            <a:r>
              <a:rPr lang="en-US" sz="1800" dirty="0"/>
              <a:t>, rules, combination set, spirit level, plumb bob, micrometers, dial gauges, feeler gauges, thermometers, scales, go/no go gauges, thread gauges, pressure gauges in a safe lock up designated area The learning will enable learners to demonstrate an understanding of: </a:t>
            </a:r>
          </a:p>
          <a:p>
            <a:r>
              <a:rPr lang="en-US" sz="1800" dirty="0"/>
              <a:t>KM-08-KT01: Safely use engineering measuring equipment (60%) </a:t>
            </a:r>
          </a:p>
          <a:p>
            <a:r>
              <a:rPr lang="en-US" sz="1800" dirty="0"/>
              <a:t>KM-08-KT02: Apply care and maintenance of engineering measuring equipment (30%) </a:t>
            </a:r>
          </a:p>
          <a:p>
            <a:r>
              <a:rPr lang="en-US" sz="1800" dirty="0"/>
              <a:t>KM-08-KT03: Store engineering measuring equipment in a safely designated area (10%) </a:t>
            </a:r>
            <a:endParaRPr lang="en-ZA" dirty="0"/>
          </a:p>
        </p:txBody>
      </p:sp>
      <p:sp>
        <p:nvSpPr>
          <p:cNvPr id="4" name="Rectangle 3">
            <a:extLst>
              <a:ext uri="{FF2B5EF4-FFF2-40B4-BE49-F238E27FC236}">
                <a16:creationId xmlns:a16="http://schemas.microsoft.com/office/drawing/2014/main" id="{82720AA4-53FF-FB04-FA51-1DC151067848}"/>
              </a:ext>
            </a:extLst>
          </p:cNvPr>
          <p:cNvSpPr/>
          <p:nvPr/>
        </p:nvSpPr>
        <p:spPr>
          <a:xfrm>
            <a:off x="762001" y="703889"/>
            <a:ext cx="1006838" cy="300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8737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6F7A-9DB8-F312-7101-89DCE1FFD848}"/>
              </a:ext>
            </a:extLst>
          </p:cNvPr>
          <p:cNvSpPr>
            <a:spLocks noGrp="1"/>
          </p:cNvSpPr>
          <p:nvPr>
            <p:ph type="title"/>
          </p:nvPr>
        </p:nvSpPr>
        <p:spPr>
          <a:xfrm>
            <a:off x="838200" y="18255"/>
            <a:ext cx="10515600" cy="1325563"/>
          </a:xfrm>
        </p:spPr>
        <p:txBody>
          <a:bodyPr/>
          <a:lstStyle/>
          <a:p>
            <a:r>
              <a:rPr lang="en-ZA" dirty="0"/>
              <a:t>Marking out tools (p2) </a:t>
            </a:r>
          </a:p>
        </p:txBody>
      </p:sp>
      <p:sp>
        <p:nvSpPr>
          <p:cNvPr id="10" name="Content Placeholder 9">
            <a:extLst>
              <a:ext uri="{FF2B5EF4-FFF2-40B4-BE49-F238E27FC236}">
                <a16:creationId xmlns:a16="http://schemas.microsoft.com/office/drawing/2014/main" id="{3BA39E21-2E76-B4B4-732A-F00A720BE651}"/>
              </a:ext>
            </a:extLst>
          </p:cNvPr>
          <p:cNvSpPr>
            <a:spLocks noGrp="1"/>
          </p:cNvSpPr>
          <p:nvPr>
            <p:ph idx="1"/>
          </p:nvPr>
        </p:nvSpPr>
        <p:spPr>
          <a:xfrm>
            <a:off x="597568" y="1364706"/>
            <a:ext cx="8329864" cy="4351338"/>
          </a:xfrm>
        </p:spPr>
        <p:txBody>
          <a:bodyPr>
            <a:normAutofit fontScale="92500" lnSpcReduction="20000"/>
          </a:bodyPr>
          <a:lstStyle/>
          <a:p>
            <a:r>
              <a:rPr lang="en-ZA" dirty="0"/>
              <a:t>Angle or back gauge: </a:t>
            </a:r>
            <a:r>
              <a:rPr lang="en-US" dirty="0"/>
              <a:t>For accurately locating gauge line to position items or hole centers.</a:t>
            </a:r>
          </a:p>
          <a:p>
            <a:r>
              <a:rPr lang="en-ZA" dirty="0"/>
              <a:t>Block square/try square</a:t>
            </a:r>
            <a:r>
              <a:rPr lang="en-US" dirty="0"/>
              <a:t>: For making square lines off plate/sheet edges or existing lines and rolled steel sections.</a:t>
            </a:r>
          </a:p>
          <a:p>
            <a:r>
              <a:rPr lang="en-ZA" dirty="0"/>
              <a:t>Plate square</a:t>
            </a:r>
            <a:r>
              <a:rPr lang="en-US" dirty="0"/>
              <a:t>: For marking square lines off plate/sheet edges or existing lines.</a:t>
            </a:r>
          </a:p>
          <a:p>
            <a:r>
              <a:rPr lang="en-ZA" dirty="0"/>
              <a:t>Bevel square</a:t>
            </a:r>
            <a:r>
              <a:rPr lang="en-US" dirty="0"/>
              <a:t>: </a:t>
            </a:r>
            <a:r>
              <a:rPr lang="en-ZA" dirty="0"/>
              <a:t>For transferring angles.</a:t>
            </a:r>
            <a:endParaRPr lang="en-US" dirty="0"/>
          </a:p>
          <a:p>
            <a:r>
              <a:rPr lang="en-ZA" dirty="0"/>
              <a:t>Combination</a:t>
            </a:r>
            <a:r>
              <a:rPr lang="en-US" dirty="0"/>
              <a:t>: For marking lines at any angle and locating the center of circular objects.</a:t>
            </a:r>
          </a:p>
          <a:p>
            <a:r>
              <a:rPr lang="en-ZA" dirty="0"/>
              <a:t>Centre square: </a:t>
            </a:r>
            <a:r>
              <a:rPr lang="en-US" dirty="0"/>
              <a:t>For locating the center of circular objects.</a:t>
            </a:r>
          </a:p>
          <a:p>
            <a:endParaRPr lang="en-ZA" dirty="0"/>
          </a:p>
        </p:txBody>
      </p:sp>
      <p:pic>
        <p:nvPicPr>
          <p:cNvPr id="4" name="Picture 3">
            <a:extLst>
              <a:ext uri="{FF2B5EF4-FFF2-40B4-BE49-F238E27FC236}">
                <a16:creationId xmlns:a16="http://schemas.microsoft.com/office/drawing/2014/main" id="{72DDD31C-B74D-FFB4-1FAC-3AC1CF30C9A3}"/>
              </a:ext>
            </a:extLst>
          </p:cNvPr>
          <p:cNvPicPr>
            <a:picLocks noChangeAspect="1"/>
          </p:cNvPicPr>
          <p:nvPr/>
        </p:nvPicPr>
        <p:blipFill>
          <a:blip r:embed="rId2"/>
          <a:stretch>
            <a:fillRect/>
          </a:stretch>
        </p:blipFill>
        <p:spPr>
          <a:xfrm>
            <a:off x="9311042" y="18255"/>
            <a:ext cx="2283390" cy="5347829"/>
          </a:xfrm>
          <a:prstGeom prst="rect">
            <a:avLst/>
          </a:prstGeom>
        </p:spPr>
      </p:pic>
    </p:spTree>
    <p:extLst>
      <p:ext uri="{BB962C8B-B14F-4D97-AF65-F5344CB8AC3E}">
        <p14:creationId xmlns:p14="http://schemas.microsoft.com/office/powerpoint/2010/main" val="1186585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6F7A-9DB8-F312-7101-89DCE1FFD848}"/>
              </a:ext>
            </a:extLst>
          </p:cNvPr>
          <p:cNvSpPr>
            <a:spLocks noGrp="1"/>
          </p:cNvSpPr>
          <p:nvPr>
            <p:ph type="title"/>
          </p:nvPr>
        </p:nvSpPr>
        <p:spPr>
          <a:xfrm>
            <a:off x="838200" y="18255"/>
            <a:ext cx="10515600" cy="1325563"/>
          </a:xfrm>
        </p:spPr>
        <p:txBody>
          <a:bodyPr/>
          <a:lstStyle/>
          <a:p>
            <a:r>
              <a:rPr lang="en-ZA" dirty="0"/>
              <a:t>Marking out tools (p3) </a:t>
            </a:r>
          </a:p>
        </p:txBody>
      </p:sp>
      <p:sp>
        <p:nvSpPr>
          <p:cNvPr id="10" name="Content Placeholder 9">
            <a:extLst>
              <a:ext uri="{FF2B5EF4-FFF2-40B4-BE49-F238E27FC236}">
                <a16:creationId xmlns:a16="http://schemas.microsoft.com/office/drawing/2014/main" id="{3BA39E21-2E76-B4B4-732A-F00A720BE651}"/>
              </a:ext>
            </a:extLst>
          </p:cNvPr>
          <p:cNvSpPr>
            <a:spLocks noGrp="1"/>
          </p:cNvSpPr>
          <p:nvPr>
            <p:ph idx="1"/>
          </p:nvPr>
        </p:nvSpPr>
        <p:spPr>
          <a:xfrm>
            <a:off x="405063" y="1151500"/>
            <a:ext cx="8329864" cy="4351338"/>
          </a:xfrm>
        </p:spPr>
        <p:txBody>
          <a:bodyPr>
            <a:normAutofit fontScale="92500" lnSpcReduction="10000"/>
          </a:bodyPr>
          <a:lstStyle/>
          <a:p>
            <a:r>
              <a:rPr lang="en-ZA" dirty="0"/>
              <a:t>Boilermakers’ wheel: </a:t>
            </a:r>
            <a:r>
              <a:rPr lang="en-US" dirty="0"/>
              <a:t>The boilermakers’ wheel is used to measure the lengths of curved or irregular surfaces such as the inside circumference of a large tank. Another use for this tool is to measure the actual length of cutting or welding along the edge of a developed pattern for a pipe, cone, or transition piece</a:t>
            </a:r>
            <a:endParaRPr lang="en-ZA" dirty="0"/>
          </a:p>
          <a:p>
            <a:r>
              <a:rPr lang="en-ZA" dirty="0"/>
              <a:t>Back mark gauge: </a:t>
            </a:r>
            <a:r>
              <a:rPr lang="en-US" dirty="0"/>
              <a:t>Back-mark gauge is used to mark the centers of the hole before it is center punched.</a:t>
            </a:r>
            <a:endParaRPr lang="en-ZA" dirty="0"/>
          </a:p>
          <a:p>
            <a:r>
              <a:rPr lang="en-ZA" dirty="0"/>
              <a:t>Beam marker: </a:t>
            </a:r>
            <a:r>
              <a:rPr lang="en-US" dirty="0"/>
              <a:t>The beam marker can be used to mark the centers of the holes, or the centerline of the beam, where required – once the center-line across the length is marked out.</a:t>
            </a:r>
            <a:endParaRPr lang="en-ZA" dirty="0"/>
          </a:p>
        </p:txBody>
      </p:sp>
      <p:pic>
        <p:nvPicPr>
          <p:cNvPr id="5" name="Picture 4">
            <a:extLst>
              <a:ext uri="{FF2B5EF4-FFF2-40B4-BE49-F238E27FC236}">
                <a16:creationId xmlns:a16="http://schemas.microsoft.com/office/drawing/2014/main" id="{D0054FAB-DA05-AAF6-F5A6-970FEC1EE0F9}"/>
              </a:ext>
            </a:extLst>
          </p:cNvPr>
          <p:cNvPicPr>
            <a:picLocks noChangeAspect="1"/>
          </p:cNvPicPr>
          <p:nvPr/>
        </p:nvPicPr>
        <p:blipFill>
          <a:blip r:embed="rId2"/>
          <a:stretch>
            <a:fillRect/>
          </a:stretch>
        </p:blipFill>
        <p:spPr>
          <a:xfrm>
            <a:off x="9168064" y="393783"/>
            <a:ext cx="2037347" cy="5284369"/>
          </a:xfrm>
          <a:prstGeom prst="rect">
            <a:avLst/>
          </a:prstGeom>
        </p:spPr>
      </p:pic>
    </p:spTree>
    <p:extLst>
      <p:ext uri="{BB962C8B-B14F-4D97-AF65-F5344CB8AC3E}">
        <p14:creationId xmlns:p14="http://schemas.microsoft.com/office/powerpoint/2010/main" val="3053413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86D-C9DF-E9F2-7AD9-264545C08E98}"/>
              </a:ext>
            </a:extLst>
          </p:cNvPr>
          <p:cNvSpPr>
            <a:spLocks noGrp="1"/>
          </p:cNvSpPr>
          <p:nvPr>
            <p:ph type="title"/>
          </p:nvPr>
        </p:nvSpPr>
        <p:spPr/>
        <p:txBody>
          <a:bodyPr/>
          <a:lstStyle/>
          <a:p>
            <a:r>
              <a:rPr lang="en-US" dirty="0"/>
              <a:t>(j) </a:t>
            </a:r>
            <a:r>
              <a:rPr lang="en-ZA" dirty="0"/>
              <a:t>Measuring tools</a:t>
            </a:r>
          </a:p>
        </p:txBody>
      </p:sp>
      <p:sp>
        <p:nvSpPr>
          <p:cNvPr id="3" name="Content Placeholder 2">
            <a:extLst>
              <a:ext uri="{FF2B5EF4-FFF2-40B4-BE49-F238E27FC236}">
                <a16:creationId xmlns:a16="http://schemas.microsoft.com/office/drawing/2014/main" id="{D693A423-6000-1B5D-1F99-C79E8C03307F}"/>
              </a:ext>
            </a:extLst>
          </p:cNvPr>
          <p:cNvSpPr>
            <a:spLocks noGrp="1"/>
          </p:cNvSpPr>
          <p:nvPr>
            <p:ph idx="1"/>
          </p:nvPr>
        </p:nvSpPr>
        <p:spPr>
          <a:xfrm>
            <a:off x="573505" y="1528513"/>
            <a:ext cx="10515600" cy="4351338"/>
          </a:xfrm>
        </p:spPr>
        <p:txBody>
          <a:bodyPr>
            <a:normAutofit/>
          </a:bodyPr>
          <a:lstStyle/>
          <a:p>
            <a:r>
              <a:rPr lang="en-US" dirty="0"/>
              <a:t>Various measuring tools are utilized in industry, their accuracy reliant on proper usage and care.</a:t>
            </a:r>
          </a:p>
          <a:p>
            <a:r>
              <a:rPr lang="en-US" dirty="0"/>
              <a:t> Treat these tools as delicate precision instruments, ensuring careful handling for prolonged accuracy. </a:t>
            </a:r>
          </a:p>
          <a:p>
            <a:r>
              <a:rPr lang="en-US" dirty="0"/>
              <a:t>Regularly check and verify the accuracy of the measuring tools you use.</a:t>
            </a:r>
          </a:p>
          <a:p>
            <a:r>
              <a:rPr lang="en-US" dirty="0"/>
              <a:t>Measurements can be acquired through:</a:t>
            </a:r>
          </a:p>
          <a:p>
            <a:pPr lvl="1"/>
            <a:r>
              <a:rPr lang="en-US" dirty="0"/>
              <a:t>  Directly reading a scale visually.</a:t>
            </a:r>
          </a:p>
          <a:p>
            <a:pPr lvl="1"/>
            <a:r>
              <a:rPr lang="en-US" dirty="0"/>
              <a:t>  Utilizing measuring tools like calipers or micrometers with contact on the work surface.</a:t>
            </a:r>
            <a:endParaRPr lang="en-ZA" dirty="0"/>
          </a:p>
        </p:txBody>
      </p:sp>
    </p:spTree>
    <p:extLst>
      <p:ext uri="{BB962C8B-B14F-4D97-AF65-F5344CB8AC3E}">
        <p14:creationId xmlns:p14="http://schemas.microsoft.com/office/powerpoint/2010/main" val="170247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86D-C9DF-E9F2-7AD9-264545C08E98}"/>
              </a:ext>
            </a:extLst>
          </p:cNvPr>
          <p:cNvSpPr>
            <a:spLocks noGrp="1"/>
          </p:cNvSpPr>
          <p:nvPr>
            <p:ph type="title"/>
          </p:nvPr>
        </p:nvSpPr>
        <p:spPr/>
        <p:txBody>
          <a:bodyPr/>
          <a:lstStyle/>
          <a:p>
            <a:r>
              <a:rPr lang="en-ZA" dirty="0"/>
              <a:t>Measuring tools (p2) </a:t>
            </a:r>
          </a:p>
        </p:txBody>
      </p:sp>
      <p:pic>
        <p:nvPicPr>
          <p:cNvPr id="5" name="Content Placeholder 4">
            <a:extLst>
              <a:ext uri="{FF2B5EF4-FFF2-40B4-BE49-F238E27FC236}">
                <a16:creationId xmlns:a16="http://schemas.microsoft.com/office/drawing/2014/main" id="{11C8968A-9FE7-B9F4-710B-8260E7DD049A}"/>
              </a:ext>
            </a:extLst>
          </p:cNvPr>
          <p:cNvPicPr>
            <a:picLocks noGrp="1" noChangeAspect="1"/>
          </p:cNvPicPr>
          <p:nvPr>
            <p:ph idx="1"/>
          </p:nvPr>
        </p:nvPicPr>
        <p:blipFill>
          <a:blip r:embed="rId2"/>
          <a:stretch>
            <a:fillRect/>
          </a:stretch>
        </p:blipFill>
        <p:spPr>
          <a:xfrm>
            <a:off x="1852863" y="1690688"/>
            <a:ext cx="6906125" cy="3795207"/>
          </a:xfrm>
        </p:spPr>
      </p:pic>
    </p:spTree>
    <p:extLst>
      <p:ext uri="{BB962C8B-B14F-4D97-AF65-F5344CB8AC3E}">
        <p14:creationId xmlns:p14="http://schemas.microsoft.com/office/powerpoint/2010/main" val="392399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86D-C9DF-E9F2-7AD9-264545C08E98}"/>
              </a:ext>
            </a:extLst>
          </p:cNvPr>
          <p:cNvSpPr>
            <a:spLocks noGrp="1"/>
          </p:cNvSpPr>
          <p:nvPr>
            <p:ph type="title"/>
          </p:nvPr>
        </p:nvSpPr>
        <p:spPr/>
        <p:txBody>
          <a:bodyPr/>
          <a:lstStyle/>
          <a:p>
            <a:r>
              <a:rPr lang="en-ZA" dirty="0"/>
              <a:t>Measuring tools (p3) </a:t>
            </a:r>
          </a:p>
        </p:txBody>
      </p:sp>
      <p:sp>
        <p:nvSpPr>
          <p:cNvPr id="4" name="Content Placeholder 3">
            <a:extLst>
              <a:ext uri="{FF2B5EF4-FFF2-40B4-BE49-F238E27FC236}">
                <a16:creationId xmlns:a16="http://schemas.microsoft.com/office/drawing/2014/main" id="{59972DA6-A4AB-16BB-9A25-68C3BBBFD3AF}"/>
              </a:ext>
            </a:extLst>
          </p:cNvPr>
          <p:cNvSpPr>
            <a:spLocks noGrp="1"/>
          </p:cNvSpPr>
          <p:nvPr>
            <p:ph idx="1"/>
          </p:nvPr>
        </p:nvSpPr>
        <p:spPr>
          <a:xfrm>
            <a:off x="260684" y="1552576"/>
            <a:ext cx="8594558" cy="4351338"/>
          </a:xfrm>
        </p:spPr>
        <p:txBody>
          <a:bodyPr>
            <a:normAutofit/>
          </a:bodyPr>
          <a:lstStyle/>
          <a:p>
            <a:pPr marL="0" indent="0">
              <a:buNone/>
            </a:pPr>
            <a:r>
              <a:rPr lang="en-ZA" dirty="0"/>
              <a:t>Reading scales accurately</a:t>
            </a:r>
          </a:p>
          <a:p>
            <a:r>
              <a:rPr lang="en-US" dirty="0"/>
              <a:t>To obtain accurate readings every time when taking a direct reading from a scale, take care when sighting the scale.</a:t>
            </a:r>
          </a:p>
          <a:p>
            <a:pPr marL="0" indent="0">
              <a:buNone/>
            </a:pPr>
            <a:r>
              <a:rPr lang="en-US" dirty="0"/>
              <a:t>Parallax</a:t>
            </a:r>
          </a:p>
          <a:p>
            <a:r>
              <a:rPr lang="en-US" dirty="0"/>
              <a:t>An optical error called parallax must be avoided.</a:t>
            </a:r>
          </a:p>
          <a:p>
            <a:r>
              <a:rPr lang="en-US" dirty="0"/>
              <a:t>Parallax is the apparent change in the position of an </a:t>
            </a:r>
          </a:p>
          <a:p>
            <a:r>
              <a:rPr lang="en-US" dirty="0"/>
              <a:t>object viewed against a more distant object</a:t>
            </a:r>
            <a:endParaRPr lang="en-ZA" dirty="0"/>
          </a:p>
        </p:txBody>
      </p:sp>
      <p:pic>
        <p:nvPicPr>
          <p:cNvPr id="7" name="Picture 6">
            <a:extLst>
              <a:ext uri="{FF2B5EF4-FFF2-40B4-BE49-F238E27FC236}">
                <a16:creationId xmlns:a16="http://schemas.microsoft.com/office/drawing/2014/main" id="{65434400-D87F-56FB-11CD-98E9617AEEEB}"/>
              </a:ext>
            </a:extLst>
          </p:cNvPr>
          <p:cNvPicPr>
            <a:picLocks noChangeAspect="1"/>
          </p:cNvPicPr>
          <p:nvPr/>
        </p:nvPicPr>
        <p:blipFill>
          <a:blip r:embed="rId2"/>
          <a:stretch>
            <a:fillRect/>
          </a:stretch>
        </p:blipFill>
        <p:spPr>
          <a:xfrm>
            <a:off x="9150015" y="2207293"/>
            <a:ext cx="2542200" cy="3014412"/>
          </a:xfrm>
          <a:prstGeom prst="rect">
            <a:avLst/>
          </a:prstGeom>
        </p:spPr>
      </p:pic>
    </p:spTree>
    <p:extLst>
      <p:ext uri="{BB962C8B-B14F-4D97-AF65-F5344CB8AC3E}">
        <p14:creationId xmlns:p14="http://schemas.microsoft.com/office/powerpoint/2010/main" val="302941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86D-C9DF-E9F2-7AD9-264545C08E98}"/>
              </a:ext>
            </a:extLst>
          </p:cNvPr>
          <p:cNvSpPr>
            <a:spLocks noGrp="1"/>
          </p:cNvSpPr>
          <p:nvPr>
            <p:ph type="title"/>
          </p:nvPr>
        </p:nvSpPr>
        <p:spPr>
          <a:xfrm>
            <a:off x="260684" y="0"/>
            <a:ext cx="10515600" cy="1325563"/>
          </a:xfrm>
        </p:spPr>
        <p:txBody>
          <a:bodyPr/>
          <a:lstStyle/>
          <a:p>
            <a:r>
              <a:rPr lang="en-ZA" dirty="0"/>
              <a:t>Measuring tools (p4) </a:t>
            </a:r>
          </a:p>
        </p:txBody>
      </p:sp>
      <p:sp>
        <p:nvSpPr>
          <p:cNvPr id="4" name="Content Placeholder 3">
            <a:extLst>
              <a:ext uri="{FF2B5EF4-FFF2-40B4-BE49-F238E27FC236}">
                <a16:creationId xmlns:a16="http://schemas.microsoft.com/office/drawing/2014/main" id="{59972DA6-A4AB-16BB-9A25-68C3BBBFD3AF}"/>
              </a:ext>
            </a:extLst>
          </p:cNvPr>
          <p:cNvSpPr>
            <a:spLocks noGrp="1"/>
          </p:cNvSpPr>
          <p:nvPr>
            <p:ph idx="1"/>
          </p:nvPr>
        </p:nvSpPr>
        <p:spPr>
          <a:xfrm>
            <a:off x="260684" y="1253331"/>
            <a:ext cx="8731166" cy="4351338"/>
          </a:xfrm>
        </p:spPr>
        <p:txBody>
          <a:bodyPr>
            <a:normAutofit fontScale="92500" lnSpcReduction="20000"/>
          </a:bodyPr>
          <a:lstStyle/>
          <a:p>
            <a:pPr marL="0" indent="0">
              <a:buNone/>
            </a:pPr>
            <a:r>
              <a:rPr lang="en-US" dirty="0"/>
              <a:t>Parallax may be demonstrated as follows: </a:t>
            </a:r>
          </a:p>
          <a:p>
            <a:r>
              <a:rPr lang="en-US" dirty="0"/>
              <a:t>Hold a pencil vertically in each hand, directly in front of you.</a:t>
            </a:r>
          </a:p>
          <a:p>
            <a:r>
              <a:rPr lang="en-US" dirty="0"/>
              <a:t>Hold one pencil at arm’s length and about 150 mm in front of the other pencil.</a:t>
            </a:r>
          </a:p>
          <a:p>
            <a:r>
              <a:rPr lang="en-US" dirty="0"/>
              <a:t>Keep your hands steady and close one eye.</a:t>
            </a:r>
          </a:p>
          <a:p>
            <a:r>
              <a:rPr lang="en-US" dirty="0"/>
              <a:t>Move your head sideways until the two pencils are in line.</a:t>
            </a:r>
          </a:p>
          <a:p>
            <a:r>
              <a:rPr lang="en-US" dirty="0"/>
              <a:t>Now move your eye to the left and right of this position by moving your head sideways.</a:t>
            </a:r>
          </a:p>
          <a:p>
            <a:pPr marL="0" indent="0">
              <a:buNone/>
            </a:pPr>
            <a:r>
              <a:rPr lang="en-US" sz="2400" dirty="0"/>
              <a:t>Observe how the pencil nearest you appears to change position. This is the optical illusion of parallax. Avoid this illusion when taking readings from scales.</a:t>
            </a:r>
            <a:endParaRPr lang="en-ZA" sz="2400" dirty="0"/>
          </a:p>
        </p:txBody>
      </p:sp>
      <p:pic>
        <p:nvPicPr>
          <p:cNvPr id="5" name="Picture 4">
            <a:extLst>
              <a:ext uri="{FF2B5EF4-FFF2-40B4-BE49-F238E27FC236}">
                <a16:creationId xmlns:a16="http://schemas.microsoft.com/office/drawing/2014/main" id="{E4846CF9-E91C-D71F-E459-5BC11C621DD5}"/>
              </a:ext>
            </a:extLst>
          </p:cNvPr>
          <p:cNvPicPr>
            <a:picLocks noChangeAspect="1"/>
          </p:cNvPicPr>
          <p:nvPr/>
        </p:nvPicPr>
        <p:blipFill>
          <a:blip r:embed="rId2"/>
          <a:stretch>
            <a:fillRect/>
          </a:stretch>
        </p:blipFill>
        <p:spPr>
          <a:xfrm>
            <a:off x="8991850" y="1737560"/>
            <a:ext cx="2703955" cy="2425366"/>
          </a:xfrm>
          <a:prstGeom prst="rect">
            <a:avLst/>
          </a:prstGeom>
        </p:spPr>
      </p:pic>
    </p:spTree>
    <p:extLst>
      <p:ext uri="{BB962C8B-B14F-4D97-AF65-F5344CB8AC3E}">
        <p14:creationId xmlns:p14="http://schemas.microsoft.com/office/powerpoint/2010/main" val="185741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C86D-C9DF-E9F2-7AD9-264545C08E98}"/>
              </a:ext>
            </a:extLst>
          </p:cNvPr>
          <p:cNvSpPr>
            <a:spLocks noGrp="1"/>
          </p:cNvSpPr>
          <p:nvPr>
            <p:ph type="title"/>
          </p:nvPr>
        </p:nvSpPr>
        <p:spPr>
          <a:xfrm>
            <a:off x="260684" y="0"/>
            <a:ext cx="10515600" cy="1325563"/>
          </a:xfrm>
        </p:spPr>
        <p:txBody>
          <a:bodyPr/>
          <a:lstStyle/>
          <a:p>
            <a:r>
              <a:rPr lang="en-ZA"/>
              <a:t>Measuring tools (p5) </a:t>
            </a:r>
            <a:endParaRPr lang="en-ZA" dirty="0"/>
          </a:p>
        </p:txBody>
      </p:sp>
      <p:sp>
        <p:nvSpPr>
          <p:cNvPr id="4" name="Content Placeholder 3">
            <a:extLst>
              <a:ext uri="{FF2B5EF4-FFF2-40B4-BE49-F238E27FC236}">
                <a16:creationId xmlns:a16="http://schemas.microsoft.com/office/drawing/2014/main" id="{59972DA6-A4AB-16BB-9A25-68C3BBBFD3AF}"/>
              </a:ext>
            </a:extLst>
          </p:cNvPr>
          <p:cNvSpPr>
            <a:spLocks noGrp="1"/>
          </p:cNvSpPr>
          <p:nvPr>
            <p:ph idx="1"/>
          </p:nvPr>
        </p:nvSpPr>
        <p:spPr>
          <a:xfrm>
            <a:off x="260684" y="1253331"/>
            <a:ext cx="11670632" cy="4351338"/>
          </a:xfrm>
        </p:spPr>
        <p:txBody>
          <a:bodyPr>
            <a:normAutofit/>
          </a:bodyPr>
          <a:lstStyle/>
          <a:p>
            <a:pPr marL="0" indent="0">
              <a:buNone/>
            </a:pPr>
            <a:r>
              <a:rPr lang="en-ZA"/>
              <a:t>Avoiding parallax </a:t>
            </a:r>
          </a:p>
          <a:p>
            <a:r>
              <a:rPr lang="en-US"/>
              <a:t>Hold the scale so that its graduations are as close as possible to the part being measured. </a:t>
            </a:r>
          </a:p>
          <a:p>
            <a:r>
              <a:rPr lang="en-US"/>
              <a:t>Sight the graduations squarely off the scale</a:t>
            </a:r>
            <a:endParaRPr lang="en-ZA" sz="2400" dirty="0"/>
          </a:p>
        </p:txBody>
      </p:sp>
      <p:pic>
        <p:nvPicPr>
          <p:cNvPr id="6" name="Picture 5">
            <a:extLst>
              <a:ext uri="{FF2B5EF4-FFF2-40B4-BE49-F238E27FC236}">
                <a16:creationId xmlns:a16="http://schemas.microsoft.com/office/drawing/2014/main" id="{6D37E9EE-1E8E-F28D-E183-F90E6B8EF264}"/>
              </a:ext>
            </a:extLst>
          </p:cNvPr>
          <p:cNvPicPr>
            <a:picLocks noChangeAspect="1"/>
          </p:cNvPicPr>
          <p:nvPr/>
        </p:nvPicPr>
        <p:blipFill>
          <a:blip r:embed="rId2"/>
          <a:stretch>
            <a:fillRect/>
          </a:stretch>
        </p:blipFill>
        <p:spPr>
          <a:xfrm>
            <a:off x="2625641" y="3379619"/>
            <a:ext cx="5948874" cy="2220913"/>
          </a:xfrm>
          <a:prstGeom prst="rect">
            <a:avLst/>
          </a:prstGeom>
        </p:spPr>
      </p:pic>
    </p:spTree>
    <p:extLst>
      <p:ext uri="{BB962C8B-B14F-4D97-AF65-F5344CB8AC3E}">
        <p14:creationId xmlns:p14="http://schemas.microsoft.com/office/powerpoint/2010/main" val="2514074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000B-A05D-C9EC-2CDE-C940D6414236}"/>
              </a:ext>
            </a:extLst>
          </p:cNvPr>
          <p:cNvSpPr>
            <a:spLocks noGrp="1"/>
          </p:cNvSpPr>
          <p:nvPr>
            <p:ph type="title"/>
          </p:nvPr>
        </p:nvSpPr>
        <p:spPr>
          <a:xfrm>
            <a:off x="838200" y="365126"/>
            <a:ext cx="10515600" cy="1030538"/>
          </a:xfrm>
        </p:spPr>
        <p:txBody>
          <a:bodyPr/>
          <a:lstStyle/>
          <a:p>
            <a:r>
              <a:rPr lang="en-US" dirty="0"/>
              <a:t>(k) </a:t>
            </a:r>
            <a:r>
              <a:rPr lang="en-ZA" dirty="0"/>
              <a:t>Graduated steel rules</a:t>
            </a:r>
          </a:p>
        </p:txBody>
      </p:sp>
      <p:sp>
        <p:nvSpPr>
          <p:cNvPr id="3" name="Content Placeholder 2">
            <a:extLst>
              <a:ext uri="{FF2B5EF4-FFF2-40B4-BE49-F238E27FC236}">
                <a16:creationId xmlns:a16="http://schemas.microsoft.com/office/drawing/2014/main" id="{F87E3761-EF39-BE85-7476-D2E582E16FC6}"/>
              </a:ext>
            </a:extLst>
          </p:cNvPr>
          <p:cNvSpPr>
            <a:spLocks noGrp="1"/>
          </p:cNvSpPr>
          <p:nvPr>
            <p:ph idx="1"/>
          </p:nvPr>
        </p:nvSpPr>
        <p:spPr>
          <a:xfrm>
            <a:off x="212558" y="1657183"/>
            <a:ext cx="9244263" cy="4351338"/>
          </a:xfrm>
        </p:spPr>
        <p:txBody>
          <a:bodyPr>
            <a:normAutofit/>
          </a:bodyPr>
          <a:lstStyle/>
          <a:p>
            <a:r>
              <a:rPr lang="en-US" dirty="0"/>
              <a:t>Used for moderate accuracy measurements.</a:t>
            </a:r>
          </a:p>
          <a:p>
            <a:r>
              <a:rPr lang="en-US" dirty="0"/>
              <a:t> Typically marked with dual graduations (millimeters on one edge, inches and fractions on the other).</a:t>
            </a:r>
          </a:p>
          <a:p>
            <a:r>
              <a:rPr lang="en-US" dirty="0"/>
              <a:t>Described by length, ranging from 150 mm (6 in) to 2 m (approx. 6 ft 6¾ ins).</a:t>
            </a:r>
          </a:p>
          <a:p>
            <a:r>
              <a:rPr lang="en-US" dirty="0"/>
              <a:t> Correct usage is crucial for accuracy:</a:t>
            </a:r>
          </a:p>
          <a:p>
            <a:pPr lvl="1"/>
            <a:r>
              <a:rPr lang="en-US" dirty="0"/>
              <a:t>  Position the rule at right angles to your eye in good light.</a:t>
            </a:r>
          </a:p>
          <a:p>
            <a:pPr lvl="1"/>
            <a:r>
              <a:rPr lang="en-US" dirty="0"/>
              <a:t>  Graduations can be as fine as one millimeter or even half a millimeter.</a:t>
            </a:r>
            <a:endParaRPr lang="en-ZA" dirty="0"/>
          </a:p>
        </p:txBody>
      </p:sp>
      <p:pic>
        <p:nvPicPr>
          <p:cNvPr id="5" name="Picture 4">
            <a:extLst>
              <a:ext uri="{FF2B5EF4-FFF2-40B4-BE49-F238E27FC236}">
                <a16:creationId xmlns:a16="http://schemas.microsoft.com/office/drawing/2014/main" id="{18D394A1-9678-C00E-55EB-50335F214AB3}"/>
              </a:ext>
            </a:extLst>
          </p:cNvPr>
          <p:cNvPicPr>
            <a:picLocks noChangeAspect="1"/>
          </p:cNvPicPr>
          <p:nvPr/>
        </p:nvPicPr>
        <p:blipFill>
          <a:blip r:embed="rId2"/>
          <a:stretch>
            <a:fillRect/>
          </a:stretch>
        </p:blipFill>
        <p:spPr>
          <a:xfrm>
            <a:off x="9488905" y="236478"/>
            <a:ext cx="2085474" cy="2836244"/>
          </a:xfrm>
          <a:prstGeom prst="rect">
            <a:avLst/>
          </a:prstGeom>
        </p:spPr>
      </p:pic>
      <p:pic>
        <p:nvPicPr>
          <p:cNvPr id="7" name="Picture 6">
            <a:extLst>
              <a:ext uri="{FF2B5EF4-FFF2-40B4-BE49-F238E27FC236}">
                <a16:creationId xmlns:a16="http://schemas.microsoft.com/office/drawing/2014/main" id="{354D7902-B9BE-4967-68E3-205F0B772899}"/>
              </a:ext>
            </a:extLst>
          </p:cNvPr>
          <p:cNvPicPr>
            <a:picLocks noChangeAspect="1"/>
          </p:cNvPicPr>
          <p:nvPr/>
        </p:nvPicPr>
        <p:blipFill>
          <a:blip r:embed="rId3"/>
          <a:stretch>
            <a:fillRect/>
          </a:stretch>
        </p:blipFill>
        <p:spPr>
          <a:xfrm>
            <a:off x="9488905" y="3429000"/>
            <a:ext cx="2085474" cy="2249905"/>
          </a:xfrm>
          <a:prstGeom prst="rect">
            <a:avLst/>
          </a:prstGeom>
        </p:spPr>
      </p:pic>
    </p:spTree>
    <p:extLst>
      <p:ext uri="{BB962C8B-B14F-4D97-AF65-F5344CB8AC3E}">
        <p14:creationId xmlns:p14="http://schemas.microsoft.com/office/powerpoint/2010/main" val="329183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57CA-0476-AE44-EC09-71215574B04A}"/>
              </a:ext>
            </a:extLst>
          </p:cNvPr>
          <p:cNvSpPr>
            <a:spLocks noGrp="1"/>
          </p:cNvSpPr>
          <p:nvPr>
            <p:ph type="title"/>
          </p:nvPr>
        </p:nvSpPr>
        <p:spPr/>
        <p:txBody>
          <a:bodyPr/>
          <a:lstStyle/>
          <a:p>
            <a:r>
              <a:rPr lang="en-US" dirty="0"/>
              <a:t>(l) Measuring with a steel rule</a:t>
            </a:r>
            <a:endParaRPr lang="en-ZA" dirty="0"/>
          </a:p>
        </p:txBody>
      </p:sp>
      <p:sp>
        <p:nvSpPr>
          <p:cNvPr id="3" name="Content Placeholder 2">
            <a:extLst>
              <a:ext uri="{FF2B5EF4-FFF2-40B4-BE49-F238E27FC236}">
                <a16:creationId xmlns:a16="http://schemas.microsoft.com/office/drawing/2014/main" id="{4EBFA63D-2795-5047-E49F-845D0C47E534}"/>
              </a:ext>
            </a:extLst>
          </p:cNvPr>
          <p:cNvSpPr>
            <a:spLocks noGrp="1"/>
          </p:cNvSpPr>
          <p:nvPr>
            <p:ph idx="1"/>
          </p:nvPr>
        </p:nvSpPr>
        <p:spPr>
          <a:xfrm>
            <a:off x="429126" y="1552576"/>
            <a:ext cx="8041105" cy="4351338"/>
          </a:xfrm>
        </p:spPr>
        <p:txBody>
          <a:bodyPr/>
          <a:lstStyle/>
          <a:p>
            <a:pPr marL="0" indent="0">
              <a:buNone/>
            </a:pPr>
            <a:r>
              <a:rPr lang="en-US" dirty="0"/>
              <a:t>End of rule method :</a:t>
            </a:r>
          </a:p>
          <a:p>
            <a:r>
              <a:rPr lang="en-US" dirty="0"/>
              <a:t>Place the square end of the rule level with one edge of the metal – make sure the rule is at 90° to this edge. </a:t>
            </a:r>
          </a:p>
          <a:p>
            <a:r>
              <a:rPr lang="en-US" dirty="0"/>
              <a:t>View the scale squarely so an accurate reading is obtained. </a:t>
            </a:r>
          </a:p>
          <a:p>
            <a:r>
              <a:rPr lang="en-US" dirty="0"/>
              <a:t>The measurement read from the rule is the measurement required.</a:t>
            </a:r>
            <a:endParaRPr lang="en-ZA" dirty="0"/>
          </a:p>
        </p:txBody>
      </p:sp>
      <p:pic>
        <p:nvPicPr>
          <p:cNvPr id="5" name="Picture 4">
            <a:extLst>
              <a:ext uri="{FF2B5EF4-FFF2-40B4-BE49-F238E27FC236}">
                <a16:creationId xmlns:a16="http://schemas.microsoft.com/office/drawing/2014/main" id="{01142E07-3371-B12E-AE33-F347AFCE4F43}"/>
              </a:ext>
            </a:extLst>
          </p:cNvPr>
          <p:cNvPicPr>
            <a:picLocks noChangeAspect="1"/>
          </p:cNvPicPr>
          <p:nvPr/>
        </p:nvPicPr>
        <p:blipFill>
          <a:blip r:embed="rId2"/>
          <a:stretch>
            <a:fillRect/>
          </a:stretch>
        </p:blipFill>
        <p:spPr>
          <a:xfrm>
            <a:off x="8459405" y="2244350"/>
            <a:ext cx="2894396" cy="2279524"/>
          </a:xfrm>
          <a:prstGeom prst="rect">
            <a:avLst/>
          </a:prstGeom>
        </p:spPr>
      </p:pic>
    </p:spTree>
    <p:extLst>
      <p:ext uri="{BB962C8B-B14F-4D97-AF65-F5344CB8AC3E}">
        <p14:creationId xmlns:p14="http://schemas.microsoft.com/office/powerpoint/2010/main" val="352553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57CA-0476-AE44-EC09-71215574B04A}"/>
              </a:ext>
            </a:extLst>
          </p:cNvPr>
          <p:cNvSpPr>
            <a:spLocks noGrp="1"/>
          </p:cNvSpPr>
          <p:nvPr>
            <p:ph type="title"/>
          </p:nvPr>
        </p:nvSpPr>
        <p:spPr/>
        <p:txBody>
          <a:bodyPr/>
          <a:lstStyle/>
          <a:p>
            <a:r>
              <a:rPr lang="en-US" dirty="0"/>
              <a:t>Measuring with a steel rule (p2) </a:t>
            </a:r>
            <a:endParaRPr lang="en-ZA" dirty="0"/>
          </a:p>
        </p:txBody>
      </p:sp>
      <p:sp>
        <p:nvSpPr>
          <p:cNvPr id="3" name="Content Placeholder 2">
            <a:extLst>
              <a:ext uri="{FF2B5EF4-FFF2-40B4-BE49-F238E27FC236}">
                <a16:creationId xmlns:a16="http://schemas.microsoft.com/office/drawing/2014/main" id="{4EBFA63D-2795-5047-E49F-845D0C47E534}"/>
              </a:ext>
            </a:extLst>
          </p:cNvPr>
          <p:cNvSpPr>
            <a:spLocks noGrp="1"/>
          </p:cNvSpPr>
          <p:nvPr>
            <p:ph idx="1"/>
          </p:nvPr>
        </p:nvSpPr>
        <p:spPr>
          <a:xfrm>
            <a:off x="429126" y="1552576"/>
            <a:ext cx="8041105" cy="4351338"/>
          </a:xfrm>
        </p:spPr>
        <p:txBody>
          <a:bodyPr>
            <a:normAutofit fontScale="92500" lnSpcReduction="10000"/>
          </a:bodyPr>
          <a:lstStyle/>
          <a:p>
            <a:pPr marL="0" indent="0">
              <a:buNone/>
            </a:pPr>
            <a:r>
              <a:rPr lang="en-US" dirty="0"/>
              <a:t>Edge of rule method</a:t>
            </a:r>
          </a:p>
          <a:p>
            <a:pPr marL="0" indent="0">
              <a:buNone/>
            </a:pPr>
            <a:r>
              <a:rPr lang="en-US" dirty="0"/>
              <a:t>-If the rule is worn on the end then the following </a:t>
            </a:r>
          </a:p>
          <a:p>
            <a:pPr marL="0" indent="0">
              <a:buNone/>
            </a:pPr>
            <a:r>
              <a:rPr lang="en-US" dirty="0"/>
              <a:t>method is suggested.</a:t>
            </a:r>
          </a:p>
          <a:p>
            <a:pPr lvl="1"/>
            <a:r>
              <a:rPr lang="en-US" dirty="0"/>
              <a:t>Steady the work with your left hand.</a:t>
            </a:r>
          </a:p>
          <a:p>
            <a:pPr lvl="1"/>
            <a:r>
              <a:rPr lang="en-US" dirty="0"/>
              <a:t>Hold the rule with your right hand and steady it with your right thumb against the work.</a:t>
            </a:r>
          </a:p>
          <a:p>
            <a:pPr lvl="1"/>
            <a:r>
              <a:rPr lang="en-US" dirty="0"/>
              <a:t>Place the edge of the rule on the surface so that the face of the rule is at right angles to the work and square across it. </a:t>
            </a:r>
          </a:p>
          <a:p>
            <a:pPr lvl="1"/>
            <a:r>
              <a:rPr lang="en-US" dirty="0"/>
              <a:t>Sight up the first numbered graduation with the left-hand edge of the work.</a:t>
            </a:r>
          </a:p>
          <a:p>
            <a:pPr lvl="1"/>
            <a:r>
              <a:rPr lang="en-US" dirty="0"/>
              <a:t>Sight up the nearest graduation in line with the right-end edge of the work and take the reading</a:t>
            </a:r>
            <a:endParaRPr lang="en-ZA" dirty="0"/>
          </a:p>
        </p:txBody>
      </p:sp>
      <p:pic>
        <p:nvPicPr>
          <p:cNvPr id="8" name="Picture 7">
            <a:extLst>
              <a:ext uri="{FF2B5EF4-FFF2-40B4-BE49-F238E27FC236}">
                <a16:creationId xmlns:a16="http://schemas.microsoft.com/office/drawing/2014/main" id="{177DDF6A-84C1-F17C-98F7-767A459116E5}"/>
              </a:ext>
            </a:extLst>
          </p:cNvPr>
          <p:cNvPicPr>
            <a:picLocks noChangeAspect="1"/>
          </p:cNvPicPr>
          <p:nvPr/>
        </p:nvPicPr>
        <p:blipFill>
          <a:blip r:embed="rId2"/>
          <a:stretch>
            <a:fillRect/>
          </a:stretch>
        </p:blipFill>
        <p:spPr>
          <a:xfrm>
            <a:off x="8827168" y="2253822"/>
            <a:ext cx="3087004" cy="2871631"/>
          </a:xfrm>
          <a:prstGeom prst="rect">
            <a:avLst/>
          </a:prstGeom>
        </p:spPr>
      </p:pic>
    </p:spTree>
    <p:extLst>
      <p:ext uri="{BB962C8B-B14F-4D97-AF65-F5344CB8AC3E}">
        <p14:creationId xmlns:p14="http://schemas.microsoft.com/office/powerpoint/2010/main" val="38004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E56B-F335-B1E3-39B7-B9BCA000CE10}"/>
              </a:ext>
            </a:extLst>
          </p:cNvPr>
          <p:cNvSpPr>
            <a:spLocks noGrp="1"/>
          </p:cNvSpPr>
          <p:nvPr>
            <p:ph type="title"/>
          </p:nvPr>
        </p:nvSpPr>
        <p:spPr>
          <a:xfrm>
            <a:off x="382137" y="153192"/>
            <a:ext cx="11427726" cy="1325563"/>
          </a:xfrm>
        </p:spPr>
        <p:txBody>
          <a:bodyPr>
            <a:normAutofit/>
          </a:bodyPr>
          <a:lstStyle/>
          <a:p>
            <a:r>
              <a:rPr lang="en-US" sz="3200" dirty="0"/>
              <a:t>KM-08-KT01: Safely use engineering measuring equipment</a:t>
            </a:r>
            <a:endParaRPr lang="en-ZA" sz="3200" dirty="0"/>
          </a:p>
        </p:txBody>
      </p:sp>
      <p:sp>
        <p:nvSpPr>
          <p:cNvPr id="3" name="Content Placeholder 2">
            <a:extLst>
              <a:ext uri="{FF2B5EF4-FFF2-40B4-BE49-F238E27FC236}">
                <a16:creationId xmlns:a16="http://schemas.microsoft.com/office/drawing/2014/main" id="{273D42A6-ED73-46D4-38FF-2A3EDE8E4CC8}"/>
              </a:ext>
            </a:extLst>
          </p:cNvPr>
          <p:cNvSpPr>
            <a:spLocks noGrp="1"/>
          </p:cNvSpPr>
          <p:nvPr>
            <p:ph idx="1"/>
          </p:nvPr>
        </p:nvSpPr>
        <p:spPr>
          <a:xfrm>
            <a:off x="382137" y="1478755"/>
            <a:ext cx="11247156" cy="4218660"/>
          </a:xfrm>
        </p:spPr>
        <p:txBody>
          <a:bodyPr>
            <a:normAutofit/>
          </a:bodyPr>
          <a:lstStyle/>
          <a:p>
            <a:pPr marL="0" indent="0">
              <a:buNone/>
            </a:pPr>
            <a:r>
              <a:rPr lang="en-US" dirty="0"/>
              <a:t>Topic elements to be covered include: </a:t>
            </a:r>
          </a:p>
          <a:p>
            <a:pPr lvl="1"/>
            <a:r>
              <a:rPr lang="en-US" dirty="0"/>
              <a:t> KT0101 Demonstrate safe working practices, apply worksite practice and generic health, safety and environmental protection concepts prior to commencement using of engineering measuring equipment’s </a:t>
            </a:r>
          </a:p>
          <a:p>
            <a:pPr lvl="1"/>
            <a:r>
              <a:rPr lang="en-US" dirty="0"/>
              <a:t>KT0102 Identify, select, and safely use engineering measuring equipment’s as recommended by the manufacturer to meet the task descriptions. </a:t>
            </a:r>
          </a:p>
          <a:p>
            <a:pPr lvl="1"/>
            <a:r>
              <a:rPr lang="en-US" dirty="0"/>
              <a:t>KT0103 Explain and discuss basic units of measure and symbols </a:t>
            </a:r>
          </a:p>
          <a:p>
            <a:pPr lvl="1"/>
            <a:r>
              <a:rPr lang="en-US" dirty="0"/>
              <a:t>KT0104 Explain Basic units of measure, symbols and derived units of measure </a:t>
            </a:r>
          </a:p>
          <a:p>
            <a:pPr lvl="1"/>
            <a:r>
              <a:rPr lang="en-US" dirty="0"/>
              <a:t>KT0105 Faulty measuring equipment identified, and corrective action taken</a:t>
            </a:r>
          </a:p>
        </p:txBody>
      </p:sp>
    </p:spTree>
    <p:extLst>
      <p:ext uri="{BB962C8B-B14F-4D97-AF65-F5344CB8AC3E}">
        <p14:creationId xmlns:p14="http://schemas.microsoft.com/office/powerpoint/2010/main" val="1852073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57CA-0476-AE44-EC09-71215574B04A}"/>
              </a:ext>
            </a:extLst>
          </p:cNvPr>
          <p:cNvSpPr>
            <a:spLocks noGrp="1"/>
          </p:cNvSpPr>
          <p:nvPr>
            <p:ph type="title"/>
          </p:nvPr>
        </p:nvSpPr>
        <p:spPr/>
        <p:txBody>
          <a:bodyPr/>
          <a:lstStyle/>
          <a:p>
            <a:r>
              <a:rPr lang="en-US" dirty="0"/>
              <a:t>Measuring with a steel rule (p3) </a:t>
            </a:r>
            <a:endParaRPr lang="en-ZA" dirty="0"/>
          </a:p>
        </p:txBody>
      </p:sp>
      <p:sp>
        <p:nvSpPr>
          <p:cNvPr id="3" name="Content Placeholder 2">
            <a:extLst>
              <a:ext uri="{FF2B5EF4-FFF2-40B4-BE49-F238E27FC236}">
                <a16:creationId xmlns:a16="http://schemas.microsoft.com/office/drawing/2014/main" id="{4EBFA63D-2795-5047-E49F-845D0C47E534}"/>
              </a:ext>
            </a:extLst>
          </p:cNvPr>
          <p:cNvSpPr>
            <a:spLocks noGrp="1"/>
          </p:cNvSpPr>
          <p:nvPr>
            <p:ph idx="1"/>
          </p:nvPr>
        </p:nvSpPr>
        <p:spPr>
          <a:xfrm>
            <a:off x="429126" y="1552576"/>
            <a:ext cx="10110537" cy="4351338"/>
          </a:xfrm>
        </p:spPr>
        <p:txBody>
          <a:bodyPr>
            <a:normAutofit/>
          </a:bodyPr>
          <a:lstStyle/>
          <a:p>
            <a:pPr marL="0" indent="0">
              <a:buNone/>
            </a:pPr>
            <a:r>
              <a:rPr lang="en-US" dirty="0"/>
              <a:t>Other uses for the steel rule </a:t>
            </a:r>
          </a:p>
          <a:p>
            <a:pPr marL="0" indent="0">
              <a:buNone/>
            </a:pPr>
            <a:r>
              <a:rPr lang="en-US" dirty="0"/>
              <a:t>A steel rule can also be used as a: </a:t>
            </a:r>
          </a:p>
          <a:p>
            <a:r>
              <a:rPr lang="en-US" dirty="0"/>
              <a:t>Guide to draw or scribe a straight line </a:t>
            </a:r>
          </a:p>
          <a:p>
            <a:r>
              <a:rPr lang="en-US" dirty="0"/>
              <a:t>Straight-edge to test the accuracy of a flat surface scale for setting dividers and other marking out tools</a:t>
            </a:r>
          </a:p>
          <a:p>
            <a:pPr marL="0" indent="0">
              <a:buNone/>
            </a:pPr>
            <a:endParaRPr lang="en-ZA" dirty="0"/>
          </a:p>
        </p:txBody>
      </p:sp>
    </p:spTree>
    <p:extLst>
      <p:ext uri="{BB962C8B-B14F-4D97-AF65-F5344CB8AC3E}">
        <p14:creationId xmlns:p14="http://schemas.microsoft.com/office/powerpoint/2010/main" val="2287462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BBF-0475-0643-34E0-0D4A436E2007}"/>
              </a:ext>
            </a:extLst>
          </p:cNvPr>
          <p:cNvSpPr>
            <a:spLocks noGrp="1"/>
          </p:cNvSpPr>
          <p:nvPr>
            <p:ph type="title"/>
          </p:nvPr>
        </p:nvSpPr>
        <p:spPr/>
        <p:txBody>
          <a:bodyPr/>
          <a:lstStyle/>
          <a:p>
            <a:r>
              <a:rPr lang="en-US" dirty="0"/>
              <a:t>(m) </a:t>
            </a:r>
            <a:r>
              <a:rPr lang="en-ZA" dirty="0"/>
              <a:t>Measuring tapes</a:t>
            </a:r>
          </a:p>
        </p:txBody>
      </p:sp>
      <p:sp>
        <p:nvSpPr>
          <p:cNvPr id="3" name="Content Placeholder 2">
            <a:extLst>
              <a:ext uri="{FF2B5EF4-FFF2-40B4-BE49-F238E27FC236}">
                <a16:creationId xmlns:a16="http://schemas.microsoft.com/office/drawing/2014/main" id="{35A1ABF1-BE2F-1B19-EF77-F29FC1F9C0B3}"/>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Flexible metal blade in a metal or plastic case, coiled with a strong spring.</a:t>
            </a:r>
          </a:p>
          <a:p>
            <a:pPr algn="l">
              <a:buFont typeface="Arial" panose="020B0604020202020204" pitchFamily="34" charset="0"/>
              <a:buChar char="•"/>
            </a:pPr>
            <a:r>
              <a:rPr lang="en-US" b="0" i="0" dirty="0">
                <a:solidFill>
                  <a:srgbClr val="374151"/>
                </a:solidFill>
                <a:effectLst/>
                <a:latin typeface="Söhne"/>
              </a:rPr>
              <a:t>Used for measuring long distances with reasonable accuracy.</a:t>
            </a:r>
          </a:p>
          <a:p>
            <a:pPr algn="l">
              <a:buFont typeface="Arial" panose="020B0604020202020204" pitchFamily="34" charset="0"/>
              <a:buChar char="•"/>
            </a:pPr>
            <a:r>
              <a:rPr lang="en-US" b="0" i="0" dirty="0">
                <a:solidFill>
                  <a:srgbClr val="374151"/>
                </a:solidFill>
                <a:effectLst/>
                <a:latin typeface="Söhne"/>
              </a:rPr>
              <a:t>Convenient for longer measurements compared to a steel rule.</a:t>
            </a:r>
          </a:p>
          <a:p>
            <a:pPr algn="l">
              <a:buFont typeface="Arial" panose="020B0604020202020204" pitchFamily="34" charset="0"/>
              <a:buChar char="•"/>
            </a:pPr>
            <a:r>
              <a:rPr lang="en-US" b="0" i="0" dirty="0">
                <a:solidFill>
                  <a:srgbClr val="374151"/>
                </a:solidFill>
                <a:effectLst/>
                <a:latin typeface="Söhne"/>
              </a:rPr>
              <a:t>Common lengths range from three to ten meters, with longer options like 30 meters.</a:t>
            </a:r>
          </a:p>
          <a:p>
            <a:pPr algn="l">
              <a:buFont typeface="Arial" panose="020B0604020202020204" pitchFamily="34" charset="0"/>
              <a:buChar char="•"/>
            </a:pPr>
            <a:r>
              <a:rPr lang="en-US" b="0" i="0" dirty="0">
                <a:solidFill>
                  <a:srgbClr val="374151"/>
                </a:solidFill>
                <a:effectLst/>
                <a:latin typeface="Söhne"/>
              </a:rPr>
              <a:t>Some allow inside measurements by adding the case length to the indicated measurement.</a:t>
            </a:r>
          </a:p>
          <a:p>
            <a:endParaRPr lang="en-ZA" dirty="0"/>
          </a:p>
        </p:txBody>
      </p:sp>
    </p:spTree>
    <p:extLst>
      <p:ext uri="{BB962C8B-B14F-4D97-AF65-F5344CB8AC3E}">
        <p14:creationId xmlns:p14="http://schemas.microsoft.com/office/powerpoint/2010/main" val="336678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BBF-0475-0643-34E0-0D4A436E2007}"/>
              </a:ext>
            </a:extLst>
          </p:cNvPr>
          <p:cNvSpPr>
            <a:spLocks noGrp="1"/>
          </p:cNvSpPr>
          <p:nvPr>
            <p:ph type="title"/>
          </p:nvPr>
        </p:nvSpPr>
        <p:spPr/>
        <p:txBody>
          <a:bodyPr/>
          <a:lstStyle/>
          <a:p>
            <a:r>
              <a:rPr lang="en-ZA" dirty="0"/>
              <a:t>Measuring tapes (p2) </a:t>
            </a:r>
          </a:p>
        </p:txBody>
      </p:sp>
      <p:pic>
        <p:nvPicPr>
          <p:cNvPr id="5" name="Content Placeholder 4">
            <a:extLst>
              <a:ext uri="{FF2B5EF4-FFF2-40B4-BE49-F238E27FC236}">
                <a16:creationId xmlns:a16="http://schemas.microsoft.com/office/drawing/2014/main" id="{98029D3A-FB18-A6C1-6763-0207CC7FB756}"/>
              </a:ext>
            </a:extLst>
          </p:cNvPr>
          <p:cNvPicPr>
            <a:picLocks noGrp="1" noChangeAspect="1"/>
          </p:cNvPicPr>
          <p:nvPr>
            <p:ph idx="1"/>
          </p:nvPr>
        </p:nvPicPr>
        <p:blipFill>
          <a:blip r:embed="rId2"/>
          <a:stretch>
            <a:fillRect/>
          </a:stretch>
        </p:blipFill>
        <p:spPr>
          <a:xfrm>
            <a:off x="2213811" y="1804791"/>
            <a:ext cx="6328610" cy="3580661"/>
          </a:xfrm>
        </p:spPr>
      </p:pic>
    </p:spTree>
    <p:extLst>
      <p:ext uri="{BB962C8B-B14F-4D97-AF65-F5344CB8AC3E}">
        <p14:creationId xmlns:p14="http://schemas.microsoft.com/office/powerpoint/2010/main" val="3934225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BBF-0475-0643-34E0-0D4A436E2007}"/>
              </a:ext>
            </a:extLst>
          </p:cNvPr>
          <p:cNvSpPr>
            <a:spLocks noGrp="1"/>
          </p:cNvSpPr>
          <p:nvPr>
            <p:ph type="title"/>
          </p:nvPr>
        </p:nvSpPr>
        <p:spPr/>
        <p:txBody>
          <a:bodyPr/>
          <a:lstStyle/>
          <a:p>
            <a:r>
              <a:rPr lang="en-ZA" dirty="0"/>
              <a:t>Measuring tapes (p3) </a:t>
            </a:r>
          </a:p>
        </p:txBody>
      </p:sp>
      <p:sp>
        <p:nvSpPr>
          <p:cNvPr id="4" name="Content Placeholder 3">
            <a:extLst>
              <a:ext uri="{FF2B5EF4-FFF2-40B4-BE49-F238E27FC236}">
                <a16:creationId xmlns:a16="http://schemas.microsoft.com/office/drawing/2014/main" id="{B502FE34-FB79-C54D-4039-13F5A5F10402}"/>
              </a:ext>
            </a:extLst>
          </p:cNvPr>
          <p:cNvSpPr>
            <a:spLocks noGrp="1"/>
          </p:cNvSpPr>
          <p:nvPr>
            <p:ph idx="1"/>
          </p:nvPr>
        </p:nvSpPr>
        <p:spPr>
          <a:xfrm>
            <a:off x="597569" y="1624765"/>
            <a:ext cx="10515600" cy="4351338"/>
          </a:xfrm>
        </p:spPr>
        <p:txBody>
          <a:bodyPr>
            <a:normAutofit fontScale="85000" lnSpcReduction="10000"/>
          </a:bodyPr>
          <a:lstStyle/>
          <a:p>
            <a:pPr algn="l"/>
            <a:r>
              <a:rPr lang="en-US" i="0" dirty="0">
                <a:solidFill>
                  <a:srgbClr val="374151"/>
                </a:solidFill>
                <a:effectLst/>
              </a:rPr>
              <a:t>Retracting Mechanisms:</a:t>
            </a:r>
          </a:p>
          <a:p>
            <a:pPr lvl="1">
              <a:buFont typeface="Arial" panose="020B0604020202020204" pitchFamily="34" charset="0"/>
              <a:buChar char="•"/>
            </a:pPr>
            <a:r>
              <a:rPr lang="en-US" b="0" i="0" dirty="0">
                <a:solidFill>
                  <a:srgbClr val="374151"/>
                </a:solidFill>
                <a:effectLst/>
              </a:rPr>
              <a:t>Smaller tapes retract under spring tension when the locking button is released.</a:t>
            </a:r>
          </a:p>
          <a:p>
            <a:pPr lvl="1">
              <a:buFont typeface="Arial" panose="020B0604020202020204" pitchFamily="34" charset="0"/>
              <a:buChar char="•"/>
            </a:pPr>
            <a:r>
              <a:rPr lang="en-US" b="0" i="0" dirty="0">
                <a:solidFill>
                  <a:srgbClr val="374151"/>
                </a:solidFill>
                <a:effectLst/>
              </a:rPr>
              <a:t>Caution needed to avoid violent snap back; restrain by guiding the tape with hand.</a:t>
            </a:r>
          </a:p>
          <a:p>
            <a:pPr lvl="1">
              <a:buFont typeface="Arial" panose="020B0604020202020204" pitchFamily="34" charset="0"/>
              <a:buChar char="•"/>
            </a:pPr>
            <a:r>
              <a:rPr lang="en-US" b="0" i="0" dirty="0">
                <a:solidFill>
                  <a:srgbClr val="374151"/>
                </a:solidFill>
                <a:effectLst/>
              </a:rPr>
              <a:t>Non-spring-retract tapes use a turning mechanism.</a:t>
            </a:r>
          </a:p>
          <a:p>
            <a:pPr lvl="1">
              <a:buFont typeface="Arial" panose="020B0604020202020204" pitchFamily="34" charset="0"/>
              <a:buChar char="•"/>
            </a:pPr>
            <a:r>
              <a:rPr lang="en-US" b="0" i="0" dirty="0">
                <a:solidFill>
                  <a:srgbClr val="374151"/>
                </a:solidFill>
                <a:effectLst/>
              </a:rPr>
              <a:t>Handle can be folded away when not in use.</a:t>
            </a:r>
          </a:p>
          <a:p>
            <a:pPr algn="l"/>
            <a:r>
              <a:rPr lang="en-US" i="0" dirty="0">
                <a:solidFill>
                  <a:srgbClr val="374151"/>
                </a:solidFill>
                <a:effectLst/>
              </a:rPr>
              <a:t>Steel Tapes:</a:t>
            </a:r>
          </a:p>
          <a:p>
            <a:pPr lvl="1">
              <a:buFont typeface="Arial" panose="020B0604020202020204" pitchFamily="34" charset="0"/>
              <a:buChar char="•"/>
            </a:pPr>
            <a:r>
              <a:rPr lang="en-US" b="0" i="0" dirty="0">
                <a:solidFill>
                  <a:srgbClr val="374151"/>
                </a:solidFill>
                <a:effectLst/>
              </a:rPr>
              <a:t>Used for measuring long distances; usually 10 or 30 meters.</a:t>
            </a:r>
          </a:p>
          <a:p>
            <a:pPr lvl="1">
              <a:buFont typeface="Arial" panose="020B0604020202020204" pitchFamily="34" charset="0"/>
              <a:buChar char="•"/>
            </a:pPr>
            <a:r>
              <a:rPr lang="en-US" b="0" i="0" dirty="0">
                <a:solidFill>
                  <a:srgbClr val="374151"/>
                </a:solidFill>
                <a:effectLst/>
              </a:rPr>
              <a:t>Returned into the case using a turning mechanism; handle can be folded away.</a:t>
            </a:r>
          </a:p>
          <a:p>
            <a:pPr algn="l"/>
            <a:r>
              <a:rPr lang="en-US" i="0" dirty="0">
                <a:solidFill>
                  <a:srgbClr val="374151"/>
                </a:solidFill>
                <a:effectLst/>
              </a:rPr>
              <a:t>Steel Tape Rules:</a:t>
            </a:r>
          </a:p>
          <a:p>
            <a:pPr lvl="1">
              <a:buFont typeface="Arial" panose="020B0604020202020204" pitchFamily="34" charset="0"/>
              <a:buChar char="•"/>
            </a:pPr>
            <a:r>
              <a:rPr lang="en-US" b="0" i="0" dirty="0">
                <a:solidFill>
                  <a:srgbClr val="374151"/>
                </a:solidFill>
                <a:effectLst/>
              </a:rPr>
              <a:t>Available in various lengths (two, three, five, seven, eight, and ten meters).</a:t>
            </a:r>
          </a:p>
          <a:p>
            <a:pPr lvl="1">
              <a:buFont typeface="Arial" panose="020B0604020202020204" pitchFamily="34" charset="0"/>
              <a:buChar char="•"/>
            </a:pPr>
            <a:r>
              <a:rPr lang="en-US" b="0" i="0" dirty="0">
                <a:solidFill>
                  <a:srgbClr val="374151"/>
                </a:solidFill>
                <a:effectLst/>
              </a:rPr>
              <a:t>Three and five-meter tapes are common.</a:t>
            </a:r>
          </a:p>
          <a:p>
            <a:pPr lvl="1">
              <a:buFont typeface="Arial" panose="020B0604020202020204" pitchFamily="34" charset="0"/>
              <a:buChar char="•"/>
            </a:pPr>
            <a:r>
              <a:rPr lang="en-US" b="0" i="0" dirty="0">
                <a:solidFill>
                  <a:srgbClr val="374151"/>
                </a:solidFill>
                <a:effectLst/>
              </a:rPr>
              <a:t>Feature a power return spring for automatic blade retraction; includes a lock to hold the blade in the open position.</a:t>
            </a:r>
          </a:p>
          <a:p>
            <a:endParaRPr lang="en-ZA" dirty="0"/>
          </a:p>
        </p:txBody>
      </p:sp>
    </p:spTree>
    <p:extLst>
      <p:ext uri="{BB962C8B-B14F-4D97-AF65-F5344CB8AC3E}">
        <p14:creationId xmlns:p14="http://schemas.microsoft.com/office/powerpoint/2010/main" val="2902919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BBF-0475-0643-34E0-0D4A436E2007}"/>
              </a:ext>
            </a:extLst>
          </p:cNvPr>
          <p:cNvSpPr>
            <a:spLocks noGrp="1"/>
          </p:cNvSpPr>
          <p:nvPr>
            <p:ph type="title"/>
          </p:nvPr>
        </p:nvSpPr>
        <p:spPr>
          <a:xfrm>
            <a:off x="477254" y="0"/>
            <a:ext cx="10515600" cy="1325563"/>
          </a:xfrm>
        </p:spPr>
        <p:txBody>
          <a:bodyPr/>
          <a:lstStyle/>
          <a:p>
            <a:r>
              <a:rPr lang="en-ZA" dirty="0"/>
              <a:t>Measuring tapes (p4) </a:t>
            </a:r>
          </a:p>
        </p:txBody>
      </p:sp>
      <p:sp>
        <p:nvSpPr>
          <p:cNvPr id="4" name="Content Placeholder 3">
            <a:extLst>
              <a:ext uri="{FF2B5EF4-FFF2-40B4-BE49-F238E27FC236}">
                <a16:creationId xmlns:a16="http://schemas.microsoft.com/office/drawing/2014/main" id="{B502FE34-FB79-C54D-4039-13F5A5F10402}"/>
              </a:ext>
            </a:extLst>
          </p:cNvPr>
          <p:cNvSpPr>
            <a:spLocks noGrp="1"/>
          </p:cNvSpPr>
          <p:nvPr>
            <p:ph idx="1"/>
          </p:nvPr>
        </p:nvSpPr>
        <p:spPr>
          <a:xfrm>
            <a:off x="477254" y="1105067"/>
            <a:ext cx="10515600" cy="4351338"/>
          </a:xfrm>
        </p:spPr>
        <p:txBody>
          <a:bodyPr>
            <a:normAutofit/>
          </a:bodyPr>
          <a:lstStyle/>
          <a:p>
            <a:pPr marL="0" indent="0" algn="l">
              <a:buNone/>
            </a:pPr>
            <a:r>
              <a:rPr lang="en-US" dirty="0"/>
              <a:t>Looking after tapes Measuring tapes will last for many years if the following cautions are observed. </a:t>
            </a:r>
          </a:p>
          <a:p>
            <a:pPr lvl="1"/>
            <a:r>
              <a:rPr lang="en-US" dirty="0"/>
              <a:t>Don’t abuse the blade or the tape housing. </a:t>
            </a:r>
          </a:p>
          <a:p>
            <a:pPr lvl="1"/>
            <a:r>
              <a:rPr lang="en-US" dirty="0"/>
              <a:t>Retract the blade gently. </a:t>
            </a:r>
          </a:p>
          <a:p>
            <a:pPr lvl="1"/>
            <a:r>
              <a:rPr lang="en-US" dirty="0"/>
              <a:t>Keep the blade free from grit and moisture. </a:t>
            </a:r>
          </a:p>
          <a:p>
            <a:pPr lvl="1"/>
            <a:r>
              <a:rPr lang="en-US" dirty="0"/>
              <a:t>Avoid leaving the tool exposed for long periods to the direct rays of the sun. This can buckle the blade or degrade the housing.</a:t>
            </a:r>
          </a:p>
          <a:p>
            <a:pPr algn="l"/>
            <a:endParaRPr lang="en-ZA" dirty="0"/>
          </a:p>
        </p:txBody>
      </p:sp>
      <p:pic>
        <p:nvPicPr>
          <p:cNvPr id="5" name="Picture 4">
            <a:extLst>
              <a:ext uri="{FF2B5EF4-FFF2-40B4-BE49-F238E27FC236}">
                <a16:creationId xmlns:a16="http://schemas.microsoft.com/office/drawing/2014/main" id="{A32502EF-EA7F-5A3E-B4E3-4C5E50E9DFB8}"/>
              </a:ext>
            </a:extLst>
          </p:cNvPr>
          <p:cNvPicPr>
            <a:picLocks noChangeAspect="1"/>
          </p:cNvPicPr>
          <p:nvPr/>
        </p:nvPicPr>
        <p:blipFill>
          <a:blip r:embed="rId2"/>
          <a:stretch>
            <a:fillRect/>
          </a:stretch>
        </p:blipFill>
        <p:spPr>
          <a:xfrm>
            <a:off x="3261795" y="3970421"/>
            <a:ext cx="5136247" cy="1556084"/>
          </a:xfrm>
          <a:prstGeom prst="rect">
            <a:avLst/>
          </a:prstGeom>
        </p:spPr>
      </p:pic>
    </p:spTree>
    <p:extLst>
      <p:ext uri="{BB962C8B-B14F-4D97-AF65-F5344CB8AC3E}">
        <p14:creationId xmlns:p14="http://schemas.microsoft.com/office/powerpoint/2010/main" val="756120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BBF-0475-0643-34E0-0D4A436E2007}"/>
              </a:ext>
            </a:extLst>
          </p:cNvPr>
          <p:cNvSpPr>
            <a:spLocks noGrp="1"/>
          </p:cNvSpPr>
          <p:nvPr>
            <p:ph type="title"/>
          </p:nvPr>
        </p:nvSpPr>
        <p:spPr/>
        <p:txBody>
          <a:bodyPr/>
          <a:lstStyle/>
          <a:p>
            <a:r>
              <a:rPr lang="en-ZA" dirty="0"/>
              <a:t>Measuring tapes (p5) </a:t>
            </a:r>
          </a:p>
        </p:txBody>
      </p:sp>
      <p:sp>
        <p:nvSpPr>
          <p:cNvPr id="4" name="Content Placeholder 3">
            <a:extLst>
              <a:ext uri="{FF2B5EF4-FFF2-40B4-BE49-F238E27FC236}">
                <a16:creationId xmlns:a16="http://schemas.microsoft.com/office/drawing/2014/main" id="{B502FE34-FB79-C54D-4039-13F5A5F10402}"/>
              </a:ext>
            </a:extLst>
          </p:cNvPr>
          <p:cNvSpPr>
            <a:spLocks noGrp="1"/>
          </p:cNvSpPr>
          <p:nvPr>
            <p:ph idx="1"/>
          </p:nvPr>
        </p:nvSpPr>
        <p:spPr>
          <a:xfrm>
            <a:off x="597569" y="1624765"/>
            <a:ext cx="10515600" cy="4351338"/>
          </a:xfrm>
        </p:spPr>
        <p:txBody>
          <a:bodyPr>
            <a:normAutofit fontScale="92500" lnSpcReduction="20000"/>
          </a:bodyPr>
          <a:lstStyle/>
          <a:p>
            <a:pPr marL="0" indent="0" algn="l">
              <a:buNone/>
            </a:pPr>
            <a:r>
              <a:rPr lang="en-ZA" dirty="0"/>
              <a:t>Using tapes</a:t>
            </a:r>
          </a:p>
          <a:p>
            <a:r>
              <a:rPr lang="en-US" dirty="0"/>
              <a:t>Tapes can be graduated in either metric or a combination of metric and imperial (feet and inches) measurements.</a:t>
            </a:r>
          </a:p>
          <a:p>
            <a:r>
              <a:rPr lang="en-US" dirty="0"/>
              <a:t>The steel tape can be used in most situations, but it is best used for on-site setting out and for taking on-site measurements.</a:t>
            </a:r>
          </a:p>
          <a:p>
            <a:r>
              <a:rPr lang="en-US" dirty="0"/>
              <a:t>Fixed End Hook:</a:t>
            </a:r>
          </a:p>
          <a:p>
            <a:pPr lvl="1"/>
            <a:r>
              <a:rPr lang="en-US" dirty="0"/>
              <a:t>   Compensates for metal thickness during inside or outside measurements.</a:t>
            </a:r>
          </a:p>
          <a:p>
            <a:pPr lvl="1"/>
            <a:r>
              <a:rPr lang="en-US" dirty="0"/>
              <a:t>   Correct placement is crucial for accuracy.</a:t>
            </a:r>
          </a:p>
          <a:p>
            <a:r>
              <a:rPr lang="en-US" dirty="0"/>
              <a:t>Versatility: </a:t>
            </a:r>
          </a:p>
          <a:p>
            <a:pPr lvl="1"/>
            <a:r>
              <a:rPr lang="en-US" dirty="0"/>
              <a:t>  Used for various measurements and setting out within its length range.</a:t>
            </a:r>
          </a:p>
          <a:p>
            <a:pPr lvl="1"/>
            <a:r>
              <a:rPr lang="en-US" dirty="0"/>
              <a:t>  Eliminates errors in longer distances compared to a steel rule.</a:t>
            </a:r>
          </a:p>
          <a:p>
            <a:pPr lvl="1"/>
            <a:r>
              <a:rPr lang="en-US" dirty="0"/>
              <a:t>  Accurate measurements on curved surfaces..</a:t>
            </a:r>
          </a:p>
          <a:p>
            <a:pPr algn="l"/>
            <a:endParaRPr lang="en-ZA" dirty="0"/>
          </a:p>
        </p:txBody>
      </p:sp>
    </p:spTree>
    <p:extLst>
      <p:ext uri="{BB962C8B-B14F-4D97-AF65-F5344CB8AC3E}">
        <p14:creationId xmlns:p14="http://schemas.microsoft.com/office/powerpoint/2010/main" val="50384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BBF-0475-0643-34E0-0D4A436E2007}"/>
              </a:ext>
            </a:extLst>
          </p:cNvPr>
          <p:cNvSpPr>
            <a:spLocks noGrp="1"/>
          </p:cNvSpPr>
          <p:nvPr>
            <p:ph type="title"/>
          </p:nvPr>
        </p:nvSpPr>
        <p:spPr/>
        <p:txBody>
          <a:bodyPr/>
          <a:lstStyle/>
          <a:p>
            <a:r>
              <a:rPr lang="en-ZA"/>
              <a:t>Measuring tapes (p6) </a:t>
            </a:r>
            <a:endParaRPr lang="en-ZA" dirty="0"/>
          </a:p>
        </p:txBody>
      </p:sp>
      <p:pic>
        <p:nvPicPr>
          <p:cNvPr id="5" name="Content Placeholder 4">
            <a:extLst>
              <a:ext uri="{FF2B5EF4-FFF2-40B4-BE49-F238E27FC236}">
                <a16:creationId xmlns:a16="http://schemas.microsoft.com/office/drawing/2014/main" id="{91D788D6-47A6-6F4E-979B-B6C1B577CC6E}"/>
              </a:ext>
            </a:extLst>
          </p:cNvPr>
          <p:cNvPicPr>
            <a:picLocks noGrp="1" noChangeAspect="1"/>
          </p:cNvPicPr>
          <p:nvPr>
            <p:ph idx="1"/>
          </p:nvPr>
        </p:nvPicPr>
        <p:blipFill>
          <a:blip r:embed="rId2"/>
          <a:stretch>
            <a:fillRect/>
          </a:stretch>
        </p:blipFill>
        <p:spPr>
          <a:xfrm>
            <a:off x="1732547" y="1614442"/>
            <a:ext cx="7291137" cy="3865181"/>
          </a:xfrm>
        </p:spPr>
      </p:pic>
    </p:spTree>
    <p:extLst>
      <p:ext uri="{BB962C8B-B14F-4D97-AF65-F5344CB8AC3E}">
        <p14:creationId xmlns:p14="http://schemas.microsoft.com/office/powerpoint/2010/main" val="3191506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CBB-7F7B-1E3B-30ED-C38B08DA12F9}"/>
              </a:ext>
            </a:extLst>
          </p:cNvPr>
          <p:cNvSpPr>
            <a:spLocks noGrp="1"/>
          </p:cNvSpPr>
          <p:nvPr>
            <p:ph type="title"/>
          </p:nvPr>
        </p:nvSpPr>
        <p:spPr/>
        <p:txBody>
          <a:bodyPr/>
          <a:lstStyle/>
          <a:p>
            <a:r>
              <a:rPr lang="en-US" dirty="0"/>
              <a:t>(n) </a:t>
            </a:r>
            <a:r>
              <a:rPr lang="en-ZA" dirty="0"/>
              <a:t>Callipers</a:t>
            </a:r>
          </a:p>
        </p:txBody>
      </p:sp>
      <p:sp>
        <p:nvSpPr>
          <p:cNvPr id="3" name="Content Placeholder 2">
            <a:extLst>
              <a:ext uri="{FF2B5EF4-FFF2-40B4-BE49-F238E27FC236}">
                <a16:creationId xmlns:a16="http://schemas.microsoft.com/office/drawing/2014/main" id="{74C7D7F1-E000-8599-C6D0-597AE0E2E267}"/>
              </a:ext>
            </a:extLst>
          </p:cNvPr>
          <p:cNvSpPr>
            <a:spLocks noGrp="1"/>
          </p:cNvSpPr>
          <p:nvPr>
            <p:ph idx="1"/>
          </p:nvPr>
        </p:nvSpPr>
        <p:spPr>
          <a:xfrm>
            <a:off x="405064" y="1528513"/>
            <a:ext cx="10515600" cy="4351338"/>
          </a:xfrm>
        </p:spPr>
        <p:txBody>
          <a:bodyPr>
            <a:normAutofit fontScale="92500" lnSpcReduction="10000"/>
          </a:bodyPr>
          <a:lstStyle/>
          <a:p>
            <a:r>
              <a:rPr lang="en-US" dirty="0" err="1"/>
              <a:t>Callipers</a:t>
            </a:r>
            <a:r>
              <a:rPr lang="en-US" dirty="0"/>
              <a:t> are classed as either inside </a:t>
            </a:r>
            <a:r>
              <a:rPr lang="en-US" dirty="0" err="1"/>
              <a:t>callipers</a:t>
            </a:r>
            <a:r>
              <a:rPr lang="en-US" dirty="0"/>
              <a:t> or outside </a:t>
            </a:r>
            <a:r>
              <a:rPr lang="en-US" dirty="0" err="1"/>
              <a:t>callipers</a:t>
            </a:r>
            <a:r>
              <a:rPr lang="en-US" dirty="0"/>
              <a:t>. An inside </a:t>
            </a:r>
            <a:r>
              <a:rPr lang="en-US" dirty="0" err="1"/>
              <a:t>calliper</a:t>
            </a:r>
            <a:r>
              <a:rPr lang="en-US" dirty="0"/>
              <a:t> is used with a rule to measure the internal dimensions (sizes and shapes) of parts.</a:t>
            </a:r>
          </a:p>
          <a:p>
            <a:r>
              <a:rPr lang="en-US" dirty="0"/>
              <a:t> An outside </a:t>
            </a:r>
            <a:r>
              <a:rPr lang="en-US" dirty="0" err="1"/>
              <a:t>calliper</a:t>
            </a:r>
            <a:r>
              <a:rPr lang="en-US" dirty="0"/>
              <a:t> is used with a rule to measure the external dimensions of parts. The type and construction of outside </a:t>
            </a:r>
            <a:r>
              <a:rPr lang="en-US" dirty="0" err="1"/>
              <a:t>callipers</a:t>
            </a:r>
            <a:r>
              <a:rPr lang="en-US" dirty="0"/>
              <a:t> is the same as the inside </a:t>
            </a:r>
            <a:r>
              <a:rPr lang="en-US" dirty="0" err="1"/>
              <a:t>calliper</a:t>
            </a:r>
            <a:r>
              <a:rPr lang="en-US" dirty="0"/>
              <a:t> except the legs are turned inwards.</a:t>
            </a:r>
          </a:p>
          <a:p>
            <a:r>
              <a:rPr lang="en-US" dirty="0"/>
              <a:t>Common types of </a:t>
            </a:r>
            <a:r>
              <a:rPr lang="en-US" dirty="0" err="1"/>
              <a:t>callipers</a:t>
            </a:r>
            <a:r>
              <a:rPr lang="en-US" dirty="0"/>
              <a:t> are: </a:t>
            </a:r>
          </a:p>
          <a:p>
            <a:r>
              <a:rPr lang="en-US" dirty="0"/>
              <a:t>Spring-joint </a:t>
            </a:r>
            <a:r>
              <a:rPr lang="en-US" dirty="0" err="1"/>
              <a:t>callipers</a:t>
            </a:r>
            <a:r>
              <a:rPr lang="en-US" dirty="0"/>
              <a:t> which have: </a:t>
            </a:r>
          </a:p>
          <a:p>
            <a:pPr lvl="1"/>
            <a:r>
              <a:rPr lang="en-US" dirty="0"/>
              <a:t>two legs </a:t>
            </a:r>
          </a:p>
          <a:p>
            <a:pPr lvl="1"/>
            <a:r>
              <a:rPr lang="en-US" dirty="0"/>
              <a:t>a circular spring </a:t>
            </a:r>
          </a:p>
          <a:p>
            <a:pPr lvl="1"/>
            <a:r>
              <a:rPr lang="en-US" dirty="0"/>
              <a:t>a pivot pin </a:t>
            </a:r>
          </a:p>
          <a:p>
            <a:pPr lvl="1"/>
            <a:r>
              <a:rPr lang="en-US" dirty="0"/>
              <a:t>adjustment screw</a:t>
            </a:r>
            <a:endParaRPr lang="en-ZA" dirty="0"/>
          </a:p>
        </p:txBody>
      </p:sp>
    </p:spTree>
    <p:extLst>
      <p:ext uri="{BB962C8B-B14F-4D97-AF65-F5344CB8AC3E}">
        <p14:creationId xmlns:p14="http://schemas.microsoft.com/office/powerpoint/2010/main" val="3866710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CBB-7F7B-1E3B-30ED-C38B08DA12F9}"/>
              </a:ext>
            </a:extLst>
          </p:cNvPr>
          <p:cNvSpPr>
            <a:spLocks noGrp="1"/>
          </p:cNvSpPr>
          <p:nvPr>
            <p:ph type="title"/>
          </p:nvPr>
        </p:nvSpPr>
        <p:spPr/>
        <p:txBody>
          <a:bodyPr/>
          <a:lstStyle/>
          <a:p>
            <a:r>
              <a:rPr lang="en-ZA" dirty="0"/>
              <a:t>Callipers (p2)</a:t>
            </a:r>
            <a:br>
              <a:rPr lang="en-ZA" dirty="0"/>
            </a:br>
            <a:r>
              <a:rPr lang="en-ZA" sz="2800" dirty="0"/>
              <a:t>Types of callipers</a:t>
            </a:r>
            <a:endParaRPr lang="en-ZA" dirty="0"/>
          </a:p>
        </p:txBody>
      </p:sp>
      <p:pic>
        <p:nvPicPr>
          <p:cNvPr id="5" name="Content Placeholder 4">
            <a:extLst>
              <a:ext uri="{FF2B5EF4-FFF2-40B4-BE49-F238E27FC236}">
                <a16:creationId xmlns:a16="http://schemas.microsoft.com/office/drawing/2014/main" id="{0A4514A6-4455-FFD8-C0C9-D2C9AF2676E1}"/>
              </a:ext>
            </a:extLst>
          </p:cNvPr>
          <p:cNvPicPr>
            <a:picLocks noGrp="1" noChangeAspect="1"/>
          </p:cNvPicPr>
          <p:nvPr>
            <p:ph idx="1"/>
          </p:nvPr>
        </p:nvPicPr>
        <p:blipFill>
          <a:blip r:embed="rId2"/>
          <a:stretch>
            <a:fillRect/>
          </a:stretch>
        </p:blipFill>
        <p:spPr>
          <a:xfrm>
            <a:off x="2667001" y="1576639"/>
            <a:ext cx="4735582" cy="3891964"/>
          </a:xfrm>
        </p:spPr>
      </p:pic>
    </p:spTree>
    <p:extLst>
      <p:ext uri="{BB962C8B-B14F-4D97-AF65-F5344CB8AC3E}">
        <p14:creationId xmlns:p14="http://schemas.microsoft.com/office/powerpoint/2010/main" val="2615862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CBB-7F7B-1E3B-30ED-C38B08DA12F9}"/>
              </a:ext>
            </a:extLst>
          </p:cNvPr>
          <p:cNvSpPr>
            <a:spLocks noGrp="1"/>
          </p:cNvSpPr>
          <p:nvPr>
            <p:ph type="title"/>
          </p:nvPr>
        </p:nvSpPr>
        <p:spPr/>
        <p:txBody>
          <a:bodyPr/>
          <a:lstStyle/>
          <a:p>
            <a:r>
              <a:rPr lang="en-ZA" dirty="0"/>
              <a:t>Callipers (p3)</a:t>
            </a:r>
            <a:br>
              <a:rPr lang="en-ZA" dirty="0"/>
            </a:br>
            <a:r>
              <a:rPr lang="en-ZA" sz="2800" dirty="0"/>
              <a:t>Using callipers</a:t>
            </a:r>
            <a:endParaRPr lang="en-ZA" dirty="0"/>
          </a:p>
        </p:txBody>
      </p:sp>
      <p:sp>
        <p:nvSpPr>
          <p:cNvPr id="9" name="Content Placeholder 8">
            <a:extLst>
              <a:ext uri="{FF2B5EF4-FFF2-40B4-BE49-F238E27FC236}">
                <a16:creationId xmlns:a16="http://schemas.microsoft.com/office/drawing/2014/main" id="{1A41BD96-CA49-6D20-28E1-D7BE2B508EA1}"/>
              </a:ext>
            </a:extLst>
          </p:cNvPr>
          <p:cNvSpPr>
            <a:spLocks noGrp="1"/>
          </p:cNvSpPr>
          <p:nvPr>
            <p:ph idx="1"/>
          </p:nvPr>
        </p:nvSpPr>
        <p:spPr>
          <a:xfrm>
            <a:off x="669757" y="1624765"/>
            <a:ext cx="10515600" cy="4351338"/>
          </a:xfrm>
        </p:spPr>
        <p:txBody>
          <a:bodyPr>
            <a:normAutofit lnSpcReduction="10000"/>
          </a:bodyPr>
          <a:lstStyle/>
          <a:p>
            <a:r>
              <a:rPr lang="en-US" dirty="0"/>
              <a:t>Since </a:t>
            </a:r>
            <a:r>
              <a:rPr lang="en-US" dirty="0" err="1"/>
              <a:t>callipers</a:t>
            </a:r>
            <a:r>
              <a:rPr lang="en-US" dirty="0"/>
              <a:t> do not have a scale, they must be used with a steel rule to measure the dimensions of a part. </a:t>
            </a:r>
          </a:p>
          <a:p>
            <a:r>
              <a:rPr lang="en-US" dirty="0"/>
              <a:t>To measure the outside diameter of a piece of pipe using an outside </a:t>
            </a:r>
            <a:r>
              <a:rPr lang="en-US" dirty="0" err="1"/>
              <a:t>calliper</a:t>
            </a:r>
            <a:r>
              <a:rPr lang="en-US" dirty="0"/>
              <a:t> and a steel rule: </a:t>
            </a:r>
          </a:p>
          <a:p>
            <a:pPr lvl="1"/>
            <a:r>
              <a:rPr lang="en-US" dirty="0"/>
              <a:t>open the </a:t>
            </a:r>
            <a:r>
              <a:rPr lang="en-US" dirty="0" err="1"/>
              <a:t>calliper</a:t>
            </a:r>
            <a:r>
              <a:rPr lang="en-US" dirty="0"/>
              <a:t> legs to a distance greater than the pipe diameter by turning the adjustment nut anticlockwise </a:t>
            </a:r>
          </a:p>
          <a:p>
            <a:pPr lvl="1"/>
            <a:r>
              <a:rPr lang="en-US" dirty="0"/>
              <a:t>hold one leg against the pipe and turn the adjustment nut slowly clockwise </a:t>
            </a:r>
          </a:p>
          <a:p>
            <a:pPr lvl="1"/>
            <a:r>
              <a:rPr lang="en-US" dirty="0"/>
              <a:t>move the other leg backwards and forwards in a small arc directly across the pipe </a:t>
            </a:r>
          </a:p>
          <a:p>
            <a:pPr lvl="1"/>
            <a:r>
              <a:rPr lang="en-US" dirty="0"/>
              <a:t>continue to turn the adjustment nut until a slight drag is felt as the leg moves past the pipe.</a:t>
            </a:r>
            <a:endParaRPr lang="en-ZA" dirty="0"/>
          </a:p>
        </p:txBody>
      </p:sp>
    </p:spTree>
    <p:extLst>
      <p:ext uri="{BB962C8B-B14F-4D97-AF65-F5344CB8AC3E}">
        <p14:creationId xmlns:p14="http://schemas.microsoft.com/office/powerpoint/2010/main" val="316450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BC47-E1AF-28BA-67AE-0AEDC6F4A7FA}"/>
              </a:ext>
            </a:extLst>
          </p:cNvPr>
          <p:cNvSpPr>
            <a:spLocks noGrp="1"/>
          </p:cNvSpPr>
          <p:nvPr>
            <p:ph type="title"/>
          </p:nvPr>
        </p:nvSpPr>
        <p:spPr>
          <a:xfrm>
            <a:off x="216568" y="365125"/>
            <a:ext cx="11454064" cy="1325563"/>
          </a:xfrm>
        </p:spPr>
        <p:txBody>
          <a:bodyPr>
            <a:noAutofit/>
          </a:bodyPr>
          <a:lstStyle/>
          <a:p>
            <a:r>
              <a:rPr lang="en-US" sz="2800" i="1" dirty="0"/>
              <a:t>KT0101 Demonstrate safe working practices, apply worksite practice and generic health, safety and environmental protection concepts prior to commencement using of engineering measuring equipment</a:t>
            </a:r>
            <a:endParaRPr lang="en-ZA" sz="2800" i="1" dirty="0"/>
          </a:p>
        </p:txBody>
      </p:sp>
      <p:sp>
        <p:nvSpPr>
          <p:cNvPr id="3" name="Content Placeholder 2">
            <a:extLst>
              <a:ext uri="{FF2B5EF4-FFF2-40B4-BE49-F238E27FC236}">
                <a16:creationId xmlns:a16="http://schemas.microsoft.com/office/drawing/2014/main" id="{5242D61F-ADF9-3A3F-8575-99A97324C19C}"/>
              </a:ext>
            </a:extLst>
          </p:cNvPr>
          <p:cNvSpPr>
            <a:spLocks noGrp="1"/>
          </p:cNvSpPr>
          <p:nvPr>
            <p:ph idx="1"/>
          </p:nvPr>
        </p:nvSpPr>
        <p:spPr>
          <a:xfrm>
            <a:off x="505326" y="2021305"/>
            <a:ext cx="10848474" cy="4471570"/>
          </a:xfrm>
        </p:spPr>
        <p:txBody>
          <a:bodyPr>
            <a:normAutofit/>
          </a:bodyPr>
          <a:lstStyle/>
          <a:p>
            <a:r>
              <a:rPr lang="en-US" dirty="0"/>
              <a:t>Work environment is risky; understanding tool and equipment usage is crucial.</a:t>
            </a:r>
          </a:p>
          <a:p>
            <a:r>
              <a:rPr lang="en-US" dirty="0"/>
              <a:t>Adhere to specified safety measures for each tool and machine.</a:t>
            </a:r>
          </a:p>
          <a:p>
            <a:r>
              <a:rPr lang="en-US" dirty="0"/>
              <a:t>Measures designed for personal and equipment protection.</a:t>
            </a:r>
          </a:p>
          <a:p>
            <a:r>
              <a:rPr lang="en-US" dirty="0"/>
              <a:t>It is key that all welders adhere to the general safety measures and measures when using measuring equipment as:</a:t>
            </a:r>
          </a:p>
          <a:p>
            <a:pPr lvl="1"/>
            <a:r>
              <a:rPr lang="en-US" dirty="0"/>
              <a:t>Negligence causes accidents; develop safe working habits.</a:t>
            </a:r>
          </a:p>
          <a:p>
            <a:pPr lvl="1"/>
            <a:r>
              <a:rPr lang="en-US" dirty="0"/>
              <a:t>Prioritize responsibility and colleagues' well-being.</a:t>
            </a:r>
          </a:p>
          <a:p>
            <a:pPr lvl="1"/>
            <a:r>
              <a:rPr lang="en-US" dirty="0"/>
              <a:t>Professional attitude toward job and working environment is crucial.</a:t>
            </a:r>
            <a:endParaRPr lang="en-ZA" dirty="0"/>
          </a:p>
        </p:txBody>
      </p:sp>
    </p:spTree>
    <p:extLst>
      <p:ext uri="{BB962C8B-B14F-4D97-AF65-F5344CB8AC3E}">
        <p14:creationId xmlns:p14="http://schemas.microsoft.com/office/powerpoint/2010/main" val="3209659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CBB-7F7B-1E3B-30ED-C38B08DA12F9}"/>
              </a:ext>
            </a:extLst>
          </p:cNvPr>
          <p:cNvSpPr>
            <a:spLocks noGrp="1"/>
          </p:cNvSpPr>
          <p:nvPr>
            <p:ph type="title"/>
          </p:nvPr>
        </p:nvSpPr>
        <p:spPr/>
        <p:txBody>
          <a:bodyPr/>
          <a:lstStyle/>
          <a:p>
            <a:r>
              <a:rPr lang="en-ZA" dirty="0"/>
              <a:t>Callipers (p4)</a:t>
            </a:r>
            <a:br>
              <a:rPr lang="en-ZA" dirty="0"/>
            </a:br>
            <a:r>
              <a:rPr lang="en-ZA" sz="2800" dirty="0"/>
              <a:t>Using callipers</a:t>
            </a:r>
            <a:endParaRPr lang="en-ZA" dirty="0"/>
          </a:p>
        </p:txBody>
      </p:sp>
      <p:pic>
        <p:nvPicPr>
          <p:cNvPr id="4" name="Content Placeholder 3">
            <a:extLst>
              <a:ext uri="{FF2B5EF4-FFF2-40B4-BE49-F238E27FC236}">
                <a16:creationId xmlns:a16="http://schemas.microsoft.com/office/drawing/2014/main" id="{F5DC8B6F-5EFC-6F80-24A0-AE7A1E32452F}"/>
              </a:ext>
            </a:extLst>
          </p:cNvPr>
          <p:cNvPicPr>
            <a:picLocks noGrp="1" noChangeAspect="1"/>
          </p:cNvPicPr>
          <p:nvPr>
            <p:ph idx="1"/>
          </p:nvPr>
        </p:nvPicPr>
        <p:blipFill>
          <a:blip r:embed="rId2"/>
          <a:stretch>
            <a:fillRect/>
          </a:stretch>
        </p:blipFill>
        <p:spPr>
          <a:xfrm>
            <a:off x="1893385" y="1816305"/>
            <a:ext cx="2534235" cy="3225390"/>
          </a:xfrm>
        </p:spPr>
      </p:pic>
      <p:pic>
        <p:nvPicPr>
          <p:cNvPr id="6" name="Picture 5">
            <a:extLst>
              <a:ext uri="{FF2B5EF4-FFF2-40B4-BE49-F238E27FC236}">
                <a16:creationId xmlns:a16="http://schemas.microsoft.com/office/drawing/2014/main" id="{1522EB38-6F41-79A0-1318-A78875AA9FEE}"/>
              </a:ext>
            </a:extLst>
          </p:cNvPr>
          <p:cNvPicPr>
            <a:picLocks noChangeAspect="1"/>
          </p:cNvPicPr>
          <p:nvPr/>
        </p:nvPicPr>
        <p:blipFill rotWithShape="1">
          <a:blip r:embed="rId3"/>
          <a:srcRect b="4940"/>
          <a:stretch/>
        </p:blipFill>
        <p:spPr>
          <a:xfrm>
            <a:off x="5300872" y="2441370"/>
            <a:ext cx="4927019" cy="2600325"/>
          </a:xfrm>
          <a:prstGeom prst="rect">
            <a:avLst/>
          </a:prstGeom>
        </p:spPr>
      </p:pic>
    </p:spTree>
    <p:extLst>
      <p:ext uri="{BB962C8B-B14F-4D97-AF65-F5344CB8AC3E}">
        <p14:creationId xmlns:p14="http://schemas.microsoft.com/office/powerpoint/2010/main" val="1685259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59AA-9B96-3B65-CFFB-05C2ABAFFA43}"/>
              </a:ext>
            </a:extLst>
          </p:cNvPr>
          <p:cNvSpPr>
            <a:spLocks noGrp="1"/>
          </p:cNvSpPr>
          <p:nvPr>
            <p:ph type="title"/>
          </p:nvPr>
        </p:nvSpPr>
        <p:spPr/>
        <p:txBody>
          <a:bodyPr/>
          <a:lstStyle/>
          <a:p>
            <a:r>
              <a:rPr lang="en-US" dirty="0"/>
              <a:t>(o) </a:t>
            </a:r>
            <a:r>
              <a:rPr lang="en-ZA" dirty="0"/>
              <a:t>Marking gauges</a:t>
            </a:r>
          </a:p>
        </p:txBody>
      </p:sp>
      <p:sp>
        <p:nvSpPr>
          <p:cNvPr id="3" name="Content Placeholder 2">
            <a:extLst>
              <a:ext uri="{FF2B5EF4-FFF2-40B4-BE49-F238E27FC236}">
                <a16:creationId xmlns:a16="http://schemas.microsoft.com/office/drawing/2014/main" id="{DA9F0AF9-155E-6947-ECE3-90A377FD43B1}"/>
              </a:ext>
            </a:extLst>
          </p:cNvPr>
          <p:cNvSpPr>
            <a:spLocks noGrp="1"/>
          </p:cNvSpPr>
          <p:nvPr>
            <p:ph idx="1"/>
          </p:nvPr>
        </p:nvSpPr>
        <p:spPr>
          <a:xfrm>
            <a:off x="669758" y="1600702"/>
            <a:ext cx="10515600" cy="4351338"/>
          </a:xfrm>
        </p:spPr>
        <p:txBody>
          <a:bodyPr>
            <a:normAutofit lnSpcReduction="10000"/>
          </a:bodyPr>
          <a:lstStyle/>
          <a:p>
            <a:r>
              <a:rPr lang="en-US" dirty="0"/>
              <a:t>Marking gauges (scratch stocks, scratch gauges) are used for accurate transfer of measurements and repetition marking of metals in layout work.</a:t>
            </a:r>
          </a:p>
          <a:p>
            <a:r>
              <a:rPr lang="en-US" dirty="0"/>
              <a:t>There are two types of marking gauges: </a:t>
            </a:r>
          </a:p>
          <a:p>
            <a:pPr lvl="1"/>
            <a:r>
              <a:rPr lang="en-US" dirty="0"/>
              <a:t>Adjustable marking gauges for metalwork are similar to those used in the woodworking trades, except that they are made entirely of metal, </a:t>
            </a:r>
          </a:p>
          <a:p>
            <a:pPr lvl="1"/>
            <a:r>
              <a:rPr lang="en-US" dirty="0"/>
              <a:t>Fixed or scratch gauge used in mass production.</a:t>
            </a:r>
          </a:p>
          <a:p>
            <a:r>
              <a:rPr lang="en-US" dirty="0"/>
              <a:t>Adjustable marking gauges, there are many varieties of adjustable marking gauges. The advantage of this type of gauge is that it can be adjusted and set to mark any required distance within its capacity.</a:t>
            </a:r>
            <a:endParaRPr lang="en-ZA" dirty="0"/>
          </a:p>
        </p:txBody>
      </p:sp>
    </p:spTree>
    <p:extLst>
      <p:ext uri="{BB962C8B-B14F-4D97-AF65-F5344CB8AC3E}">
        <p14:creationId xmlns:p14="http://schemas.microsoft.com/office/powerpoint/2010/main" val="4160417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59AA-9B96-3B65-CFFB-05C2ABAFFA43}"/>
              </a:ext>
            </a:extLst>
          </p:cNvPr>
          <p:cNvSpPr>
            <a:spLocks noGrp="1"/>
          </p:cNvSpPr>
          <p:nvPr>
            <p:ph type="title"/>
          </p:nvPr>
        </p:nvSpPr>
        <p:spPr/>
        <p:txBody>
          <a:bodyPr/>
          <a:lstStyle/>
          <a:p>
            <a:r>
              <a:rPr lang="en-ZA" dirty="0"/>
              <a:t>Marking gauges </a:t>
            </a:r>
            <a:r>
              <a:rPr lang="en-US" dirty="0"/>
              <a:t>(p2) </a:t>
            </a:r>
            <a:endParaRPr lang="en-ZA" dirty="0"/>
          </a:p>
        </p:txBody>
      </p:sp>
      <p:pic>
        <p:nvPicPr>
          <p:cNvPr id="5" name="Content Placeholder 4">
            <a:extLst>
              <a:ext uri="{FF2B5EF4-FFF2-40B4-BE49-F238E27FC236}">
                <a16:creationId xmlns:a16="http://schemas.microsoft.com/office/drawing/2014/main" id="{33583BD9-25B1-707D-D003-A1718CA29293}"/>
              </a:ext>
            </a:extLst>
          </p:cNvPr>
          <p:cNvPicPr>
            <a:picLocks noGrp="1" noChangeAspect="1"/>
          </p:cNvPicPr>
          <p:nvPr>
            <p:ph idx="1"/>
          </p:nvPr>
        </p:nvPicPr>
        <p:blipFill>
          <a:blip r:embed="rId2"/>
          <a:stretch>
            <a:fillRect/>
          </a:stretch>
        </p:blipFill>
        <p:spPr>
          <a:xfrm>
            <a:off x="838198" y="1979904"/>
            <a:ext cx="5910243" cy="2938331"/>
          </a:xfrm>
        </p:spPr>
      </p:pic>
      <p:pic>
        <p:nvPicPr>
          <p:cNvPr id="7" name="Picture 6">
            <a:extLst>
              <a:ext uri="{FF2B5EF4-FFF2-40B4-BE49-F238E27FC236}">
                <a16:creationId xmlns:a16="http://schemas.microsoft.com/office/drawing/2014/main" id="{497D9008-B53B-CA95-F017-EAB008D9EDFB}"/>
              </a:ext>
            </a:extLst>
          </p:cNvPr>
          <p:cNvPicPr>
            <a:picLocks noChangeAspect="1"/>
          </p:cNvPicPr>
          <p:nvPr/>
        </p:nvPicPr>
        <p:blipFill>
          <a:blip r:embed="rId3"/>
          <a:stretch>
            <a:fillRect/>
          </a:stretch>
        </p:blipFill>
        <p:spPr>
          <a:xfrm>
            <a:off x="6524875" y="2338927"/>
            <a:ext cx="3966662" cy="2579308"/>
          </a:xfrm>
          <a:prstGeom prst="rect">
            <a:avLst/>
          </a:prstGeom>
        </p:spPr>
      </p:pic>
    </p:spTree>
    <p:extLst>
      <p:ext uri="{BB962C8B-B14F-4D97-AF65-F5344CB8AC3E}">
        <p14:creationId xmlns:p14="http://schemas.microsoft.com/office/powerpoint/2010/main" val="1265822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59AA-9B96-3B65-CFFB-05C2ABAFFA43}"/>
              </a:ext>
            </a:extLst>
          </p:cNvPr>
          <p:cNvSpPr>
            <a:spLocks noGrp="1"/>
          </p:cNvSpPr>
          <p:nvPr>
            <p:ph type="title"/>
          </p:nvPr>
        </p:nvSpPr>
        <p:spPr/>
        <p:txBody>
          <a:bodyPr/>
          <a:lstStyle/>
          <a:p>
            <a:r>
              <a:rPr lang="en-ZA" dirty="0"/>
              <a:t>Marking gauges </a:t>
            </a:r>
            <a:r>
              <a:rPr lang="en-US" dirty="0"/>
              <a:t>(p3) </a:t>
            </a:r>
            <a:endParaRPr lang="en-ZA" dirty="0"/>
          </a:p>
        </p:txBody>
      </p:sp>
      <p:sp>
        <p:nvSpPr>
          <p:cNvPr id="8" name="Content Placeholder 7">
            <a:extLst>
              <a:ext uri="{FF2B5EF4-FFF2-40B4-BE49-F238E27FC236}">
                <a16:creationId xmlns:a16="http://schemas.microsoft.com/office/drawing/2014/main" id="{7477335F-5078-B1BA-2ED7-3FDABAEF42CA}"/>
              </a:ext>
            </a:extLst>
          </p:cNvPr>
          <p:cNvSpPr>
            <a:spLocks noGrp="1"/>
          </p:cNvSpPr>
          <p:nvPr>
            <p:ph idx="1"/>
          </p:nvPr>
        </p:nvSpPr>
        <p:spPr>
          <a:xfrm>
            <a:off x="477253" y="1600702"/>
            <a:ext cx="10515600" cy="4351338"/>
          </a:xfrm>
        </p:spPr>
        <p:txBody>
          <a:bodyPr/>
          <a:lstStyle/>
          <a:p>
            <a:pPr marL="0" indent="0">
              <a:buNone/>
            </a:pPr>
            <a:r>
              <a:rPr lang="en-US" dirty="0"/>
              <a:t>To set an adjustable gauge:</a:t>
            </a:r>
          </a:p>
          <a:p>
            <a:pPr lvl="1"/>
            <a:r>
              <a:rPr lang="en-US" dirty="0"/>
              <a:t> loosen the thumb screw </a:t>
            </a:r>
          </a:p>
          <a:p>
            <a:pPr lvl="1"/>
            <a:r>
              <a:rPr lang="en-US" dirty="0"/>
              <a:t>slide the stock along the stem to the required distance from the pin </a:t>
            </a:r>
          </a:p>
          <a:p>
            <a:pPr lvl="1"/>
            <a:r>
              <a:rPr lang="en-US" dirty="0"/>
              <a:t>partly tighten the thumb screw </a:t>
            </a:r>
          </a:p>
          <a:p>
            <a:pPr lvl="1"/>
            <a:r>
              <a:rPr lang="en-US" dirty="0"/>
              <a:t>check the distance and adjust if necessary by gently tapping the end of the stem on a solid surface, such as a bench top </a:t>
            </a:r>
          </a:p>
          <a:p>
            <a:pPr lvl="1"/>
            <a:r>
              <a:rPr lang="en-US" dirty="0"/>
              <a:t>when set correctly, tighten the thumb screw by hand.</a:t>
            </a:r>
            <a:endParaRPr lang="en-ZA" dirty="0"/>
          </a:p>
        </p:txBody>
      </p:sp>
    </p:spTree>
    <p:extLst>
      <p:ext uri="{BB962C8B-B14F-4D97-AF65-F5344CB8AC3E}">
        <p14:creationId xmlns:p14="http://schemas.microsoft.com/office/powerpoint/2010/main" val="2257610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59AA-9B96-3B65-CFFB-05C2ABAFFA43}"/>
              </a:ext>
            </a:extLst>
          </p:cNvPr>
          <p:cNvSpPr>
            <a:spLocks noGrp="1"/>
          </p:cNvSpPr>
          <p:nvPr>
            <p:ph type="title"/>
          </p:nvPr>
        </p:nvSpPr>
        <p:spPr/>
        <p:txBody>
          <a:bodyPr/>
          <a:lstStyle/>
          <a:p>
            <a:r>
              <a:rPr lang="en-ZA" dirty="0"/>
              <a:t>Marking gauges </a:t>
            </a:r>
            <a:r>
              <a:rPr lang="en-US" dirty="0"/>
              <a:t>(p4) </a:t>
            </a:r>
            <a:endParaRPr lang="en-ZA" dirty="0"/>
          </a:p>
        </p:txBody>
      </p:sp>
      <p:sp>
        <p:nvSpPr>
          <p:cNvPr id="8" name="Content Placeholder 7">
            <a:extLst>
              <a:ext uri="{FF2B5EF4-FFF2-40B4-BE49-F238E27FC236}">
                <a16:creationId xmlns:a16="http://schemas.microsoft.com/office/drawing/2014/main" id="{7477335F-5078-B1BA-2ED7-3FDABAEF42CA}"/>
              </a:ext>
            </a:extLst>
          </p:cNvPr>
          <p:cNvSpPr>
            <a:spLocks noGrp="1"/>
          </p:cNvSpPr>
          <p:nvPr>
            <p:ph idx="1"/>
          </p:nvPr>
        </p:nvSpPr>
        <p:spPr>
          <a:xfrm>
            <a:off x="381000" y="1253331"/>
            <a:ext cx="10972799" cy="4351338"/>
          </a:xfrm>
        </p:spPr>
        <p:txBody>
          <a:bodyPr>
            <a:normAutofit/>
          </a:bodyPr>
          <a:lstStyle/>
          <a:p>
            <a:pPr marL="0" indent="0">
              <a:buNone/>
            </a:pPr>
            <a:r>
              <a:rPr lang="en-US" sz="2400" dirty="0"/>
              <a:t>To produce a line or lines parallel to the edge of a sheet:</a:t>
            </a:r>
          </a:p>
          <a:p>
            <a:r>
              <a:rPr lang="en-US" sz="2400" dirty="0"/>
              <a:t>hold the marking gauge firmly in the hand with the sharp point of the pin, pointing downwards</a:t>
            </a:r>
          </a:p>
          <a:p>
            <a:r>
              <a:rPr lang="en-US" sz="2400" dirty="0"/>
              <a:t>the thumb must be against the stem almost opposite the pin with the first finger curved over the stock</a:t>
            </a:r>
          </a:p>
          <a:p>
            <a:r>
              <a:rPr lang="en-US" sz="2400" dirty="0"/>
              <a:t>roll the hand until the point of the pin is pointing slightly away from you holding the gauge with its stock against the edge of the material, slowly draw it towards you.</a:t>
            </a:r>
            <a:endParaRPr lang="en-ZA" sz="2400" dirty="0"/>
          </a:p>
        </p:txBody>
      </p:sp>
      <p:pic>
        <p:nvPicPr>
          <p:cNvPr id="4" name="Picture 3">
            <a:extLst>
              <a:ext uri="{FF2B5EF4-FFF2-40B4-BE49-F238E27FC236}">
                <a16:creationId xmlns:a16="http://schemas.microsoft.com/office/drawing/2014/main" id="{6A2E0962-24D7-D93A-2AF2-0371118F1A58}"/>
              </a:ext>
            </a:extLst>
          </p:cNvPr>
          <p:cNvPicPr>
            <a:picLocks noChangeAspect="1"/>
          </p:cNvPicPr>
          <p:nvPr/>
        </p:nvPicPr>
        <p:blipFill>
          <a:blip r:embed="rId2"/>
          <a:stretch>
            <a:fillRect/>
          </a:stretch>
        </p:blipFill>
        <p:spPr>
          <a:xfrm>
            <a:off x="4533898" y="4146633"/>
            <a:ext cx="3815421" cy="1458036"/>
          </a:xfrm>
          <a:prstGeom prst="rect">
            <a:avLst/>
          </a:prstGeom>
        </p:spPr>
      </p:pic>
    </p:spTree>
    <p:extLst>
      <p:ext uri="{BB962C8B-B14F-4D97-AF65-F5344CB8AC3E}">
        <p14:creationId xmlns:p14="http://schemas.microsoft.com/office/powerpoint/2010/main" val="2227418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59AA-9B96-3B65-CFFB-05C2ABAFFA43}"/>
              </a:ext>
            </a:extLst>
          </p:cNvPr>
          <p:cNvSpPr>
            <a:spLocks noGrp="1"/>
          </p:cNvSpPr>
          <p:nvPr>
            <p:ph type="title"/>
          </p:nvPr>
        </p:nvSpPr>
        <p:spPr/>
        <p:txBody>
          <a:bodyPr/>
          <a:lstStyle/>
          <a:p>
            <a:r>
              <a:rPr lang="en-ZA" dirty="0"/>
              <a:t>Marking gauges </a:t>
            </a:r>
            <a:r>
              <a:rPr lang="en-US" dirty="0"/>
              <a:t>(p5) </a:t>
            </a:r>
            <a:endParaRPr lang="en-ZA" dirty="0"/>
          </a:p>
        </p:txBody>
      </p:sp>
      <p:sp>
        <p:nvSpPr>
          <p:cNvPr id="8" name="Content Placeholder 7">
            <a:extLst>
              <a:ext uri="{FF2B5EF4-FFF2-40B4-BE49-F238E27FC236}">
                <a16:creationId xmlns:a16="http://schemas.microsoft.com/office/drawing/2014/main" id="{7477335F-5078-B1BA-2ED7-3FDABAEF42CA}"/>
              </a:ext>
            </a:extLst>
          </p:cNvPr>
          <p:cNvSpPr>
            <a:spLocks noGrp="1"/>
          </p:cNvSpPr>
          <p:nvPr>
            <p:ph idx="1"/>
          </p:nvPr>
        </p:nvSpPr>
        <p:spPr>
          <a:xfrm>
            <a:off x="381001" y="1253331"/>
            <a:ext cx="8546432" cy="4351338"/>
          </a:xfrm>
        </p:spPr>
        <p:txBody>
          <a:bodyPr>
            <a:normAutofit/>
          </a:bodyPr>
          <a:lstStyle/>
          <a:p>
            <a:pPr marL="0" indent="0">
              <a:buNone/>
            </a:pPr>
            <a:r>
              <a:rPr lang="en-ZA" sz="2400" dirty="0"/>
              <a:t>Bevel gauges </a:t>
            </a:r>
          </a:p>
          <a:p>
            <a:r>
              <a:rPr lang="en-ZA" sz="2400" dirty="0"/>
              <a:t>A</a:t>
            </a:r>
            <a:r>
              <a:rPr lang="en-US" sz="2400" dirty="0"/>
              <a:t>bevel gauge consists of a body with an adjustable sliding blade that may be set and clamped at an angle to the body. They are used for transferring or checking angles in many metalworking situations </a:t>
            </a:r>
          </a:p>
          <a:p>
            <a:r>
              <a:rPr lang="en-US" sz="2400" dirty="0"/>
              <a:t>Use a bevel gauge as follows. </a:t>
            </a:r>
          </a:p>
          <a:p>
            <a:pPr lvl="1"/>
            <a:r>
              <a:rPr lang="en-US" sz="2000" dirty="0"/>
              <a:t>Set the blade of the gauge to the angle required. </a:t>
            </a:r>
          </a:p>
          <a:p>
            <a:pPr lvl="1"/>
            <a:r>
              <a:rPr lang="en-US" sz="2000" dirty="0"/>
              <a:t>Lock the blade to the body with the clamping screw. </a:t>
            </a:r>
          </a:p>
          <a:p>
            <a:pPr lvl="1"/>
            <a:r>
              <a:rPr lang="en-US" sz="2000" dirty="0"/>
              <a:t>Transfer the gauge on to the work. </a:t>
            </a:r>
          </a:p>
          <a:p>
            <a:pPr lvl="1"/>
            <a:r>
              <a:rPr lang="en-US" sz="2000" dirty="0"/>
              <a:t>Compare the setting of the gauge against the angle on the work.</a:t>
            </a:r>
            <a:endParaRPr lang="en-ZA" sz="2000" dirty="0"/>
          </a:p>
        </p:txBody>
      </p:sp>
      <p:pic>
        <p:nvPicPr>
          <p:cNvPr id="5" name="Picture 4">
            <a:extLst>
              <a:ext uri="{FF2B5EF4-FFF2-40B4-BE49-F238E27FC236}">
                <a16:creationId xmlns:a16="http://schemas.microsoft.com/office/drawing/2014/main" id="{24F489B8-9522-3710-ED98-797D982722B8}"/>
              </a:ext>
            </a:extLst>
          </p:cNvPr>
          <p:cNvPicPr>
            <a:picLocks noChangeAspect="1"/>
          </p:cNvPicPr>
          <p:nvPr/>
        </p:nvPicPr>
        <p:blipFill>
          <a:blip r:embed="rId2"/>
          <a:stretch>
            <a:fillRect/>
          </a:stretch>
        </p:blipFill>
        <p:spPr>
          <a:xfrm>
            <a:off x="8464816" y="2578894"/>
            <a:ext cx="2888984" cy="2165683"/>
          </a:xfrm>
          <a:prstGeom prst="rect">
            <a:avLst/>
          </a:prstGeom>
        </p:spPr>
      </p:pic>
    </p:spTree>
    <p:extLst>
      <p:ext uri="{BB962C8B-B14F-4D97-AF65-F5344CB8AC3E}">
        <p14:creationId xmlns:p14="http://schemas.microsoft.com/office/powerpoint/2010/main" val="160438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D2C-7A33-7A4B-D254-7FDBBAE64A23}"/>
              </a:ext>
            </a:extLst>
          </p:cNvPr>
          <p:cNvSpPr>
            <a:spLocks noGrp="1"/>
          </p:cNvSpPr>
          <p:nvPr>
            <p:ph type="title"/>
          </p:nvPr>
        </p:nvSpPr>
        <p:spPr/>
        <p:txBody>
          <a:bodyPr/>
          <a:lstStyle/>
          <a:p>
            <a:r>
              <a:rPr lang="en-US" dirty="0"/>
              <a:t>(p) </a:t>
            </a:r>
            <a:r>
              <a:rPr lang="en-ZA" dirty="0"/>
              <a:t>Vernier callipers</a:t>
            </a:r>
          </a:p>
        </p:txBody>
      </p:sp>
      <p:sp>
        <p:nvSpPr>
          <p:cNvPr id="3" name="Content Placeholder 2">
            <a:extLst>
              <a:ext uri="{FF2B5EF4-FFF2-40B4-BE49-F238E27FC236}">
                <a16:creationId xmlns:a16="http://schemas.microsoft.com/office/drawing/2014/main" id="{1CA98232-8C5C-64C1-F04C-05E2FA18BC07}"/>
              </a:ext>
            </a:extLst>
          </p:cNvPr>
          <p:cNvSpPr>
            <a:spLocks noGrp="1"/>
          </p:cNvSpPr>
          <p:nvPr>
            <p:ph idx="1"/>
          </p:nvPr>
        </p:nvSpPr>
        <p:spPr>
          <a:xfrm>
            <a:off x="381001" y="1600702"/>
            <a:ext cx="7343274" cy="4351338"/>
          </a:xfrm>
        </p:spPr>
        <p:txBody>
          <a:bodyPr>
            <a:normAutofit lnSpcReduction="10000"/>
          </a:bodyPr>
          <a:lstStyle/>
          <a:p>
            <a:r>
              <a:rPr lang="en-US" dirty="0"/>
              <a:t>A vernier </a:t>
            </a:r>
            <a:r>
              <a:rPr lang="en-US" dirty="0" err="1"/>
              <a:t>calliper</a:t>
            </a:r>
            <a:r>
              <a:rPr lang="en-US" dirty="0"/>
              <a:t> is used to accurately measure the internal or external dimensions of a component (part).</a:t>
            </a:r>
          </a:p>
          <a:p>
            <a:r>
              <a:rPr lang="en-US" dirty="0"/>
              <a:t>The common vernier </a:t>
            </a:r>
            <a:r>
              <a:rPr lang="en-US" dirty="0" err="1"/>
              <a:t>calliper</a:t>
            </a:r>
            <a:r>
              <a:rPr lang="en-US" dirty="0"/>
              <a:t> consists of a fixed jaw and a frame or beam along which an accurately graduated scale is engraved. </a:t>
            </a:r>
          </a:p>
          <a:p>
            <a:r>
              <a:rPr lang="en-US" dirty="0"/>
              <a:t>When you have finished using the vernier, it must be: </a:t>
            </a:r>
          </a:p>
          <a:p>
            <a:pPr lvl="1"/>
            <a:r>
              <a:rPr lang="en-US" dirty="0"/>
              <a:t>wiped clean </a:t>
            </a:r>
          </a:p>
          <a:p>
            <a:pPr lvl="1"/>
            <a:r>
              <a:rPr lang="en-US" dirty="0"/>
              <a:t>oiled with a suitable protective oil </a:t>
            </a:r>
          </a:p>
          <a:p>
            <a:pPr lvl="1"/>
            <a:r>
              <a:rPr lang="en-US" dirty="0"/>
              <a:t>stored in a protective box</a:t>
            </a:r>
            <a:endParaRPr lang="en-ZA" dirty="0"/>
          </a:p>
        </p:txBody>
      </p:sp>
      <p:pic>
        <p:nvPicPr>
          <p:cNvPr id="5" name="Picture 4">
            <a:extLst>
              <a:ext uri="{FF2B5EF4-FFF2-40B4-BE49-F238E27FC236}">
                <a16:creationId xmlns:a16="http://schemas.microsoft.com/office/drawing/2014/main" id="{625494D6-1D29-0458-9C3B-DA5FCA33CB3A}"/>
              </a:ext>
            </a:extLst>
          </p:cNvPr>
          <p:cNvPicPr>
            <a:picLocks noChangeAspect="1"/>
          </p:cNvPicPr>
          <p:nvPr/>
        </p:nvPicPr>
        <p:blipFill rotWithShape="1">
          <a:blip r:embed="rId2"/>
          <a:srcRect l="6897"/>
          <a:stretch/>
        </p:blipFill>
        <p:spPr>
          <a:xfrm>
            <a:off x="7916778" y="1888038"/>
            <a:ext cx="3659626" cy="2924593"/>
          </a:xfrm>
          <a:prstGeom prst="rect">
            <a:avLst/>
          </a:prstGeom>
        </p:spPr>
      </p:pic>
    </p:spTree>
    <p:extLst>
      <p:ext uri="{BB962C8B-B14F-4D97-AF65-F5344CB8AC3E}">
        <p14:creationId xmlns:p14="http://schemas.microsoft.com/office/powerpoint/2010/main" val="2316188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D2C-7A33-7A4B-D254-7FDBBAE64A23}"/>
              </a:ext>
            </a:extLst>
          </p:cNvPr>
          <p:cNvSpPr>
            <a:spLocks noGrp="1"/>
          </p:cNvSpPr>
          <p:nvPr>
            <p:ph type="title"/>
          </p:nvPr>
        </p:nvSpPr>
        <p:spPr/>
        <p:txBody>
          <a:bodyPr/>
          <a:lstStyle/>
          <a:p>
            <a:r>
              <a:rPr lang="en-ZA" dirty="0"/>
              <a:t>Vernier callipers </a:t>
            </a:r>
            <a:r>
              <a:rPr lang="en-US" dirty="0"/>
              <a:t>(p2) </a:t>
            </a:r>
            <a:endParaRPr lang="en-ZA" dirty="0"/>
          </a:p>
        </p:txBody>
      </p:sp>
      <p:sp>
        <p:nvSpPr>
          <p:cNvPr id="3" name="Content Placeholder 2">
            <a:extLst>
              <a:ext uri="{FF2B5EF4-FFF2-40B4-BE49-F238E27FC236}">
                <a16:creationId xmlns:a16="http://schemas.microsoft.com/office/drawing/2014/main" id="{1CA98232-8C5C-64C1-F04C-05E2FA18BC07}"/>
              </a:ext>
            </a:extLst>
          </p:cNvPr>
          <p:cNvSpPr>
            <a:spLocks noGrp="1"/>
          </p:cNvSpPr>
          <p:nvPr>
            <p:ph idx="1"/>
          </p:nvPr>
        </p:nvSpPr>
        <p:spPr>
          <a:xfrm>
            <a:off x="381001" y="1600702"/>
            <a:ext cx="7343274" cy="4351338"/>
          </a:xfrm>
        </p:spPr>
        <p:txBody>
          <a:bodyPr>
            <a:normAutofit lnSpcReduction="10000"/>
          </a:bodyPr>
          <a:lstStyle/>
          <a:p>
            <a:pPr marL="0" indent="0">
              <a:buNone/>
            </a:pPr>
            <a:r>
              <a:rPr lang="en-ZA" dirty="0"/>
              <a:t>Using vernier callipers</a:t>
            </a:r>
          </a:p>
          <a:p>
            <a:r>
              <a:rPr lang="en-US" dirty="0"/>
              <a:t>External measurement :</a:t>
            </a:r>
          </a:p>
          <a:p>
            <a:r>
              <a:rPr lang="en-US" dirty="0"/>
              <a:t>To use a vernier </a:t>
            </a:r>
            <a:r>
              <a:rPr lang="en-US" dirty="0" err="1"/>
              <a:t>calliper</a:t>
            </a:r>
            <a:r>
              <a:rPr lang="en-US" dirty="0"/>
              <a:t> to measure the outside diameter of a piece of pipe you must do the following. Open the </a:t>
            </a:r>
            <a:r>
              <a:rPr lang="en-US" dirty="0" err="1"/>
              <a:t>calliper</a:t>
            </a:r>
            <a:r>
              <a:rPr lang="en-US" dirty="0"/>
              <a:t> jaws by: </a:t>
            </a:r>
          </a:p>
          <a:p>
            <a:pPr lvl="1"/>
            <a:r>
              <a:rPr lang="en-US" dirty="0"/>
              <a:t>loosening the lock-screw </a:t>
            </a:r>
          </a:p>
          <a:p>
            <a:pPr lvl="1"/>
            <a:r>
              <a:rPr lang="en-US" dirty="0"/>
              <a:t>then moving the slide and the movable jaws away from the fixed jaws. </a:t>
            </a:r>
          </a:p>
          <a:p>
            <a:pPr lvl="1"/>
            <a:r>
              <a:rPr lang="en-US" dirty="0"/>
              <a:t>Insert the piece of pipe between the external </a:t>
            </a:r>
            <a:r>
              <a:rPr lang="en-US" dirty="0" err="1"/>
              <a:t>calliper</a:t>
            </a:r>
            <a:r>
              <a:rPr lang="en-US" dirty="0"/>
              <a:t> jaws.</a:t>
            </a:r>
            <a:endParaRPr lang="en-ZA" dirty="0"/>
          </a:p>
        </p:txBody>
      </p:sp>
      <p:pic>
        <p:nvPicPr>
          <p:cNvPr id="6" name="Picture 5">
            <a:extLst>
              <a:ext uri="{FF2B5EF4-FFF2-40B4-BE49-F238E27FC236}">
                <a16:creationId xmlns:a16="http://schemas.microsoft.com/office/drawing/2014/main" id="{68E839E5-485B-9B8A-86EF-8A39B478CB34}"/>
              </a:ext>
            </a:extLst>
          </p:cNvPr>
          <p:cNvPicPr>
            <a:picLocks noChangeAspect="1"/>
          </p:cNvPicPr>
          <p:nvPr/>
        </p:nvPicPr>
        <p:blipFill>
          <a:blip r:embed="rId2"/>
          <a:stretch>
            <a:fillRect/>
          </a:stretch>
        </p:blipFill>
        <p:spPr>
          <a:xfrm>
            <a:off x="7387389" y="1271184"/>
            <a:ext cx="4080460" cy="3986114"/>
          </a:xfrm>
          <a:prstGeom prst="rect">
            <a:avLst/>
          </a:prstGeom>
        </p:spPr>
      </p:pic>
    </p:spTree>
    <p:extLst>
      <p:ext uri="{BB962C8B-B14F-4D97-AF65-F5344CB8AC3E}">
        <p14:creationId xmlns:p14="http://schemas.microsoft.com/office/powerpoint/2010/main" val="1418498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D2C-7A33-7A4B-D254-7FDBBAE64A23}"/>
              </a:ext>
            </a:extLst>
          </p:cNvPr>
          <p:cNvSpPr>
            <a:spLocks noGrp="1"/>
          </p:cNvSpPr>
          <p:nvPr>
            <p:ph type="title"/>
          </p:nvPr>
        </p:nvSpPr>
        <p:spPr/>
        <p:txBody>
          <a:bodyPr/>
          <a:lstStyle/>
          <a:p>
            <a:r>
              <a:rPr lang="en-ZA" dirty="0"/>
              <a:t>Vernier callipers </a:t>
            </a:r>
            <a:r>
              <a:rPr lang="en-US" dirty="0"/>
              <a:t>(p3) </a:t>
            </a:r>
            <a:endParaRPr lang="en-ZA" dirty="0"/>
          </a:p>
        </p:txBody>
      </p:sp>
      <p:sp>
        <p:nvSpPr>
          <p:cNvPr id="3" name="Content Placeholder 2">
            <a:extLst>
              <a:ext uri="{FF2B5EF4-FFF2-40B4-BE49-F238E27FC236}">
                <a16:creationId xmlns:a16="http://schemas.microsoft.com/office/drawing/2014/main" id="{1CA98232-8C5C-64C1-F04C-05E2FA18BC07}"/>
              </a:ext>
            </a:extLst>
          </p:cNvPr>
          <p:cNvSpPr>
            <a:spLocks noGrp="1"/>
          </p:cNvSpPr>
          <p:nvPr>
            <p:ph idx="1"/>
          </p:nvPr>
        </p:nvSpPr>
        <p:spPr>
          <a:xfrm>
            <a:off x="381001" y="1600702"/>
            <a:ext cx="10784304" cy="4351338"/>
          </a:xfrm>
        </p:spPr>
        <p:txBody>
          <a:bodyPr>
            <a:normAutofit/>
          </a:bodyPr>
          <a:lstStyle/>
          <a:p>
            <a:pPr marL="0" indent="0">
              <a:buNone/>
            </a:pPr>
            <a:r>
              <a:rPr lang="en-ZA" dirty="0"/>
              <a:t>Using vernier callipers</a:t>
            </a:r>
          </a:p>
          <a:p>
            <a:r>
              <a:rPr lang="en-US" dirty="0"/>
              <a:t>External measurement (</a:t>
            </a:r>
            <a:r>
              <a:rPr lang="en-US" dirty="0" err="1"/>
              <a:t>cont</a:t>
            </a:r>
            <a:r>
              <a:rPr lang="en-US" dirty="0"/>
              <a:t>) :</a:t>
            </a:r>
          </a:p>
          <a:p>
            <a:pPr lvl="1"/>
            <a:r>
              <a:rPr lang="en-US" dirty="0"/>
              <a:t>Adjust the jaws to the pipe diameter by:</a:t>
            </a:r>
          </a:p>
          <a:p>
            <a:pPr lvl="1"/>
            <a:r>
              <a:rPr lang="en-US" dirty="0"/>
              <a:t>holding the fixed jaw against one side of the pipe </a:t>
            </a:r>
          </a:p>
          <a:p>
            <a:pPr lvl="1"/>
            <a:r>
              <a:rPr lang="en-US" dirty="0"/>
              <a:t>then sliding the movable jaw towards the other side of the pipe </a:t>
            </a:r>
          </a:p>
          <a:p>
            <a:pPr lvl="1"/>
            <a:r>
              <a:rPr lang="en-US" dirty="0"/>
              <a:t>then pressing the movable jaw against the side of the pipe while tightening the </a:t>
            </a:r>
            <a:r>
              <a:rPr lang="en-US" dirty="0" err="1"/>
              <a:t>lockscrew</a:t>
            </a:r>
            <a:r>
              <a:rPr lang="en-US" dirty="0"/>
              <a:t>.</a:t>
            </a:r>
          </a:p>
          <a:p>
            <a:pPr lvl="1"/>
            <a:r>
              <a:rPr lang="en-US" dirty="0"/>
              <a:t>Withdraw the </a:t>
            </a:r>
            <a:r>
              <a:rPr lang="en-US" dirty="0" err="1"/>
              <a:t>calliper</a:t>
            </a:r>
            <a:r>
              <a:rPr lang="en-US" dirty="0"/>
              <a:t> from the pipe. </a:t>
            </a:r>
          </a:p>
          <a:p>
            <a:pPr lvl="1"/>
            <a:r>
              <a:rPr lang="en-US" dirty="0"/>
              <a:t>Sight and record the reading on the fixed and vernier scales.</a:t>
            </a:r>
          </a:p>
        </p:txBody>
      </p:sp>
    </p:spTree>
    <p:extLst>
      <p:ext uri="{BB962C8B-B14F-4D97-AF65-F5344CB8AC3E}">
        <p14:creationId xmlns:p14="http://schemas.microsoft.com/office/powerpoint/2010/main" val="4004469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D2C-7A33-7A4B-D254-7FDBBAE64A23}"/>
              </a:ext>
            </a:extLst>
          </p:cNvPr>
          <p:cNvSpPr>
            <a:spLocks noGrp="1"/>
          </p:cNvSpPr>
          <p:nvPr>
            <p:ph type="title"/>
          </p:nvPr>
        </p:nvSpPr>
        <p:spPr/>
        <p:txBody>
          <a:bodyPr/>
          <a:lstStyle/>
          <a:p>
            <a:r>
              <a:rPr lang="en-ZA" dirty="0"/>
              <a:t>Vernier callipers </a:t>
            </a:r>
            <a:r>
              <a:rPr lang="en-US" dirty="0"/>
              <a:t>(p4) </a:t>
            </a:r>
            <a:endParaRPr lang="en-ZA" dirty="0"/>
          </a:p>
        </p:txBody>
      </p:sp>
      <p:sp>
        <p:nvSpPr>
          <p:cNvPr id="3" name="Content Placeholder 2">
            <a:extLst>
              <a:ext uri="{FF2B5EF4-FFF2-40B4-BE49-F238E27FC236}">
                <a16:creationId xmlns:a16="http://schemas.microsoft.com/office/drawing/2014/main" id="{1CA98232-8C5C-64C1-F04C-05E2FA18BC07}"/>
              </a:ext>
            </a:extLst>
          </p:cNvPr>
          <p:cNvSpPr>
            <a:spLocks noGrp="1"/>
          </p:cNvSpPr>
          <p:nvPr>
            <p:ph idx="1"/>
          </p:nvPr>
        </p:nvSpPr>
        <p:spPr>
          <a:xfrm>
            <a:off x="569496" y="1456323"/>
            <a:ext cx="7828546" cy="4351338"/>
          </a:xfrm>
        </p:spPr>
        <p:txBody>
          <a:bodyPr>
            <a:normAutofit fontScale="92500" lnSpcReduction="10000"/>
          </a:bodyPr>
          <a:lstStyle/>
          <a:p>
            <a:pPr marL="0" indent="0">
              <a:buNone/>
            </a:pPr>
            <a:r>
              <a:rPr lang="en-US" dirty="0"/>
              <a:t>Internal measurement  :</a:t>
            </a:r>
          </a:p>
          <a:p>
            <a:r>
              <a:rPr lang="en-US" dirty="0"/>
              <a:t>To measure the inside (bore) diameter of a cylinder with a vernier </a:t>
            </a:r>
            <a:r>
              <a:rPr lang="en-US" dirty="0" err="1"/>
              <a:t>calliper</a:t>
            </a:r>
            <a:r>
              <a:rPr lang="en-US" dirty="0"/>
              <a:t> you must do the following. Close the </a:t>
            </a:r>
            <a:r>
              <a:rPr lang="en-US" dirty="0" err="1"/>
              <a:t>calliper</a:t>
            </a:r>
            <a:r>
              <a:rPr lang="en-US" dirty="0"/>
              <a:t> jaws by:</a:t>
            </a:r>
          </a:p>
          <a:p>
            <a:pPr lvl="1"/>
            <a:r>
              <a:rPr lang="en-US" dirty="0"/>
              <a:t> loosening the lock-screw </a:t>
            </a:r>
          </a:p>
          <a:p>
            <a:pPr lvl="1"/>
            <a:r>
              <a:rPr lang="en-US" dirty="0"/>
              <a:t>then pushing the slide bar towards the fixed jaws. </a:t>
            </a:r>
          </a:p>
          <a:p>
            <a:pPr lvl="1"/>
            <a:r>
              <a:rPr lang="en-US" dirty="0"/>
              <a:t>Place the internal jaws into the cylinder bore</a:t>
            </a:r>
          </a:p>
          <a:p>
            <a:pPr algn="l"/>
            <a:r>
              <a:rPr lang="en-US" dirty="0"/>
              <a:t>Adjusting:</a:t>
            </a:r>
          </a:p>
          <a:p>
            <a:pPr lvl="1">
              <a:lnSpc>
                <a:spcPct val="100000"/>
              </a:lnSpc>
            </a:pPr>
            <a:r>
              <a:rPr lang="en-US" dirty="0"/>
              <a:t>Hold the fixed jaw against the bore.</a:t>
            </a:r>
          </a:p>
          <a:p>
            <a:pPr lvl="1">
              <a:lnSpc>
                <a:spcPct val="100000"/>
              </a:lnSpc>
            </a:pPr>
            <a:r>
              <a:rPr lang="en-US" dirty="0"/>
              <a:t>Move the slide and movable jaw to the other side.</a:t>
            </a:r>
          </a:p>
          <a:p>
            <a:pPr lvl="1">
              <a:lnSpc>
                <a:spcPct val="100000"/>
              </a:lnSpc>
            </a:pPr>
            <a:r>
              <a:rPr lang="en-US" dirty="0"/>
              <a:t>Apply slight force, tighten the lock-screw.</a:t>
            </a:r>
          </a:p>
          <a:p>
            <a:endParaRPr lang="en-US" dirty="0"/>
          </a:p>
        </p:txBody>
      </p:sp>
      <p:pic>
        <p:nvPicPr>
          <p:cNvPr id="5" name="Picture 4">
            <a:extLst>
              <a:ext uri="{FF2B5EF4-FFF2-40B4-BE49-F238E27FC236}">
                <a16:creationId xmlns:a16="http://schemas.microsoft.com/office/drawing/2014/main" id="{624295AF-F996-BEA0-3A8D-1225536BC899}"/>
              </a:ext>
            </a:extLst>
          </p:cNvPr>
          <p:cNvPicPr>
            <a:picLocks noChangeAspect="1"/>
          </p:cNvPicPr>
          <p:nvPr/>
        </p:nvPicPr>
        <p:blipFill>
          <a:blip r:embed="rId2"/>
          <a:stretch>
            <a:fillRect/>
          </a:stretch>
        </p:blipFill>
        <p:spPr>
          <a:xfrm>
            <a:off x="8703179" y="1179095"/>
            <a:ext cx="2650621" cy="4066673"/>
          </a:xfrm>
          <a:prstGeom prst="rect">
            <a:avLst/>
          </a:prstGeom>
        </p:spPr>
      </p:pic>
    </p:spTree>
    <p:extLst>
      <p:ext uri="{BB962C8B-B14F-4D97-AF65-F5344CB8AC3E}">
        <p14:creationId xmlns:p14="http://schemas.microsoft.com/office/powerpoint/2010/main" val="261918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2052-92B8-EBD8-CBFA-39E335C19F59}"/>
              </a:ext>
            </a:extLst>
          </p:cNvPr>
          <p:cNvSpPr>
            <a:spLocks noGrp="1"/>
          </p:cNvSpPr>
          <p:nvPr>
            <p:ph type="title"/>
          </p:nvPr>
        </p:nvSpPr>
        <p:spPr/>
        <p:txBody>
          <a:bodyPr/>
          <a:lstStyle/>
          <a:p>
            <a:r>
              <a:rPr lang="en-US" dirty="0"/>
              <a:t>Review Assessment Activity</a:t>
            </a:r>
            <a:endParaRPr lang="en-ZA" dirty="0"/>
          </a:p>
        </p:txBody>
      </p:sp>
      <p:sp>
        <p:nvSpPr>
          <p:cNvPr id="3" name="Content Placeholder 2">
            <a:extLst>
              <a:ext uri="{FF2B5EF4-FFF2-40B4-BE49-F238E27FC236}">
                <a16:creationId xmlns:a16="http://schemas.microsoft.com/office/drawing/2014/main" id="{4E8CD0E8-39B0-3238-BBBE-F629CAC8E426}"/>
              </a:ext>
            </a:extLst>
          </p:cNvPr>
          <p:cNvSpPr>
            <a:spLocks noGrp="1"/>
          </p:cNvSpPr>
          <p:nvPr>
            <p:ph idx="1"/>
          </p:nvPr>
        </p:nvSpPr>
        <p:spPr>
          <a:xfrm>
            <a:off x="669757" y="1528513"/>
            <a:ext cx="10515600" cy="4351338"/>
          </a:xfrm>
        </p:spPr>
        <p:txBody>
          <a:bodyPr>
            <a:normAutofit fontScale="92500" lnSpcReduction="10000"/>
          </a:bodyPr>
          <a:lstStyle/>
          <a:p>
            <a:r>
              <a:rPr lang="en-US" dirty="0"/>
              <a:t>Name three ways in which you can avoid accidents with sharp or pointed tools. </a:t>
            </a:r>
          </a:p>
          <a:p>
            <a:r>
              <a:rPr lang="en-US" dirty="0"/>
              <a:t>Why do bench workers have accidents? Give three reasons</a:t>
            </a:r>
          </a:p>
          <a:p>
            <a:r>
              <a:rPr lang="en-US" dirty="0"/>
              <a:t> Give two reasons why you must wear safety shoes in a machines shop. </a:t>
            </a:r>
          </a:p>
          <a:p>
            <a:r>
              <a:rPr lang="en-US" dirty="0"/>
              <a:t>Why must you wear safety glasses in a machine shop? Give two reasons </a:t>
            </a:r>
          </a:p>
          <a:p>
            <a:r>
              <a:rPr lang="en-US" dirty="0"/>
              <a:t>Why is it safer to roll up your sleeves than to button them in a machine shop? </a:t>
            </a:r>
          </a:p>
          <a:p>
            <a:r>
              <a:rPr lang="en-US" dirty="0"/>
              <a:t>You must not operate a machine if its guards have been removed. Why not? Give two reasons</a:t>
            </a:r>
            <a:endParaRPr lang="en-ZA" dirty="0"/>
          </a:p>
        </p:txBody>
      </p:sp>
    </p:spTree>
    <p:extLst>
      <p:ext uri="{BB962C8B-B14F-4D97-AF65-F5344CB8AC3E}">
        <p14:creationId xmlns:p14="http://schemas.microsoft.com/office/powerpoint/2010/main" val="3210343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D2C-7A33-7A4B-D254-7FDBBAE64A23}"/>
              </a:ext>
            </a:extLst>
          </p:cNvPr>
          <p:cNvSpPr>
            <a:spLocks noGrp="1"/>
          </p:cNvSpPr>
          <p:nvPr>
            <p:ph type="title"/>
          </p:nvPr>
        </p:nvSpPr>
        <p:spPr/>
        <p:txBody>
          <a:bodyPr/>
          <a:lstStyle/>
          <a:p>
            <a:r>
              <a:rPr lang="en-ZA" dirty="0"/>
              <a:t>Vernier callipers </a:t>
            </a:r>
            <a:r>
              <a:rPr lang="en-US" dirty="0"/>
              <a:t>(p5) </a:t>
            </a:r>
            <a:endParaRPr lang="en-ZA" dirty="0"/>
          </a:p>
        </p:txBody>
      </p:sp>
      <p:sp>
        <p:nvSpPr>
          <p:cNvPr id="3" name="Content Placeholder 2">
            <a:extLst>
              <a:ext uri="{FF2B5EF4-FFF2-40B4-BE49-F238E27FC236}">
                <a16:creationId xmlns:a16="http://schemas.microsoft.com/office/drawing/2014/main" id="{1CA98232-8C5C-64C1-F04C-05E2FA18BC07}"/>
              </a:ext>
            </a:extLst>
          </p:cNvPr>
          <p:cNvSpPr>
            <a:spLocks noGrp="1"/>
          </p:cNvSpPr>
          <p:nvPr>
            <p:ph idx="1"/>
          </p:nvPr>
        </p:nvSpPr>
        <p:spPr>
          <a:xfrm>
            <a:off x="569495" y="1456323"/>
            <a:ext cx="10784305" cy="4318835"/>
          </a:xfrm>
        </p:spPr>
        <p:txBody>
          <a:bodyPr>
            <a:normAutofit fontScale="85000" lnSpcReduction="20000"/>
          </a:bodyPr>
          <a:lstStyle/>
          <a:p>
            <a:pPr marL="0" indent="0">
              <a:buNone/>
            </a:pPr>
            <a:r>
              <a:rPr lang="en-US" dirty="0"/>
              <a:t>Reading the scales on a vernier </a:t>
            </a:r>
            <a:r>
              <a:rPr lang="en-US" dirty="0" err="1"/>
              <a:t>calliper</a:t>
            </a:r>
            <a:r>
              <a:rPr lang="en-US" dirty="0"/>
              <a:t> </a:t>
            </a:r>
          </a:p>
          <a:p>
            <a:r>
              <a:rPr lang="en-US" dirty="0"/>
              <a:t>Locate the zero (0) on the vernier scale and note its position on the fixed scale.</a:t>
            </a:r>
          </a:p>
          <a:p>
            <a:r>
              <a:rPr lang="en-US" dirty="0"/>
              <a:t>If the vernier scale lacks numbers, use the leftmost graduation.</a:t>
            </a:r>
          </a:p>
          <a:p>
            <a:r>
              <a:rPr lang="en-US" dirty="0"/>
              <a:t>Record the number above the nearest large graduation on the fixed scale to the left of the zero on the vernier scale.</a:t>
            </a:r>
          </a:p>
          <a:p>
            <a:r>
              <a:rPr lang="en-US" dirty="0"/>
              <a:t>For millimeter scales, write the full number (e.g., 10 mm); for those marked in centimeters, drop one zero (e.g., 100 becomes 10 mm).</a:t>
            </a:r>
          </a:p>
          <a:p>
            <a:r>
              <a:rPr lang="en-US" dirty="0"/>
              <a:t>Count the small graduations between the large graduation and the zero.</a:t>
            </a:r>
          </a:p>
          <a:p>
            <a:r>
              <a:rPr lang="en-US" dirty="0"/>
              <a:t>Write this number to the right of the first, placing a decimal point after it (e.g., seven small graduations become 107.0 mm).</a:t>
            </a:r>
          </a:p>
          <a:p>
            <a:r>
              <a:rPr lang="en-US" dirty="0"/>
              <a:t>Align one of the vernier scale graduations with a fixed scale graduation for accurate reading.</a:t>
            </a:r>
          </a:p>
        </p:txBody>
      </p:sp>
    </p:spTree>
    <p:extLst>
      <p:ext uri="{BB962C8B-B14F-4D97-AF65-F5344CB8AC3E}">
        <p14:creationId xmlns:p14="http://schemas.microsoft.com/office/powerpoint/2010/main" val="404409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9D2C-7A33-7A4B-D254-7FDBBAE64A23}"/>
              </a:ext>
            </a:extLst>
          </p:cNvPr>
          <p:cNvSpPr>
            <a:spLocks noGrp="1"/>
          </p:cNvSpPr>
          <p:nvPr>
            <p:ph type="title"/>
          </p:nvPr>
        </p:nvSpPr>
        <p:spPr>
          <a:xfrm>
            <a:off x="569495" y="-242721"/>
            <a:ext cx="10515600" cy="1325563"/>
          </a:xfrm>
        </p:spPr>
        <p:txBody>
          <a:bodyPr/>
          <a:lstStyle/>
          <a:p>
            <a:r>
              <a:rPr lang="en-ZA" dirty="0"/>
              <a:t>Vernier callipers </a:t>
            </a:r>
            <a:r>
              <a:rPr lang="en-US" dirty="0"/>
              <a:t>(p6) </a:t>
            </a:r>
            <a:endParaRPr lang="en-ZA" dirty="0"/>
          </a:p>
        </p:txBody>
      </p:sp>
      <p:sp>
        <p:nvSpPr>
          <p:cNvPr id="3" name="Content Placeholder 2">
            <a:extLst>
              <a:ext uri="{FF2B5EF4-FFF2-40B4-BE49-F238E27FC236}">
                <a16:creationId xmlns:a16="http://schemas.microsoft.com/office/drawing/2014/main" id="{1CA98232-8C5C-64C1-F04C-05E2FA18BC07}"/>
              </a:ext>
            </a:extLst>
          </p:cNvPr>
          <p:cNvSpPr>
            <a:spLocks noGrp="1"/>
          </p:cNvSpPr>
          <p:nvPr>
            <p:ph idx="1"/>
          </p:nvPr>
        </p:nvSpPr>
        <p:spPr>
          <a:xfrm>
            <a:off x="569495" y="806618"/>
            <a:ext cx="10784305" cy="4318835"/>
          </a:xfrm>
        </p:spPr>
        <p:txBody>
          <a:bodyPr>
            <a:normAutofit/>
          </a:bodyPr>
          <a:lstStyle/>
          <a:p>
            <a:pPr marL="0" indent="0">
              <a:buNone/>
            </a:pPr>
            <a:r>
              <a:rPr lang="en-US" dirty="0"/>
              <a:t>Reading the scales on a vernier </a:t>
            </a:r>
            <a:r>
              <a:rPr lang="en-US" dirty="0" err="1"/>
              <a:t>calliper</a:t>
            </a:r>
            <a:r>
              <a:rPr lang="en-US" dirty="0"/>
              <a:t> </a:t>
            </a:r>
          </a:p>
        </p:txBody>
      </p:sp>
      <p:pic>
        <p:nvPicPr>
          <p:cNvPr id="5" name="Picture 4">
            <a:extLst>
              <a:ext uri="{FF2B5EF4-FFF2-40B4-BE49-F238E27FC236}">
                <a16:creationId xmlns:a16="http://schemas.microsoft.com/office/drawing/2014/main" id="{4F9D78A3-E5AD-1B10-7928-02F375BF9367}"/>
              </a:ext>
            </a:extLst>
          </p:cNvPr>
          <p:cNvPicPr>
            <a:picLocks noChangeAspect="1"/>
          </p:cNvPicPr>
          <p:nvPr/>
        </p:nvPicPr>
        <p:blipFill>
          <a:blip r:embed="rId2"/>
          <a:stretch>
            <a:fillRect/>
          </a:stretch>
        </p:blipFill>
        <p:spPr>
          <a:xfrm>
            <a:off x="2237875" y="1239253"/>
            <a:ext cx="5582652" cy="4316429"/>
          </a:xfrm>
          <a:prstGeom prst="rect">
            <a:avLst/>
          </a:prstGeom>
        </p:spPr>
      </p:pic>
    </p:spTree>
    <p:extLst>
      <p:ext uri="{BB962C8B-B14F-4D97-AF65-F5344CB8AC3E}">
        <p14:creationId xmlns:p14="http://schemas.microsoft.com/office/powerpoint/2010/main" val="4123597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3FDE-41F3-16D5-57C8-327A7F823E44}"/>
              </a:ext>
            </a:extLst>
          </p:cNvPr>
          <p:cNvSpPr>
            <a:spLocks noGrp="1"/>
          </p:cNvSpPr>
          <p:nvPr>
            <p:ph type="title"/>
          </p:nvPr>
        </p:nvSpPr>
        <p:spPr/>
        <p:txBody>
          <a:bodyPr/>
          <a:lstStyle/>
          <a:p>
            <a:r>
              <a:rPr lang="en-US" dirty="0"/>
              <a:t>(q) </a:t>
            </a:r>
            <a:r>
              <a:rPr lang="en-ZA" dirty="0"/>
              <a:t>Engineers spirit level </a:t>
            </a:r>
          </a:p>
        </p:txBody>
      </p:sp>
      <p:sp>
        <p:nvSpPr>
          <p:cNvPr id="3" name="Content Placeholder 2">
            <a:extLst>
              <a:ext uri="{FF2B5EF4-FFF2-40B4-BE49-F238E27FC236}">
                <a16:creationId xmlns:a16="http://schemas.microsoft.com/office/drawing/2014/main" id="{0954CA8E-5D45-7676-21FE-241A4EA2ED62}"/>
              </a:ext>
            </a:extLst>
          </p:cNvPr>
          <p:cNvSpPr>
            <a:spLocks noGrp="1"/>
          </p:cNvSpPr>
          <p:nvPr>
            <p:ph idx="1"/>
          </p:nvPr>
        </p:nvSpPr>
        <p:spPr/>
        <p:txBody>
          <a:bodyPr>
            <a:normAutofit fontScale="92500"/>
          </a:bodyPr>
          <a:lstStyle/>
          <a:p>
            <a:r>
              <a:rPr lang="en-US" dirty="0"/>
              <a:t>Engineers use spirit levels to level machines and large workpieces, ensuring straight machine axes.</a:t>
            </a:r>
          </a:p>
          <a:p>
            <a:r>
              <a:rPr lang="en-US" dirty="0"/>
              <a:t>Precision levels are employed in the engineering field, with adjustable versions capable of measuring inclinations.</a:t>
            </a:r>
          </a:p>
          <a:p>
            <a:r>
              <a:rPr lang="en-US" dirty="0"/>
              <a:t>In building construction, carpenters and masons utilize spirit levels.</a:t>
            </a:r>
          </a:p>
          <a:p>
            <a:r>
              <a:rPr lang="en-US" dirty="0"/>
              <a:t>Accuracy can be checked by marking the bubble's position on a flat surface and rotating the level 180°; the bubble should be symmetrical.</a:t>
            </a:r>
          </a:p>
          <a:p>
            <a:r>
              <a:rPr lang="en-US" dirty="0"/>
              <a:t>Machinist's levels include screw mechanisms for bubble centering.</a:t>
            </a:r>
            <a:endParaRPr lang="en-ZA" dirty="0"/>
          </a:p>
        </p:txBody>
      </p:sp>
    </p:spTree>
    <p:extLst>
      <p:ext uri="{BB962C8B-B14F-4D97-AF65-F5344CB8AC3E}">
        <p14:creationId xmlns:p14="http://schemas.microsoft.com/office/powerpoint/2010/main" val="2123042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3FDE-41F3-16D5-57C8-327A7F823E44}"/>
              </a:ext>
            </a:extLst>
          </p:cNvPr>
          <p:cNvSpPr>
            <a:spLocks noGrp="1"/>
          </p:cNvSpPr>
          <p:nvPr>
            <p:ph type="title"/>
          </p:nvPr>
        </p:nvSpPr>
        <p:spPr/>
        <p:txBody>
          <a:bodyPr/>
          <a:lstStyle/>
          <a:p>
            <a:r>
              <a:rPr lang="en-ZA" dirty="0"/>
              <a:t>Engineers spirit level </a:t>
            </a:r>
            <a:r>
              <a:rPr lang="en-US" dirty="0"/>
              <a:t>(p2) </a:t>
            </a:r>
            <a:endParaRPr lang="en-ZA" dirty="0"/>
          </a:p>
        </p:txBody>
      </p:sp>
      <p:pic>
        <p:nvPicPr>
          <p:cNvPr id="5" name="Content Placeholder 4">
            <a:extLst>
              <a:ext uri="{FF2B5EF4-FFF2-40B4-BE49-F238E27FC236}">
                <a16:creationId xmlns:a16="http://schemas.microsoft.com/office/drawing/2014/main" id="{20F14769-BB08-43B2-8E49-BFFE1636AE16}"/>
              </a:ext>
            </a:extLst>
          </p:cNvPr>
          <p:cNvPicPr>
            <a:picLocks noGrp="1" noChangeAspect="1"/>
          </p:cNvPicPr>
          <p:nvPr>
            <p:ph idx="1"/>
          </p:nvPr>
        </p:nvPicPr>
        <p:blipFill>
          <a:blip r:embed="rId2"/>
          <a:stretch>
            <a:fillRect/>
          </a:stretch>
        </p:blipFill>
        <p:spPr>
          <a:xfrm>
            <a:off x="3537283" y="1281844"/>
            <a:ext cx="4004511" cy="4294311"/>
          </a:xfrm>
        </p:spPr>
      </p:pic>
    </p:spTree>
    <p:extLst>
      <p:ext uri="{BB962C8B-B14F-4D97-AF65-F5344CB8AC3E}">
        <p14:creationId xmlns:p14="http://schemas.microsoft.com/office/powerpoint/2010/main" val="2611984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2145-F49D-F5DA-B038-C44DA75CCAD8}"/>
              </a:ext>
            </a:extLst>
          </p:cNvPr>
          <p:cNvSpPr>
            <a:spLocks noGrp="1"/>
          </p:cNvSpPr>
          <p:nvPr>
            <p:ph type="title"/>
          </p:nvPr>
        </p:nvSpPr>
        <p:spPr>
          <a:xfrm>
            <a:off x="838200" y="365125"/>
            <a:ext cx="11353800" cy="1325563"/>
          </a:xfrm>
        </p:spPr>
        <p:txBody>
          <a:bodyPr>
            <a:noAutofit/>
          </a:bodyPr>
          <a:lstStyle/>
          <a:p>
            <a:r>
              <a:rPr lang="en-US" sz="3600" dirty="0"/>
              <a:t>KT0103 Explain and discuss basic units of measure and symbols &amp; KT0104 includes derived units of measure</a:t>
            </a:r>
            <a:endParaRPr lang="en-ZA" sz="3600" dirty="0"/>
          </a:p>
        </p:txBody>
      </p:sp>
      <p:sp>
        <p:nvSpPr>
          <p:cNvPr id="3" name="Content Placeholder 2">
            <a:extLst>
              <a:ext uri="{FF2B5EF4-FFF2-40B4-BE49-F238E27FC236}">
                <a16:creationId xmlns:a16="http://schemas.microsoft.com/office/drawing/2014/main" id="{FF4332C7-EEED-3A79-63F4-2BBC6144552C}"/>
              </a:ext>
            </a:extLst>
          </p:cNvPr>
          <p:cNvSpPr>
            <a:spLocks noGrp="1"/>
          </p:cNvSpPr>
          <p:nvPr>
            <p:ph idx="1"/>
          </p:nvPr>
        </p:nvSpPr>
        <p:spPr/>
        <p:txBody>
          <a:bodyPr>
            <a:normAutofit/>
          </a:bodyPr>
          <a:lstStyle/>
          <a:p>
            <a:r>
              <a:rPr lang="en-US" dirty="0"/>
              <a:t>In addition to the conventional measuring instruments, we also have digital and electronic measuring instruments. We will discuss these instruments together with the conventional measuring instruments.</a:t>
            </a:r>
          </a:p>
          <a:p>
            <a:r>
              <a:rPr lang="en-US" dirty="0"/>
              <a:t>Vocabulary :</a:t>
            </a:r>
          </a:p>
          <a:p>
            <a:pPr lvl="1"/>
            <a:r>
              <a:rPr lang="en-US" dirty="0"/>
              <a:t>Constant reading – readings remaining the same </a:t>
            </a:r>
          </a:p>
          <a:p>
            <a:pPr lvl="1"/>
            <a:r>
              <a:rPr lang="en-US" dirty="0"/>
              <a:t>Datum line – a fixed starting-point of a scale </a:t>
            </a:r>
          </a:p>
          <a:p>
            <a:pPr lvl="1"/>
            <a:r>
              <a:rPr lang="en-US" dirty="0"/>
              <a:t>Test piece – to determine whether the zero reading is correct</a:t>
            </a:r>
          </a:p>
          <a:p>
            <a:pPr lvl="1"/>
            <a:r>
              <a:rPr lang="en-US" dirty="0"/>
              <a:t>Slackness – the amount of wear on the micrometer spindle</a:t>
            </a:r>
            <a:endParaRPr lang="en-ZA" dirty="0"/>
          </a:p>
        </p:txBody>
      </p:sp>
    </p:spTree>
    <p:extLst>
      <p:ext uri="{BB962C8B-B14F-4D97-AF65-F5344CB8AC3E}">
        <p14:creationId xmlns:p14="http://schemas.microsoft.com/office/powerpoint/2010/main" val="1083205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759C-3615-7F6F-57C8-CA365DC4551A}"/>
              </a:ext>
            </a:extLst>
          </p:cNvPr>
          <p:cNvSpPr>
            <a:spLocks noGrp="1"/>
          </p:cNvSpPr>
          <p:nvPr>
            <p:ph type="title"/>
          </p:nvPr>
        </p:nvSpPr>
        <p:spPr/>
        <p:txBody>
          <a:bodyPr/>
          <a:lstStyle/>
          <a:p>
            <a:r>
              <a:rPr lang="en-US" dirty="0"/>
              <a:t>Scientific notation and metric prefixes  </a:t>
            </a:r>
            <a:endParaRPr lang="en-ZA" dirty="0"/>
          </a:p>
        </p:txBody>
      </p:sp>
      <p:sp>
        <p:nvSpPr>
          <p:cNvPr id="3" name="Content Placeholder 2">
            <a:extLst>
              <a:ext uri="{FF2B5EF4-FFF2-40B4-BE49-F238E27FC236}">
                <a16:creationId xmlns:a16="http://schemas.microsoft.com/office/drawing/2014/main" id="{364DEE4A-B148-BC42-0EDA-E4730B188741}"/>
              </a:ext>
            </a:extLst>
          </p:cNvPr>
          <p:cNvSpPr>
            <a:spLocks noGrp="1"/>
          </p:cNvSpPr>
          <p:nvPr>
            <p:ph idx="1"/>
          </p:nvPr>
        </p:nvSpPr>
        <p:spPr>
          <a:xfrm>
            <a:off x="838200" y="1377867"/>
            <a:ext cx="10515600" cy="4351338"/>
          </a:xfrm>
        </p:spPr>
        <p:txBody>
          <a:bodyPr>
            <a:normAutofit fontScale="85000" lnSpcReduction="20000"/>
          </a:bodyPr>
          <a:lstStyle/>
          <a:p>
            <a:r>
              <a:rPr lang="en-US" dirty="0"/>
              <a:t>Scientific Notation Very large or very small numbers are conveniently written as a number multiplied by 10 raised to a power: </a:t>
            </a:r>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Numbers in scientific notation are presented with spaces instead of commas in the SI system.</a:t>
            </a:r>
          </a:p>
          <a:p>
            <a:r>
              <a:rPr lang="en-US" dirty="0"/>
              <a:t> Exception: Four-numeral numbers use commas. </a:t>
            </a:r>
          </a:p>
          <a:p>
            <a:r>
              <a:rPr lang="en-US" dirty="0"/>
              <a:t>Example: 1000 (one thousand), 10 000 (ten thousand).</a:t>
            </a:r>
          </a:p>
          <a:p>
            <a:endParaRPr lang="en-US" dirty="0"/>
          </a:p>
          <a:p>
            <a:endParaRPr lang="en-US" dirty="0"/>
          </a:p>
        </p:txBody>
      </p:sp>
      <p:pic>
        <p:nvPicPr>
          <p:cNvPr id="5" name="Picture 4">
            <a:extLst>
              <a:ext uri="{FF2B5EF4-FFF2-40B4-BE49-F238E27FC236}">
                <a16:creationId xmlns:a16="http://schemas.microsoft.com/office/drawing/2014/main" id="{C988366E-E25C-DAF7-5DB5-F4D518EE4194}"/>
              </a:ext>
            </a:extLst>
          </p:cNvPr>
          <p:cNvPicPr>
            <a:picLocks noChangeAspect="1"/>
          </p:cNvPicPr>
          <p:nvPr/>
        </p:nvPicPr>
        <p:blipFill rotWithShape="1">
          <a:blip r:embed="rId2"/>
          <a:srcRect t="6515" b="14031"/>
          <a:stretch/>
        </p:blipFill>
        <p:spPr>
          <a:xfrm>
            <a:off x="3006580" y="2454442"/>
            <a:ext cx="4879429" cy="1780674"/>
          </a:xfrm>
          <a:prstGeom prst="rect">
            <a:avLst/>
          </a:prstGeom>
        </p:spPr>
      </p:pic>
    </p:spTree>
    <p:extLst>
      <p:ext uri="{BB962C8B-B14F-4D97-AF65-F5344CB8AC3E}">
        <p14:creationId xmlns:p14="http://schemas.microsoft.com/office/powerpoint/2010/main" val="1805315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759C-3615-7F6F-57C8-CA365DC4551A}"/>
              </a:ext>
            </a:extLst>
          </p:cNvPr>
          <p:cNvSpPr>
            <a:spLocks noGrp="1"/>
          </p:cNvSpPr>
          <p:nvPr>
            <p:ph type="title"/>
          </p:nvPr>
        </p:nvSpPr>
        <p:spPr/>
        <p:txBody>
          <a:bodyPr/>
          <a:lstStyle/>
          <a:p>
            <a:r>
              <a:rPr lang="en-US" dirty="0"/>
              <a:t>Scientific notation and metric prefixes(p2)  </a:t>
            </a:r>
            <a:endParaRPr lang="en-ZA" dirty="0"/>
          </a:p>
        </p:txBody>
      </p:sp>
      <p:sp>
        <p:nvSpPr>
          <p:cNvPr id="3" name="Content Placeholder 2">
            <a:extLst>
              <a:ext uri="{FF2B5EF4-FFF2-40B4-BE49-F238E27FC236}">
                <a16:creationId xmlns:a16="http://schemas.microsoft.com/office/drawing/2014/main" id="{364DEE4A-B148-BC42-0EDA-E4730B188741}"/>
              </a:ext>
            </a:extLst>
          </p:cNvPr>
          <p:cNvSpPr>
            <a:spLocks noGrp="1"/>
          </p:cNvSpPr>
          <p:nvPr>
            <p:ph idx="1"/>
          </p:nvPr>
        </p:nvSpPr>
        <p:spPr>
          <a:xfrm>
            <a:off x="838200" y="1377867"/>
            <a:ext cx="10515600" cy="4351338"/>
          </a:xfrm>
        </p:spPr>
        <p:txBody>
          <a:bodyPr>
            <a:normAutofit/>
          </a:bodyPr>
          <a:lstStyle/>
          <a:p>
            <a:r>
              <a:rPr lang="en-US" dirty="0"/>
              <a:t>Metric Prefixes and Symbols:</a:t>
            </a:r>
          </a:p>
          <a:p>
            <a:r>
              <a:rPr lang="en-US" dirty="0"/>
              <a:t>Metric prefixes simplify representation of large and small quantities.</a:t>
            </a:r>
          </a:p>
          <a:p>
            <a:r>
              <a:rPr lang="en-US" dirty="0"/>
              <a:t>Example: 1000 expressed as 1 kilo-ohm (1 k).</a:t>
            </a:r>
          </a:p>
          <a:p>
            <a:r>
              <a:rPr lang="en-US" dirty="0"/>
              <a:t>Common electrical units use prefixes (e.g., kilo represented by 'k') for convenience.</a:t>
            </a:r>
          </a:p>
          <a:p>
            <a:r>
              <a:rPr lang="en-US" dirty="0"/>
              <a:t>Example: 1 x 10^(-3) A written as 1 milli-ampere (1 mA).</a:t>
            </a:r>
          </a:p>
          <a:p>
            <a:pPr marL="0" indent="0">
              <a:buNone/>
            </a:pPr>
            <a:endParaRPr lang="en-US" dirty="0"/>
          </a:p>
        </p:txBody>
      </p:sp>
    </p:spTree>
    <p:extLst>
      <p:ext uri="{BB962C8B-B14F-4D97-AF65-F5344CB8AC3E}">
        <p14:creationId xmlns:p14="http://schemas.microsoft.com/office/powerpoint/2010/main" val="588080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759C-3615-7F6F-57C8-CA365DC4551A}"/>
              </a:ext>
            </a:extLst>
          </p:cNvPr>
          <p:cNvSpPr>
            <a:spLocks noGrp="1"/>
          </p:cNvSpPr>
          <p:nvPr>
            <p:ph type="title"/>
          </p:nvPr>
        </p:nvSpPr>
        <p:spPr/>
        <p:txBody>
          <a:bodyPr/>
          <a:lstStyle/>
          <a:p>
            <a:r>
              <a:rPr lang="en-US" dirty="0"/>
              <a:t>Scientific notation and metric prefixes(p3)  </a:t>
            </a:r>
            <a:endParaRPr lang="en-ZA" dirty="0"/>
          </a:p>
        </p:txBody>
      </p:sp>
      <p:sp>
        <p:nvSpPr>
          <p:cNvPr id="3" name="Content Placeholder 2">
            <a:extLst>
              <a:ext uri="{FF2B5EF4-FFF2-40B4-BE49-F238E27FC236}">
                <a16:creationId xmlns:a16="http://schemas.microsoft.com/office/drawing/2014/main" id="{364DEE4A-B148-BC42-0EDA-E4730B188741}"/>
              </a:ext>
            </a:extLst>
          </p:cNvPr>
          <p:cNvSpPr>
            <a:spLocks noGrp="1"/>
          </p:cNvSpPr>
          <p:nvPr>
            <p:ph idx="1"/>
          </p:nvPr>
        </p:nvSpPr>
        <p:spPr>
          <a:xfrm>
            <a:off x="838200" y="1377867"/>
            <a:ext cx="10515600" cy="4351338"/>
          </a:xfrm>
        </p:spPr>
        <p:txBody>
          <a:bodyPr>
            <a:normAutofit/>
          </a:bodyPr>
          <a:lstStyle/>
          <a:p>
            <a:r>
              <a:rPr lang="en-US" dirty="0"/>
              <a:t>Scientific Notation and Metric Prefixes </a:t>
            </a:r>
          </a:p>
          <a:p>
            <a:endParaRPr lang="en-US" dirty="0"/>
          </a:p>
        </p:txBody>
      </p:sp>
      <p:pic>
        <p:nvPicPr>
          <p:cNvPr id="5" name="Picture 4">
            <a:extLst>
              <a:ext uri="{FF2B5EF4-FFF2-40B4-BE49-F238E27FC236}">
                <a16:creationId xmlns:a16="http://schemas.microsoft.com/office/drawing/2014/main" id="{1C834A28-FDCD-2B85-0D97-09EFC972EE73}"/>
              </a:ext>
            </a:extLst>
          </p:cNvPr>
          <p:cNvPicPr>
            <a:picLocks noChangeAspect="1"/>
          </p:cNvPicPr>
          <p:nvPr/>
        </p:nvPicPr>
        <p:blipFill>
          <a:blip r:embed="rId2"/>
          <a:stretch>
            <a:fillRect/>
          </a:stretch>
        </p:blipFill>
        <p:spPr>
          <a:xfrm>
            <a:off x="2045368" y="2264000"/>
            <a:ext cx="6232357" cy="3321048"/>
          </a:xfrm>
          <a:prstGeom prst="rect">
            <a:avLst/>
          </a:prstGeom>
        </p:spPr>
      </p:pic>
    </p:spTree>
    <p:extLst>
      <p:ext uri="{BB962C8B-B14F-4D97-AF65-F5344CB8AC3E}">
        <p14:creationId xmlns:p14="http://schemas.microsoft.com/office/powerpoint/2010/main" val="2551499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41C-FFED-E5D5-3FE9-0FF02A14DCF7}"/>
              </a:ext>
            </a:extLst>
          </p:cNvPr>
          <p:cNvSpPr>
            <a:spLocks noGrp="1"/>
          </p:cNvSpPr>
          <p:nvPr>
            <p:ph type="title"/>
          </p:nvPr>
        </p:nvSpPr>
        <p:spPr/>
        <p:txBody>
          <a:bodyPr/>
          <a:lstStyle/>
          <a:p>
            <a:r>
              <a:rPr lang="en-US" dirty="0"/>
              <a:t>(b) </a:t>
            </a:r>
            <a:r>
              <a:rPr lang="en-ZA" dirty="0"/>
              <a:t>Engineering notation</a:t>
            </a:r>
          </a:p>
        </p:txBody>
      </p:sp>
      <p:sp>
        <p:nvSpPr>
          <p:cNvPr id="3" name="Content Placeholder 2">
            <a:extLst>
              <a:ext uri="{FF2B5EF4-FFF2-40B4-BE49-F238E27FC236}">
                <a16:creationId xmlns:a16="http://schemas.microsoft.com/office/drawing/2014/main" id="{B3CE8CFB-E1CE-9C91-B2BA-28BC930F32CD}"/>
              </a:ext>
            </a:extLst>
          </p:cNvPr>
          <p:cNvSpPr>
            <a:spLocks noGrp="1"/>
          </p:cNvSpPr>
          <p:nvPr>
            <p:ph idx="1"/>
          </p:nvPr>
        </p:nvSpPr>
        <p:spPr/>
        <p:txBody>
          <a:bodyPr/>
          <a:lstStyle/>
          <a:p>
            <a:r>
              <a:rPr lang="en-US" dirty="0"/>
              <a:t>Note also from Table 1 that 1 x 106 is expressed as 1 M, and 1x 10-6 A can be written as 1 µA. These quantities, and most of the metric prefixes in Table 1, involve multiples of 103 or 10-3 . Quantities that use 103 or 10-3 are said to be written in engineering notation. A quantity such as 1 x 104 is more conveniently expressed as 10 x 103 , or 10 k. Also, 47 x 10-4 A is best written as 4.7 x 10-3 A, or 4.7 mA. </a:t>
            </a:r>
          </a:p>
          <a:p>
            <a:r>
              <a:rPr lang="en-US" dirty="0"/>
              <a:t>For electrical calculations, engineering notation is more convenient than ordinary scientific notation.</a:t>
            </a:r>
            <a:endParaRPr lang="en-ZA" dirty="0"/>
          </a:p>
        </p:txBody>
      </p:sp>
    </p:spTree>
    <p:extLst>
      <p:ext uri="{BB962C8B-B14F-4D97-AF65-F5344CB8AC3E}">
        <p14:creationId xmlns:p14="http://schemas.microsoft.com/office/powerpoint/2010/main" val="1951985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85D3-FCF3-0847-6277-81CC1CF3F794}"/>
              </a:ext>
            </a:extLst>
          </p:cNvPr>
          <p:cNvSpPr>
            <a:spLocks noGrp="1"/>
          </p:cNvSpPr>
          <p:nvPr>
            <p:ph type="title"/>
          </p:nvPr>
        </p:nvSpPr>
        <p:spPr/>
        <p:txBody>
          <a:bodyPr/>
          <a:lstStyle/>
          <a:p>
            <a:r>
              <a:rPr lang="en-US" dirty="0"/>
              <a:t>(c) </a:t>
            </a:r>
            <a:r>
              <a:rPr lang="en-ZA" dirty="0"/>
              <a:t>The SI mechanical units </a:t>
            </a:r>
          </a:p>
        </p:txBody>
      </p:sp>
      <p:sp>
        <p:nvSpPr>
          <p:cNvPr id="3" name="Content Placeholder 2">
            <a:extLst>
              <a:ext uri="{FF2B5EF4-FFF2-40B4-BE49-F238E27FC236}">
                <a16:creationId xmlns:a16="http://schemas.microsoft.com/office/drawing/2014/main" id="{1D879F4C-E668-BB99-E0DC-FF666C5D855A}"/>
              </a:ext>
            </a:extLst>
          </p:cNvPr>
          <p:cNvSpPr>
            <a:spLocks noGrp="1"/>
          </p:cNvSpPr>
          <p:nvPr>
            <p:ph idx="1"/>
          </p:nvPr>
        </p:nvSpPr>
        <p:spPr/>
        <p:txBody>
          <a:bodyPr>
            <a:normAutofit fontScale="92500" lnSpcReduction="10000"/>
          </a:bodyPr>
          <a:lstStyle/>
          <a:p>
            <a:r>
              <a:rPr lang="en-US" dirty="0"/>
              <a:t>Fundamental Mechanical Units as discussed above, the three fundamental mechanical units in the SI system are:</a:t>
            </a:r>
          </a:p>
          <a:p>
            <a:pPr lvl="1"/>
            <a:r>
              <a:rPr lang="en-US" dirty="0"/>
              <a:t> Unit of length: the meter (m) </a:t>
            </a:r>
          </a:p>
          <a:p>
            <a:pPr lvl="1"/>
            <a:r>
              <a:rPr lang="en-US" dirty="0"/>
              <a:t>Unit of mass: the kilogram (kg) </a:t>
            </a:r>
          </a:p>
          <a:p>
            <a:pPr lvl="1"/>
            <a:r>
              <a:rPr lang="en-US" dirty="0"/>
              <a:t>Unit of time: the second (s) </a:t>
            </a:r>
          </a:p>
          <a:p>
            <a:pPr marL="514350" indent="-514350">
              <a:buAutoNum type="alphaLcParenR"/>
            </a:pPr>
            <a:r>
              <a:rPr lang="en-US" dirty="0"/>
              <a:t>THE METER was originally defined as one ten-millionth of a meridian passing through Paris from the North Pole to the equator. </a:t>
            </a:r>
          </a:p>
          <a:p>
            <a:pPr marL="514350" indent="-514350">
              <a:buAutoNum type="alphaLcParenR"/>
            </a:pPr>
            <a:r>
              <a:rPr lang="en-US" dirty="0"/>
              <a:t>b) THE KILOGRAM was defined as 1000 times the mass of one cubic </a:t>
            </a:r>
            <a:r>
              <a:rPr lang="en-US" dirty="0" err="1"/>
              <a:t>centimetre</a:t>
            </a:r>
            <a:r>
              <a:rPr lang="en-US" dirty="0"/>
              <a:t> of distilled water. </a:t>
            </a:r>
          </a:p>
          <a:p>
            <a:pPr marL="514350" indent="-514350">
              <a:buAutoNum type="alphaLcParenR"/>
            </a:pPr>
            <a:r>
              <a:rPr lang="en-US" dirty="0"/>
              <a:t>c) THE LITER is 1000 times the volume of one cubic </a:t>
            </a:r>
            <a:r>
              <a:rPr lang="en-US" dirty="0" err="1"/>
              <a:t>centimetre</a:t>
            </a:r>
            <a:r>
              <a:rPr lang="en-US" dirty="0"/>
              <a:t> of liquid. Consequently, one </a:t>
            </a:r>
            <a:r>
              <a:rPr lang="en-US" dirty="0" err="1"/>
              <a:t>litre</a:t>
            </a:r>
            <a:r>
              <a:rPr lang="en-US" dirty="0"/>
              <a:t> of water has a mass of 1 kilogram.</a:t>
            </a:r>
            <a:endParaRPr lang="en-ZA" dirty="0"/>
          </a:p>
        </p:txBody>
      </p:sp>
    </p:spTree>
    <p:extLst>
      <p:ext uri="{BB962C8B-B14F-4D97-AF65-F5344CB8AC3E}">
        <p14:creationId xmlns:p14="http://schemas.microsoft.com/office/powerpoint/2010/main" val="305389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F23-BE5E-0EB6-9A34-F0A153B7638E}"/>
              </a:ext>
            </a:extLst>
          </p:cNvPr>
          <p:cNvSpPr>
            <a:spLocks noGrp="1"/>
          </p:cNvSpPr>
          <p:nvPr>
            <p:ph type="title"/>
          </p:nvPr>
        </p:nvSpPr>
        <p:spPr/>
        <p:txBody>
          <a:bodyPr/>
          <a:lstStyle/>
          <a:p>
            <a:r>
              <a:rPr lang="en-US" dirty="0"/>
              <a:t>Safety precautions for </a:t>
            </a:r>
            <a:r>
              <a:rPr lang="en-ZA" i="0" dirty="0">
                <a:effectLst/>
                <a:latin typeface="Söhne"/>
              </a:rPr>
              <a:t>Ventilation, Gases, and Dust:</a:t>
            </a:r>
            <a:endParaRPr lang="en-ZA" dirty="0"/>
          </a:p>
        </p:txBody>
      </p:sp>
      <p:sp>
        <p:nvSpPr>
          <p:cNvPr id="3" name="Content Placeholder 2">
            <a:extLst>
              <a:ext uri="{FF2B5EF4-FFF2-40B4-BE49-F238E27FC236}">
                <a16:creationId xmlns:a16="http://schemas.microsoft.com/office/drawing/2014/main" id="{137BD839-3460-E9C0-A211-13DF7D1C85CA}"/>
              </a:ext>
            </a:extLst>
          </p:cNvPr>
          <p:cNvSpPr>
            <a:spLocks noGrp="1"/>
          </p:cNvSpPr>
          <p:nvPr>
            <p:ph idx="1"/>
          </p:nvPr>
        </p:nvSpPr>
        <p:spPr/>
        <p:txBody>
          <a:bodyPr>
            <a:normAutofit fontScale="62500" lnSpcReduction="20000"/>
          </a:bodyPr>
          <a:lstStyle/>
          <a:p>
            <a:pPr marL="0" indent="0">
              <a:buNone/>
            </a:pPr>
            <a:r>
              <a:rPr lang="en-US" dirty="0"/>
              <a:t>Harmful Air Precautions:</a:t>
            </a:r>
          </a:p>
          <a:p>
            <a:r>
              <a:rPr lang="en-US" dirty="0"/>
              <a:t>  No one should be in an area with harmful air without approved protective apparatus.</a:t>
            </a:r>
          </a:p>
          <a:p>
            <a:r>
              <a:rPr lang="en-US" dirty="0"/>
              <a:t>  Effective equipment approved by the Director-General is mandatory to prevent inhalation.</a:t>
            </a:r>
          </a:p>
          <a:p>
            <a:pPr marL="0" indent="0">
              <a:buNone/>
            </a:pPr>
            <a:r>
              <a:rPr lang="en-US" dirty="0"/>
              <a:t>Concentration Limits:</a:t>
            </a:r>
          </a:p>
          <a:p>
            <a:r>
              <a:rPr lang="en-US" dirty="0"/>
              <a:t>  Prohibited to work where dust, fumes, or gases exceed specified concentrations.</a:t>
            </a:r>
          </a:p>
          <a:p>
            <a:r>
              <a:rPr lang="en-US" dirty="0"/>
              <a:t>  Approved protective gear is necessary in such areas to prevent inhalation.</a:t>
            </a:r>
          </a:p>
          <a:p>
            <a:pPr marL="0" indent="0">
              <a:buNone/>
            </a:pPr>
            <a:r>
              <a:rPr lang="en-US" dirty="0"/>
              <a:t>Dust Management in Workshops:</a:t>
            </a:r>
          </a:p>
          <a:p>
            <a:r>
              <a:rPr lang="en-US" dirty="0"/>
              <a:t>  Workshops generating harmful dust must maintain cleanliness.</a:t>
            </a:r>
          </a:p>
          <a:p>
            <a:r>
              <a:rPr lang="en-US" dirty="0"/>
              <a:t>  Adequate ventilation or dust extraction systems should be in place.</a:t>
            </a:r>
          </a:p>
          <a:p>
            <a:pPr marL="0" indent="0">
              <a:buNone/>
            </a:pPr>
            <a:r>
              <a:rPr lang="en-US" dirty="0"/>
              <a:t>Gases in Workshops:</a:t>
            </a:r>
          </a:p>
          <a:p>
            <a:r>
              <a:rPr lang="en-US" dirty="0"/>
              <a:t> Adequate ventilation or safety measures are essential where toxic or flammable gases are present.</a:t>
            </a:r>
          </a:p>
          <a:p>
            <a:r>
              <a:rPr lang="en-US" dirty="0"/>
              <a:t> Ensuring the safety and health of individuals is a priority.</a:t>
            </a:r>
            <a:endParaRPr lang="en-ZA" dirty="0"/>
          </a:p>
        </p:txBody>
      </p:sp>
    </p:spTree>
    <p:extLst>
      <p:ext uri="{BB962C8B-B14F-4D97-AF65-F5344CB8AC3E}">
        <p14:creationId xmlns:p14="http://schemas.microsoft.com/office/powerpoint/2010/main" val="1499896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086F-863C-99BA-FB52-1C4FBE1C219E}"/>
              </a:ext>
            </a:extLst>
          </p:cNvPr>
          <p:cNvSpPr>
            <a:spLocks noGrp="1"/>
          </p:cNvSpPr>
          <p:nvPr>
            <p:ph type="title"/>
          </p:nvPr>
        </p:nvSpPr>
        <p:spPr/>
        <p:txBody>
          <a:bodyPr/>
          <a:lstStyle/>
          <a:p>
            <a:r>
              <a:rPr lang="en-US" dirty="0"/>
              <a:t>(d) Unit of force</a:t>
            </a:r>
            <a:endParaRPr lang="en-ZA" dirty="0"/>
          </a:p>
        </p:txBody>
      </p:sp>
      <p:sp>
        <p:nvSpPr>
          <p:cNvPr id="3" name="Content Placeholder 2">
            <a:extLst>
              <a:ext uri="{FF2B5EF4-FFF2-40B4-BE49-F238E27FC236}">
                <a16:creationId xmlns:a16="http://schemas.microsoft.com/office/drawing/2014/main" id="{BC9C80F3-4F3B-101E-5A84-22F9F83CF868}"/>
              </a:ext>
            </a:extLst>
          </p:cNvPr>
          <p:cNvSpPr>
            <a:spLocks noGrp="1"/>
          </p:cNvSpPr>
          <p:nvPr>
            <p:ph idx="1"/>
          </p:nvPr>
        </p:nvSpPr>
        <p:spPr/>
        <p:txBody>
          <a:bodyPr/>
          <a:lstStyle/>
          <a:p>
            <a:r>
              <a:rPr lang="en-US" dirty="0"/>
              <a:t> The SI unit of force is the newton (N), defined as that force which will give a mass of 1 kilogram an acceleration of one meter per second per second. </a:t>
            </a:r>
          </a:p>
          <a:p>
            <a:r>
              <a:rPr lang="en-US" dirty="0"/>
              <a:t>When a body is to be accelerated or decelerated, a force must be applied proportional to the desired rate of change of velocity, that is, proportional to the acceleration (or deceleration).</a:t>
            </a:r>
            <a:endParaRPr lang="en-ZA" dirty="0"/>
          </a:p>
        </p:txBody>
      </p:sp>
      <p:pic>
        <p:nvPicPr>
          <p:cNvPr id="5" name="Picture 4">
            <a:extLst>
              <a:ext uri="{FF2B5EF4-FFF2-40B4-BE49-F238E27FC236}">
                <a16:creationId xmlns:a16="http://schemas.microsoft.com/office/drawing/2014/main" id="{8CC73DDD-B966-7FD0-BA90-98EC78B1843B}"/>
              </a:ext>
            </a:extLst>
          </p:cNvPr>
          <p:cNvPicPr>
            <a:picLocks noChangeAspect="1"/>
          </p:cNvPicPr>
          <p:nvPr/>
        </p:nvPicPr>
        <p:blipFill>
          <a:blip r:embed="rId2"/>
          <a:stretch>
            <a:fillRect/>
          </a:stretch>
        </p:blipFill>
        <p:spPr>
          <a:xfrm>
            <a:off x="3096504" y="4576512"/>
            <a:ext cx="5998992" cy="958014"/>
          </a:xfrm>
          <a:prstGeom prst="rect">
            <a:avLst/>
          </a:prstGeom>
        </p:spPr>
      </p:pic>
    </p:spTree>
    <p:extLst>
      <p:ext uri="{BB962C8B-B14F-4D97-AF65-F5344CB8AC3E}">
        <p14:creationId xmlns:p14="http://schemas.microsoft.com/office/powerpoint/2010/main" val="1208788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086F-863C-99BA-FB52-1C4FBE1C219E}"/>
              </a:ext>
            </a:extLst>
          </p:cNvPr>
          <p:cNvSpPr>
            <a:spLocks noGrp="1"/>
          </p:cNvSpPr>
          <p:nvPr>
            <p:ph type="title"/>
          </p:nvPr>
        </p:nvSpPr>
        <p:spPr/>
        <p:txBody>
          <a:bodyPr/>
          <a:lstStyle/>
          <a:p>
            <a:r>
              <a:rPr lang="en-US" dirty="0"/>
              <a:t>Unit of force(p2) </a:t>
            </a:r>
            <a:endParaRPr lang="en-ZA" dirty="0"/>
          </a:p>
        </p:txBody>
      </p:sp>
      <p:sp>
        <p:nvSpPr>
          <p:cNvPr id="3" name="Content Placeholder 2">
            <a:extLst>
              <a:ext uri="{FF2B5EF4-FFF2-40B4-BE49-F238E27FC236}">
                <a16:creationId xmlns:a16="http://schemas.microsoft.com/office/drawing/2014/main" id="{BC9C80F3-4F3B-101E-5A84-22F9F83CF868}"/>
              </a:ext>
            </a:extLst>
          </p:cNvPr>
          <p:cNvSpPr>
            <a:spLocks noGrp="1"/>
          </p:cNvSpPr>
          <p:nvPr>
            <p:ph idx="1"/>
          </p:nvPr>
        </p:nvSpPr>
        <p:spPr/>
        <p:txBody>
          <a:bodyPr/>
          <a:lstStyle/>
          <a:p>
            <a:r>
              <a:rPr lang="en-US" dirty="0"/>
              <a:t> Equation 1-1 gives the force in “newton” when the mass is in kilograms and the acceleration is in m/s2 . If the body is to be accelerated vertically from the earth’s surface, the acceleration due to gravity (g) must be overcome before any vertical motion is possible. In SI units: </a:t>
            </a:r>
          </a:p>
          <a:p>
            <a:endParaRPr lang="en-US" dirty="0"/>
          </a:p>
          <a:p>
            <a:endParaRPr lang="en-US" dirty="0"/>
          </a:p>
          <a:p>
            <a:r>
              <a:rPr lang="en-US" dirty="0"/>
              <a:t>Thus, a mass of 1 kg has a gravitational force of 9.81 N.</a:t>
            </a:r>
          </a:p>
        </p:txBody>
      </p:sp>
      <p:pic>
        <p:nvPicPr>
          <p:cNvPr id="6" name="Picture 5">
            <a:extLst>
              <a:ext uri="{FF2B5EF4-FFF2-40B4-BE49-F238E27FC236}">
                <a16:creationId xmlns:a16="http://schemas.microsoft.com/office/drawing/2014/main" id="{E6469FC8-5241-83C9-C980-3BEA0C7835BF}"/>
              </a:ext>
            </a:extLst>
          </p:cNvPr>
          <p:cNvPicPr>
            <a:picLocks noChangeAspect="1"/>
          </p:cNvPicPr>
          <p:nvPr/>
        </p:nvPicPr>
        <p:blipFill rotWithShape="1">
          <a:blip r:embed="rId2"/>
          <a:srcRect b="30052"/>
          <a:stretch/>
        </p:blipFill>
        <p:spPr>
          <a:xfrm>
            <a:off x="2719138" y="4001294"/>
            <a:ext cx="6197041" cy="728088"/>
          </a:xfrm>
          <a:prstGeom prst="rect">
            <a:avLst/>
          </a:prstGeom>
        </p:spPr>
      </p:pic>
    </p:spTree>
    <p:extLst>
      <p:ext uri="{BB962C8B-B14F-4D97-AF65-F5344CB8AC3E}">
        <p14:creationId xmlns:p14="http://schemas.microsoft.com/office/powerpoint/2010/main" val="2849793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086F-863C-99BA-FB52-1C4FBE1C219E}"/>
              </a:ext>
            </a:extLst>
          </p:cNvPr>
          <p:cNvSpPr>
            <a:spLocks noGrp="1"/>
          </p:cNvSpPr>
          <p:nvPr>
            <p:ph type="title"/>
          </p:nvPr>
        </p:nvSpPr>
        <p:spPr>
          <a:xfrm>
            <a:off x="838200" y="0"/>
            <a:ext cx="10515600" cy="1325563"/>
          </a:xfrm>
        </p:spPr>
        <p:txBody>
          <a:bodyPr/>
          <a:lstStyle/>
          <a:p>
            <a:r>
              <a:rPr lang="en-US" dirty="0"/>
              <a:t>Unit of force(p3) </a:t>
            </a:r>
            <a:endParaRPr lang="en-ZA" dirty="0"/>
          </a:p>
        </p:txBody>
      </p:sp>
      <p:sp>
        <p:nvSpPr>
          <p:cNvPr id="3" name="Content Placeholder 2">
            <a:extLst>
              <a:ext uri="{FF2B5EF4-FFF2-40B4-BE49-F238E27FC236}">
                <a16:creationId xmlns:a16="http://schemas.microsoft.com/office/drawing/2014/main" id="{BC9C80F3-4F3B-101E-5A84-22F9F83CF868}"/>
              </a:ext>
            </a:extLst>
          </p:cNvPr>
          <p:cNvSpPr>
            <a:spLocks noGrp="1"/>
          </p:cNvSpPr>
          <p:nvPr>
            <p:ph idx="1"/>
          </p:nvPr>
        </p:nvSpPr>
        <p:spPr>
          <a:xfrm>
            <a:off x="597568" y="916446"/>
            <a:ext cx="10515600" cy="4351338"/>
          </a:xfrm>
        </p:spPr>
        <p:txBody>
          <a:bodyPr>
            <a:normAutofit fontScale="92500" lnSpcReduction="10000"/>
          </a:bodyPr>
          <a:lstStyle/>
          <a:p>
            <a:pPr marL="0" indent="0">
              <a:buNone/>
            </a:pPr>
            <a:r>
              <a:rPr lang="en-US" dirty="0"/>
              <a:t> (a) Work </a:t>
            </a:r>
          </a:p>
          <a:p>
            <a:r>
              <a:rPr lang="en-US" dirty="0"/>
              <a:t>When a body is moved, a force is exerted to overcome the body’s resistance to motion. </a:t>
            </a:r>
          </a:p>
          <a:p>
            <a:r>
              <a:rPr lang="en-US" dirty="0"/>
              <a:t>The work done in moving a body is the product of the force and the distance through which the body is moved in the direction of the force.</a:t>
            </a:r>
          </a:p>
          <a:p>
            <a:r>
              <a:rPr lang="en-US" dirty="0"/>
              <a:t>The SI unit of work is the joule2 (J), defined as the amount of work done when a force of one newton acts through a distance of one meter. Thus, the joule may also be termed a newton-meter. For the equation W = F d, work is expressed in joules when F is in newton and d is in meters. </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A84461D-1621-D909-87E6-B59C38E55616}"/>
              </a:ext>
            </a:extLst>
          </p:cNvPr>
          <p:cNvPicPr>
            <a:picLocks noChangeAspect="1"/>
          </p:cNvPicPr>
          <p:nvPr/>
        </p:nvPicPr>
        <p:blipFill>
          <a:blip r:embed="rId2"/>
          <a:stretch>
            <a:fillRect/>
          </a:stretch>
        </p:blipFill>
        <p:spPr>
          <a:xfrm>
            <a:off x="4073942" y="4825185"/>
            <a:ext cx="3915026" cy="803083"/>
          </a:xfrm>
          <a:prstGeom prst="rect">
            <a:avLst/>
          </a:prstGeom>
        </p:spPr>
      </p:pic>
    </p:spTree>
    <p:extLst>
      <p:ext uri="{BB962C8B-B14F-4D97-AF65-F5344CB8AC3E}">
        <p14:creationId xmlns:p14="http://schemas.microsoft.com/office/powerpoint/2010/main" val="12178204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086F-863C-99BA-FB52-1C4FBE1C219E}"/>
              </a:ext>
            </a:extLst>
          </p:cNvPr>
          <p:cNvSpPr>
            <a:spLocks noGrp="1"/>
          </p:cNvSpPr>
          <p:nvPr>
            <p:ph type="title"/>
          </p:nvPr>
        </p:nvSpPr>
        <p:spPr>
          <a:xfrm>
            <a:off x="838200" y="0"/>
            <a:ext cx="10515600" cy="1325563"/>
          </a:xfrm>
        </p:spPr>
        <p:txBody>
          <a:bodyPr/>
          <a:lstStyle/>
          <a:p>
            <a:r>
              <a:rPr lang="en-US" dirty="0"/>
              <a:t>Unit of force(p4) </a:t>
            </a:r>
            <a:endParaRPr lang="en-ZA" dirty="0"/>
          </a:p>
        </p:txBody>
      </p:sp>
      <p:sp>
        <p:nvSpPr>
          <p:cNvPr id="3" name="Content Placeholder 2">
            <a:extLst>
              <a:ext uri="{FF2B5EF4-FFF2-40B4-BE49-F238E27FC236}">
                <a16:creationId xmlns:a16="http://schemas.microsoft.com/office/drawing/2014/main" id="{BC9C80F3-4F3B-101E-5A84-22F9F83CF868}"/>
              </a:ext>
            </a:extLst>
          </p:cNvPr>
          <p:cNvSpPr>
            <a:spLocks noGrp="1"/>
          </p:cNvSpPr>
          <p:nvPr>
            <p:ph idx="1"/>
          </p:nvPr>
        </p:nvSpPr>
        <p:spPr>
          <a:xfrm>
            <a:off x="597568" y="916446"/>
            <a:ext cx="10515600" cy="4351338"/>
          </a:xfrm>
        </p:spPr>
        <p:txBody>
          <a:bodyPr>
            <a:normAutofit fontScale="92500" lnSpcReduction="10000"/>
          </a:bodyPr>
          <a:lstStyle/>
          <a:p>
            <a:pPr marL="0" indent="0">
              <a:buNone/>
            </a:pPr>
            <a:r>
              <a:rPr lang="en-US" dirty="0"/>
              <a:t> (b) Power </a:t>
            </a:r>
          </a:p>
          <a:p>
            <a:r>
              <a:rPr lang="en-US" dirty="0"/>
              <a:t>Power is the time rate of doing work</a:t>
            </a:r>
          </a:p>
          <a:p>
            <a:r>
              <a:rPr lang="en-US" dirty="0"/>
              <a:t>If a certain amount of work W is to be done in a time t, the power required is Power = work time P = W t (1-4) The SI unit of power is the watt3 (W), defined as the power developed when one joule of work is done in one second. </a:t>
            </a:r>
          </a:p>
          <a:p>
            <a:r>
              <a:rPr lang="en-US" dirty="0"/>
              <a:t>For P = W/t, P is in watts when W is in joules and t is in seconds. </a:t>
            </a:r>
          </a:p>
          <a:p>
            <a:pPr lvl="1"/>
            <a:r>
              <a:rPr lang="en-US" dirty="0"/>
              <a:t>Named for the great English philosopher and mathematician Sir Isaac Newton (1642– 1727). </a:t>
            </a:r>
          </a:p>
          <a:p>
            <a:pPr lvl="1"/>
            <a:r>
              <a:rPr lang="en-US" dirty="0"/>
              <a:t>Named after the English physicist James P. Joule (1818–1899).</a:t>
            </a:r>
          </a:p>
          <a:p>
            <a:pPr lvl="1"/>
            <a:r>
              <a:rPr lang="en-US" dirty="0"/>
              <a:t> Named after the Scottish engineer and inventor James Watt (1736–1819).</a:t>
            </a:r>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20172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086F-863C-99BA-FB52-1C4FBE1C219E}"/>
              </a:ext>
            </a:extLst>
          </p:cNvPr>
          <p:cNvSpPr>
            <a:spLocks noGrp="1"/>
          </p:cNvSpPr>
          <p:nvPr>
            <p:ph type="title"/>
          </p:nvPr>
        </p:nvSpPr>
        <p:spPr>
          <a:xfrm>
            <a:off x="838200" y="0"/>
            <a:ext cx="10515600" cy="1325563"/>
          </a:xfrm>
        </p:spPr>
        <p:txBody>
          <a:bodyPr/>
          <a:lstStyle/>
          <a:p>
            <a:r>
              <a:rPr lang="en-US" dirty="0"/>
              <a:t>Unit of force(p5) </a:t>
            </a:r>
            <a:endParaRPr lang="en-ZA" dirty="0"/>
          </a:p>
        </p:txBody>
      </p:sp>
      <p:sp>
        <p:nvSpPr>
          <p:cNvPr id="3" name="Content Placeholder 2">
            <a:extLst>
              <a:ext uri="{FF2B5EF4-FFF2-40B4-BE49-F238E27FC236}">
                <a16:creationId xmlns:a16="http://schemas.microsoft.com/office/drawing/2014/main" id="{BC9C80F3-4F3B-101E-5A84-22F9F83CF868}"/>
              </a:ext>
            </a:extLst>
          </p:cNvPr>
          <p:cNvSpPr>
            <a:spLocks noGrp="1"/>
          </p:cNvSpPr>
          <p:nvPr>
            <p:ph idx="1"/>
          </p:nvPr>
        </p:nvSpPr>
        <p:spPr>
          <a:xfrm>
            <a:off x="597568" y="916446"/>
            <a:ext cx="10515600" cy="4351338"/>
          </a:xfrm>
        </p:spPr>
        <p:txBody>
          <a:bodyPr>
            <a:normAutofit fontScale="92500" lnSpcReduction="20000"/>
          </a:bodyPr>
          <a:lstStyle/>
          <a:p>
            <a:pPr marL="0" indent="0">
              <a:buNone/>
            </a:pPr>
            <a:r>
              <a:rPr lang="en-US" dirty="0"/>
              <a:t> (c) Energy</a:t>
            </a:r>
          </a:p>
          <a:p>
            <a:r>
              <a:rPr lang="en-US" dirty="0"/>
              <a:t>Energy is defined as the capacity for doing work. </a:t>
            </a:r>
          </a:p>
          <a:p>
            <a:r>
              <a:rPr lang="en-US" dirty="0"/>
              <a:t>Consequently, energy is measured in the same units as work. When 1 W of power is used for one hour, the energy consumed (or work done) is one watt-hour (1 </a:t>
            </a:r>
            <a:r>
              <a:rPr lang="en-US" dirty="0" err="1"/>
              <a:t>Wh</a:t>
            </a:r>
            <a:r>
              <a:rPr lang="en-US" dirty="0"/>
              <a:t>). When 1 kW is used for one hour, 1 kilo-watthour (1 kWh) of energy is consumed.</a:t>
            </a:r>
          </a:p>
          <a:p>
            <a:r>
              <a:rPr lang="en-US" dirty="0"/>
              <a:t>Recall that power is the time rate of doing work, and that a power of 1 W represents a work rate of one joule per second (1 J/s). Therefore, when 1 W of power is dissipated for 1 s, 1 J of energy is consumed, or 1 J of work is done.</a:t>
            </a:r>
          </a:p>
          <a:p>
            <a:r>
              <a:rPr lang="en-US" dirty="0"/>
              <a:t>Similarly, when 1 kW of power is expended for 1-minute Energy consumed = 1 kW 60 s = 60 kJ and when 1 kW is expended for 1 hour, Energy consumed = 1 kW × 60 s × 60 min = 3600 kJ = 3.6 MJ</a:t>
            </a:r>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49887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405-7339-D06C-7308-E951F9432517}"/>
              </a:ext>
            </a:extLst>
          </p:cNvPr>
          <p:cNvSpPr>
            <a:spLocks noGrp="1"/>
          </p:cNvSpPr>
          <p:nvPr>
            <p:ph type="title"/>
          </p:nvPr>
        </p:nvSpPr>
        <p:spPr/>
        <p:txBody>
          <a:bodyPr/>
          <a:lstStyle/>
          <a:p>
            <a:r>
              <a:rPr lang="en-US" dirty="0"/>
              <a:t>(e) </a:t>
            </a:r>
            <a:r>
              <a:rPr lang="en-ZA" dirty="0"/>
              <a:t>Measurement of dimensions </a:t>
            </a:r>
          </a:p>
        </p:txBody>
      </p:sp>
      <p:sp>
        <p:nvSpPr>
          <p:cNvPr id="3" name="Content Placeholder 2">
            <a:extLst>
              <a:ext uri="{FF2B5EF4-FFF2-40B4-BE49-F238E27FC236}">
                <a16:creationId xmlns:a16="http://schemas.microsoft.com/office/drawing/2014/main" id="{4F3FE565-F94E-8D8C-751E-194BBAF054A9}"/>
              </a:ext>
            </a:extLst>
          </p:cNvPr>
          <p:cNvSpPr>
            <a:spLocks noGrp="1"/>
          </p:cNvSpPr>
          <p:nvPr>
            <p:ph idx="1"/>
          </p:nvPr>
        </p:nvSpPr>
        <p:spPr/>
        <p:txBody>
          <a:bodyPr/>
          <a:lstStyle/>
          <a:p>
            <a:endParaRPr lang="en-ZA"/>
          </a:p>
        </p:txBody>
      </p:sp>
      <p:pic>
        <p:nvPicPr>
          <p:cNvPr id="5" name="Picture 4">
            <a:extLst>
              <a:ext uri="{FF2B5EF4-FFF2-40B4-BE49-F238E27FC236}">
                <a16:creationId xmlns:a16="http://schemas.microsoft.com/office/drawing/2014/main" id="{71DEB54B-EF40-6CBB-6A84-D3226258297F}"/>
              </a:ext>
            </a:extLst>
          </p:cNvPr>
          <p:cNvPicPr>
            <a:picLocks noChangeAspect="1"/>
          </p:cNvPicPr>
          <p:nvPr/>
        </p:nvPicPr>
        <p:blipFill>
          <a:blip r:embed="rId2"/>
          <a:stretch>
            <a:fillRect/>
          </a:stretch>
        </p:blipFill>
        <p:spPr>
          <a:xfrm>
            <a:off x="2430380" y="1393989"/>
            <a:ext cx="6304546" cy="4204696"/>
          </a:xfrm>
          <a:prstGeom prst="rect">
            <a:avLst/>
          </a:prstGeom>
        </p:spPr>
      </p:pic>
    </p:spTree>
    <p:extLst>
      <p:ext uri="{BB962C8B-B14F-4D97-AF65-F5344CB8AC3E}">
        <p14:creationId xmlns:p14="http://schemas.microsoft.com/office/powerpoint/2010/main" val="4042452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405-7339-D06C-7308-E951F9432517}"/>
              </a:ext>
            </a:extLst>
          </p:cNvPr>
          <p:cNvSpPr>
            <a:spLocks noGrp="1"/>
          </p:cNvSpPr>
          <p:nvPr>
            <p:ph type="title"/>
          </p:nvPr>
        </p:nvSpPr>
        <p:spPr/>
        <p:txBody>
          <a:bodyPr/>
          <a:lstStyle/>
          <a:p>
            <a:r>
              <a:rPr lang="en-ZA" dirty="0"/>
              <a:t>Measurement of dimensions </a:t>
            </a:r>
            <a:r>
              <a:rPr lang="en-US" dirty="0"/>
              <a:t>(p2) </a:t>
            </a:r>
            <a:endParaRPr lang="en-ZA" dirty="0"/>
          </a:p>
        </p:txBody>
      </p:sp>
      <p:sp>
        <p:nvSpPr>
          <p:cNvPr id="3" name="Content Placeholder 2">
            <a:extLst>
              <a:ext uri="{FF2B5EF4-FFF2-40B4-BE49-F238E27FC236}">
                <a16:creationId xmlns:a16="http://schemas.microsoft.com/office/drawing/2014/main" id="{4F3FE565-F94E-8D8C-751E-194BBAF054A9}"/>
              </a:ext>
            </a:extLst>
          </p:cNvPr>
          <p:cNvSpPr>
            <a:spLocks noGrp="1"/>
          </p:cNvSpPr>
          <p:nvPr>
            <p:ph idx="1"/>
          </p:nvPr>
        </p:nvSpPr>
        <p:spPr>
          <a:xfrm>
            <a:off x="838200" y="1253331"/>
            <a:ext cx="10515600" cy="4351338"/>
          </a:xfrm>
        </p:spPr>
        <p:txBody>
          <a:bodyPr>
            <a:normAutofit fontScale="77500" lnSpcReduction="20000"/>
          </a:bodyPr>
          <a:lstStyle/>
          <a:p>
            <a:pPr marL="0" indent="0">
              <a:buNone/>
            </a:pPr>
            <a:r>
              <a:rPr lang="en-US" dirty="0"/>
              <a:t>General rules of measuring </a:t>
            </a:r>
          </a:p>
          <a:p>
            <a:r>
              <a:rPr lang="en-US" dirty="0"/>
              <a:t>Engineering measurements are performed in </a:t>
            </a:r>
            <a:r>
              <a:rPr lang="en-US" dirty="0" err="1"/>
              <a:t>millimetres</a:t>
            </a:r>
            <a:r>
              <a:rPr lang="en-US" dirty="0"/>
              <a:t> (mm) for precision engineering machining. </a:t>
            </a:r>
          </a:p>
          <a:p>
            <a:r>
              <a:rPr lang="en-US" dirty="0"/>
              <a:t>When using a steel rule – always use </a:t>
            </a:r>
            <a:r>
              <a:rPr lang="en-US" dirty="0" err="1"/>
              <a:t>millimetres</a:t>
            </a:r>
            <a:r>
              <a:rPr lang="en-US" dirty="0"/>
              <a:t> as a measurement result. “</a:t>
            </a:r>
            <a:r>
              <a:rPr lang="en-US" dirty="0" err="1"/>
              <a:t>Centimetres</a:t>
            </a:r>
            <a:r>
              <a:rPr lang="en-US" dirty="0"/>
              <a:t>” are typically used in the clothing and textiles industry [example: dressmakers use </a:t>
            </a:r>
            <a:r>
              <a:rPr lang="en-US" dirty="0" err="1"/>
              <a:t>centimetre</a:t>
            </a:r>
            <a:r>
              <a:rPr lang="en-US" dirty="0"/>
              <a:t> measuring tapes] </a:t>
            </a:r>
          </a:p>
          <a:p>
            <a:r>
              <a:rPr lang="en-US" dirty="0"/>
              <a:t>When measuring open spaces, it is often expected that you use “meters” in terms of your end result [Example: measurement of the size of a room could be read as 1,24 m x 3,5 m] – usually within the civil engineering and construction industry. </a:t>
            </a:r>
          </a:p>
          <a:p>
            <a:r>
              <a:rPr lang="en-US" dirty="0"/>
              <a:t>Cabinet makers and joiners use “</a:t>
            </a:r>
            <a:r>
              <a:rPr lang="en-US" dirty="0" err="1"/>
              <a:t>millimetres</a:t>
            </a:r>
            <a:r>
              <a:rPr lang="en-US" dirty="0"/>
              <a:t>” during all measuring tasks.</a:t>
            </a:r>
          </a:p>
          <a:p>
            <a:r>
              <a:rPr lang="en-US" dirty="0"/>
              <a:t> Engineering precision measurement requires that you perform basic metric and decimal conversions, example: </a:t>
            </a:r>
          </a:p>
          <a:p>
            <a:pPr lvl="1"/>
            <a:r>
              <a:rPr lang="en-US" dirty="0"/>
              <a:t>Divide 1 mm into 10 = 0,1 mm </a:t>
            </a:r>
          </a:p>
          <a:p>
            <a:pPr lvl="1"/>
            <a:r>
              <a:rPr lang="en-US" dirty="0"/>
              <a:t>Divide 0,1 mm into 10 = 0,01 mm </a:t>
            </a:r>
          </a:p>
          <a:p>
            <a:pPr lvl="1"/>
            <a:r>
              <a:rPr lang="en-US" dirty="0"/>
              <a:t>Divide 0,01 mm into 10 = 0,001 mm</a:t>
            </a:r>
            <a:endParaRPr lang="en-ZA" dirty="0"/>
          </a:p>
        </p:txBody>
      </p:sp>
    </p:spTree>
    <p:extLst>
      <p:ext uri="{BB962C8B-B14F-4D97-AF65-F5344CB8AC3E}">
        <p14:creationId xmlns:p14="http://schemas.microsoft.com/office/powerpoint/2010/main" val="2177580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4A1-92A6-6ECA-5CC3-63D5DD88892C}"/>
              </a:ext>
            </a:extLst>
          </p:cNvPr>
          <p:cNvSpPr>
            <a:spLocks noGrp="1"/>
          </p:cNvSpPr>
          <p:nvPr>
            <p:ph type="title"/>
          </p:nvPr>
        </p:nvSpPr>
        <p:spPr>
          <a:xfrm>
            <a:off x="669758" y="-159545"/>
            <a:ext cx="10515600" cy="1325563"/>
          </a:xfrm>
        </p:spPr>
        <p:txBody>
          <a:bodyPr/>
          <a:lstStyle/>
          <a:p>
            <a:r>
              <a:rPr lang="en-US" dirty="0"/>
              <a:t>(f) </a:t>
            </a:r>
            <a:r>
              <a:rPr lang="en-ZA" dirty="0"/>
              <a:t>The metric steel rule </a:t>
            </a:r>
          </a:p>
        </p:txBody>
      </p:sp>
      <p:pic>
        <p:nvPicPr>
          <p:cNvPr id="5" name="Content Placeholder 4">
            <a:extLst>
              <a:ext uri="{FF2B5EF4-FFF2-40B4-BE49-F238E27FC236}">
                <a16:creationId xmlns:a16="http://schemas.microsoft.com/office/drawing/2014/main" id="{CDB61E5B-5E9E-EA7B-E860-4E8737BC42DF}"/>
              </a:ext>
            </a:extLst>
          </p:cNvPr>
          <p:cNvPicPr>
            <a:picLocks noGrp="1" noChangeAspect="1"/>
          </p:cNvPicPr>
          <p:nvPr>
            <p:ph idx="1"/>
          </p:nvPr>
        </p:nvPicPr>
        <p:blipFill>
          <a:blip r:embed="rId2"/>
          <a:stretch>
            <a:fillRect/>
          </a:stretch>
        </p:blipFill>
        <p:spPr>
          <a:xfrm>
            <a:off x="4355430" y="1230000"/>
            <a:ext cx="7074569" cy="4398000"/>
          </a:xfrm>
        </p:spPr>
      </p:pic>
      <p:sp>
        <p:nvSpPr>
          <p:cNvPr id="7" name="TextBox 6">
            <a:extLst>
              <a:ext uri="{FF2B5EF4-FFF2-40B4-BE49-F238E27FC236}">
                <a16:creationId xmlns:a16="http://schemas.microsoft.com/office/drawing/2014/main" id="{3EA9907F-53F4-3D3F-0F05-B39C9CD56E60}"/>
              </a:ext>
            </a:extLst>
          </p:cNvPr>
          <p:cNvSpPr txBox="1"/>
          <p:nvPr/>
        </p:nvSpPr>
        <p:spPr>
          <a:xfrm>
            <a:off x="385010" y="1709900"/>
            <a:ext cx="3777915" cy="2862322"/>
          </a:xfrm>
          <a:prstGeom prst="rect">
            <a:avLst/>
          </a:prstGeom>
          <a:noFill/>
        </p:spPr>
        <p:txBody>
          <a:bodyPr wrap="square">
            <a:spAutoFit/>
          </a:bodyPr>
          <a:lstStyle/>
          <a:p>
            <a:pPr marL="342900" indent="-342900">
              <a:buClr>
                <a:srgbClr val="F26522"/>
              </a:buClr>
              <a:buFont typeface="Wingdings" panose="05000000000000000000" pitchFamily="2" charset="2"/>
              <a:buChar char="§"/>
            </a:pPr>
            <a:r>
              <a:rPr lang="en-US" sz="2000" dirty="0">
                <a:latin typeface="Arial" panose="020B0604020202020204" pitchFamily="34" charset="0"/>
                <a:cs typeface="Arial" panose="020B0604020202020204" pitchFamily="34" charset="0"/>
              </a:rPr>
              <a:t>a meter (m) is a little bigger than a yard </a:t>
            </a:r>
          </a:p>
          <a:p>
            <a:pPr marL="342900" indent="-342900">
              <a:buClr>
                <a:srgbClr val="F26522"/>
              </a:buClr>
              <a:buFont typeface="Wingdings" panose="05000000000000000000" pitchFamily="2" charset="2"/>
              <a:buChar char="§"/>
            </a:pP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decimetre</a:t>
            </a:r>
            <a:r>
              <a:rPr lang="en-US" sz="2000" dirty="0">
                <a:latin typeface="Arial" panose="020B0604020202020204" pitchFamily="34" charset="0"/>
                <a:cs typeface="Arial" panose="020B0604020202020204" pitchFamily="34" charset="0"/>
              </a:rPr>
              <a:t> (dm) is about the width of your hand </a:t>
            </a:r>
          </a:p>
          <a:p>
            <a:pPr marL="342900" indent="-342900">
              <a:buClr>
                <a:srgbClr val="F26522"/>
              </a:buClr>
              <a:buFont typeface="Wingdings" panose="05000000000000000000" pitchFamily="2" charset="2"/>
              <a:buChar char="§"/>
            </a:pP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centimetre</a:t>
            </a:r>
            <a:r>
              <a:rPr lang="en-US" sz="2000" dirty="0">
                <a:latin typeface="Arial" panose="020B0604020202020204" pitchFamily="34" charset="0"/>
                <a:cs typeface="Arial" panose="020B0604020202020204" pitchFamily="34" charset="0"/>
              </a:rPr>
              <a:t> (cm) is about the width of your finger </a:t>
            </a:r>
          </a:p>
          <a:p>
            <a:pPr marL="342900" indent="-342900">
              <a:buClr>
                <a:srgbClr val="F26522"/>
              </a:buClr>
              <a:buFont typeface="Wingdings" panose="05000000000000000000" pitchFamily="2" charset="2"/>
              <a:buChar char="§"/>
            </a:pPr>
            <a:r>
              <a:rPr lang="en-US" sz="2000" dirty="0">
                <a:latin typeface="Arial" panose="020B0604020202020204" pitchFamily="34" charset="0"/>
                <a:cs typeface="Arial" panose="020B0604020202020204" pitchFamily="34" charset="0"/>
              </a:rPr>
              <a:t>a </a:t>
            </a:r>
            <a:r>
              <a:rPr lang="en-US" sz="2000" dirty="0" err="1">
                <a:latin typeface="Arial" panose="020B0604020202020204" pitchFamily="34" charset="0"/>
                <a:cs typeface="Arial" panose="020B0604020202020204" pitchFamily="34" charset="0"/>
              </a:rPr>
              <a:t>millimetre</a:t>
            </a:r>
            <a:r>
              <a:rPr lang="en-US" sz="2000" dirty="0">
                <a:latin typeface="Arial" panose="020B0604020202020204" pitchFamily="34" charset="0"/>
                <a:cs typeface="Arial" panose="020B0604020202020204" pitchFamily="34" charset="0"/>
              </a:rPr>
              <a:t> (mm) is about the thickness of your fingernail </a:t>
            </a:r>
            <a:endParaRPr lang="en-Z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336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4A1-92A6-6ECA-5CC3-63D5DD88892C}"/>
              </a:ext>
            </a:extLst>
          </p:cNvPr>
          <p:cNvSpPr>
            <a:spLocks noGrp="1"/>
          </p:cNvSpPr>
          <p:nvPr>
            <p:ph type="title"/>
          </p:nvPr>
        </p:nvSpPr>
        <p:spPr>
          <a:xfrm>
            <a:off x="669758" y="-159545"/>
            <a:ext cx="10515600" cy="1325563"/>
          </a:xfrm>
        </p:spPr>
        <p:txBody>
          <a:bodyPr/>
          <a:lstStyle/>
          <a:p>
            <a:r>
              <a:rPr lang="en-ZA" dirty="0"/>
              <a:t>The metric steel rule </a:t>
            </a:r>
            <a:r>
              <a:rPr lang="en-US" dirty="0"/>
              <a:t>(p2) </a:t>
            </a:r>
            <a:endParaRPr lang="en-ZA" dirty="0"/>
          </a:p>
        </p:txBody>
      </p:sp>
      <p:sp>
        <p:nvSpPr>
          <p:cNvPr id="4" name="Content Placeholder 3">
            <a:extLst>
              <a:ext uri="{FF2B5EF4-FFF2-40B4-BE49-F238E27FC236}">
                <a16:creationId xmlns:a16="http://schemas.microsoft.com/office/drawing/2014/main" id="{FD13FA61-7716-F1DD-6AE8-20FBFAD92116}"/>
              </a:ext>
            </a:extLst>
          </p:cNvPr>
          <p:cNvSpPr>
            <a:spLocks noGrp="1"/>
          </p:cNvSpPr>
          <p:nvPr>
            <p:ph idx="1"/>
          </p:nvPr>
        </p:nvSpPr>
        <p:spPr>
          <a:xfrm>
            <a:off x="669758" y="1253331"/>
            <a:ext cx="10515600" cy="4351338"/>
          </a:xfrm>
        </p:spPr>
        <p:txBody>
          <a:bodyPr/>
          <a:lstStyle/>
          <a:p>
            <a:r>
              <a:rPr lang="en-US" dirty="0"/>
              <a:t>Using a Metric Ruler WITH a VISIBLE 0 mark</a:t>
            </a:r>
          </a:p>
          <a:p>
            <a:pPr lvl="1"/>
            <a:r>
              <a:rPr lang="en-US" dirty="0"/>
              <a:t>Set one end of the object at the zero point </a:t>
            </a:r>
          </a:p>
          <a:p>
            <a:pPr lvl="1"/>
            <a:r>
              <a:rPr lang="en-US" dirty="0"/>
              <a:t>Read the measurement at the other end of the object </a:t>
            </a:r>
          </a:p>
          <a:p>
            <a:pPr lvl="1"/>
            <a:r>
              <a:rPr lang="en-US" dirty="0"/>
              <a:t>If the end of the object lands between two numbers use the lesser number</a:t>
            </a:r>
          </a:p>
          <a:p>
            <a:pPr lvl="1"/>
            <a:r>
              <a:rPr lang="en-US" dirty="0"/>
              <a:t>Each mm is 0,1 cm so just count the number of mm lines from the last cm and put that after the decimal point</a:t>
            </a:r>
            <a:endParaRPr lang="en-ZA" dirty="0"/>
          </a:p>
        </p:txBody>
      </p:sp>
    </p:spTree>
    <p:extLst>
      <p:ext uri="{BB962C8B-B14F-4D97-AF65-F5344CB8AC3E}">
        <p14:creationId xmlns:p14="http://schemas.microsoft.com/office/powerpoint/2010/main" val="35933652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4A1-92A6-6ECA-5CC3-63D5DD88892C}"/>
              </a:ext>
            </a:extLst>
          </p:cNvPr>
          <p:cNvSpPr>
            <a:spLocks noGrp="1"/>
          </p:cNvSpPr>
          <p:nvPr>
            <p:ph type="title"/>
          </p:nvPr>
        </p:nvSpPr>
        <p:spPr>
          <a:xfrm>
            <a:off x="669758" y="-159545"/>
            <a:ext cx="10515600" cy="1325563"/>
          </a:xfrm>
        </p:spPr>
        <p:txBody>
          <a:bodyPr/>
          <a:lstStyle/>
          <a:p>
            <a:r>
              <a:rPr lang="en-ZA" dirty="0"/>
              <a:t>The metric steel rule </a:t>
            </a:r>
            <a:r>
              <a:rPr lang="en-US" dirty="0"/>
              <a:t>(p3) </a:t>
            </a:r>
            <a:endParaRPr lang="en-ZA" dirty="0"/>
          </a:p>
        </p:txBody>
      </p:sp>
      <p:pic>
        <p:nvPicPr>
          <p:cNvPr id="5" name="Content Placeholder 4">
            <a:extLst>
              <a:ext uri="{FF2B5EF4-FFF2-40B4-BE49-F238E27FC236}">
                <a16:creationId xmlns:a16="http://schemas.microsoft.com/office/drawing/2014/main" id="{115D707C-FC4C-4A7A-CDB1-66E1F0A6CEF9}"/>
              </a:ext>
            </a:extLst>
          </p:cNvPr>
          <p:cNvPicPr>
            <a:picLocks noGrp="1" noChangeAspect="1"/>
          </p:cNvPicPr>
          <p:nvPr>
            <p:ph idx="1"/>
          </p:nvPr>
        </p:nvPicPr>
        <p:blipFill>
          <a:blip r:embed="rId2"/>
          <a:stretch>
            <a:fillRect/>
          </a:stretch>
        </p:blipFill>
        <p:spPr>
          <a:xfrm>
            <a:off x="2093494" y="1166018"/>
            <a:ext cx="7170821" cy="4271211"/>
          </a:xfrm>
        </p:spPr>
      </p:pic>
    </p:spTree>
    <p:extLst>
      <p:ext uri="{BB962C8B-B14F-4D97-AF65-F5344CB8AC3E}">
        <p14:creationId xmlns:p14="http://schemas.microsoft.com/office/powerpoint/2010/main" val="18735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A577-D9B3-C179-8EE4-C8AB01A6B2B8}"/>
              </a:ext>
            </a:extLst>
          </p:cNvPr>
          <p:cNvSpPr>
            <a:spLocks noGrp="1"/>
          </p:cNvSpPr>
          <p:nvPr>
            <p:ph type="title"/>
          </p:nvPr>
        </p:nvSpPr>
        <p:spPr>
          <a:xfrm>
            <a:off x="188495" y="0"/>
            <a:ext cx="11353800" cy="2430379"/>
          </a:xfrm>
        </p:spPr>
        <p:txBody>
          <a:bodyPr>
            <a:noAutofit/>
          </a:bodyPr>
          <a:lstStyle/>
          <a:p>
            <a:r>
              <a:rPr lang="en-US" sz="3200" dirty="0"/>
              <a:t>KT0102 Identify, select and safely use engineering measuring equipment as recommended by the manufacturer to meet the task descriptions. </a:t>
            </a:r>
            <a:br>
              <a:rPr lang="en-US" sz="3200" dirty="0"/>
            </a:br>
            <a:br>
              <a:rPr lang="en-US" sz="3200" dirty="0"/>
            </a:br>
            <a:r>
              <a:rPr lang="en-US" sz="2000" dirty="0"/>
              <a:t>The skills common to both light and heavy fabrication industries include: </a:t>
            </a:r>
            <a:endParaRPr lang="en-ZA" sz="2000" dirty="0"/>
          </a:p>
        </p:txBody>
      </p:sp>
      <p:graphicFrame>
        <p:nvGraphicFramePr>
          <p:cNvPr id="4" name="Content Placeholder 3">
            <a:extLst>
              <a:ext uri="{FF2B5EF4-FFF2-40B4-BE49-F238E27FC236}">
                <a16:creationId xmlns:a16="http://schemas.microsoft.com/office/drawing/2014/main" id="{EE6D2336-B2CD-CB30-7656-C231CA18BBCC}"/>
              </a:ext>
            </a:extLst>
          </p:cNvPr>
          <p:cNvGraphicFramePr>
            <a:graphicFrameLocks noGrp="1"/>
          </p:cNvGraphicFramePr>
          <p:nvPr>
            <p:ph idx="1"/>
            <p:extLst>
              <p:ext uri="{D42A27DB-BD31-4B8C-83A1-F6EECF244321}">
                <p14:modId xmlns:p14="http://schemas.microsoft.com/office/powerpoint/2010/main" val="539637501"/>
              </p:ext>
            </p:extLst>
          </p:nvPr>
        </p:nvGraphicFramePr>
        <p:xfrm>
          <a:off x="188495" y="2430379"/>
          <a:ext cx="10813397" cy="3235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815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4A1-92A6-6ECA-5CC3-63D5DD88892C}"/>
              </a:ext>
            </a:extLst>
          </p:cNvPr>
          <p:cNvSpPr>
            <a:spLocks noGrp="1"/>
          </p:cNvSpPr>
          <p:nvPr>
            <p:ph type="title"/>
          </p:nvPr>
        </p:nvSpPr>
        <p:spPr>
          <a:xfrm>
            <a:off x="669758" y="-159545"/>
            <a:ext cx="10515600" cy="1325563"/>
          </a:xfrm>
        </p:spPr>
        <p:txBody>
          <a:bodyPr/>
          <a:lstStyle/>
          <a:p>
            <a:r>
              <a:rPr lang="en-ZA" dirty="0"/>
              <a:t>The metric steel rule </a:t>
            </a:r>
            <a:r>
              <a:rPr lang="en-US" dirty="0"/>
              <a:t>(p4) </a:t>
            </a:r>
            <a:endParaRPr lang="en-ZA" dirty="0"/>
          </a:p>
        </p:txBody>
      </p:sp>
      <p:sp>
        <p:nvSpPr>
          <p:cNvPr id="4" name="Content Placeholder 3">
            <a:extLst>
              <a:ext uri="{FF2B5EF4-FFF2-40B4-BE49-F238E27FC236}">
                <a16:creationId xmlns:a16="http://schemas.microsoft.com/office/drawing/2014/main" id="{DA2E748B-9339-EFEC-DDC6-0F33BEF1A3E2}"/>
              </a:ext>
            </a:extLst>
          </p:cNvPr>
          <p:cNvSpPr>
            <a:spLocks noGrp="1"/>
          </p:cNvSpPr>
          <p:nvPr>
            <p:ph idx="1"/>
          </p:nvPr>
        </p:nvSpPr>
        <p:spPr>
          <a:xfrm>
            <a:off x="669758" y="1253331"/>
            <a:ext cx="10515600" cy="4351338"/>
          </a:xfrm>
        </p:spPr>
        <p:txBody>
          <a:bodyPr>
            <a:normAutofit/>
          </a:bodyPr>
          <a:lstStyle/>
          <a:p>
            <a:r>
              <a:rPr lang="en-US" dirty="0"/>
              <a:t>Using a Metric Ruler WITHOUT a VISIBLE 0 mark</a:t>
            </a:r>
          </a:p>
          <a:p>
            <a:r>
              <a:rPr lang="en-US" dirty="0"/>
              <a:t>Set one end of the object at a numbered mark that is visible such as the 1.0 cm or 1.00 dm mark Read the measurement at the other end of the object </a:t>
            </a:r>
          </a:p>
          <a:p>
            <a:pPr lvl="1"/>
            <a:r>
              <a:rPr lang="en-US" dirty="0"/>
              <a:t>If the end of the object lands between two numbers use the lesser number </a:t>
            </a:r>
          </a:p>
          <a:p>
            <a:pPr lvl="1"/>
            <a:r>
              <a:rPr lang="en-US" dirty="0"/>
              <a:t>Each mm is .1 cm so just count the number of mm lines from the last cm and put that after the decimal point </a:t>
            </a:r>
          </a:p>
          <a:p>
            <a:pPr lvl="1"/>
            <a:r>
              <a:rPr lang="en-US" dirty="0"/>
              <a:t>Subtract from your measurement the number the object was started at.</a:t>
            </a:r>
          </a:p>
          <a:p>
            <a:endParaRPr lang="en-ZA" dirty="0"/>
          </a:p>
        </p:txBody>
      </p:sp>
    </p:spTree>
    <p:extLst>
      <p:ext uri="{BB962C8B-B14F-4D97-AF65-F5344CB8AC3E}">
        <p14:creationId xmlns:p14="http://schemas.microsoft.com/office/powerpoint/2010/main" val="13483602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4A1-92A6-6ECA-5CC3-63D5DD88892C}"/>
              </a:ext>
            </a:extLst>
          </p:cNvPr>
          <p:cNvSpPr>
            <a:spLocks noGrp="1"/>
          </p:cNvSpPr>
          <p:nvPr>
            <p:ph type="title"/>
          </p:nvPr>
        </p:nvSpPr>
        <p:spPr>
          <a:xfrm>
            <a:off x="669758" y="-159545"/>
            <a:ext cx="10515600" cy="1325563"/>
          </a:xfrm>
        </p:spPr>
        <p:txBody>
          <a:bodyPr/>
          <a:lstStyle/>
          <a:p>
            <a:r>
              <a:rPr lang="en-ZA" dirty="0"/>
              <a:t>The metric steel rule </a:t>
            </a:r>
            <a:r>
              <a:rPr lang="en-US" dirty="0"/>
              <a:t>(p5) </a:t>
            </a:r>
            <a:endParaRPr lang="en-ZA" dirty="0"/>
          </a:p>
        </p:txBody>
      </p:sp>
      <p:pic>
        <p:nvPicPr>
          <p:cNvPr id="5" name="Content Placeholder 4">
            <a:extLst>
              <a:ext uri="{FF2B5EF4-FFF2-40B4-BE49-F238E27FC236}">
                <a16:creationId xmlns:a16="http://schemas.microsoft.com/office/drawing/2014/main" id="{B50DFECF-0AA4-6D77-43F3-8236DC202C4A}"/>
              </a:ext>
            </a:extLst>
          </p:cNvPr>
          <p:cNvPicPr>
            <a:picLocks noGrp="1" noChangeAspect="1"/>
          </p:cNvPicPr>
          <p:nvPr>
            <p:ph idx="1"/>
          </p:nvPr>
        </p:nvPicPr>
        <p:blipFill>
          <a:blip r:embed="rId2"/>
          <a:stretch>
            <a:fillRect/>
          </a:stretch>
        </p:blipFill>
        <p:spPr>
          <a:xfrm>
            <a:off x="2791326" y="1252538"/>
            <a:ext cx="6906127" cy="4352925"/>
          </a:xfrm>
        </p:spPr>
      </p:pic>
    </p:spTree>
    <p:extLst>
      <p:ext uri="{BB962C8B-B14F-4D97-AF65-F5344CB8AC3E}">
        <p14:creationId xmlns:p14="http://schemas.microsoft.com/office/powerpoint/2010/main" val="1871801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1FFF-4B30-9A07-8CC2-083C1D2D21C6}"/>
              </a:ext>
            </a:extLst>
          </p:cNvPr>
          <p:cNvSpPr>
            <a:spLocks noGrp="1"/>
          </p:cNvSpPr>
          <p:nvPr>
            <p:ph type="title"/>
          </p:nvPr>
        </p:nvSpPr>
        <p:spPr/>
        <p:txBody>
          <a:bodyPr>
            <a:normAutofit/>
          </a:bodyPr>
          <a:lstStyle/>
          <a:p>
            <a:r>
              <a:rPr lang="en-US" sz="2800" dirty="0"/>
              <a:t>KM-08-KT02: Apply care and maintenance of engineering measuring equipment</a:t>
            </a:r>
            <a:endParaRPr lang="en-ZA" sz="6000" dirty="0"/>
          </a:p>
        </p:txBody>
      </p:sp>
      <p:sp>
        <p:nvSpPr>
          <p:cNvPr id="3" name="Content Placeholder 2">
            <a:extLst>
              <a:ext uri="{FF2B5EF4-FFF2-40B4-BE49-F238E27FC236}">
                <a16:creationId xmlns:a16="http://schemas.microsoft.com/office/drawing/2014/main" id="{90B8E224-CA0E-0E59-F1E7-6D48CB0CEA1B}"/>
              </a:ext>
            </a:extLst>
          </p:cNvPr>
          <p:cNvSpPr>
            <a:spLocks noGrp="1"/>
          </p:cNvSpPr>
          <p:nvPr>
            <p:ph idx="1"/>
          </p:nvPr>
        </p:nvSpPr>
        <p:spPr>
          <a:xfrm>
            <a:off x="838200" y="1690688"/>
            <a:ext cx="10515600" cy="4351338"/>
          </a:xfrm>
        </p:spPr>
        <p:txBody>
          <a:bodyPr>
            <a:normAutofit/>
          </a:bodyPr>
          <a:lstStyle/>
          <a:p>
            <a:pPr marL="0" indent="0">
              <a:buNone/>
            </a:pPr>
            <a:r>
              <a:rPr lang="en-US" dirty="0"/>
              <a:t>After completing this topic, you the learner will be able to demonstrate an understanding of: </a:t>
            </a:r>
          </a:p>
          <a:p>
            <a:pPr lvl="1"/>
            <a:r>
              <a:rPr lang="en-US" dirty="0"/>
              <a:t>KT0201 Identify and report unsafe or faulty measuring equipment </a:t>
            </a:r>
          </a:p>
          <a:p>
            <a:pPr lvl="1"/>
            <a:r>
              <a:rPr lang="en-US" dirty="0"/>
              <a:t>KT0202 Clean, service and maintain measuring equipment</a:t>
            </a:r>
          </a:p>
          <a:p>
            <a:pPr lvl="1"/>
            <a:r>
              <a:rPr lang="en-US" dirty="0"/>
              <a:t>KT0203 Damaged or faulty measuring equipment includes deformities, breakages, stickiness, not zeroing, missing parts, expired calibration. </a:t>
            </a:r>
          </a:p>
          <a:p>
            <a:pPr lvl="1"/>
            <a:r>
              <a:rPr lang="en-US" dirty="0"/>
              <a:t>KT0204 Maintenance of measuring equipment includes oiling, setting and calibration. </a:t>
            </a:r>
          </a:p>
          <a:p>
            <a:pPr lvl="1"/>
            <a:r>
              <a:rPr lang="en-US" dirty="0"/>
              <a:t>KT0205 Problems are reported timeously to appropriate personnel</a:t>
            </a:r>
            <a:endParaRPr lang="en-ZA" dirty="0"/>
          </a:p>
        </p:txBody>
      </p:sp>
    </p:spTree>
    <p:extLst>
      <p:ext uri="{BB962C8B-B14F-4D97-AF65-F5344CB8AC3E}">
        <p14:creationId xmlns:p14="http://schemas.microsoft.com/office/powerpoint/2010/main" val="3842326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9D6A-4BAF-B414-EE2D-08CDDDD9F72B}"/>
              </a:ext>
            </a:extLst>
          </p:cNvPr>
          <p:cNvSpPr>
            <a:spLocks noGrp="1"/>
          </p:cNvSpPr>
          <p:nvPr>
            <p:ph type="title"/>
          </p:nvPr>
        </p:nvSpPr>
        <p:spPr>
          <a:xfrm>
            <a:off x="838200" y="196683"/>
            <a:ext cx="10515600" cy="1325563"/>
          </a:xfrm>
        </p:spPr>
        <p:txBody>
          <a:bodyPr/>
          <a:lstStyle/>
          <a:p>
            <a:r>
              <a:rPr lang="en-US" dirty="0"/>
              <a:t>KT0201 Identify and report unsafe or faulty measuring equipment.</a:t>
            </a:r>
            <a:endParaRPr lang="en-ZA" dirty="0"/>
          </a:p>
        </p:txBody>
      </p:sp>
      <p:sp>
        <p:nvSpPr>
          <p:cNvPr id="3" name="Content Placeholder 2">
            <a:extLst>
              <a:ext uri="{FF2B5EF4-FFF2-40B4-BE49-F238E27FC236}">
                <a16:creationId xmlns:a16="http://schemas.microsoft.com/office/drawing/2014/main" id="{1CB98556-FDAD-C92E-9027-B7797BE6565F}"/>
              </a:ext>
            </a:extLst>
          </p:cNvPr>
          <p:cNvSpPr>
            <a:spLocks noGrp="1"/>
          </p:cNvSpPr>
          <p:nvPr>
            <p:ph idx="1"/>
          </p:nvPr>
        </p:nvSpPr>
        <p:spPr>
          <a:xfrm>
            <a:off x="838200" y="1522246"/>
            <a:ext cx="10515600" cy="4351338"/>
          </a:xfrm>
        </p:spPr>
        <p:txBody>
          <a:bodyPr>
            <a:normAutofit/>
          </a:bodyPr>
          <a:lstStyle/>
          <a:p>
            <a:pPr marL="0" indent="0">
              <a:buNone/>
            </a:pPr>
            <a:r>
              <a:rPr lang="en-US" dirty="0"/>
              <a:t>Care of Measuring Equipment:</a:t>
            </a:r>
          </a:p>
          <a:p>
            <a:r>
              <a:rPr lang="en-US" dirty="0"/>
              <a:t>Tool condition reflects a welder's efficiency and skill.</a:t>
            </a:r>
          </a:p>
          <a:p>
            <a:r>
              <a:rPr lang="en-US" dirty="0"/>
              <a:t>Precision tools like micrometers require delicate handling and precision.</a:t>
            </a:r>
          </a:p>
          <a:p>
            <a:r>
              <a:rPr lang="en-US" dirty="0"/>
              <a:t>Skilled artisans maintain tools with care and precision.</a:t>
            </a:r>
          </a:p>
          <a:p>
            <a:r>
              <a:rPr lang="en-US" dirty="0"/>
              <a:t>Tools have designated places, are kept clean, and lubricated to prevent rust.</a:t>
            </a:r>
          </a:p>
          <a:p>
            <a:r>
              <a:rPr lang="en-US" dirty="0"/>
              <a:t>Lubrication recommended under extreme conditions (humidity, moisture, salt air).</a:t>
            </a:r>
            <a:endParaRPr lang="en-ZA" dirty="0"/>
          </a:p>
          <a:p>
            <a:endParaRPr lang="en-ZA" dirty="0"/>
          </a:p>
        </p:txBody>
      </p:sp>
    </p:spTree>
    <p:extLst>
      <p:ext uri="{BB962C8B-B14F-4D97-AF65-F5344CB8AC3E}">
        <p14:creationId xmlns:p14="http://schemas.microsoft.com/office/powerpoint/2010/main" val="9357879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7AC3-8655-20B6-8EA2-2DCC08B56437}"/>
              </a:ext>
            </a:extLst>
          </p:cNvPr>
          <p:cNvSpPr>
            <a:spLocks noGrp="1"/>
          </p:cNvSpPr>
          <p:nvPr>
            <p:ph type="title"/>
          </p:nvPr>
        </p:nvSpPr>
        <p:spPr>
          <a:xfrm>
            <a:off x="838200" y="243178"/>
            <a:ext cx="10515600" cy="1325563"/>
          </a:xfrm>
        </p:spPr>
        <p:txBody>
          <a:bodyPr>
            <a:normAutofit/>
          </a:bodyPr>
          <a:lstStyle/>
          <a:p>
            <a:r>
              <a:rPr lang="en-US" sz="4000" dirty="0"/>
              <a:t>KT0202 Clean, service and maintain measuring equipment &amp; KT0203</a:t>
            </a:r>
            <a:endParaRPr lang="en-ZA" sz="4000" dirty="0"/>
          </a:p>
        </p:txBody>
      </p:sp>
      <p:sp>
        <p:nvSpPr>
          <p:cNvPr id="3" name="Content Placeholder 2">
            <a:extLst>
              <a:ext uri="{FF2B5EF4-FFF2-40B4-BE49-F238E27FC236}">
                <a16:creationId xmlns:a16="http://schemas.microsoft.com/office/drawing/2014/main" id="{30B05EE3-AEB1-DE00-CC77-BF509E09B13F}"/>
              </a:ext>
            </a:extLst>
          </p:cNvPr>
          <p:cNvSpPr>
            <a:spLocks noGrp="1"/>
          </p:cNvSpPr>
          <p:nvPr>
            <p:ph idx="1"/>
          </p:nvPr>
        </p:nvSpPr>
        <p:spPr>
          <a:xfrm>
            <a:off x="838200" y="1600702"/>
            <a:ext cx="10515600" cy="4351338"/>
          </a:xfrm>
        </p:spPr>
        <p:txBody>
          <a:bodyPr>
            <a:normAutofit fontScale="85000" lnSpcReduction="20000"/>
          </a:bodyPr>
          <a:lstStyle/>
          <a:p>
            <a:pPr marL="0" indent="0">
              <a:buNone/>
            </a:pPr>
            <a:r>
              <a:rPr lang="en-US" dirty="0"/>
              <a:t>Care of </a:t>
            </a:r>
            <a:r>
              <a:rPr lang="en-US" dirty="0" err="1"/>
              <a:t>Callipers</a:t>
            </a:r>
            <a:r>
              <a:rPr lang="en-US" dirty="0"/>
              <a:t>:</a:t>
            </a:r>
          </a:p>
          <a:p>
            <a:r>
              <a:rPr lang="en-US" dirty="0"/>
              <a:t>Handle </a:t>
            </a:r>
            <a:r>
              <a:rPr lang="en-US" dirty="0" err="1"/>
              <a:t>callipers</a:t>
            </a:r>
            <a:r>
              <a:rPr lang="en-US" dirty="0"/>
              <a:t> with care, wipe off perspiration and fingerprints.</a:t>
            </a:r>
          </a:p>
          <a:p>
            <a:r>
              <a:rPr lang="en-US" dirty="0"/>
              <a:t>Avoid forcing threaded parts, use gentle touch measurements.</a:t>
            </a:r>
          </a:p>
          <a:p>
            <a:r>
              <a:rPr lang="en-US" dirty="0"/>
              <a:t>Do not spring or clamp </a:t>
            </a:r>
            <a:r>
              <a:rPr lang="en-US" dirty="0" err="1"/>
              <a:t>callipers</a:t>
            </a:r>
            <a:r>
              <a:rPr lang="en-US" dirty="0"/>
              <a:t>; store in case or wrap in a soft cloth.</a:t>
            </a:r>
          </a:p>
          <a:p>
            <a:r>
              <a:rPr lang="en-US" dirty="0"/>
              <a:t>Lubricate threaded and moving parts with preservative oil.</a:t>
            </a:r>
          </a:p>
          <a:p>
            <a:r>
              <a:rPr lang="en-US" dirty="0"/>
              <a:t>Clean after each use to prevent dirt accumulation and loss of calibration.</a:t>
            </a:r>
          </a:p>
          <a:p>
            <a:r>
              <a:rPr lang="en-US" dirty="0"/>
              <a:t>Wipe tools with anti-rust oil; store in original case or wrap in a clean, soft cloth.</a:t>
            </a:r>
          </a:p>
          <a:p>
            <a:r>
              <a:rPr lang="en-US" dirty="0"/>
              <a:t>Periodic cleaning, inspection, and repair are essential for proper maintenance.</a:t>
            </a:r>
          </a:p>
          <a:p>
            <a:r>
              <a:rPr lang="en-US" dirty="0"/>
              <a:t>Disassemble, wash parts in dry cleaning solvent, inspect, and lubricate as needed.</a:t>
            </a:r>
            <a:endParaRPr lang="en-ZA" dirty="0"/>
          </a:p>
        </p:txBody>
      </p:sp>
    </p:spTree>
    <p:extLst>
      <p:ext uri="{BB962C8B-B14F-4D97-AF65-F5344CB8AC3E}">
        <p14:creationId xmlns:p14="http://schemas.microsoft.com/office/powerpoint/2010/main" val="416529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68B9-F0E0-EB6C-645F-2A065CB7B969}"/>
              </a:ext>
            </a:extLst>
          </p:cNvPr>
          <p:cNvSpPr>
            <a:spLocks noGrp="1"/>
          </p:cNvSpPr>
          <p:nvPr>
            <p:ph type="title"/>
          </p:nvPr>
        </p:nvSpPr>
        <p:spPr>
          <a:xfrm>
            <a:off x="838200" y="0"/>
            <a:ext cx="10515600" cy="1325563"/>
          </a:xfrm>
        </p:spPr>
        <p:txBody>
          <a:bodyPr>
            <a:noAutofit/>
          </a:bodyPr>
          <a:lstStyle/>
          <a:p>
            <a:r>
              <a:rPr lang="en-US" sz="3600" dirty="0"/>
              <a:t>KT0204 Maintenance of measuring equipment includes oiling, setting and calibration</a:t>
            </a:r>
            <a:endParaRPr lang="en-ZA" sz="3600" dirty="0"/>
          </a:p>
        </p:txBody>
      </p:sp>
      <p:sp>
        <p:nvSpPr>
          <p:cNvPr id="3" name="Content Placeholder 2">
            <a:extLst>
              <a:ext uri="{FF2B5EF4-FFF2-40B4-BE49-F238E27FC236}">
                <a16:creationId xmlns:a16="http://schemas.microsoft.com/office/drawing/2014/main" id="{AF665579-643A-F1E9-D51E-B145A4651ACF}"/>
              </a:ext>
            </a:extLst>
          </p:cNvPr>
          <p:cNvSpPr>
            <a:spLocks noGrp="1"/>
          </p:cNvSpPr>
          <p:nvPr>
            <p:ph idx="1"/>
          </p:nvPr>
        </p:nvSpPr>
        <p:spPr>
          <a:xfrm>
            <a:off x="621632" y="1253331"/>
            <a:ext cx="10515600" cy="4351338"/>
          </a:xfrm>
        </p:spPr>
        <p:txBody>
          <a:bodyPr>
            <a:normAutofit fontScale="92500" lnSpcReduction="20000"/>
          </a:bodyPr>
          <a:lstStyle/>
          <a:p>
            <a:pPr marL="0" indent="0">
              <a:buNone/>
            </a:pPr>
            <a:r>
              <a:rPr lang="en-US" dirty="0"/>
              <a:t>Reasons for Lubrication of Instruments:</a:t>
            </a:r>
          </a:p>
          <a:p>
            <a:r>
              <a:rPr lang="en-US" dirty="0"/>
              <a:t>Prevent Damage: Lubrication prevents oxidation and corrosion, avoiding damage to precision tools.</a:t>
            </a:r>
          </a:p>
          <a:p>
            <a:r>
              <a:rPr lang="en-US" dirty="0"/>
              <a:t>Remove Excess Oil: After use, lightly oil instruments and remove excess oil with a clean, soft cloth.</a:t>
            </a:r>
          </a:p>
          <a:p>
            <a:r>
              <a:rPr lang="en-US" dirty="0"/>
              <a:t>Avoid Attracting Particles: Wet instruments can attract tiny particles, causing internal wear and irreparable damage.  </a:t>
            </a:r>
          </a:p>
          <a:p>
            <a:r>
              <a:rPr lang="en-US" dirty="0"/>
              <a:t>Select Correct Lubricant: Choose the right oil to avoid altering calibration; avoid penetrating oils or multi-purpose lubricants like WD-40.</a:t>
            </a:r>
          </a:p>
          <a:p>
            <a:r>
              <a:rPr lang="en-US" dirty="0"/>
              <a:t>Avoid Foreign Substances: Precision instruments are sensitive; even a thin layer of foreign substance can lead to measurement inaccuracies.</a:t>
            </a:r>
            <a:endParaRPr lang="en-ZA" dirty="0"/>
          </a:p>
        </p:txBody>
      </p:sp>
    </p:spTree>
    <p:extLst>
      <p:ext uri="{BB962C8B-B14F-4D97-AF65-F5344CB8AC3E}">
        <p14:creationId xmlns:p14="http://schemas.microsoft.com/office/powerpoint/2010/main" val="29368451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2650-41E2-0DC2-DF1C-63115AB0A462}"/>
              </a:ext>
            </a:extLst>
          </p:cNvPr>
          <p:cNvSpPr>
            <a:spLocks noGrp="1"/>
          </p:cNvSpPr>
          <p:nvPr>
            <p:ph type="title"/>
          </p:nvPr>
        </p:nvSpPr>
        <p:spPr/>
        <p:txBody>
          <a:bodyPr/>
          <a:lstStyle/>
          <a:p>
            <a:r>
              <a:rPr lang="en-US" dirty="0"/>
              <a:t>KT0205 Problems are reported timeously to appropriate personnel.</a:t>
            </a:r>
            <a:endParaRPr lang="en-ZA" dirty="0"/>
          </a:p>
        </p:txBody>
      </p:sp>
      <p:sp>
        <p:nvSpPr>
          <p:cNvPr id="3" name="Content Placeholder 2">
            <a:extLst>
              <a:ext uri="{FF2B5EF4-FFF2-40B4-BE49-F238E27FC236}">
                <a16:creationId xmlns:a16="http://schemas.microsoft.com/office/drawing/2014/main" id="{D94A83AA-E233-570F-85FF-9614BA7F9AFF}"/>
              </a:ext>
            </a:extLst>
          </p:cNvPr>
          <p:cNvSpPr>
            <a:spLocks noGrp="1"/>
          </p:cNvSpPr>
          <p:nvPr>
            <p:ph idx="1"/>
          </p:nvPr>
        </p:nvSpPr>
        <p:spPr/>
        <p:txBody>
          <a:bodyPr>
            <a:normAutofit fontScale="92500"/>
          </a:bodyPr>
          <a:lstStyle/>
          <a:p>
            <a:r>
              <a:rPr lang="en-US" dirty="0"/>
              <a:t>This is a legal requirement as by the Occupational Health and Safety Act of 1993 mandates immediate reporting of faulty machinery posing risks.</a:t>
            </a:r>
          </a:p>
          <a:p>
            <a:r>
              <a:rPr lang="en-US" dirty="0"/>
              <a:t>  It also assist in measuring Equipment: Faulty measuring equipment must also be reported to ensure productivity and worker safety.</a:t>
            </a:r>
          </a:p>
          <a:p>
            <a:r>
              <a:rPr lang="en-US" dirty="0"/>
              <a:t> Incident Reporting Criteria:**</a:t>
            </a:r>
          </a:p>
          <a:p>
            <a:pPr lvl="1"/>
            <a:r>
              <a:rPr lang="en-US" dirty="0"/>
              <a:t>  Fracture or failure resulting in falling or flying objects.</a:t>
            </a:r>
          </a:p>
          <a:p>
            <a:pPr lvl="1"/>
            <a:r>
              <a:rPr lang="en-US" dirty="0"/>
              <a:t>  Machinery running out of control due to control or safety equipment failure.</a:t>
            </a:r>
          </a:p>
          <a:p>
            <a:pPr lvl="1"/>
            <a:r>
              <a:rPr lang="en-US" dirty="0"/>
              <a:t>  Fracture or failure in pressurized machinery leading to the sudden release of gas.</a:t>
            </a:r>
            <a:endParaRPr lang="en-ZA" dirty="0"/>
          </a:p>
        </p:txBody>
      </p:sp>
    </p:spTree>
    <p:extLst>
      <p:ext uri="{BB962C8B-B14F-4D97-AF65-F5344CB8AC3E}">
        <p14:creationId xmlns:p14="http://schemas.microsoft.com/office/powerpoint/2010/main" val="87696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A676-A965-800B-19C4-27E20E4A55FA}"/>
              </a:ext>
            </a:extLst>
          </p:cNvPr>
          <p:cNvSpPr>
            <a:spLocks noGrp="1"/>
          </p:cNvSpPr>
          <p:nvPr>
            <p:ph type="title"/>
          </p:nvPr>
        </p:nvSpPr>
        <p:spPr>
          <a:xfrm>
            <a:off x="838200" y="0"/>
            <a:ext cx="10515600" cy="1325563"/>
          </a:xfrm>
        </p:spPr>
        <p:txBody>
          <a:bodyPr/>
          <a:lstStyle/>
          <a:p>
            <a:r>
              <a:rPr lang="en-US" dirty="0"/>
              <a:t>KM-08-KT03: Store engineering power tools in a safely designated area</a:t>
            </a:r>
            <a:endParaRPr lang="en-ZA" dirty="0"/>
          </a:p>
        </p:txBody>
      </p:sp>
      <p:sp>
        <p:nvSpPr>
          <p:cNvPr id="3" name="Content Placeholder 2">
            <a:extLst>
              <a:ext uri="{FF2B5EF4-FFF2-40B4-BE49-F238E27FC236}">
                <a16:creationId xmlns:a16="http://schemas.microsoft.com/office/drawing/2014/main" id="{01AC19B9-F793-494B-C9A2-FA453373CC1E}"/>
              </a:ext>
            </a:extLst>
          </p:cNvPr>
          <p:cNvSpPr>
            <a:spLocks noGrp="1"/>
          </p:cNvSpPr>
          <p:nvPr>
            <p:ph idx="1"/>
          </p:nvPr>
        </p:nvSpPr>
        <p:spPr>
          <a:xfrm>
            <a:off x="810126" y="1325563"/>
            <a:ext cx="10515600" cy="4351338"/>
          </a:xfrm>
        </p:spPr>
        <p:txBody>
          <a:bodyPr>
            <a:normAutofit fontScale="92500" lnSpcReduction="10000"/>
          </a:bodyPr>
          <a:lstStyle/>
          <a:p>
            <a:r>
              <a:rPr lang="en-US" dirty="0"/>
              <a:t>After completing this topic, you the learner will be able to demonstrate an understanding of: </a:t>
            </a:r>
          </a:p>
          <a:p>
            <a:pPr lvl="1"/>
            <a:r>
              <a:rPr lang="en-US" dirty="0"/>
              <a:t>KT0301 Engineering measuring equipment is stored as per storage management specifications </a:t>
            </a:r>
          </a:p>
          <a:p>
            <a:pPr lvl="1"/>
            <a:r>
              <a:rPr lang="en-US" dirty="0"/>
              <a:t>KT0302 Safely store different measuring equipment orderly according to their classifications </a:t>
            </a:r>
          </a:p>
          <a:p>
            <a:pPr lvl="1"/>
            <a:r>
              <a:rPr lang="en-US" dirty="0"/>
              <a:t>KT0303 Store engineering measuring equipment in a lock up safely designated area </a:t>
            </a:r>
          </a:p>
          <a:p>
            <a:pPr lvl="1"/>
            <a:r>
              <a:rPr lang="en-US" dirty="0"/>
              <a:t>KT0304 Procedures for storing different engineering measuring equipment must be maintained </a:t>
            </a:r>
          </a:p>
          <a:p>
            <a:pPr lvl="1"/>
            <a:r>
              <a:rPr lang="en-US" dirty="0"/>
              <a:t>KT0305 Safety inspection and records of stored engineering measuring equipment tools are administered </a:t>
            </a:r>
          </a:p>
          <a:p>
            <a:pPr lvl="1"/>
            <a:r>
              <a:rPr lang="en-US" dirty="0"/>
              <a:t>KT0306 Recognize and report problems, changes and/or malfunctions while storing engineering measuring equipment</a:t>
            </a:r>
            <a:endParaRPr lang="en-ZA" dirty="0"/>
          </a:p>
        </p:txBody>
      </p:sp>
    </p:spTree>
    <p:extLst>
      <p:ext uri="{BB962C8B-B14F-4D97-AF65-F5344CB8AC3E}">
        <p14:creationId xmlns:p14="http://schemas.microsoft.com/office/powerpoint/2010/main" val="3663472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782F-48E4-CC2A-20C4-8FA17E7502D5}"/>
              </a:ext>
            </a:extLst>
          </p:cNvPr>
          <p:cNvSpPr>
            <a:spLocks noGrp="1"/>
          </p:cNvSpPr>
          <p:nvPr>
            <p:ph type="title"/>
          </p:nvPr>
        </p:nvSpPr>
        <p:spPr/>
        <p:txBody>
          <a:bodyPr>
            <a:noAutofit/>
          </a:bodyPr>
          <a:lstStyle/>
          <a:p>
            <a:r>
              <a:rPr lang="en-US" sz="3600" dirty="0"/>
              <a:t>KT0301 Engineering measuring equipment is stored as per storage management specifications</a:t>
            </a:r>
            <a:endParaRPr lang="en-ZA" sz="3600" dirty="0"/>
          </a:p>
        </p:txBody>
      </p:sp>
      <p:sp>
        <p:nvSpPr>
          <p:cNvPr id="3" name="Content Placeholder 2">
            <a:extLst>
              <a:ext uri="{FF2B5EF4-FFF2-40B4-BE49-F238E27FC236}">
                <a16:creationId xmlns:a16="http://schemas.microsoft.com/office/drawing/2014/main" id="{F87D26F4-F9D4-B698-1910-92EED7D73E3F}"/>
              </a:ext>
            </a:extLst>
          </p:cNvPr>
          <p:cNvSpPr>
            <a:spLocks noGrp="1"/>
          </p:cNvSpPr>
          <p:nvPr>
            <p:ph idx="1"/>
          </p:nvPr>
        </p:nvSpPr>
        <p:spPr>
          <a:xfrm>
            <a:off x="838200" y="1690688"/>
            <a:ext cx="10515600" cy="4351338"/>
          </a:xfrm>
        </p:spPr>
        <p:txBody>
          <a:bodyPr>
            <a:normAutofit fontScale="92500" lnSpcReduction="20000"/>
          </a:bodyPr>
          <a:lstStyle/>
          <a:p>
            <a:r>
              <a:rPr lang="en-US" dirty="0"/>
              <a:t>Efficient Material Handling is key as all operations involve hoisting steel with cranes, driving loaded trucks, manual carrying, and palletized stacking.</a:t>
            </a:r>
          </a:p>
          <a:p>
            <a:r>
              <a:rPr lang="en-US" dirty="0"/>
              <a:t>This is vital for industry, ensuring continuous flow of tools, equipment, and parts through the workplace.</a:t>
            </a:r>
          </a:p>
          <a:p>
            <a:r>
              <a:rPr lang="en-US" dirty="0"/>
              <a:t>Critical for timely availability of tools and equipment.</a:t>
            </a:r>
          </a:p>
          <a:p>
            <a:r>
              <a:rPr lang="en-US" dirty="0"/>
              <a:t>Improper handling leads to costly injuries.</a:t>
            </a:r>
          </a:p>
          <a:p>
            <a:r>
              <a:rPr lang="en-US" dirty="0"/>
              <a:t>Importance of storing Hand Tools Safely:</a:t>
            </a:r>
          </a:p>
          <a:p>
            <a:pPr lvl="1"/>
            <a:r>
              <a:rPr lang="en-US" dirty="0"/>
              <a:t>Besides training, prioritize safety principles in work practices and equipment handling.</a:t>
            </a:r>
          </a:p>
          <a:p>
            <a:pPr lvl="1"/>
            <a:r>
              <a:rPr lang="en-US" dirty="0"/>
              <a:t>Reduce accidents by understanding and controlling hazards in manual or mechanical material handling.</a:t>
            </a:r>
          </a:p>
          <a:p>
            <a:pPr lvl="1"/>
            <a:r>
              <a:rPr lang="en-US" dirty="0"/>
              <a:t>Empower employees to minimize workplace dangers.</a:t>
            </a:r>
            <a:endParaRPr lang="en-ZA" dirty="0"/>
          </a:p>
        </p:txBody>
      </p:sp>
    </p:spTree>
    <p:extLst>
      <p:ext uri="{BB962C8B-B14F-4D97-AF65-F5344CB8AC3E}">
        <p14:creationId xmlns:p14="http://schemas.microsoft.com/office/powerpoint/2010/main" val="190255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152F-7A16-3B19-5BD8-AA96B787B5FE}"/>
              </a:ext>
            </a:extLst>
          </p:cNvPr>
          <p:cNvSpPr>
            <a:spLocks noGrp="1"/>
          </p:cNvSpPr>
          <p:nvPr>
            <p:ph type="title"/>
          </p:nvPr>
        </p:nvSpPr>
        <p:spPr/>
        <p:txBody>
          <a:bodyPr>
            <a:noAutofit/>
          </a:bodyPr>
          <a:lstStyle/>
          <a:p>
            <a:r>
              <a:rPr lang="en-US" sz="3600" dirty="0"/>
              <a:t>KT0302 Safely store different measuring equipment orderly according to their classifications</a:t>
            </a:r>
            <a:endParaRPr lang="en-ZA" sz="3600" dirty="0"/>
          </a:p>
        </p:txBody>
      </p:sp>
      <p:sp>
        <p:nvSpPr>
          <p:cNvPr id="3" name="Content Placeholder 2">
            <a:extLst>
              <a:ext uri="{FF2B5EF4-FFF2-40B4-BE49-F238E27FC236}">
                <a16:creationId xmlns:a16="http://schemas.microsoft.com/office/drawing/2014/main" id="{447C09AA-CD54-7BCF-5D4E-40E6C277D62C}"/>
              </a:ext>
            </a:extLst>
          </p:cNvPr>
          <p:cNvSpPr>
            <a:spLocks noGrp="1"/>
          </p:cNvSpPr>
          <p:nvPr>
            <p:ph idx="1"/>
          </p:nvPr>
        </p:nvSpPr>
        <p:spPr>
          <a:xfrm>
            <a:off x="838200" y="1528513"/>
            <a:ext cx="10515600" cy="4351338"/>
          </a:xfrm>
        </p:spPr>
        <p:txBody>
          <a:bodyPr>
            <a:normAutofit/>
          </a:bodyPr>
          <a:lstStyle/>
          <a:p>
            <a:pPr marL="0" indent="0">
              <a:buNone/>
            </a:pPr>
            <a:r>
              <a:rPr lang="en-US" dirty="0"/>
              <a:t>Use optimal Instrument Storage:</a:t>
            </a:r>
          </a:p>
          <a:p>
            <a:pPr lvl="1"/>
            <a:r>
              <a:rPr lang="en-US" dirty="0"/>
              <a:t>Store instruments in an environment suitable for their well-being.</a:t>
            </a:r>
          </a:p>
          <a:p>
            <a:pPr lvl="1"/>
            <a:r>
              <a:rPr lang="en-US" dirty="0"/>
              <a:t>Avoid wet or locations prone to vibrations to prevent calibration issues.</a:t>
            </a:r>
          </a:p>
          <a:p>
            <a:pPr lvl="1"/>
            <a:r>
              <a:rPr lang="en-US" dirty="0"/>
              <a:t>Use protective cases to prevent instruments from banging or hitting each other.</a:t>
            </a:r>
          </a:p>
          <a:p>
            <a:pPr lvl="1"/>
            <a:r>
              <a:rPr lang="en-US" dirty="0"/>
              <a:t>Minimize stacking or arranging instruments on top of each other without protective cases.</a:t>
            </a:r>
          </a:p>
          <a:p>
            <a:pPr lvl="1"/>
            <a:r>
              <a:rPr lang="en-US" dirty="0"/>
              <a:t>Address humidity or moisture issues with silica gel packs, air conditioning, or dehumidifiers.</a:t>
            </a:r>
          </a:p>
          <a:p>
            <a:pPr lvl="1"/>
            <a:r>
              <a:rPr lang="en-US" dirty="0"/>
              <a:t>Regularly examine workplaces for unsafe conditions, practices, or equipment, taking corrective actions promptly.</a:t>
            </a:r>
            <a:endParaRPr lang="en-ZA" dirty="0"/>
          </a:p>
        </p:txBody>
      </p:sp>
    </p:spTree>
    <p:extLst>
      <p:ext uri="{BB962C8B-B14F-4D97-AF65-F5344CB8AC3E}">
        <p14:creationId xmlns:p14="http://schemas.microsoft.com/office/powerpoint/2010/main" val="242852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5C42-A0C1-F99A-3F0F-9B588D5FBA6C}"/>
              </a:ext>
            </a:extLst>
          </p:cNvPr>
          <p:cNvSpPr>
            <a:spLocks noGrp="1"/>
          </p:cNvSpPr>
          <p:nvPr>
            <p:ph type="title"/>
          </p:nvPr>
        </p:nvSpPr>
        <p:spPr/>
        <p:txBody>
          <a:bodyPr/>
          <a:lstStyle/>
          <a:p>
            <a:r>
              <a:rPr lang="en-US" dirty="0"/>
              <a:t>(a) </a:t>
            </a:r>
            <a:r>
              <a:rPr lang="en-ZA" dirty="0"/>
              <a:t>Interpretation drawings </a:t>
            </a:r>
          </a:p>
        </p:txBody>
      </p:sp>
      <p:sp>
        <p:nvSpPr>
          <p:cNvPr id="3" name="Content Placeholder 2">
            <a:extLst>
              <a:ext uri="{FF2B5EF4-FFF2-40B4-BE49-F238E27FC236}">
                <a16:creationId xmlns:a16="http://schemas.microsoft.com/office/drawing/2014/main" id="{BD6F80E3-05F7-B338-414B-2861194A22ED}"/>
              </a:ext>
            </a:extLst>
          </p:cNvPr>
          <p:cNvSpPr>
            <a:spLocks noGrp="1"/>
          </p:cNvSpPr>
          <p:nvPr>
            <p:ph idx="1"/>
          </p:nvPr>
        </p:nvSpPr>
        <p:spPr/>
        <p:txBody>
          <a:bodyPr/>
          <a:lstStyle/>
          <a:p>
            <a:r>
              <a:rPr lang="en-US" dirty="0"/>
              <a:t>All jobs start with a drawing. The drawing can be detailed or a sketch. They show information on things such as: </a:t>
            </a:r>
          </a:p>
          <a:p>
            <a:pPr lvl="1"/>
            <a:r>
              <a:rPr lang="en-US" dirty="0"/>
              <a:t>Dimensions </a:t>
            </a:r>
          </a:p>
          <a:p>
            <a:pPr lvl="1"/>
            <a:r>
              <a:rPr lang="en-US" dirty="0"/>
              <a:t>Material type, size and section </a:t>
            </a:r>
          </a:p>
          <a:p>
            <a:pPr lvl="1"/>
            <a:r>
              <a:rPr lang="en-US" dirty="0"/>
              <a:t>Specifications and tolerances </a:t>
            </a:r>
          </a:p>
          <a:p>
            <a:pPr lvl="1"/>
            <a:r>
              <a:rPr lang="en-US" dirty="0"/>
              <a:t>Surface finishes </a:t>
            </a:r>
          </a:p>
          <a:p>
            <a:pPr lvl="1"/>
            <a:r>
              <a:rPr lang="en-US" dirty="0"/>
              <a:t>Drawing standards </a:t>
            </a:r>
          </a:p>
          <a:p>
            <a:pPr lvl="1"/>
            <a:r>
              <a:rPr lang="en-US" dirty="0"/>
              <a:t>Any changes to the drawing</a:t>
            </a:r>
            <a:endParaRPr lang="en-ZA" dirty="0"/>
          </a:p>
        </p:txBody>
      </p:sp>
    </p:spTree>
    <p:extLst>
      <p:ext uri="{BB962C8B-B14F-4D97-AF65-F5344CB8AC3E}">
        <p14:creationId xmlns:p14="http://schemas.microsoft.com/office/powerpoint/2010/main" val="3575708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187-3692-BD51-F88C-23331F816521}"/>
              </a:ext>
            </a:extLst>
          </p:cNvPr>
          <p:cNvSpPr>
            <a:spLocks noGrp="1"/>
          </p:cNvSpPr>
          <p:nvPr>
            <p:ph type="title"/>
          </p:nvPr>
        </p:nvSpPr>
        <p:spPr/>
        <p:txBody>
          <a:bodyPr>
            <a:noAutofit/>
          </a:bodyPr>
          <a:lstStyle/>
          <a:p>
            <a:r>
              <a:rPr lang="en-US" sz="3600" dirty="0"/>
              <a:t>KT0302 Safely store different measuring equipment orderly according to their classifications</a:t>
            </a:r>
            <a:endParaRPr lang="en-ZA" sz="3600" dirty="0"/>
          </a:p>
        </p:txBody>
      </p:sp>
      <p:sp>
        <p:nvSpPr>
          <p:cNvPr id="3" name="Content Placeholder 2">
            <a:extLst>
              <a:ext uri="{FF2B5EF4-FFF2-40B4-BE49-F238E27FC236}">
                <a16:creationId xmlns:a16="http://schemas.microsoft.com/office/drawing/2014/main" id="{9BC72EE5-49D5-0B42-0917-803F85EF081B}"/>
              </a:ext>
            </a:extLst>
          </p:cNvPr>
          <p:cNvSpPr>
            <a:spLocks noGrp="1"/>
          </p:cNvSpPr>
          <p:nvPr>
            <p:ph idx="1"/>
          </p:nvPr>
        </p:nvSpPr>
        <p:spPr>
          <a:xfrm>
            <a:off x="838200" y="1690688"/>
            <a:ext cx="10515600" cy="4351338"/>
          </a:xfrm>
        </p:spPr>
        <p:txBody>
          <a:bodyPr>
            <a:normAutofit fontScale="92500" lnSpcReduction="10000"/>
          </a:bodyPr>
          <a:lstStyle/>
          <a:p>
            <a:r>
              <a:rPr lang="en-US" dirty="0"/>
              <a:t>Criteria for a safely designated area:</a:t>
            </a:r>
          </a:p>
          <a:p>
            <a:pPr lvl="1"/>
            <a:r>
              <a:rPr lang="en-US" dirty="0"/>
              <a:t> Employers should make a dedicated space available – for a storeroom for the storage of tools, measuring equipment and consumables </a:t>
            </a:r>
          </a:p>
          <a:p>
            <a:pPr lvl="1"/>
            <a:r>
              <a:rPr lang="en-US" dirty="0"/>
              <a:t>The storeroom should have shelving and fixtures for the safe storage and issuing to workers of all tools, equipment and consumables. This must be executed in the most convenient way possible with no risk to worker safety. </a:t>
            </a:r>
          </a:p>
          <a:p>
            <a:pPr lvl="1"/>
            <a:r>
              <a:rPr lang="en-US" dirty="0"/>
              <a:t>The store should be staffed by a suitably qualified person/persons - trained to conduct storekeeping activities. </a:t>
            </a:r>
          </a:p>
          <a:p>
            <a:pPr lvl="1"/>
            <a:r>
              <a:rPr lang="en-US" dirty="0"/>
              <a:t>An administration system must be developed which allows for the documenting of all tools issued to - and all tools returned by workers. </a:t>
            </a:r>
          </a:p>
          <a:p>
            <a:pPr lvl="1"/>
            <a:r>
              <a:rPr lang="en-US" dirty="0"/>
              <a:t>A company policy must be established for the control of new tool/equipment purchases, equipment redundancies, decommissioning and re-issuance procedures.</a:t>
            </a:r>
            <a:endParaRPr lang="en-ZA" dirty="0"/>
          </a:p>
        </p:txBody>
      </p:sp>
    </p:spTree>
    <p:extLst>
      <p:ext uri="{BB962C8B-B14F-4D97-AF65-F5344CB8AC3E}">
        <p14:creationId xmlns:p14="http://schemas.microsoft.com/office/powerpoint/2010/main" val="24475689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9E16-89F3-5EBC-E051-2BB48634603C}"/>
              </a:ext>
            </a:extLst>
          </p:cNvPr>
          <p:cNvSpPr>
            <a:spLocks noGrp="1"/>
          </p:cNvSpPr>
          <p:nvPr>
            <p:ph type="title"/>
          </p:nvPr>
        </p:nvSpPr>
        <p:spPr>
          <a:xfrm>
            <a:off x="768723" y="125225"/>
            <a:ext cx="10515600" cy="1325563"/>
          </a:xfrm>
        </p:spPr>
        <p:txBody>
          <a:bodyPr>
            <a:noAutofit/>
          </a:bodyPr>
          <a:lstStyle/>
          <a:p>
            <a:r>
              <a:rPr lang="en-US" sz="3200" dirty="0"/>
              <a:t>KT0304 Procedures for storing different engineering measuring equipment must be maintained</a:t>
            </a:r>
            <a:endParaRPr lang="en-ZA" sz="3200" dirty="0"/>
          </a:p>
        </p:txBody>
      </p:sp>
      <p:sp>
        <p:nvSpPr>
          <p:cNvPr id="3" name="Content Placeholder 2">
            <a:extLst>
              <a:ext uri="{FF2B5EF4-FFF2-40B4-BE49-F238E27FC236}">
                <a16:creationId xmlns:a16="http://schemas.microsoft.com/office/drawing/2014/main" id="{CE118DBE-F474-1E93-8992-67E3B24BCFC9}"/>
              </a:ext>
            </a:extLst>
          </p:cNvPr>
          <p:cNvSpPr>
            <a:spLocks noGrp="1"/>
          </p:cNvSpPr>
          <p:nvPr>
            <p:ph idx="1"/>
          </p:nvPr>
        </p:nvSpPr>
        <p:spPr>
          <a:xfrm>
            <a:off x="629770" y="1450788"/>
            <a:ext cx="10654553" cy="4486275"/>
          </a:xfrm>
        </p:spPr>
        <p:txBody>
          <a:bodyPr>
            <a:normAutofit lnSpcReduction="10000"/>
          </a:bodyPr>
          <a:lstStyle/>
          <a:p>
            <a:r>
              <a:rPr lang="en-US" sz="1600" dirty="0"/>
              <a:t>Optimize accessibility and ensure easy access to commonly used welding tools, reducing time wasted on tool retrieval.</a:t>
            </a:r>
          </a:p>
          <a:p>
            <a:r>
              <a:rPr lang="en-US" sz="1600" dirty="0"/>
              <a:t>Theft Prevention, implement a secure storekeeping system to safeguard tools and equipment from theft.</a:t>
            </a:r>
          </a:p>
          <a:p>
            <a:r>
              <a:rPr lang="en-US" sz="1600" dirty="0"/>
              <a:t>Classification Efficiency, properly categorize tools to facilitate easy identification, minimizing time spent searching. Examples include:</a:t>
            </a:r>
          </a:p>
          <a:p>
            <a:r>
              <a:rPr lang="en-US" sz="1600" dirty="0"/>
              <a:t>   - Striking tools: hammers</a:t>
            </a:r>
          </a:p>
          <a:p>
            <a:r>
              <a:rPr lang="en-US" sz="1600" dirty="0"/>
              <a:t>   - Deburring tools: hand files, deburring tool, etc.</a:t>
            </a:r>
          </a:p>
          <a:p>
            <a:r>
              <a:rPr lang="en-US" sz="1600" dirty="0"/>
              <a:t>   - Abrasive tools: emery paper, pencil grinder, orbital sander, etc.</a:t>
            </a:r>
          </a:p>
          <a:p>
            <a:r>
              <a:rPr lang="en-US" sz="1600" dirty="0"/>
              <a:t>   - Measuring and leveling tools: gauges, spirit level, theodolite, measuring tape, steel rule, etc.</a:t>
            </a:r>
          </a:p>
          <a:p>
            <a:r>
              <a:rPr lang="en-US" sz="1600" dirty="0"/>
              <a:t>   - Inspection tools: crack detection equipment, telescopic mirror, fillet weld gauge, etc.</a:t>
            </a:r>
          </a:p>
          <a:p>
            <a:r>
              <a:rPr lang="en-US" sz="1600" dirty="0"/>
              <a:t>   - Marking off tools: scriber, dividers, </a:t>
            </a:r>
            <a:r>
              <a:rPr lang="en-US" sz="1600" dirty="0" err="1"/>
              <a:t>centre</a:t>
            </a:r>
            <a:r>
              <a:rPr lang="en-US" sz="1600" dirty="0"/>
              <a:t> punch, etc.</a:t>
            </a:r>
          </a:p>
          <a:p>
            <a:r>
              <a:rPr lang="en-US" sz="1600" dirty="0"/>
              <a:t>   - Jigs and fixtures: clamps, blocks, angle-plates, etc.</a:t>
            </a:r>
          </a:p>
          <a:p>
            <a:r>
              <a:rPr lang="en-US" sz="1600" dirty="0"/>
              <a:t>   - Cutting tools: hacksaws, jig-saws</a:t>
            </a:r>
          </a:p>
          <a:p>
            <a:r>
              <a:rPr lang="en-US" sz="1600" dirty="0"/>
              <a:t>   - Pliers, Wrenches (Spanners), and more.</a:t>
            </a:r>
          </a:p>
        </p:txBody>
      </p:sp>
    </p:spTree>
    <p:extLst>
      <p:ext uri="{BB962C8B-B14F-4D97-AF65-F5344CB8AC3E}">
        <p14:creationId xmlns:p14="http://schemas.microsoft.com/office/powerpoint/2010/main" val="32494576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9E16-89F3-5EBC-E051-2BB48634603C}"/>
              </a:ext>
            </a:extLst>
          </p:cNvPr>
          <p:cNvSpPr>
            <a:spLocks noGrp="1"/>
          </p:cNvSpPr>
          <p:nvPr>
            <p:ph type="title"/>
          </p:nvPr>
        </p:nvSpPr>
        <p:spPr/>
        <p:txBody>
          <a:bodyPr>
            <a:noAutofit/>
          </a:bodyPr>
          <a:lstStyle/>
          <a:p>
            <a:r>
              <a:rPr lang="en-US" sz="3200" dirty="0"/>
              <a:t>KT0304 Procedures for storing different engineering measuring equipment must be maintained (p2)</a:t>
            </a:r>
            <a:endParaRPr lang="en-ZA" sz="3200" dirty="0"/>
          </a:p>
        </p:txBody>
      </p:sp>
      <p:sp>
        <p:nvSpPr>
          <p:cNvPr id="3" name="Content Placeholder 2">
            <a:extLst>
              <a:ext uri="{FF2B5EF4-FFF2-40B4-BE49-F238E27FC236}">
                <a16:creationId xmlns:a16="http://schemas.microsoft.com/office/drawing/2014/main" id="{CE118DBE-F474-1E93-8992-67E3B24BCFC9}"/>
              </a:ext>
            </a:extLst>
          </p:cNvPr>
          <p:cNvSpPr>
            <a:spLocks noGrp="1"/>
          </p:cNvSpPr>
          <p:nvPr>
            <p:ph idx="1"/>
          </p:nvPr>
        </p:nvSpPr>
        <p:spPr>
          <a:xfrm>
            <a:off x="838200" y="1690688"/>
            <a:ext cx="10515600" cy="4351338"/>
          </a:xfrm>
        </p:spPr>
        <p:txBody>
          <a:bodyPr>
            <a:normAutofit fontScale="92500" lnSpcReduction="20000"/>
          </a:bodyPr>
          <a:lstStyle/>
          <a:p>
            <a:r>
              <a:rPr lang="en-US" dirty="0"/>
              <a:t>Storekeeping Criteria, storerooms in fabrication and welding workshops should meet the following standards:</a:t>
            </a:r>
          </a:p>
          <a:p>
            <a:r>
              <a:rPr lang="en-US" dirty="0"/>
              <a:t>  Adequate Staffing, involves dedicated personnel for record-keeping, safe storage, and maintenance.</a:t>
            </a:r>
          </a:p>
          <a:p>
            <a:r>
              <a:rPr lang="en-US" dirty="0"/>
              <a:t> Record Keeping, maintain proper records of tools, conduct regular stocktaking, and monitor losses.</a:t>
            </a:r>
          </a:p>
          <a:p>
            <a:r>
              <a:rPr lang="en-US" dirty="0"/>
              <a:t> Maintenance and Calibration, helps ensure tools and equipment are in safe and calibrated conditions, attending to repairs promptly.</a:t>
            </a:r>
          </a:p>
          <a:p>
            <a:r>
              <a:rPr lang="en-US" dirty="0"/>
              <a:t> Replacement Planning, needed to identify the need for tool and equipment replacement and reorder defective items.</a:t>
            </a:r>
          </a:p>
          <a:p>
            <a:r>
              <a:rPr lang="en-US" dirty="0"/>
              <a:t> Budget Preparation. key to liaise with sales representatives for budget preparation and quotations for equipment replacement.</a:t>
            </a:r>
            <a:endParaRPr lang="en-ZA" dirty="0"/>
          </a:p>
        </p:txBody>
      </p:sp>
    </p:spTree>
    <p:extLst>
      <p:ext uri="{BB962C8B-B14F-4D97-AF65-F5344CB8AC3E}">
        <p14:creationId xmlns:p14="http://schemas.microsoft.com/office/powerpoint/2010/main" val="5960296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0044-D1AB-0A57-A945-43EA588A032A}"/>
              </a:ext>
            </a:extLst>
          </p:cNvPr>
          <p:cNvSpPr>
            <a:spLocks noGrp="1"/>
          </p:cNvSpPr>
          <p:nvPr>
            <p:ph type="title"/>
          </p:nvPr>
        </p:nvSpPr>
        <p:spPr>
          <a:xfrm>
            <a:off x="385011" y="365125"/>
            <a:ext cx="11478126" cy="1054601"/>
          </a:xfrm>
        </p:spPr>
        <p:txBody>
          <a:bodyPr>
            <a:noAutofit/>
          </a:bodyPr>
          <a:lstStyle/>
          <a:p>
            <a:r>
              <a:rPr lang="en-US" sz="3600" dirty="0"/>
              <a:t>KT0305 Safety inspection and records of stored engineering measuring equipment tools are administered</a:t>
            </a:r>
            <a:endParaRPr lang="en-ZA" sz="3600" dirty="0"/>
          </a:p>
        </p:txBody>
      </p:sp>
      <p:sp>
        <p:nvSpPr>
          <p:cNvPr id="3" name="Content Placeholder 2">
            <a:extLst>
              <a:ext uri="{FF2B5EF4-FFF2-40B4-BE49-F238E27FC236}">
                <a16:creationId xmlns:a16="http://schemas.microsoft.com/office/drawing/2014/main" id="{649BEEBE-0D72-E0DE-8671-CCD78ECE1FAC}"/>
              </a:ext>
            </a:extLst>
          </p:cNvPr>
          <p:cNvSpPr>
            <a:spLocks noGrp="1"/>
          </p:cNvSpPr>
          <p:nvPr>
            <p:ph idx="1"/>
          </p:nvPr>
        </p:nvSpPr>
        <p:spPr>
          <a:xfrm>
            <a:off x="385011" y="1633120"/>
            <a:ext cx="11189368" cy="4351338"/>
          </a:xfrm>
        </p:spPr>
        <p:txBody>
          <a:bodyPr>
            <a:normAutofit/>
          </a:bodyPr>
          <a:lstStyle/>
          <a:p>
            <a:pPr marL="0" indent="0">
              <a:buNone/>
            </a:pPr>
            <a:r>
              <a:rPr lang="en-US" sz="3200" dirty="0"/>
              <a:t>Factors for administration of safety inspections and records:</a:t>
            </a:r>
          </a:p>
          <a:p>
            <a:pPr lvl="1"/>
            <a:r>
              <a:rPr lang="en-US" sz="2800" dirty="0"/>
              <a:t> Applications of different hand tools in a general engineering context </a:t>
            </a:r>
          </a:p>
          <a:p>
            <a:pPr lvl="1"/>
            <a:r>
              <a:rPr lang="en-US" sz="2800" dirty="0"/>
              <a:t>Common faults and/or defects in hand tools </a:t>
            </a:r>
          </a:p>
          <a:p>
            <a:pPr lvl="1"/>
            <a:r>
              <a:rPr lang="en-US" sz="2800" dirty="0"/>
              <a:t>Procedures for marking unsafe or faulty tools for repair routine maintenance requirements for a range of hand tools storage location </a:t>
            </a:r>
          </a:p>
          <a:p>
            <a:pPr lvl="1"/>
            <a:r>
              <a:rPr lang="en-US" sz="2800" dirty="0"/>
              <a:t>Procedures for a range of hand tools hazards and control measures associated with using hand tools use </a:t>
            </a:r>
          </a:p>
          <a:p>
            <a:pPr lvl="1"/>
            <a:r>
              <a:rPr lang="en-US" sz="2800" dirty="0"/>
              <a:t>Application of personal protective equipment (PPE)</a:t>
            </a:r>
            <a:endParaRPr lang="en-ZA" sz="2800" dirty="0"/>
          </a:p>
        </p:txBody>
      </p:sp>
    </p:spTree>
    <p:extLst>
      <p:ext uri="{BB962C8B-B14F-4D97-AF65-F5344CB8AC3E}">
        <p14:creationId xmlns:p14="http://schemas.microsoft.com/office/powerpoint/2010/main" val="27961109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C327-14ED-6973-4E25-02D156C8CEB8}"/>
              </a:ext>
            </a:extLst>
          </p:cNvPr>
          <p:cNvSpPr>
            <a:spLocks noGrp="1"/>
          </p:cNvSpPr>
          <p:nvPr>
            <p:ph type="title"/>
          </p:nvPr>
        </p:nvSpPr>
        <p:spPr>
          <a:xfrm>
            <a:off x="715370" y="119465"/>
            <a:ext cx="10515600" cy="1325563"/>
          </a:xfrm>
        </p:spPr>
        <p:txBody>
          <a:bodyPr>
            <a:noAutofit/>
          </a:bodyPr>
          <a:lstStyle/>
          <a:p>
            <a:r>
              <a:rPr lang="en-US" sz="3200" dirty="0"/>
              <a:t>KT0306 Recognize and report problems, changes and/or malfunctions while storing engineering measuring equipment.</a:t>
            </a:r>
            <a:endParaRPr lang="en-ZA" sz="3200" dirty="0"/>
          </a:p>
        </p:txBody>
      </p:sp>
      <p:sp>
        <p:nvSpPr>
          <p:cNvPr id="3" name="Content Placeholder 2">
            <a:extLst>
              <a:ext uri="{FF2B5EF4-FFF2-40B4-BE49-F238E27FC236}">
                <a16:creationId xmlns:a16="http://schemas.microsoft.com/office/drawing/2014/main" id="{37E30B60-D1F0-4D09-3080-3D9BE5794CC1}"/>
              </a:ext>
            </a:extLst>
          </p:cNvPr>
          <p:cNvSpPr>
            <a:spLocks noGrp="1"/>
          </p:cNvSpPr>
          <p:nvPr>
            <p:ph idx="1"/>
          </p:nvPr>
        </p:nvSpPr>
        <p:spPr>
          <a:xfrm>
            <a:off x="715370" y="1620909"/>
            <a:ext cx="10515600" cy="4351338"/>
          </a:xfrm>
        </p:spPr>
        <p:txBody>
          <a:bodyPr>
            <a:normAutofit fontScale="85000" lnSpcReduction="20000"/>
          </a:bodyPr>
          <a:lstStyle/>
          <a:p>
            <a:pPr marL="0" indent="0">
              <a:buNone/>
            </a:pPr>
            <a:r>
              <a:rPr lang="en-US" dirty="0"/>
              <a:t>Optimal Storage Practices for Instruments:</a:t>
            </a:r>
          </a:p>
          <a:p>
            <a:r>
              <a:rPr lang="en-US" dirty="0"/>
              <a:t>Environment Consideration: Store instruments in an optimal environment, avoiding wet or damp locations.</a:t>
            </a:r>
          </a:p>
          <a:p>
            <a:r>
              <a:rPr lang="en-US" dirty="0"/>
              <a:t>Avoid Impact: Prevent precision tools from banging into each other or hitting storage walls by arranging them with care.</a:t>
            </a:r>
          </a:p>
          <a:p>
            <a:r>
              <a:rPr lang="en-US" dirty="0"/>
              <a:t>Padding Protection: Ensure instrument cases are well padded to safeguard against potential damage.</a:t>
            </a:r>
          </a:p>
          <a:p>
            <a:r>
              <a:rPr lang="en-US" dirty="0"/>
              <a:t>Avoid Stacking: Refrain from stacking instruments on top of each other unless placed in protective cases.</a:t>
            </a:r>
          </a:p>
          <a:p>
            <a:r>
              <a:rPr lang="en-US" dirty="0"/>
              <a:t>Vibration Management: If unavoidable vibrations are present, position measuring instruments far from the source to prevent calibration issues.</a:t>
            </a:r>
          </a:p>
          <a:p>
            <a:r>
              <a:rPr lang="en-US" dirty="0"/>
              <a:t>Moisture Control: Reduce humidity by employing methods like silica gel packs, air conditioning, or, in extreme cases, a dehumidifier.</a:t>
            </a:r>
          </a:p>
        </p:txBody>
      </p:sp>
    </p:spTree>
    <p:extLst>
      <p:ext uri="{BB962C8B-B14F-4D97-AF65-F5344CB8AC3E}">
        <p14:creationId xmlns:p14="http://schemas.microsoft.com/office/powerpoint/2010/main" val="22709114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9AD1-8A73-F10F-F3C4-C8DFFDEF7BB4}"/>
              </a:ext>
            </a:extLst>
          </p:cNvPr>
          <p:cNvSpPr>
            <a:spLocks noGrp="1"/>
          </p:cNvSpPr>
          <p:nvPr>
            <p:ph type="title"/>
          </p:nvPr>
        </p:nvSpPr>
        <p:spPr/>
        <p:txBody>
          <a:bodyPr/>
          <a:lstStyle/>
          <a:p>
            <a:r>
              <a:rPr lang="en-US" dirty="0"/>
              <a:t>Assessment activity </a:t>
            </a:r>
            <a:endParaRPr lang="en-ZA" dirty="0"/>
          </a:p>
        </p:txBody>
      </p:sp>
      <p:sp>
        <p:nvSpPr>
          <p:cNvPr id="3" name="Content Placeholder 2">
            <a:extLst>
              <a:ext uri="{FF2B5EF4-FFF2-40B4-BE49-F238E27FC236}">
                <a16:creationId xmlns:a16="http://schemas.microsoft.com/office/drawing/2014/main" id="{C91BC1ED-2CEE-6BAD-6777-2FDECAEA0021}"/>
              </a:ext>
            </a:extLst>
          </p:cNvPr>
          <p:cNvSpPr>
            <a:spLocks noGrp="1"/>
          </p:cNvSpPr>
          <p:nvPr>
            <p:ph idx="1"/>
          </p:nvPr>
        </p:nvSpPr>
        <p:spPr>
          <a:xfrm>
            <a:off x="838200" y="1577976"/>
            <a:ext cx="10515600" cy="4351338"/>
          </a:xfrm>
        </p:spPr>
        <p:txBody>
          <a:bodyPr/>
          <a:lstStyle/>
          <a:p>
            <a:r>
              <a:rPr lang="en-US" dirty="0"/>
              <a:t>List SIX of the skills that fabrication workers in the light and heavy industries have in common.</a:t>
            </a:r>
          </a:p>
          <a:p>
            <a:r>
              <a:rPr lang="en-US" dirty="0"/>
              <a:t>List FOUR pieces of information that can be found on a drawing of a fabrication job.</a:t>
            </a:r>
          </a:p>
          <a:p>
            <a:r>
              <a:rPr lang="en-US" dirty="0"/>
              <a:t>To manufacture an article, what SIX things must be done?</a:t>
            </a:r>
          </a:p>
          <a:p>
            <a:r>
              <a:rPr lang="en-US" dirty="0"/>
              <a:t>State THREE methods used to calculate material cutting sizes.</a:t>
            </a:r>
          </a:p>
          <a:p>
            <a:r>
              <a:rPr lang="en-US" dirty="0"/>
              <a:t>List FIVE types of marking out tools.</a:t>
            </a:r>
          </a:p>
          <a:p>
            <a:r>
              <a:rPr lang="en-US" dirty="0"/>
              <a:t>Briefly discuss the FIVE main reasons why it is necessary to have proper storage procedures.</a:t>
            </a:r>
            <a:endParaRPr lang="en-ZA" dirty="0"/>
          </a:p>
        </p:txBody>
      </p:sp>
    </p:spTree>
    <p:extLst>
      <p:ext uri="{BB962C8B-B14F-4D97-AF65-F5344CB8AC3E}">
        <p14:creationId xmlns:p14="http://schemas.microsoft.com/office/powerpoint/2010/main" val="20276513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A330509-2BA7-9FC4-3CB3-0123737CB4FB}"/>
              </a:ext>
            </a:extLst>
          </p:cNvPr>
          <p:cNvPicPr>
            <a:picLocks noChangeAspect="1"/>
          </p:cNvPicPr>
          <p:nvPr/>
        </p:nvPicPr>
        <p:blipFill rotWithShape="1">
          <a:blip r:embed="rId2"/>
          <a:srcRect l="12491" r="4813"/>
          <a:stretch/>
        </p:blipFill>
        <p:spPr>
          <a:xfrm>
            <a:off x="-119929" y="-207776"/>
            <a:ext cx="9399385" cy="7203533"/>
          </a:xfrm>
          <a:prstGeom prst="rect">
            <a:avLst/>
          </a:prstGeom>
        </p:spPr>
      </p:pic>
      <p:sp>
        <p:nvSpPr>
          <p:cNvPr id="18" name="Rectangle 17">
            <a:extLst>
              <a:ext uri="{FF2B5EF4-FFF2-40B4-BE49-F238E27FC236}">
                <a16:creationId xmlns:a16="http://schemas.microsoft.com/office/drawing/2014/main" id="{63A6D68D-CC19-692E-3138-49A358B01BEB}"/>
              </a:ext>
            </a:extLst>
          </p:cNvPr>
          <p:cNvSpPr/>
          <p:nvPr/>
        </p:nvSpPr>
        <p:spPr>
          <a:xfrm flipH="1">
            <a:off x="-119930" y="-207778"/>
            <a:ext cx="12311927" cy="7203533"/>
          </a:xfrm>
          <a:prstGeom prst="rect">
            <a:avLst/>
          </a:prstGeom>
          <a:gradFill flip="none" rotWithShape="1">
            <a:gsLst>
              <a:gs pos="0">
                <a:srgbClr val="000000"/>
              </a:gs>
              <a:gs pos="77000">
                <a:schemeClr val="tx1">
                  <a:alpha val="34726"/>
                </a:schemeClr>
              </a:gs>
              <a:gs pos="51000">
                <a:srgbClr val="000000"/>
              </a:gs>
              <a:gs pos="100000">
                <a:schemeClr val="tx1">
                  <a:alpha val="0"/>
                </a:schemeClr>
              </a:gs>
            </a:gsLst>
            <a:lin ang="0" scaled="0"/>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57F13D61-09B6-6980-8F5D-EEDC82361283}"/>
              </a:ext>
            </a:extLst>
          </p:cNvPr>
          <p:cNvPicPr>
            <a:picLocks noChangeAspect="1"/>
          </p:cNvPicPr>
          <p:nvPr/>
        </p:nvPicPr>
        <p:blipFill>
          <a:blip r:embed="rId3"/>
          <a:stretch>
            <a:fillRect/>
          </a:stretch>
        </p:blipFill>
        <p:spPr>
          <a:xfrm>
            <a:off x="10116459" y="5718587"/>
            <a:ext cx="1419420" cy="609167"/>
          </a:xfrm>
          <a:prstGeom prst="rect">
            <a:avLst/>
          </a:prstGeom>
        </p:spPr>
      </p:pic>
      <p:sp>
        <p:nvSpPr>
          <p:cNvPr id="11" name="TextBox 10">
            <a:extLst>
              <a:ext uri="{FF2B5EF4-FFF2-40B4-BE49-F238E27FC236}">
                <a16:creationId xmlns:a16="http://schemas.microsoft.com/office/drawing/2014/main" id="{F5A360CD-D3B7-9AC4-E3E3-36101E96C7F3}"/>
              </a:ext>
            </a:extLst>
          </p:cNvPr>
          <p:cNvSpPr txBox="1"/>
          <p:nvPr/>
        </p:nvSpPr>
        <p:spPr>
          <a:xfrm>
            <a:off x="6932428" y="3365165"/>
            <a:ext cx="5173829"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The End</a:t>
            </a:r>
          </a:p>
        </p:txBody>
      </p:sp>
      <p:pic>
        <p:nvPicPr>
          <p:cNvPr id="14" name="Picture 13" descr="Logo, company name&#10;&#10;Description automatically generated">
            <a:extLst>
              <a:ext uri="{FF2B5EF4-FFF2-40B4-BE49-F238E27FC236}">
                <a16:creationId xmlns:a16="http://schemas.microsoft.com/office/drawing/2014/main" id="{BCBEADD7-02D1-7B5D-58CA-A13D3EE95068}"/>
              </a:ext>
            </a:extLst>
          </p:cNvPr>
          <p:cNvPicPr>
            <a:picLocks noChangeAspect="1"/>
          </p:cNvPicPr>
          <p:nvPr/>
        </p:nvPicPr>
        <p:blipFill>
          <a:blip r:embed="rId4"/>
          <a:stretch>
            <a:fillRect/>
          </a:stretch>
        </p:blipFill>
        <p:spPr>
          <a:xfrm>
            <a:off x="7910773" y="298831"/>
            <a:ext cx="3625106" cy="1917985"/>
          </a:xfrm>
          <a:prstGeom prst="rect">
            <a:avLst/>
          </a:prstGeom>
        </p:spPr>
      </p:pic>
      <p:cxnSp>
        <p:nvCxnSpPr>
          <p:cNvPr id="13" name="Straight Connector 12">
            <a:extLst>
              <a:ext uri="{FF2B5EF4-FFF2-40B4-BE49-F238E27FC236}">
                <a16:creationId xmlns:a16="http://schemas.microsoft.com/office/drawing/2014/main" id="{2875C713-D456-EED2-083E-02A541B5E732}"/>
              </a:ext>
            </a:extLst>
          </p:cNvPr>
          <p:cNvCxnSpPr>
            <a:cxnSpLocks/>
          </p:cNvCxnSpPr>
          <p:nvPr/>
        </p:nvCxnSpPr>
        <p:spPr>
          <a:xfrm>
            <a:off x="6932428" y="4075400"/>
            <a:ext cx="5259569" cy="0"/>
          </a:xfrm>
          <a:prstGeom prst="line">
            <a:avLst/>
          </a:prstGeom>
          <a:ln w="28575">
            <a:solidFill>
              <a:srgbClr val="F265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26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4E3B-80B8-782F-BE2A-EC5BD2ED3B10}"/>
              </a:ext>
            </a:extLst>
          </p:cNvPr>
          <p:cNvSpPr>
            <a:spLocks noGrp="1"/>
          </p:cNvSpPr>
          <p:nvPr>
            <p:ph type="title"/>
          </p:nvPr>
        </p:nvSpPr>
        <p:spPr/>
        <p:txBody>
          <a:bodyPr/>
          <a:lstStyle/>
          <a:p>
            <a:r>
              <a:rPr lang="en-US" dirty="0"/>
              <a:t>(b) </a:t>
            </a:r>
            <a:r>
              <a:rPr lang="en-ZA" dirty="0"/>
              <a:t>Job planning</a:t>
            </a:r>
          </a:p>
        </p:txBody>
      </p:sp>
      <p:sp>
        <p:nvSpPr>
          <p:cNvPr id="3" name="Content Placeholder 2">
            <a:extLst>
              <a:ext uri="{FF2B5EF4-FFF2-40B4-BE49-F238E27FC236}">
                <a16:creationId xmlns:a16="http://schemas.microsoft.com/office/drawing/2014/main" id="{DC06D122-93AC-D9A7-CC59-C1C4589B6162}"/>
              </a:ext>
            </a:extLst>
          </p:cNvPr>
          <p:cNvSpPr>
            <a:spLocks noGrp="1"/>
          </p:cNvSpPr>
          <p:nvPr>
            <p:ph idx="1"/>
          </p:nvPr>
        </p:nvSpPr>
        <p:spPr/>
        <p:txBody>
          <a:bodyPr/>
          <a:lstStyle/>
          <a:p>
            <a:r>
              <a:rPr lang="en-US" dirty="0"/>
              <a:t>To manufacture a job, a number of the following things need to be done:</a:t>
            </a:r>
          </a:p>
          <a:p>
            <a:pPr lvl="1"/>
            <a:r>
              <a:rPr lang="en-US" dirty="0"/>
              <a:t>Interpret drawings</a:t>
            </a:r>
          </a:p>
          <a:p>
            <a:pPr lvl="1"/>
            <a:r>
              <a:rPr lang="en-US" dirty="0"/>
              <a:t>Identify the tasks to be done</a:t>
            </a:r>
          </a:p>
          <a:p>
            <a:pPr lvl="1"/>
            <a:r>
              <a:rPr lang="en-US" dirty="0"/>
              <a:t>Organize equipment, tools and material for the job</a:t>
            </a:r>
          </a:p>
          <a:p>
            <a:pPr lvl="1"/>
            <a:r>
              <a:rPr lang="en-US" dirty="0"/>
              <a:t>Sequence the tasks</a:t>
            </a:r>
          </a:p>
          <a:p>
            <a:pPr lvl="1"/>
            <a:r>
              <a:rPr lang="en-US" dirty="0"/>
              <a:t>Make the working drawings/model</a:t>
            </a:r>
          </a:p>
          <a:p>
            <a:pPr lvl="1"/>
            <a:r>
              <a:rPr lang="en-US" dirty="0"/>
              <a:t>Develop patterns.</a:t>
            </a:r>
            <a:endParaRPr lang="en-ZA" dirty="0"/>
          </a:p>
        </p:txBody>
      </p:sp>
    </p:spTree>
    <p:extLst>
      <p:ext uri="{BB962C8B-B14F-4D97-AF65-F5344CB8AC3E}">
        <p14:creationId xmlns:p14="http://schemas.microsoft.com/office/powerpoint/2010/main" val="1519029702"/>
      </p:ext>
    </p:extLst>
  </p:cSld>
  <p:clrMapOvr>
    <a:masterClrMapping/>
  </p:clrMapOvr>
</p:sld>
</file>

<file path=ppt/theme/theme1.xml><?xml version="1.0" encoding="utf-8"?>
<a:theme xmlns:a="http://schemas.openxmlformats.org/drawingml/2006/main" name="UJ">
  <a:themeElements>
    <a:clrScheme name="UJ">
      <a:dk1>
        <a:srgbClr val="3C3C3C"/>
      </a:dk1>
      <a:lt1>
        <a:srgbClr val="FFFFFF"/>
      </a:lt1>
      <a:dk2>
        <a:srgbClr val="3C3C3C"/>
      </a:dk2>
      <a:lt2>
        <a:srgbClr val="A7A7A7"/>
      </a:lt2>
      <a:accent1>
        <a:srgbClr val="26003B"/>
      </a:accent1>
      <a:accent2>
        <a:srgbClr val="D95900"/>
      </a:accent2>
      <a:accent3>
        <a:srgbClr val="3C3C3C"/>
      </a:accent3>
      <a:accent4>
        <a:srgbClr val="E98837"/>
      </a:accent4>
      <a:accent5>
        <a:srgbClr val="A7A7A7"/>
      </a:accent5>
      <a:accent6>
        <a:srgbClr val="93809D"/>
      </a:accent6>
      <a:hlink>
        <a:srgbClr val="3C3C3C"/>
      </a:hlink>
      <a:folHlink>
        <a:srgbClr val="A7A7A7"/>
      </a:folHlink>
    </a:clrScheme>
    <a:fontScheme name="Custom 9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BS Only (Black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JBS Only (Whit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JBS black (Co-brand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035a0fb-921b-4cd7-a4c9-7fdfdf106d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6BD0115EBB554382E9105C8F3A4C21" ma:contentTypeVersion="9" ma:contentTypeDescription="Create a new document." ma:contentTypeScope="" ma:versionID="9b4ece1e93ee7ef2274affb0438e301d">
  <xsd:schema xmlns:xsd="http://www.w3.org/2001/XMLSchema" xmlns:xs="http://www.w3.org/2001/XMLSchema" xmlns:p="http://schemas.microsoft.com/office/2006/metadata/properties" xmlns:ns3="c035a0fb-921b-4cd7-a4c9-7fdfdf106d72" xmlns:ns4="65b037a2-c26c-46d1-972b-b247524fd939" targetNamespace="http://schemas.microsoft.com/office/2006/metadata/properties" ma:root="true" ma:fieldsID="7e8f9d1ae09c9b92edaa8e25378ab242" ns3:_="" ns4:_="">
    <xsd:import namespace="c035a0fb-921b-4cd7-a4c9-7fdfdf106d72"/>
    <xsd:import namespace="65b037a2-c26c-46d1-972b-b247524fd93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35a0fb-921b-4cd7-a4c9-7fdfdf106d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b037a2-c26c-46d1-972b-b247524fd9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EA0A95-8455-4283-9F7C-29737B46FCF9}">
  <ds:schemaRefs>
    <ds:schemaRef ds:uri="http://schemas.microsoft.com/office/2006/documentManagement/types"/>
    <ds:schemaRef ds:uri="http://schemas.openxmlformats.org/package/2006/metadata/core-properties"/>
    <ds:schemaRef ds:uri="65b037a2-c26c-46d1-972b-b247524fd939"/>
    <ds:schemaRef ds:uri="http://purl.org/dc/elements/1.1/"/>
    <ds:schemaRef ds:uri="http://schemas.microsoft.com/office/infopath/2007/PartnerControls"/>
    <ds:schemaRef ds:uri="http://purl.org/dc/dcmitype/"/>
    <ds:schemaRef ds:uri="c035a0fb-921b-4cd7-a4c9-7fdfdf106d72"/>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F11C7332-DF5B-4DCC-86F4-11A5DF997C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35a0fb-921b-4cd7-a4c9-7fdfdf106d72"/>
    <ds:schemaRef ds:uri="65b037a2-c26c-46d1-972b-b247524fd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76BC5F-2D56-4EB2-A5A4-6015CBD23E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46634</TotalTime>
  <Words>6966</Words>
  <Application>Microsoft Office PowerPoint</Application>
  <PresentationFormat>Widescreen</PresentationFormat>
  <Paragraphs>554</Paragraphs>
  <Slides>86</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86</vt:i4>
      </vt:variant>
    </vt:vector>
  </HeadingPairs>
  <TitlesOfParts>
    <vt:vector size="96" baseType="lpstr">
      <vt:lpstr>Arial</vt:lpstr>
      <vt:lpstr>Calibri</vt:lpstr>
      <vt:lpstr>Calibri Light</vt:lpstr>
      <vt:lpstr>Söhne</vt:lpstr>
      <vt:lpstr>Wingdings</vt:lpstr>
      <vt:lpstr>UJ</vt:lpstr>
      <vt:lpstr>JBS Only (Black background)</vt:lpstr>
      <vt:lpstr>JBS Only (White background)</vt:lpstr>
      <vt:lpstr>JBS black (Co-branding)</vt:lpstr>
      <vt:lpstr>Custom Design</vt:lpstr>
      <vt:lpstr>PowerPoint Presentation</vt:lpstr>
      <vt:lpstr>ABOUT THIS MODULE </vt:lpstr>
      <vt:lpstr>KM-08-KT01: Safely use engineering measuring equipment</vt:lpstr>
      <vt:lpstr>KT0101 Demonstrate safe working practices, apply worksite practice and generic health, safety and environmental protection concepts prior to commencement using of engineering measuring equipment</vt:lpstr>
      <vt:lpstr>Review Assessment Activity</vt:lpstr>
      <vt:lpstr>Safety precautions for Ventilation, Gases, and Dust:</vt:lpstr>
      <vt:lpstr>KT0102 Identify, select and safely use engineering measuring equipment as recommended by the manufacturer to meet the task descriptions.   The skills common to both light and heavy fabrication industries include: </vt:lpstr>
      <vt:lpstr>(a) Interpretation drawings </vt:lpstr>
      <vt:lpstr>(b) Job planning</vt:lpstr>
      <vt:lpstr>(c) Calculation of material cutting sizes</vt:lpstr>
      <vt:lpstr>(d) Marking out techniques</vt:lpstr>
      <vt:lpstr>Marking out techniques (p2)</vt:lpstr>
      <vt:lpstr>(e) Template development methods</vt:lpstr>
      <vt:lpstr>(f) Line marking techniques</vt:lpstr>
      <vt:lpstr>(g) Engineers chalk</vt:lpstr>
      <vt:lpstr>Engineers chalk (p2)</vt:lpstr>
      <vt:lpstr>Engineers chalk (p3)</vt:lpstr>
      <vt:lpstr>(h) Centre punches</vt:lpstr>
      <vt:lpstr>(i) Marking out tools</vt:lpstr>
      <vt:lpstr>Marking out tools (p2) </vt:lpstr>
      <vt:lpstr>Marking out tools (p3) </vt:lpstr>
      <vt:lpstr>(j) Measuring tools</vt:lpstr>
      <vt:lpstr>Measuring tools (p2) </vt:lpstr>
      <vt:lpstr>Measuring tools (p3) </vt:lpstr>
      <vt:lpstr>Measuring tools (p4) </vt:lpstr>
      <vt:lpstr>Measuring tools (p5) </vt:lpstr>
      <vt:lpstr>(k) Graduated steel rules</vt:lpstr>
      <vt:lpstr>(l) Measuring with a steel rule</vt:lpstr>
      <vt:lpstr>Measuring with a steel rule (p2) </vt:lpstr>
      <vt:lpstr>Measuring with a steel rule (p3) </vt:lpstr>
      <vt:lpstr>(m) Measuring tapes</vt:lpstr>
      <vt:lpstr>Measuring tapes (p2) </vt:lpstr>
      <vt:lpstr>Measuring tapes (p3) </vt:lpstr>
      <vt:lpstr>Measuring tapes (p4) </vt:lpstr>
      <vt:lpstr>Measuring tapes (p5) </vt:lpstr>
      <vt:lpstr>Measuring tapes (p6) </vt:lpstr>
      <vt:lpstr>(n) Callipers</vt:lpstr>
      <vt:lpstr>Callipers (p2) Types of callipers</vt:lpstr>
      <vt:lpstr>Callipers (p3) Using callipers</vt:lpstr>
      <vt:lpstr>Callipers (p4) Using callipers</vt:lpstr>
      <vt:lpstr>(o) Marking gauges</vt:lpstr>
      <vt:lpstr>Marking gauges (p2) </vt:lpstr>
      <vt:lpstr>Marking gauges (p3) </vt:lpstr>
      <vt:lpstr>Marking gauges (p4) </vt:lpstr>
      <vt:lpstr>Marking gauges (p5) </vt:lpstr>
      <vt:lpstr>(p) Vernier callipers</vt:lpstr>
      <vt:lpstr>Vernier callipers (p2) </vt:lpstr>
      <vt:lpstr>Vernier callipers (p3) </vt:lpstr>
      <vt:lpstr>Vernier callipers (p4) </vt:lpstr>
      <vt:lpstr>Vernier callipers (p5) </vt:lpstr>
      <vt:lpstr>Vernier callipers (p6) </vt:lpstr>
      <vt:lpstr>(q) Engineers spirit level </vt:lpstr>
      <vt:lpstr>Engineers spirit level (p2) </vt:lpstr>
      <vt:lpstr>KT0103 Explain and discuss basic units of measure and symbols &amp; KT0104 includes derived units of measure</vt:lpstr>
      <vt:lpstr>Scientific notation and metric prefixes  </vt:lpstr>
      <vt:lpstr>Scientific notation and metric prefixes(p2)  </vt:lpstr>
      <vt:lpstr>Scientific notation and metric prefixes(p3)  </vt:lpstr>
      <vt:lpstr>(b) Engineering notation</vt:lpstr>
      <vt:lpstr>(c) The SI mechanical units </vt:lpstr>
      <vt:lpstr>(d) Unit of force</vt:lpstr>
      <vt:lpstr>Unit of force(p2) </vt:lpstr>
      <vt:lpstr>Unit of force(p3) </vt:lpstr>
      <vt:lpstr>Unit of force(p4) </vt:lpstr>
      <vt:lpstr>Unit of force(p5) </vt:lpstr>
      <vt:lpstr>(e) Measurement of dimensions </vt:lpstr>
      <vt:lpstr>Measurement of dimensions (p2) </vt:lpstr>
      <vt:lpstr>(f) The metric steel rule </vt:lpstr>
      <vt:lpstr>The metric steel rule (p2) </vt:lpstr>
      <vt:lpstr>The metric steel rule (p3) </vt:lpstr>
      <vt:lpstr>The metric steel rule (p4) </vt:lpstr>
      <vt:lpstr>The metric steel rule (p5) </vt:lpstr>
      <vt:lpstr>KM-08-KT02: Apply care and maintenance of engineering measuring equipment</vt:lpstr>
      <vt:lpstr>KT0201 Identify and report unsafe or faulty measuring equipment.</vt:lpstr>
      <vt:lpstr>KT0202 Clean, service and maintain measuring equipment &amp; KT0203</vt:lpstr>
      <vt:lpstr>KT0204 Maintenance of measuring equipment includes oiling, setting and calibration</vt:lpstr>
      <vt:lpstr>KT0205 Problems are reported timeously to appropriate personnel.</vt:lpstr>
      <vt:lpstr>KM-08-KT03: Store engineering power tools in a safely designated area</vt:lpstr>
      <vt:lpstr>KT0301 Engineering measuring equipment is stored as per storage management specifications</vt:lpstr>
      <vt:lpstr>KT0302 Safely store different measuring equipment orderly according to their classifications</vt:lpstr>
      <vt:lpstr>KT0302 Safely store different measuring equipment orderly according to their classifications</vt:lpstr>
      <vt:lpstr>KT0304 Procedures for storing different engineering measuring equipment must be maintained</vt:lpstr>
      <vt:lpstr>KT0304 Procedures for storing different engineering measuring equipment must be maintained (p2)</vt:lpstr>
      <vt:lpstr>KT0305 Safety inspection and records of stored engineering measuring equipment tools are administered</vt:lpstr>
      <vt:lpstr>KT0306 Recognize and report problems, changes and/or malfunctions while storing engineering measuring equipment.</vt:lpstr>
      <vt:lpstr>Assessment activity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dc:creator>
  <cp:lastModifiedBy>Mtshali, Nokwethaba</cp:lastModifiedBy>
  <cp:revision>569</cp:revision>
  <dcterms:created xsi:type="dcterms:W3CDTF">2016-08-29T16:05:45Z</dcterms:created>
  <dcterms:modified xsi:type="dcterms:W3CDTF">2023-12-20T01:52:35Z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0x010100D46BD0115EBB554382E9105C8F3A4C21</vt:lpwstr>
  </property>
</Properties>
</file>