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915"/>
    <p:restoredTop sz="96296"/>
  </p:normalViewPr>
  <p:slideViewPr>
    <p:cSldViewPr snapToGrid="0" snapToObjects="1">
      <p:cViewPr varScale="1">
        <p:scale>
          <a:sx n="128" d="100"/>
          <a:sy n="128" d="100"/>
        </p:scale>
        <p:origin x="2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E1FA1-395F-3948-A812-B4F658CD69C0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2614F-D1E3-674E-BC85-12FCBC73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14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2614F-D1E3-674E-BC85-12FCBC7306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31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246"/>
            </a:lvl1pPr>
            <a:lvl2pPr marL="237380" indent="0" algn="ctr">
              <a:buNone/>
              <a:defRPr sz="1038"/>
            </a:lvl2pPr>
            <a:lvl3pPr marL="474760" indent="0" algn="ctr">
              <a:buNone/>
              <a:defRPr sz="935"/>
            </a:lvl3pPr>
            <a:lvl4pPr marL="712139" indent="0" algn="ctr">
              <a:buNone/>
              <a:defRPr sz="831"/>
            </a:lvl4pPr>
            <a:lvl5pPr marL="949519" indent="0" algn="ctr">
              <a:buNone/>
              <a:defRPr sz="831"/>
            </a:lvl5pPr>
            <a:lvl6pPr marL="1186899" indent="0" algn="ctr">
              <a:buNone/>
              <a:defRPr sz="831"/>
            </a:lvl6pPr>
            <a:lvl7pPr marL="1424278" indent="0" algn="ctr">
              <a:buNone/>
              <a:defRPr sz="831"/>
            </a:lvl7pPr>
            <a:lvl8pPr marL="1661658" indent="0" algn="ctr">
              <a:buNone/>
              <a:defRPr sz="831"/>
            </a:lvl8pPr>
            <a:lvl9pPr marL="1899038" indent="0" algn="ctr">
              <a:buNone/>
              <a:defRPr sz="83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8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0"/>
            <a:ext cx="8543925" cy="2852737"/>
          </a:xfrm>
        </p:spPr>
        <p:txBody>
          <a:bodyPr anchor="b"/>
          <a:lstStyle>
            <a:lvl1pPr>
              <a:defRPr sz="31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6"/>
            <a:ext cx="8543925" cy="1500187"/>
          </a:xfrm>
        </p:spPr>
        <p:txBody>
          <a:bodyPr/>
          <a:lstStyle>
            <a:lvl1pPr marL="0" indent="0">
              <a:buNone/>
              <a:defRPr sz="1246">
                <a:solidFill>
                  <a:schemeClr val="tx1"/>
                </a:solidFill>
              </a:defRPr>
            </a:lvl1pPr>
            <a:lvl2pPr marL="237380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2pPr>
            <a:lvl3pPr marL="47476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3pPr>
            <a:lvl4pPr marL="712139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4pPr>
            <a:lvl5pPr marL="949519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5pPr>
            <a:lvl6pPr marL="1186899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6pPr>
            <a:lvl7pPr marL="1424278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7pPr>
            <a:lvl8pPr marL="1661658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8pPr>
            <a:lvl9pPr marL="1899038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8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4"/>
            <a:ext cx="4190702" cy="823912"/>
          </a:xfrm>
        </p:spPr>
        <p:txBody>
          <a:bodyPr anchor="b"/>
          <a:lstStyle>
            <a:lvl1pPr marL="0" indent="0">
              <a:buNone/>
              <a:defRPr sz="1246" b="1"/>
            </a:lvl1pPr>
            <a:lvl2pPr marL="237380" indent="0">
              <a:buNone/>
              <a:defRPr sz="1038" b="1"/>
            </a:lvl2pPr>
            <a:lvl3pPr marL="474760" indent="0">
              <a:buNone/>
              <a:defRPr sz="935" b="1"/>
            </a:lvl3pPr>
            <a:lvl4pPr marL="712139" indent="0">
              <a:buNone/>
              <a:defRPr sz="831" b="1"/>
            </a:lvl4pPr>
            <a:lvl5pPr marL="949519" indent="0">
              <a:buNone/>
              <a:defRPr sz="831" b="1"/>
            </a:lvl5pPr>
            <a:lvl6pPr marL="1186899" indent="0">
              <a:buNone/>
              <a:defRPr sz="831" b="1"/>
            </a:lvl6pPr>
            <a:lvl7pPr marL="1424278" indent="0">
              <a:buNone/>
              <a:defRPr sz="831" b="1"/>
            </a:lvl7pPr>
            <a:lvl8pPr marL="1661658" indent="0">
              <a:buNone/>
              <a:defRPr sz="831" b="1"/>
            </a:lvl8pPr>
            <a:lvl9pPr marL="1899038" indent="0">
              <a:buNone/>
              <a:defRPr sz="83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6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5" y="1681164"/>
            <a:ext cx="4211340" cy="823912"/>
          </a:xfrm>
        </p:spPr>
        <p:txBody>
          <a:bodyPr anchor="b"/>
          <a:lstStyle>
            <a:lvl1pPr marL="0" indent="0">
              <a:buNone/>
              <a:defRPr sz="1246" b="1"/>
            </a:lvl1pPr>
            <a:lvl2pPr marL="237380" indent="0">
              <a:buNone/>
              <a:defRPr sz="1038" b="1"/>
            </a:lvl2pPr>
            <a:lvl3pPr marL="474760" indent="0">
              <a:buNone/>
              <a:defRPr sz="935" b="1"/>
            </a:lvl3pPr>
            <a:lvl4pPr marL="712139" indent="0">
              <a:buNone/>
              <a:defRPr sz="831" b="1"/>
            </a:lvl4pPr>
            <a:lvl5pPr marL="949519" indent="0">
              <a:buNone/>
              <a:defRPr sz="831" b="1"/>
            </a:lvl5pPr>
            <a:lvl6pPr marL="1186899" indent="0">
              <a:buNone/>
              <a:defRPr sz="831" b="1"/>
            </a:lvl6pPr>
            <a:lvl7pPr marL="1424278" indent="0">
              <a:buNone/>
              <a:defRPr sz="831" b="1"/>
            </a:lvl7pPr>
            <a:lvl8pPr marL="1661658" indent="0">
              <a:buNone/>
              <a:defRPr sz="831" b="1"/>
            </a:lvl8pPr>
            <a:lvl9pPr marL="1899038" indent="0">
              <a:buNone/>
              <a:defRPr sz="83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5" y="2505076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6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166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28"/>
            <a:ext cx="5014913" cy="4873625"/>
          </a:xfrm>
        </p:spPr>
        <p:txBody>
          <a:bodyPr/>
          <a:lstStyle>
            <a:lvl1pPr>
              <a:defRPr sz="1662"/>
            </a:lvl1pPr>
            <a:lvl2pPr>
              <a:defRPr sz="1454"/>
            </a:lvl2pPr>
            <a:lvl3pPr>
              <a:defRPr sz="1246"/>
            </a:lvl3pPr>
            <a:lvl4pPr>
              <a:defRPr sz="1038"/>
            </a:lvl4pPr>
            <a:lvl5pPr>
              <a:defRPr sz="1038"/>
            </a:lvl5pPr>
            <a:lvl6pPr>
              <a:defRPr sz="1038"/>
            </a:lvl6pPr>
            <a:lvl7pPr>
              <a:defRPr sz="1038"/>
            </a:lvl7pPr>
            <a:lvl8pPr>
              <a:defRPr sz="1038"/>
            </a:lvl8pPr>
            <a:lvl9pPr>
              <a:defRPr sz="103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831"/>
            </a:lvl1pPr>
            <a:lvl2pPr marL="237380" indent="0">
              <a:buNone/>
              <a:defRPr sz="727"/>
            </a:lvl2pPr>
            <a:lvl3pPr marL="474760" indent="0">
              <a:buNone/>
              <a:defRPr sz="623"/>
            </a:lvl3pPr>
            <a:lvl4pPr marL="712139" indent="0">
              <a:buNone/>
              <a:defRPr sz="519"/>
            </a:lvl4pPr>
            <a:lvl5pPr marL="949519" indent="0">
              <a:buNone/>
              <a:defRPr sz="519"/>
            </a:lvl5pPr>
            <a:lvl6pPr marL="1186899" indent="0">
              <a:buNone/>
              <a:defRPr sz="519"/>
            </a:lvl6pPr>
            <a:lvl7pPr marL="1424278" indent="0">
              <a:buNone/>
              <a:defRPr sz="519"/>
            </a:lvl7pPr>
            <a:lvl8pPr marL="1661658" indent="0">
              <a:buNone/>
              <a:defRPr sz="519"/>
            </a:lvl8pPr>
            <a:lvl9pPr marL="1899038" indent="0">
              <a:buNone/>
              <a:defRPr sz="51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6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166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28"/>
            <a:ext cx="5014913" cy="4873625"/>
          </a:xfrm>
        </p:spPr>
        <p:txBody>
          <a:bodyPr anchor="t"/>
          <a:lstStyle>
            <a:lvl1pPr marL="0" indent="0">
              <a:buNone/>
              <a:defRPr sz="1662"/>
            </a:lvl1pPr>
            <a:lvl2pPr marL="237380" indent="0">
              <a:buNone/>
              <a:defRPr sz="1454"/>
            </a:lvl2pPr>
            <a:lvl3pPr marL="474760" indent="0">
              <a:buNone/>
              <a:defRPr sz="1246"/>
            </a:lvl3pPr>
            <a:lvl4pPr marL="712139" indent="0">
              <a:buNone/>
              <a:defRPr sz="1038"/>
            </a:lvl4pPr>
            <a:lvl5pPr marL="949519" indent="0">
              <a:buNone/>
              <a:defRPr sz="1038"/>
            </a:lvl5pPr>
            <a:lvl6pPr marL="1186899" indent="0">
              <a:buNone/>
              <a:defRPr sz="1038"/>
            </a:lvl6pPr>
            <a:lvl7pPr marL="1424278" indent="0">
              <a:buNone/>
              <a:defRPr sz="1038"/>
            </a:lvl7pPr>
            <a:lvl8pPr marL="1661658" indent="0">
              <a:buNone/>
              <a:defRPr sz="1038"/>
            </a:lvl8pPr>
            <a:lvl9pPr marL="1899038" indent="0">
              <a:buNone/>
              <a:defRPr sz="103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831"/>
            </a:lvl1pPr>
            <a:lvl2pPr marL="237380" indent="0">
              <a:buNone/>
              <a:defRPr sz="727"/>
            </a:lvl2pPr>
            <a:lvl3pPr marL="474760" indent="0">
              <a:buNone/>
              <a:defRPr sz="623"/>
            </a:lvl3pPr>
            <a:lvl4pPr marL="712139" indent="0">
              <a:buNone/>
              <a:defRPr sz="519"/>
            </a:lvl4pPr>
            <a:lvl5pPr marL="949519" indent="0">
              <a:buNone/>
              <a:defRPr sz="519"/>
            </a:lvl5pPr>
            <a:lvl6pPr marL="1186899" indent="0">
              <a:buNone/>
              <a:defRPr sz="519"/>
            </a:lvl6pPr>
            <a:lvl7pPr marL="1424278" indent="0">
              <a:buNone/>
              <a:defRPr sz="519"/>
            </a:lvl7pPr>
            <a:lvl8pPr marL="1661658" indent="0">
              <a:buNone/>
              <a:defRPr sz="519"/>
            </a:lvl8pPr>
            <a:lvl9pPr marL="1899038" indent="0">
              <a:buNone/>
              <a:defRPr sz="51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4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DF8AD-181E-CC47-8862-464B1F40431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74760" rtl="0" eaLnBrk="1" latinLnBrk="0" hangingPunct="1">
        <a:lnSpc>
          <a:spcPct val="90000"/>
        </a:lnSpc>
        <a:spcBef>
          <a:spcPct val="0"/>
        </a:spcBef>
        <a:buNone/>
        <a:defRPr sz="22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690" indent="-118690" algn="l" defTabSz="47476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454" kern="1200">
          <a:solidFill>
            <a:schemeClr val="tx1"/>
          </a:solidFill>
          <a:latin typeface="+mn-lt"/>
          <a:ea typeface="+mn-ea"/>
          <a:cs typeface="+mn-cs"/>
        </a:defRPr>
      </a:lvl1pPr>
      <a:lvl2pPr marL="356069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593449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3pPr>
      <a:lvl4pPr marL="830829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4pPr>
      <a:lvl5pPr marL="1068209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5pPr>
      <a:lvl6pPr marL="1305588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6pPr>
      <a:lvl7pPr marL="1542968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7pPr>
      <a:lvl8pPr marL="1780348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8pPr>
      <a:lvl9pPr marL="2017728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1pPr>
      <a:lvl2pPr marL="237380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2pPr>
      <a:lvl3pPr marL="474760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3pPr>
      <a:lvl4pPr marL="712139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4pPr>
      <a:lvl5pPr marL="949519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5pPr>
      <a:lvl6pPr marL="1186899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6pPr>
      <a:lvl7pPr marL="1424278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7pPr>
      <a:lvl8pPr marL="1661658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8pPr>
      <a:lvl9pPr marL="1899038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2BD23A4-FAF3-8642-A382-25E3475EF51A}"/>
              </a:ext>
            </a:extLst>
          </p:cNvPr>
          <p:cNvSpPr txBox="1"/>
          <p:nvPr/>
        </p:nvSpPr>
        <p:spPr>
          <a:xfrm>
            <a:off x="861751" y="5603849"/>
            <a:ext cx="460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N.B. Participants can have more than one exclusion criterion, so the numbers sum to &gt;945.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DAF7820-8D92-EF45-9004-9A7AD2E0E749}"/>
              </a:ext>
            </a:extLst>
          </p:cNvPr>
          <p:cNvGrpSpPr/>
          <p:nvPr/>
        </p:nvGrpSpPr>
        <p:grpSpPr>
          <a:xfrm>
            <a:off x="1110191" y="513553"/>
            <a:ext cx="7354535" cy="4558831"/>
            <a:chOff x="1110191" y="500490"/>
            <a:chExt cx="7354535" cy="45588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37FAFF-D707-C943-A243-D85BA30555AB}"/>
                </a:ext>
              </a:extLst>
            </p:cNvPr>
            <p:cNvSpPr txBox="1"/>
            <p:nvPr/>
          </p:nvSpPr>
          <p:spPr>
            <a:xfrm>
              <a:off x="1110191" y="500490"/>
              <a:ext cx="2880000" cy="86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Matched admission and outcome records</a:t>
              </a:r>
            </a:p>
            <a:p>
              <a:pPr algn="ctr"/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= 3,577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3C33A3-EE27-4849-A9CE-04AB4485EC11}"/>
                </a:ext>
              </a:extLst>
            </p:cNvPr>
            <p:cNvSpPr txBox="1"/>
            <p:nvPr/>
          </p:nvSpPr>
          <p:spPr>
            <a:xfrm>
              <a:off x="4421371" y="1472969"/>
              <a:ext cx="4043355" cy="289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Excluded based on inclusion and exclusion criteria</a:t>
              </a:r>
            </a:p>
            <a:p>
              <a:pPr algn="ctr"/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= 949</a:t>
              </a:r>
            </a:p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400"/>
                </a:spcAft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Chronological age &gt; 72 h at admission (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= 146)</a:t>
              </a:r>
            </a:p>
            <a:p>
              <a:pPr>
                <a:spcAft>
                  <a:spcPts val="400"/>
                </a:spcAft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Gestational age &lt; 32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+0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weeks at birth (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= 454)</a:t>
              </a:r>
            </a:p>
            <a:p>
              <a:pPr>
                <a:spcAft>
                  <a:spcPts val="400"/>
                </a:spcAft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Birth weight &lt; 1500 grams (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= 408)</a:t>
              </a:r>
            </a:p>
            <a:p>
              <a:pPr>
                <a:spcAft>
                  <a:spcPts val="400"/>
                </a:spcAft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Dead on admission (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= 11)</a:t>
              </a:r>
            </a:p>
            <a:p>
              <a:pPr>
                <a:spcAft>
                  <a:spcPts val="400"/>
                </a:spcAft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Not singleton or first twin/triplet (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= 164)</a:t>
              </a:r>
            </a:p>
            <a:p>
              <a:pPr>
                <a:spcAft>
                  <a:spcPts val="400"/>
                </a:spcAft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Major congenital anomaly (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= 182)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Invalid admission duration (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= 47)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9EFF156-D2A1-4147-915C-378C9EF60C3A}"/>
                </a:ext>
              </a:extLst>
            </p:cNvPr>
            <p:cNvCxnSpPr>
              <a:cxnSpLocks/>
              <a:stCxn id="60" idx="0"/>
              <a:endCxn id="4" idx="2"/>
            </p:cNvCxnSpPr>
            <p:nvPr/>
          </p:nvCxnSpPr>
          <p:spPr>
            <a:xfrm flipV="1">
              <a:off x="2550191" y="1364490"/>
              <a:ext cx="0" cy="311005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BC5B723-CE4C-7244-9AFA-89B50197988C}"/>
                </a:ext>
              </a:extLst>
            </p:cNvPr>
            <p:cNvSpPr txBox="1"/>
            <p:nvPr/>
          </p:nvSpPr>
          <p:spPr>
            <a:xfrm>
              <a:off x="1110191" y="4474546"/>
              <a:ext cx="288000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Included in analysis</a:t>
              </a:r>
            </a:p>
            <a:p>
              <a:pPr algn="ctr"/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= 2,628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9A8295B-13D9-CF4D-B5E5-03477BE70F6E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2550191" y="2919518"/>
              <a:ext cx="187118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677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116</Words>
  <Application>Microsoft Macintosh PowerPoint</Application>
  <PresentationFormat>A4 Paper (210x297 mm)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Neal, Samuel</dc:creator>
  <cp:lastModifiedBy>NEAL Samuel</cp:lastModifiedBy>
  <cp:revision>46</cp:revision>
  <dcterms:created xsi:type="dcterms:W3CDTF">2020-06-10T13:59:00Z</dcterms:created>
  <dcterms:modified xsi:type="dcterms:W3CDTF">2022-06-20T12:29:41Z</dcterms:modified>
</cp:coreProperties>
</file>