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14"/>
  </p:notesMasterIdLst>
  <p:sldIdLst>
    <p:sldId id="256" r:id="rId5"/>
    <p:sldId id="265" r:id="rId6"/>
    <p:sldId id="262" r:id="rId7"/>
    <p:sldId id="275" r:id="rId8"/>
    <p:sldId id="266" r:id="rId9"/>
    <p:sldId id="258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A625C-3A9D-459D-8C0E-BF4973E646DD}" v="165" dt="2021-12-07T11:10:58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FĂTU" userId="S::samuel.fatu@stud.ubbcluj.ro::d8c65b6b-0bbe-4f21-924e-7c457e3c1b58" providerId="AD" clId="Web-{7E3A625C-3A9D-459D-8C0E-BF4973E646DD}"/>
    <pc:docChg chg="addSld modSld">
      <pc:chgData name="SAMUEL FĂTU" userId="S::samuel.fatu@stud.ubbcluj.ro::d8c65b6b-0bbe-4f21-924e-7c457e3c1b58" providerId="AD" clId="Web-{7E3A625C-3A9D-459D-8C0E-BF4973E646DD}" dt="2021-12-07T11:10:58.916" v="101" actId="1076"/>
      <pc:docMkLst>
        <pc:docMk/>
      </pc:docMkLst>
      <pc:sldChg chg="addSp delSp modSp">
        <pc:chgData name="SAMUEL FĂTU" userId="S::samuel.fatu@stud.ubbcluj.ro::d8c65b6b-0bbe-4f21-924e-7c457e3c1b58" providerId="AD" clId="Web-{7E3A625C-3A9D-459D-8C0E-BF4973E646DD}" dt="2021-12-07T11:09:34.258" v="48" actId="20577"/>
        <pc:sldMkLst>
          <pc:docMk/>
          <pc:sldMk cId="3361619746" sldId="258"/>
        </pc:sldMkLst>
        <pc:spChg chg="add mod">
          <ac:chgData name="SAMUEL FĂTU" userId="S::samuel.fatu@stud.ubbcluj.ro::d8c65b6b-0bbe-4f21-924e-7c457e3c1b58" providerId="AD" clId="Web-{7E3A625C-3A9D-459D-8C0E-BF4973E646DD}" dt="2021-12-07T11:09:34.258" v="48" actId="20577"/>
          <ac:spMkLst>
            <pc:docMk/>
            <pc:sldMk cId="3361619746" sldId="258"/>
            <ac:spMk id="2" creationId="{9D60226D-B673-4319-9F52-EB5A803716AE}"/>
          </ac:spMkLst>
        </pc:spChg>
        <pc:spChg chg="del">
          <ac:chgData name="SAMUEL FĂTU" userId="S::samuel.fatu@stud.ubbcluj.ro::d8c65b6b-0bbe-4f21-924e-7c457e3c1b58" providerId="AD" clId="Web-{7E3A625C-3A9D-459D-8C0E-BF4973E646DD}" dt="2021-12-07T11:09:29.039" v="39"/>
          <ac:spMkLst>
            <pc:docMk/>
            <pc:sldMk cId="3361619746" sldId="258"/>
            <ac:spMk id="8" creationId="{DF7F215D-A866-43AC-A8BD-0CE42BB933BC}"/>
          </ac:spMkLst>
        </pc:spChg>
      </pc:sldChg>
      <pc:sldChg chg="addSp delSp modSp">
        <pc:chgData name="SAMUEL FĂTU" userId="S::samuel.fatu@stud.ubbcluj.ro::d8c65b6b-0bbe-4f21-924e-7c457e3c1b58" providerId="AD" clId="Web-{7E3A625C-3A9D-459D-8C0E-BF4973E646DD}" dt="2021-12-07T11:09:45.430" v="62" actId="20577"/>
        <pc:sldMkLst>
          <pc:docMk/>
          <pc:sldMk cId="4060787589" sldId="264"/>
        </pc:sldMkLst>
        <pc:spChg chg="mod">
          <ac:chgData name="SAMUEL FĂTU" userId="S::samuel.fatu@stud.ubbcluj.ro::d8c65b6b-0bbe-4f21-924e-7c457e3c1b58" providerId="AD" clId="Web-{7E3A625C-3A9D-459D-8C0E-BF4973E646DD}" dt="2021-12-07T11:09:15.555" v="38" actId="20577"/>
          <ac:spMkLst>
            <pc:docMk/>
            <pc:sldMk cId="4060787589" sldId="264"/>
            <ac:spMk id="2" creationId="{B1686305-5F1F-4106-AF5B-4DCF846510FA}"/>
          </ac:spMkLst>
        </pc:spChg>
        <pc:spChg chg="add mod">
          <ac:chgData name="SAMUEL FĂTU" userId="S::samuel.fatu@stud.ubbcluj.ro::d8c65b6b-0bbe-4f21-924e-7c457e3c1b58" providerId="AD" clId="Web-{7E3A625C-3A9D-459D-8C0E-BF4973E646DD}" dt="2021-12-07T11:09:45.430" v="62" actId="20577"/>
          <ac:spMkLst>
            <pc:docMk/>
            <pc:sldMk cId="4060787589" sldId="264"/>
            <ac:spMk id="3" creationId="{DDA1239A-B64F-493B-B5E1-93FC9B200937}"/>
          </ac:spMkLst>
        </pc:spChg>
        <pc:spChg chg="del">
          <ac:chgData name="SAMUEL FĂTU" userId="S::samuel.fatu@stud.ubbcluj.ro::d8c65b6b-0bbe-4f21-924e-7c457e3c1b58" providerId="AD" clId="Web-{7E3A625C-3A9D-459D-8C0E-BF4973E646DD}" dt="2021-12-07T11:09:38.867" v="49"/>
          <ac:spMkLst>
            <pc:docMk/>
            <pc:sldMk cId="4060787589" sldId="264"/>
            <ac:spMk id="8" creationId="{DF7F215D-A866-43AC-A8BD-0CE42BB933BC}"/>
          </ac:spMkLst>
        </pc:spChg>
      </pc:sldChg>
      <pc:sldChg chg="addSp delSp modSp new">
        <pc:chgData name="SAMUEL FĂTU" userId="S::samuel.fatu@stud.ubbcluj.ro::d8c65b6b-0bbe-4f21-924e-7c457e3c1b58" providerId="AD" clId="Web-{7E3A625C-3A9D-459D-8C0E-BF4973E646DD}" dt="2021-12-07T11:10:58.916" v="101" actId="1076"/>
        <pc:sldMkLst>
          <pc:docMk/>
          <pc:sldMk cId="3053164885" sldId="265"/>
        </pc:sldMkLst>
        <pc:spChg chg="del">
          <ac:chgData name="SAMUEL FĂTU" userId="S::samuel.fatu@stud.ubbcluj.ro::d8c65b6b-0bbe-4f21-924e-7c457e3c1b58" providerId="AD" clId="Web-{7E3A625C-3A9D-459D-8C0E-BF4973E646DD}" dt="2021-12-07T11:08:21.022" v="2"/>
          <ac:spMkLst>
            <pc:docMk/>
            <pc:sldMk cId="3053164885" sldId="265"/>
            <ac:spMk id="2" creationId="{BE604768-DEB7-4444-A2DA-13BFA33C7103}"/>
          </ac:spMkLst>
        </pc:spChg>
        <pc:spChg chg="del">
          <ac:chgData name="SAMUEL FĂTU" userId="S::samuel.fatu@stud.ubbcluj.ro::d8c65b6b-0bbe-4f21-924e-7c457e3c1b58" providerId="AD" clId="Web-{7E3A625C-3A9D-459D-8C0E-BF4973E646DD}" dt="2021-12-07T11:08:20.304" v="1"/>
          <ac:spMkLst>
            <pc:docMk/>
            <pc:sldMk cId="3053164885" sldId="265"/>
            <ac:spMk id="3" creationId="{F567ADB7-7B4D-4FA7-9E28-B58C9AD9FF2E}"/>
          </ac:spMkLst>
        </pc:spChg>
        <pc:spChg chg="add mod">
          <ac:chgData name="SAMUEL FĂTU" userId="S::samuel.fatu@stud.ubbcluj.ro::d8c65b6b-0bbe-4f21-924e-7c457e3c1b58" providerId="AD" clId="Web-{7E3A625C-3A9D-459D-8C0E-BF4973E646DD}" dt="2021-12-07T11:08:50.163" v="34" actId="1076"/>
          <ac:spMkLst>
            <pc:docMk/>
            <pc:sldMk cId="3053164885" sldId="265"/>
            <ac:spMk id="5" creationId="{061691C4-5BEA-4EB2-8FC6-F7D108E95623}"/>
          </ac:spMkLst>
        </pc:spChg>
        <pc:spChg chg="add mod">
          <ac:chgData name="SAMUEL FĂTU" userId="S::samuel.fatu@stud.ubbcluj.ro::d8c65b6b-0bbe-4f21-924e-7c457e3c1b58" providerId="AD" clId="Web-{7E3A625C-3A9D-459D-8C0E-BF4973E646DD}" dt="2021-12-07T11:10:54.415" v="100" actId="20577"/>
          <ac:spMkLst>
            <pc:docMk/>
            <pc:sldMk cId="3053164885" sldId="265"/>
            <ac:spMk id="8" creationId="{E6BFA1D1-00DF-4F08-A04A-37BE181FEC03}"/>
          </ac:spMkLst>
        </pc:spChg>
        <pc:picChg chg="add del mod">
          <ac:chgData name="SAMUEL FĂTU" userId="S::samuel.fatu@stud.ubbcluj.ro::d8c65b6b-0bbe-4f21-924e-7c457e3c1b58" providerId="AD" clId="Web-{7E3A625C-3A9D-459D-8C0E-BF4973E646DD}" dt="2021-12-07T11:09:51.258" v="63"/>
          <ac:picMkLst>
            <pc:docMk/>
            <pc:sldMk cId="3053164885" sldId="265"/>
            <ac:picMk id="6" creationId="{FC2B8EB4-6498-4688-99A3-7F4151464D11}"/>
          </ac:picMkLst>
        </pc:picChg>
        <pc:picChg chg="add del mod">
          <ac:chgData name="SAMUEL FĂTU" userId="S::samuel.fatu@stud.ubbcluj.ro::d8c65b6b-0bbe-4f21-924e-7c457e3c1b58" providerId="AD" clId="Web-{7E3A625C-3A9D-459D-8C0E-BF4973E646DD}" dt="2021-12-07T11:10:15.274" v="76"/>
          <ac:picMkLst>
            <pc:docMk/>
            <pc:sldMk cId="3053164885" sldId="265"/>
            <ac:picMk id="9" creationId="{16F1238E-7655-4841-8E78-71BE3A83D37B}"/>
          </ac:picMkLst>
        </pc:picChg>
        <pc:picChg chg="add del mod">
          <ac:chgData name="SAMUEL FĂTU" userId="S::samuel.fatu@stud.ubbcluj.ro::d8c65b6b-0bbe-4f21-924e-7c457e3c1b58" providerId="AD" clId="Web-{7E3A625C-3A9D-459D-8C0E-BF4973E646DD}" dt="2021-12-07T11:10:14.524" v="75"/>
          <ac:picMkLst>
            <pc:docMk/>
            <pc:sldMk cId="3053164885" sldId="265"/>
            <ac:picMk id="10" creationId="{DCE8E108-6429-48B3-B9EB-33D2FED72FE1}"/>
          </ac:picMkLst>
        </pc:picChg>
        <pc:picChg chg="add mod">
          <ac:chgData name="SAMUEL FĂTU" userId="S::samuel.fatu@stud.ubbcluj.ro::d8c65b6b-0bbe-4f21-924e-7c457e3c1b58" providerId="AD" clId="Web-{7E3A625C-3A9D-459D-8C0E-BF4973E646DD}" dt="2021-12-07T11:10:58.916" v="101" actId="1076"/>
          <ac:picMkLst>
            <pc:docMk/>
            <pc:sldMk cId="3053164885" sldId="265"/>
            <ac:picMk id="11" creationId="{33FB3FFC-5F1F-4798-B765-70E0D58505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AA18E-CF29-469D-B619-EDE38BA374AB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8A9D4-D48F-4966-9559-737D92E4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5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8A9D4-D48F-4966-9559-737D92E42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75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49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25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0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8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3A74A-FED1-47E1-89C5-CE4011671665}" type="datetimeFigureOut">
              <a:rPr lang="en-US" smtClean="0"/>
              <a:t>12/01/2022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4D6038-3C04-41D6-ADE0-89E59251D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3A91CF-4209-48D2-B88A-4E882026F5DF}"/>
              </a:ext>
            </a:extLst>
          </p:cNvPr>
          <p:cNvSpPr/>
          <p:nvPr/>
        </p:nvSpPr>
        <p:spPr>
          <a:xfrm>
            <a:off x="512063" y="2341229"/>
            <a:ext cx="939088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3"/>
                </a:solidFill>
              </a:rPr>
              <a:t>Logic Circuits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F3CC8-150E-4605-AA0B-0DCEE9281939}"/>
              </a:ext>
            </a:extLst>
          </p:cNvPr>
          <p:cNvSpPr/>
          <p:nvPr/>
        </p:nvSpPr>
        <p:spPr>
          <a:xfrm>
            <a:off x="83388" y="5926502"/>
            <a:ext cx="377837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</a:t>
            </a:r>
            <a:r>
              <a:rPr lang="ro-RO" sz="4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ă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tu Samuel</a:t>
            </a:r>
          </a:p>
        </p:txBody>
      </p:sp>
    </p:spTree>
    <p:extLst>
      <p:ext uri="{BB962C8B-B14F-4D97-AF65-F5344CB8AC3E}">
        <p14:creationId xmlns:p14="http://schemas.microsoft.com/office/powerpoint/2010/main" val="135144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1691C4-5BEA-4EB2-8FC6-F7D108E95623}"/>
              </a:ext>
            </a:extLst>
          </p:cNvPr>
          <p:cNvSpPr/>
          <p:nvPr/>
        </p:nvSpPr>
        <p:spPr>
          <a:xfrm>
            <a:off x="-1279" y="165173"/>
            <a:ext cx="9501895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  <a:cs typeface="Calibri"/>
              </a:rPr>
              <a:t>Problem Statement</a:t>
            </a:r>
            <a:endParaRPr lang="en-US" sz="5400" b="1" cap="none" spc="0" dirty="0">
              <a:ln/>
              <a:solidFill>
                <a:schemeClr val="accent3"/>
              </a:solidFill>
              <a:effectLst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FA1D1-00DF-4F08-A04A-37BE181FEC03}"/>
              </a:ext>
            </a:extLst>
          </p:cNvPr>
          <p:cNvSpPr txBox="1"/>
          <p:nvPr/>
        </p:nvSpPr>
        <p:spPr>
          <a:xfrm>
            <a:off x="-1279" y="1536174"/>
            <a:ext cx="11529797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Exercise 2</a:t>
            </a:r>
          </a:p>
          <a:p>
            <a:pPr marL="571500" indent="-571500">
              <a:buFont typeface="Wingdings"/>
              <a:buChar char="§"/>
            </a:pPr>
            <a:r>
              <a:rPr lang="en-US" sz="4000" dirty="0">
                <a:ea typeface="+mn-lt"/>
                <a:cs typeface="+mn-lt"/>
              </a:rPr>
              <a:t>Draw the corresponding logic circuit using derived gates, simplify the function and draw the logic circuits associated to all simplified forms of the initial function using only basic gates.</a:t>
            </a:r>
            <a:endParaRPr lang="en-US" sz="40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12C3E7-7AD5-496D-90C2-9851F907D50B}"/>
                  </a:ext>
                </a:extLst>
              </p:cNvPr>
              <p:cNvSpPr txBox="1"/>
              <p:nvPr/>
            </p:nvSpPr>
            <p:spPr>
              <a:xfrm>
                <a:off x="827532" y="5555271"/>
                <a:ext cx="7127748" cy="428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 algn="just">
                  <a:lnSpc>
                    <a:spcPct val="120000"/>
                  </a:lnSpc>
                </a:pP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s-ES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s-ES" sz="2000" b="0" i="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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s-E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12C3E7-7AD5-496D-90C2-9851F907D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2" y="5555271"/>
                <a:ext cx="7127748" cy="428451"/>
              </a:xfrm>
              <a:prstGeom prst="rect">
                <a:avLst/>
              </a:prstGeom>
              <a:blipFill>
                <a:blip r:embed="rId3"/>
                <a:stretch>
                  <a:fillRect l="-941" t="-1408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16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25FC28-6077-4C4F-B5B9-8906D9F2C7A1}"/>
              </a:ext>
            </a:extLst>
          </p:cNvPr>
          <p:cNvSpPr/>
          <p:nvPr/>
        </p:nvSpPr>
        <p:spPr>
          <a:xfrm>
            <a:off x="1" y="85892"/>
            <a:ext cx="9491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Theory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A993E-C104-4AF5-88CB-23167FCA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37" y="1523809"/>
            <a:ext cx="7600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2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25FC28-6077-4C4F-B5B9-8906D9F2C7A1}"/>
              </a:ext>
            </a:extLst>
          </p:cNvPr>
          <p:cNvSpPr/>
          <p:nvPr/>
        </p:nvSpPr>
        <p:spPr>
          <a:xfrm>
            <a:off x="1" y="85892"/>
            <a:ext cx="9491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Theory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7213F5-0093-4372-8071-6BE995EA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64" y="1009222"/>
            <a:ext cx="7202423" cy="50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25FC28-6077-4C4F-B5B9-8906D9F2C7A1}"/>
              </a:ext>
            </a:extLst>
          </p:cNvPr>
          <p:cNvSpPr/>
          <p:nvPr/>
        </p:nvSpPr>
        <p:spPr>
          <a:xfrm>
            <a:off x="1" y="85892"/>
            <a:ext cx="9491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688A4-BB3D-4B79-AA85-E83FB958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7" y="1685704"/>
            <a:ext cx="7397497" cy="43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2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60226D-B673-4319-9F52-EB5A803716AE}"/>
              </a:ext>
            </a:extLst>
          </p:cNvPr>
          <p:cNvSpPr/>
          <p:nvPr/>
        </p:nvSpPr>
        <p:spPr>
          <a:xfrm>
            <a:off x="1" y="85892"/>
            <a:ext cx="941832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  <a:cs typeface="Calibri"/>
              </a:rPr>
              <a:t>Solution</a:t>
            </a:r>
            <a:endParaRPr lang="en-US" sz="5400" b="1" cap="none" spc="0" dirty="0">
              <a:ln/>
              <a:solidFill>
                <a:schemeClr val="accent3"/>
              </a:solidFill>
              <a:effectLst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FB45AE-84F1-4213-8E88-E13319F49512}"/>
                  </a:ext>
                </a:extLst>
              </p:cNvPr>
              <p:cNvSpPr txBox="1"/>
              <p:nvPr/>
            </p:nvSpPr>
            <p:spPr>
              <a:xfrm>
                <a:off x="477445" y="1147024"/>
                <a:ext cx="7127748" cy="428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 algn="just">
                  <a:lnSpc>
                    <a:spcPct val="120000"/>
                  </a:lnSpc>
                </a:pP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s-ES" sz="2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s-E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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s-E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s-ES" sz="20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FB45AE-84F1-4213-8E88-E13319F4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5" y="1147024"/>
                <a:ext cx="7127748" cy="428451"/>
              </a:xfrm>
              <a:prstGeom prst="rect">
                <a:avLst/>
              </a:prstGeom>
              <a:blipFill>
                <a:blip r:embed="rId2"/>
                <a:stretch>
                  <a:fillRect l="-855" t="-1429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3C9A174-5618-4F20-AFD2-B02C0817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952" y="1848421"/>
            <a:ext cx="6819900" cy="47339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812C0A-9511-4AE0-87E6-6CAAAFFE809F}"/>
              </a:ext>
            </a:extLst>
          </p:cNvPr>
          <p:cNvSpPr txBox="1"/>
          <p:nvPr/>
        </p:nvSpPr>
        <p:spPr>
          <a:xfrm>
            <a:off x="1273302" y="2142482"/>
            <a:ext cx="40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B02706-63D9-43A3-9574-AB17AB5E1AAD}"/>
              </a:ext>
            </a:extLst>
          </p:cNvPr>
          <p:cNvSpPr/>
          <p:nvPr/>
        </p:nvSpPr>
        <p:spPr>
          <a:xfrm>
            <a:off x="1543050" y="2258568"/>
            <a:ext cx="137160" cy="156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1809E-EE71-4547-93E8-83F9D5C3BB55}"/>
              </a:ext>
            </a:extLst>
          </p:cNvPr>
          <p:cNvSpPr txBox="1"/>
          <p:nvPr/>
        </p:nvSpPr>
        <p:spPr>
          <a:xfrm>
            <a:off x="1273302" y="3186291"/>
            <a:ext cx="406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552109-3E0F-4ABD-9AAD-60E5E1784910}"/>
              </a:ext>
            </a:extLst>
          </p:cNvPr>
          <p:cNvSpPr/>
          <p:nvPr/>
        </p:nvSpPr>
        <p:spPr>
          <a:xfrm>
            <a:off x="1543050" y="3302377"/>
            <a:ext cx="137160" cy="156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F42DC-14A0-47F2-BEEB-7B3BB36D78CF}"/>
              </a:ext>
            </a:extLst>
          </p:cNvPr>
          <p:cNvSpPr txBox="1"/>
          <p:nvPr/>
        </p:nvSpPr>
        <p:spPr>
          <a:xfrm>
            <a:off x="1273302" y="4230101"/>
            <a:ext cx="40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2504E5-AF84-4A0A-9949-11A8965B8F79}"/>
              </a:ext>
            </a:extLst>
          </p:cNvPr>
          <p:cNvSpPr/>
          <p:nvPr/>
        </p:nvSpPr>
        <p:spPr>
          <a:xfrm>
            <a:off x="1543050" y="4346187"/>
            <a:ext cx="137160" cy="156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0526B1-5A95-4453-A23E-29100288BE95}"/>
                  </a:ext>
                </a:extLst>
              </p:cNvPr>
              <p:cNvSpPr txBox="1"/>
              <p:nvPr/>
            </p:nvSpPr>
            <p:spPr>
              <a:xfrm>
                <a:off x="2641092" y="5972365"/>
                <a:ext cx="2697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0526B1-5A95-4453-A23E-29100288B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92" y="5972365"/>
                <a:ext cx="269748" cy="369332"/>
              </a:xfrm>
              <a:prstGeom prst="rect">
                <a:avLst/>
              </a:prstGeom>
              <a:blipFill>
                <a:blip r:embed="rId4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F9394B-27B1-4304-847E-07B9D00295EE}"/>
                  </a:ext>
                </a:extLst>
              </p:cNvPr>
              <p:cNvSpPr txBox="1"/>
              <p:nvPr/>
            </p:nvSpPr>
            <p:spPr>
              <a:xfrm>
                <a:off x="2744724" y="5466560"/>
                <a:ext cx="2697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F9394B-27B1-4304-847E-07B9D002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24" y="5466560"/>
                <a:ext cx="269748" cy="369332"/>
              </a:xfrm>
              <a:prstGeom prst="rect">
                <a:avLst/>
              </a:prstGeom>
              <a:blipFill>
                <a:blip r:embed="rId5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4701CC-5A78-4487-A09A-E669F1836CA6}"/>
                  </a:ext>
                </a:extLst>
              </p:cNvPr>
              <p:cNvSpPr txBox="1"/>
              <p:nvPr/>
            </p:nvSpPr>
            <p:spPr>
              <a:xfrm>
                <a:off x="4008882" y="5779780"/>
                <a:ext cx="1046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s-ES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4701CC-5A78-4487-A09A-E669F183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882" y="5779780"/>
                <a:ext cx="1046987" cy="369332"/>
              </a:xfrm>
              <a:prstGeom prst="rect">
                <a:avLst/>
              </a:prstGeom>
              <a:blipFill>
                <a:blip r:embed="rId6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9D8307-C273-4494-921F-2F85A2C5C613}"/>
                  </a:ext>
                </a:extLst>
              </p:cNvPr>
              <p:cNvSpPr txBox="1"/>
              <p:nvPr/>
            </p:nvSpPr>
            <p:spPr>
              <a:xfrm>
                <a:off x="8228076" y="1848421"/>
                <a:ext cx="2697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9D8307-C273-4494-921F-2F85A2C5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076" y="1848421"/>
                <a:ext cx="2697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6026E69-4109-44DE-B09C-4A31B5E17442}"/>
              </a:ext>
            </a:extLst>
          </p:cNvPr>
          <p:cNvSpPr txBox="1"/>
          <p:nvPr/>
        </p:nvSpPr>
        <p:spPr>
          <a:xfrm>
            <a:off x="4285869" y="5213495"/>
            <a:ext cx="304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05D998-81E0-4E41-B4D4-0B292DB84B99}"/>
                  </a:ext>
                </a:extLst>
              </p:cNvPr>
              <p:cNvSpPr txBox="1"/>
              <p:nvPr/>
            </p:nvSpPr>
            <p:spPr>
              <a:xfrm>
                <a:off x="5583174" y="5671107"/>
                <a:ext cx="6099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8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s-E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s-ES" sz="18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05D998-81E0-4E41-B4D4-0B292DB84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74" y="5671107"/>
                <a:ext cx="6099048" cy="369332"/>
              </a:xfrm>
              <a:prstGeom prst="rect">
                <a:avLst/>
              </a:prstGeom>
              <a:blipFill>
                <a:blip r:embed="rId8"/>
                <a:stretch>
                  <a:fillRect l="-90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4C8968-F9EB-4C65-93A6-5552ED10A9B5}"/>
                  </a:ext>
                </a:extLst>
              </p:cNvPr>
              <p:cNvSpPr txBox="1"/>
              <p:nvPr/>
            </p:nvSpPr>
            <p:spPr>
              <a:xfrm>
                <a:off x="5380863" y="2119374"/>
                <a:ext cx="6099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8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 </a:t>
                </a:r>
                <a:r>
                  <a:rPr lang="es-ES" sz="18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4C8968-F9EB-4C65-93A6-5552ED10A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63" y="2119374"/>
                <a:ext cx="6099048" cy="369332"/>
              </a:xfrm>
              <a:prstGeom prst="rect">
                <a:avLst/>
              </a:prstGeom>
              <a:blipFill>
                <a:blip r:embed="rId9"/>
                <a:stretch>
                  <a:fillRect l="-900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769B4D-4BDD-4C63-A259-2AED59FF9B05}"/>
                  </a:ext>
                </a:extLst>
              </p:cNvPr>
              <p:cNvSpPr txBox="1"/>
              <p:nvPr/>
            </p:nvSpPr>
            <p:spPr>
              <a:xfrm>
                <a:off x="4285869" y="3734876"/>
                <a:ext cx="6099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s-ES" sz="18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769B4D-4BDD-4C63-A259-2AED59FF9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869" y="3734876"/>
                <a:ext cx="6099048" cy="369332"/>
              </a:xfrm>
              <a:prstGeom prst="rect">
                <a:avLst/>
              </a:prstGeom>
              <a:blipFill>
                <a:blip r:embed="rId10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7549BB-13E9-43AB-BB79-C1D55035DF23}"/>
                  </a:ext>
                </a:extLst>
              </p:cNvPr>
              <p:cNvSpPr txBox="1"/>
              <p:nvPr/>
            </p:nvSpPr>
            <p:spPr>
              <a:xfrm>
                <a:off x="3610356" y="4834057"/>
                <a:ext cx="2697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7549BB-13E9-43AB-BB79-C1D55035D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356" y="4834057"/>
                <a:ext cx="269748" cy="369332"/>
              </a:xfrm>
              <a:prstGeom prst="rect">
                <a:avLst/>
              </a:prstGeom>
              <a:blipFill>
                <a:blip r:embed="rId11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478E03-AD7F-4392-B76E-E2E74A328F85}"/>
                  </a:ext>
                </a:extLst>
              </p:cNvPr>
              <p:cNvSpPr txBox="1"/>
              <p:nvPr/>
            </p:nvSpPr>
            <p:spPr>
              <a:xfrm>
                <a:off x="5380863" y="4129509"/>
                <a:ext cx="6099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s-ES" sz="18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478E03-AD7F-4392-B76E-E2E74A328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63" y="4129509"/>
                <a:ext cx="6099048" cy="369332"/>
              </a:xfrm>
              <a:prstGeom prst="rect">
                <a:avLst/>
              </a:prstGeom>
              <a:blipFill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B9384AC-2553-4CB4-84DD-CA2E7B374D25}"/>
                  </a:ext>
                </a:extLst>
              </p:cNvPr>
              <p:cNvSpPr txBox="1"/>
              <p:nvPr/>
            </p:nvSpPr>
            <p:spPr>
              <a:xfrm>
                <a:off x="6542532" y="3047191"/>
                <a:ext cx="6099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8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s-ES" sz="1800" b="0" i="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 </a:t>
                </a:r>
                <a:r>
                  <a:rPr lang="es-ES" sz="18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s-ES" sz="1800" b="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B9384AC-2553-4CB4-84DD-CA2E7B374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532" y="3047191"/>
                <a:ext cx="6099048" cy="369332"/>
              </a:xfrm>
              <a:prstGeom prst="rect">
                <a:avLst/>
              </a:prstGeom>
              <a:blipFill>
                <a:blip r:embed="rId13"/>
                <a:stretch>
                  <a:fillRect l="-799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FFCEC05-2AAC-4016-A233-5BA9275DF752}"/>
              </a:ext>
            </a:extLst>
          </p:cNvPr>
          <p:cNvSpPr txBox="1"/>
          <p:nvPr/>
        </p:nvSpPr>
        <p:spPr>
          <a:xfrm>
            <a:off x="7678674" y="4302170"/>
            <a:ext cx="6323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s-E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(x, y, 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1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60226D-B673-4319-9F52-EB5A803716AE}"/>
              </a:ext>
            </a:extLst>
          </p:cNvPr>
          <p:cNvSpPr/>
          <p:nvPr/>
        </p:nvSpPr>
        <p:spPr>
          <a:xfrm>
            <a:off x="1" y="85892"/>
            <a:ext cx="941832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  <a:cs typeface="Calibri"/>
              </a:rPr>
              <a:t>Solution</a:t>
            </a:r>
            <a:endParaRPr lang="en-US" sz="5400" b="1" cap="none" spc="0" dirty="0">
              <a:ln/>
              <a:solidFill>
                <a:schemeClr val="accent3"/>
              </a:solidFill>
              <a:effectLst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20F88-3A7E-43C0-A94F-9BA0AD014AA8}"/>
              </a:ext>
            </a:extLst>
          </p:cNvPr>
          <p:cNvSpPr txBox="1"/>
          <p:nvPr/>
        </p:nvSpPr>
        <p:spPr>
          <a:xfrm>
            <a:off x="367717" y="1805392"/>
            <a:ext cx="7127748" cy="79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2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 order to simplify the function we will use Karnaugh diagram.</a:t>
            </a:r>
          </a:p>
          <a:p>
            <a:pPr marL="228600" indent="-228600" algn="just">
              <a:lnSpc>
                <a:spcPct val="12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to write the function into DCF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form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BD7E01-4C17-4A82-A8AD-499854E158E2}"/>
                  </a:ext>
                </a:extLst>
              </p:cNvPr>
              <p:cNvSpPr txBox="1"/>
              <p:nvPr/>
            </p:nvSpPr>
            <p:spPr>
              <a:xfrm>
                <a:off x="870637" y="2704721"/>
                <a:ext cx="10213847" cy="2389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 algn="just">
                  <a:lnSpc>
                    <a:spcPct val="120000"/>
                  </a:lnSpc>
                </a:pP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 </a:t>
                </a:r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s-ES" i="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i="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i="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28600" indent="-228600" algn="just">
                  <a:lnSpc>
                    <a:spcPct val="120000"/>
                  </a:lnSpc>
                </a:pP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(y</a:t>
                </a:r>
                <a:r>
                  <a:rPr lang="es-ES" i="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i="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xz)</a:t>
                </a:r>
              </a:p>
              <a:p>
                <a:pPr marL="228600" indent="-228600" algn="just">
                  <a:lnSpc>
                    <a:spcPct val="120000"/>
                  </a:lnSpc>
                </a:pP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i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i="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i="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yxz</a:t>
                </a:r>
              </a:p>
              <a:p>
                <a:pPr marL="228600" indent="-228600" algn="just">
                  <a:lnSpc>
                    <a:spcPct val="120000"/>
                  </a:lnSpc>
                </a:pP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m:rPr>
                        <m:nor/>
                      </m:rPr>
                      <a:rPr lang="en-US" i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xyz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</m:t>
                    </m:r>
                  </m:oMath>
                </a14:m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a:rPr 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i="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i="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yxz</a:t>
                </a:r>
              </a:p>
              <a:p>
                <a:pPr marL="228600" indent="-228600" algn="just">
                  <a:lnSpc>
                    <a:spcPct val="120000"/>
                  </a:lnSpc>
                </a:pP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m:rPr>
                        <m:nor/>
                      </m:rPr>
                      <a:rPr lang="en-US" i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xyz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</m:t>
                    </m:r>
                  </m:oMath>
                </a14:m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a:rPr 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i="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s-ES" dirty="0" smtClean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xyz</a:t>
                </a:r>
              </a:p>
              <a:p>
                <a:pPr marL="228600" indent="-228600" algn="just">
                  <a:lnSpc>
                    <a:spcPct val="120000"/>
                  </a:lnSpc>
                </a:pP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s-ES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s-E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xyz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i="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s-E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s-E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acc>
                      <m:accPr>
                        <m:chr m:val="̅"/>
                        <m:ctrlP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indent="-228600" algn="just">
                  <a:lnSpc>
                    <a:spcPct val="120000"/>
                  </a:lnSpc>
                </a:pP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en-GB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BD7E01-4C17-4A82-A8AD-499854E15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37" y="2704721"/>
                <a:ext cx="10213847" cy="2389821"/>
              </a:xfrm>
              <a:prstGeom prst="rect">
                <a:avLst/>
              </a:prstGeom>
              <a:blipFill>
                <a:blip r:embed="rId2"/>
                <a:stretch>
                  <a:fillRect l="-537" t="-510" b="-3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1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60226D-B673-4319-9F52-EB5A803716AE}"/>
              </a:ext>
            </a:extLst>
          </p:cNvPr>
          <p:cNvSpPr/>
          <p:nvPr/>
        </p:nvSpPr>
        <p:spPr>
          <a:xfrm>
            <a:off x="1" y="85892"/>
            <a:ext cx="941832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  <a:cs typeface="Calibri"/>
              </a:rPr>
              <a:t>Solution</a:t>
            </a:r>
            <a:endParaRPr lang="en-US" sz="5400" b="1" cap="none" spc="0" dirty="0">
              <a:ln/>
              <a:solidFill>
                <a:schemeClr val="accent3"/>
              </a:solidFill>
              <a:effectLst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BD7E01-4C17-4A82-A8AD-499854E158E2}"/>
                  </a:ext>
                </a:extLst>
              </p:cNvPr>
              <p:cNvSpPr txBox="1"/>
              <p:nvPr/>
            </p:nvSpPr>
            <p:spPr>
              <a:xfrm>
                <a:off x="157405" y="1196700"/>
                <a:ext cx="10213847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 algn="just">
                  <a:lnSpc>
                    <a:spcPct val="120000"/>
                  </a:lnSpc>
                </a:pP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s-ES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en-GB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BD7E01-4C17-4A82-A8AD-499854E15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5" y="1196700"/>
                <a:ext cx="10213847" cy="395429"/>
              </a:xfrm>
              <a:prstGeom prst="rect">
                <a:avLst/>
              </a:prstGeom>
              <a:blipFill>
                <a:blip r:embed="rId2"/>
                <a:stretch>
                  <a:fillRect l="-537" t="-153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 5">
                <a:extLst>
                  <a:ext uri="{FF2B5EF4-FFF2-40B4-BE49-F238E27FC236}">
                    <a16:creationId xmlns:a16="http://schemas.microsoft.com/office/drawing/2014/main" id="{67390210-EACF-4FEE-92D2-1F84D5079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475474"/>
                  </p:ext>
                </p:extLst>
              </p:nvPr>
            </p:nvGraphicFramePr>
            <p:xfrm>
              <a:off x="355757" y="1906187"/>
              <a:ext cx="7084292" cy="27054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0954">
                      <a:extLst>
                        <a:ext uri="{9D8B030D-6E8A-4147-A177-3AD203B41FA5}">
                          <a16:colId xmlns:a16="http://schemas.microsoft.com/office/drawing/2014/main" val="1051488257"/>
                        </a:ext>
                      </a:extLst>
                    </a:gridCol>
                    <a:gridCol w="1172764">
                      <a:extLst>
                        <a:ext uri="{9D8B030D-6E8A-4147-A177-3AD203B41FA5}">
                          <a16:colId xmlns:a16="http://schemas.microsoft.com/office/drawing/2014/main" val="3467798779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424060199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548178651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1028292368"/>
                        </a:ext>
                      </a:extLst>
                    </a:gridCol>
                  </a:tblGrid>
                  <a:tr h="90338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    </a:t>
                          </a:r>
                        </a:p>
                        <a:p>
                          <a:r>
                            <a:rPr lang="en-GB" dirty="0"/>
                            <a:t>              </a:t>
                          </a:r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840494"/>
                      </a:ext>
                    </a:extLst>
                  </a:tr>
                  <a:tr h="89550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i="1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ro-RO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ro-RO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i="1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o-RO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1634863"/>
                      </a:ext>
                    </a:extLst>
                  </a:tr>
                  <a:tr h="89550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i="1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ro-RO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i="1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ro-RO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i="1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endParaRPr lang="ro-RO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49608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 5">
                <a:extLst>
                  <a:ext uri="{FF2B5EF4-FFF2-40B4-BE49-F238E27FC236}">
                    <a16:creationId xmlns:a16="http://schemas.microsoft.com/office/drawing/2014/main" id="{67390210-EACF-4FEE-92D2-1F84D5079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475474"/>
                  </p:ext>
                </p:extLst>
              </p:nvPr>
            </p:nvGraphicFramePr>
            <p:xfrm>
              <a:off x="355757" y="1906187"/>
              <a:ext cx="7084292" cy="27054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0954">
                      <a:extLst>
                        <a:ext uri="{9D8B030D-6E8A-4147-A177-3AD203B41FA5}">
                          <a16:colId xmlns:a16="http://schemas.microsoft.com/office/drawing/2014/main" val="1051488257"/>
                        </a:ext>
                      </a:extLst>
                    </a:gridCol>
                    <a:gridCol w="1172764">
                      <a:extLst>
                        <a:ext uri="{9D8B030D-6E8A-4147-A177-3AD203B41FA5}">
                          <a16:colId xmlns:a16="http://schemas.microsoft.com/office/drawing/2014/main" val="3467798779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424060199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548178651"/>
                        </a:ext>
                      </a:extLst>
                    </a:gridCol>
                    <a:gridCol w="1416858">
                      <a:extLst>
                        <a:ext uri="{9D8B030D-6E8A-4147-A177-3AD203B41FA5}">
                          <a16:colId xmlns:a16="http://schemas.microsoft.com/office/drawing/2014/main" val="1028292368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6" t="-667" r="-326740" b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o-R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840494"/>
                      </a:ext>
                    </a:extLst>
                  </a:tr>
                  <a:tr h="89550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708" t="-102027" r="-364583" b="-1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027" r="-200429" b="-1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3" t="-102027" r="-101293" b="-1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571" t="-102027" r="-858" b="-100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1634863"/>
                      </a:ext>
                    </a:extLst>
                  </a:tr>
                  <a:tr h="895509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o-R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3401" r="-200429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3" t="-203401" r="-101293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i="1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endParaRPr lang="ro-RO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49608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Conector drept 6">
            <a:extLst>
              <a:ext uri="{FF2B5EF4-FFF2-40B4-BE49-F238E27FC236}">
                <a16:creationId xmlns:a16="http://schemas.microsoft.com/office/drawing/2014/main" id="{8A93F1A4-E5B2-465E-A27B-E64CD2C29674}"/>
              </a:ext>
            </a:extLst>
          </p:cNvPr>
          <p:cNvCxnSpPr>
            <a:cxnSpLocks/>
          </p:cNvCxnSpPr>
          <p:nvPr/>
        </p:nvCxnSpPr>
        <p:spPr>
          <a:xfrm>
            <a:off x="355757" y="1906187"/>
            <a:ext cx="1690356" cy="89995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Dreptunghi: colțuri rotunjite 16">
            <a:extLst>
              <a:ext uri="{FF2B5EF4-FFF2-40B4-BE49-F238E27FC236}">
                <a16:creationId xmlns:a16="http://schemas.microsoft.com/office/drawing/2014/main" id="{DC934374-DD4E-480C-B656-71552E29CBA2}"/>
              </a:ext>
            </a:extLst>
          </p:cNvPr>
          <p:cNvSpPr/>
          <p:nvPr/>
        </p:nvSpPr>
        <p:spPr>
          <a:xfrm>
            <a:off x="3369735" y="2949987"/>
            <a:ext cx="2401192" cy="149847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13" name="Dreptunghi: colțuri rotunjite 16">
            <a:extLst>
              <a:ext uri="{FF2B5EF4-FFF2-40B4-BE49-F238E27FC236}">
                <a16:creationId xmlns:a16="http://schemas.microsoft.com/office/drawing/2014/main" id="{65565603-44BE-49F2-8B83-5247865EF8FC}"/>
              </a:ext>
            </a:extLst>
          </p:cNvPr>
          <p:cNvSpPr/>
          <p:nvPr/>
        </p:nvSpPr>
        <p:spPr>
          <a:xfrm>
            <a:off x="2297109" y="3076557"/>
            <a:ext cx="4753950" cy="50744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1D4FD4C-B279-4AC1-850D-098D765A0F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46" y="4715785"/>
                <a:ext cx="7162918" cy="21605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factorizations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max1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max2</a:t>
                </a:r>
                <a:endParaRPr lang="en-GB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maximal </a:t>
                </a:r>
                <a:r>
                  <a:rPr lang="en-GB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monoms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M(f) = {max1, max2} = {y,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central </a:t>
                </a:r>
                <a:r>
                  <a:rPr lang="en-GB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monoms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C(f) = {max1,  max2} = {y,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Font typeface="Wingdings 3" charset="2"/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1D4FD4C-B279-4AC1-850D-098D765A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46" y="4715785"/>
                <a:ext cx="7162918" cy="2160503"/>
              </a:xfrm>
              <a:prstGeom prst="rect">
                <a:avLst/>
              </a:prstGeom>
              <a:blipFill>
                <a:blip r:embed="rId4"/>
                <a:stretch>
                  <a:fillRect l="-511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03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60226D-B673-4319-9F52-EB5A803716AE}"/>
              </a:ext>
            </a:extLst>
          </p:cNvPr>
          <p:cNvSpPr/>
          <p:nvPr/>
        </p:nvSpPr>
        <p:spPr>
          <a:xfrm>
            <a:off x="1" y="85892"/>
            <a:ext cx="941832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  <a:cs typeface="Calibri"/>
              </a:rPr>
              <a:t>Solution</a:t>
            </a:r>
            <a:endParaRPr lang="en-US" sz="5400" b="1" cap="none" spc="0" dirty="0">
              <a:ln/>
              <a:solidFill>
                <a:schemeClr val="accent3"/>
              </a:solidFill>
              <a:effectLst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DD9BC56-3FF0-4BE1-A848-E441202D5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011" y="1009222"/>
                <a:ext cx="9150297" cy="40504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Because M(f)=C(f) there is a unique simplified form of f, obtained as the disjunction of all central </a:t>
                </a:r>
                <a:r>
                  <a:rPr lang="en-US" dirty="0" err="1"/>
                  <a:t>monoms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DD9BC56-3FF0-4BE1-A848-E441202D5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011" y="1009222"/>
                <a:ext cx="9150297" cy="4050453"/>
              </a:xfrm>
              <a:blipFill>
                <a:blip r:embed="rId2"/>
                <a:stretch>
                  <a:fillRect l="-133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D72B0F4-B008-47B8-9B97-919262C2F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08" y="2802826"/>
            <a:ext cx="7696200" cy="2733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8C0385-E4AB-4C75-921F-FA7F175E202D}"/>
                  </a:ext>
                </a:extLst>
              </p:cNvPr>
              <p:cNvSpPr txBox="1"/>
              <p:nvPr/>
            </p:nvSpPr>
            <p:spPr>
              <a:xfrm>
                <a:off x="-1573429" y="3007016"/>
                <a:ext cx="6099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8C0385-E4AB-4C75-921F-FA7F175E2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3429" y="3007016"/>
                <a:ext cx="6099048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D9EC62E-A06A-4091-8B0A-4E71795FC5AD}"/>
              </a:ext>
            </a:extLst>
          </p:cNvPr>
          <p:cNvSpPr/>
          <p:nvPr/>
        </p:nvSpPr>
        <p:spPr>
          <a:xfrm>
            <a:off x="1557528" y="3150724"/>
            <a:ext cx="137160" cy="156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6A30D-E75E-4036-8E50-3045D6C0FCAD}"/>
              </a:ext>
            </a:extLst>
          </p:cNvPr>
          <p:cNvSpPr/>
          <p:nvPr/>
        </p:nvSpPr>
        <p:spPr>
          <a:xfrm>
            <a:off x="1557528" y="5020953"/>
            <a:ext cx="137160" cy="156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7DDC7-0ADC-488D-97A6-BB4FA7159A84}"/>
                  </a:ext>
                </a:extLst>
              </p:cNvPr>
              <p:cNvSpPr txBox="1"/>
              <p:nvPr/>
            </p:nvSpPr>
            <p:spPr>
              <a:xfrm>
                <a:off x="-1573429" y="4902441"/>
                <a:ext cx="6099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7DDC7-0ADC-488D-97A6-BB4FA715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3429" y="4902441"/>
                <a:ext cx="6099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B325CE-6011-4679-A548-13903BBF2BD0}"/>
                  </a:ext>
                </a:extLst>
              </p:cNvPr>
              <p:cNvSpPr txBox="1"/>
              <p:nvPr/>
            </p:nvSpPr>
            <p:spPr>
              <a:xfrm>
                <a:off x="2098548" y="4729674"/>
                <a:ext cx="68854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B325CE-6011-4679-A548-13903BBF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48" y="4729674"/>
                <a:ext cx="68854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1C6B41-F0D0-46CC-B7E3-AA07D98E8FB8}"/>
                  </a:ext>
                </a:extLst>
              </p:cNvPr>
              <p:cNvSpPr txBox="1"/>
              <p:nvPr/>
            </p:nvSpPr>
            <p:spPr>
              <a:xfrm>
                <a:off x="8398764" y="3792991"/>
                <a:ext cx="820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1C6B41-F0D0-46CC-B7E3-AA07D98E8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764" y="3792991"/>
                <a:ext cx="820650" cy="369332"/>
              </a:xfrm>
              <a:prstGeom prst="rect">
                <a:avLst/>
              </a:prstGeom>
              <a:blipFill>
                <a:blip r:embed="rId7"/>
                <a:stretch>
                  <a:fillRect r="-1791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10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6D0DFB-E924-493F-9206-34BC3561E3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BC192E-ABB5-40B7-8294-02BBE95FB823}">
  <ds:schemaRefs>
    <ds:schemaRef ds:uri="468a07fd-8133-444d-9e08-49d6dbf79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470E09-9BB1-434B-B021-032DB30949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530</Words>
  <Application>Microsoft Office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FĂTU</dc:creator>
  <cp:lastModifiedBy>SAMUEL FĂTU</cp:lastModifiedBy>
  <cp:revision>16</cp:revision>
  <dcterms:created xsi:type="dcterms:W3CDTF">2021-11-10T14:32:30Z</dcterms:created>
  <dcterms:modified xsi:type="dcterms:W3CDTF">2022-01-12T17:21:56Z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