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88" r:id="rId3"/>
    <p:sldId id="291" r:id="rId4"/>
    <p:sldId id="292" r:id="rId5"/>
    <p:sldId id="293" r:id="rId6"/>
    <p:sldId id="294" r:id="rId7"/>
    <p:sldId id="295" r:id="rId8"/>
    <p:sldId id="289" r:id="rId9"/>
    <p:sldId id="296" r:id="rId10"/>
    <p:sldId id="318" r:id="rId11"/>
    <p:sldId id="319" r:id="rId12"/>
    <p:sldId id="325" r:id="rId13"/>
    <p:sldId id="326" r:id="rId14"/>
    <p:sldId id="327" r:id="rId15"/>
    <p:sldId id="297" r:id="rId16"/>
    <p:sldId id="320" r:id="rId17"/>
    <p:sldId id="321" r:id="rId18"/>
    <p:sldId id="322" r:id="rId19"/>
    <p:sldId id="323" r:id="rId20"/>
    <p:sldId id="324" r:id="rId21"/>
    <p:sldId id="328" r:id="rId22"/>
    <p:sldId id="329" r:id="rId23"/>
    <p:sldId id="330" r:id="rId24"/>
    <p:sldId id="298" r:id="rId25"/>
    <p:sldId id="331" r:id="rId26"/>
    <p:sldId id="317" r:id="rId27"/>
    <p:sldId id="316" r:id="rId28"/>
    <p:sldId id="315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9" r:id="rId37"/>
    <p:sldId id="310" r:id="rId38"/>
    <p:sldId id="311" r:id="rId39"/>
    <p:sldId id="312" r:id="rId40"/>
    <p:sldId id="307" r:id="rId41"/>
    <p:sldId id="306" r:id="rId42"/>
    <p:sldId id="314" r:id="rId43"/>
    <p:sldId id="308" r:id="rId44"/>
    <p:sldId id="313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FB9"/>
    <a:srgbClr val="3333FF"/>
    <a:srgbClr val="000000"/>
    <a:srgbClr val="FFFF00"/>
    <a:srgbClr val="FF9999"/>
    <a:srgbClr val="92DADC"/>
    <a:srgbClr val="FD1A09"/>
    <a:srgbClr val="C229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31" autoAdjust="0"/>
    <p:restoredTop sz="91991" autoAdjust="0"/>
  </p:normalViewPr>
  <p:slideViewPr>
    <p:cSldViewPr>
      <p:cViewPr varScale="1">
        <p:scale>
          <a:sx n="109" d="100"/>
          <a:sy n="109" d="100"/>
        </p:scale>
        <p:origin x="672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</p:grpSp>
      <p:sp>
        <p:nvSpPr>
          <p:cNvPr id="2361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2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D121E-031E-4373-AF72-E60E098CBB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6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A5523-B7FC-4B33-AECB-5D0ACE70B6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6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1D2DE-DFEC-42CE-B936-7D93D24F27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00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ro-RO" noProof="0" smtClean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624EA-FB5A-4200-82F6-BE63BF9B5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44877-F8FA-4BED-8458-337942A14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FB03E-152A-4DC6-B1B8-16AD9AC92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9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A78F0-3C2D-440E-A4BF-7EBAA7CFCE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CF601-137B-4C64-A351-A8CC6177E7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3BF29-8415-4BDF-ADB3-33E343CF0F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6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81FB9-4C10-44E6-BC0D-99C4F7C95E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0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0BFE9-050E-4841-837A-0459100684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2480D-DA0D-43A7-8619-8ABB6480CD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4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 userDrawn="1"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 userDrawn="1"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 userDrawn="1"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 userDrawn="1"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 userDrawn="1"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 userDrawn="1"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 userDrawn="1"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 userDrawn="1"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 userDrawn="1"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 userDrawn="1"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 userDrawn="1"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 userDrawn="1"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 userDrawn="1"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 userDrawn="1"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 userDrawn="1"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 userDrawn="1"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 userDrawn="1"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 userDrawn="1"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 userDrawn="1"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 userDrawn="1"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 userDrawn="1"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 userDrawn="1"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 userDrawn="1"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 userDrawn="1"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 userDrawn="1"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 userDrawn="1"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 userDrawn="1"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 userDrawn="1"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 userDrawn="1"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 userDrawn="1"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 userDrawn="1"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 userDrawn="1"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 userDrawn="1"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 userDrawn="1"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 userDrawn="1"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 userDrawn="1"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 userDrawn="1"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 userDrawn="1"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 userDrawn="1"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 userDrawn="1"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 userDrawn="1"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 userDrawn="1"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 userDrawn="1"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 userDrawn="1"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 userDrawn="1"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 userDrawn="1"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 userDrawn="1"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 userDrawn="1"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 userDrawn="1"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 userDrawn="1"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034" name="Line 58"/>
            <p:cNvSpPr>
              <a:spLocks noChangeShapeType="1"/>
            </p:cNvSpPr>
            <p:nvPr userDrawn="1"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1035" name="Group 59"/>
            <p:cNvGrpSpPr>
              <a:grpSpLocks/>
            </p:cNvGrpSpPr>
            <p:nvPr userDrawn="1"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 userDrawn="1"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 userDrawn="1"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038" name="Arc 62"/>
              <p:cNvSpPr>
                <a:spLocks/>
              </p:cNvSpPr>
              <p:nvPr userDrawn="1"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93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94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95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667ACBE0-E03B-4903-A640-83C3D1A824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/wiki/Classless_Inter-Domain_Routing" TargetMode="External"/><Relationship Id="rId2" Type="http://schemas.openxmlformats.org/officeDocument/2006/relationships/hyperlink" Target="/wiki/Classful_networ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ools.ietf.org/html/rfc1918" TargetMode="External"/><Relationship Id="rId4" Type="http://schemas.openxmlformats.org/officeDocument/2006/relationships/hyperlink" Target="http://tools.ietf.org/html/rfc1597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1.png"/><Relationship Id="rId5" Type="http://schemas.openxmlformats.org/officeDocument/2006/relationships/oleObject" Target="../embeddings/oleObject22.bin"/><Relationship Id="rId10" Type="http://schemas.openxmlformats.org/officeDocument/2006/relationships/oleObject" Target="../embeddings/oleObject27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2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9.bin"/><Relationship Id="rId11" Type="http://schemas.openxmlformats.org/officeDocument/2006/relationships/oleObject" Target="../embeddings/oleObject34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6.bin"/><Relationship Id="rId11" Type="http://schemas.openxmlformats.org/officeDocument/2006/relationships/oleObject" Target="../embeddings/oleObject41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5.bin"/><Relationship Id="rId9" Type="http://schemas.openxmlformats.org/officeDocument/2006/relationships/oleObject" Target="../embeddings/oleObject39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3.bin"/><Relationship Id="rId11" Type="http://schemas.openxmlformats.org/officeDocument/2006/relationships/oleObject" Target="../embeddings/oleObject48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2.bin"/><Relationship Id="rId9" Type="http://schemas.openxmlformats.org/officeDocument/2006/relationships/oleObject" Target="../embeddings/oleObject46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49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5.bin"/><Relationship Id="rId5" Type="http://schemas.openxmlformats.org/officeDocument/2006/relationships/oleObject" Target="../embeddings/oleObject54.bin"/><Relationship Id="rId4" Type="http://schemas.openxmlformats.org/officeDocument/2006/relationships/image" Target="../media/image3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image" Target="../media/image3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5" Type="http://schemas.openxmlformats.org/officeDocument/2006/relationships/hyperlink" Target="mk:@MSITStore:E:\UBB\Cursuri\Dadi-ComputerNetworks\Books\Illustrated%20TCP-IP%20-%20A%20Graphic%20Guide%20To%20The%20Protocol%20Suite%20(1999).chm::/images/fig04-03_0.gif" TargetMode="Externa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7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10" Type="http://schemas.openxmlformats.org/officeDocument/2006/relationships/oleObject" Target="../embeddings/oleObject20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066800"/>
            <a:ext cx="7772400" cy="2590800"/>
          </a:xfrm>
        </p:spPr>
        <p:txBody>
          <a:bodyPr/>
          <a:lstStyle/>
          <a:p>
            <a:pPr algn="ctr" eaLnBrk="1" hangingPunct="1"/>
            <a:r>
              <a:rPr lang="en-US" smtClean="0"/>
              <a:t>Computer Networks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u="sng" smtClean="0"/>
              <a:t>The Network Layer </a:t>
            </a:r>
          </a:p>
        </p:txBody>
      </p:sp>
      <p:sp>
        <p:nvSpPr>
          <p:cNvPr id="3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4648200"/>
            <a:ext cx="2057400" cy="762000"/>
          </a:xfrm>
        </p:spPr>
        <p:txBody>
          <a:bodyPr/>
          <a:lstStyle/>
          <a:p>
            <a:pPr eaLnBrk="1" hangingPunct="1"/>
            <a:r>
              <a:rPr lang="en-US" smtClean="0"/>
              <a:t>Lecture 7</a:t>
            </a: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2514600" y="3962400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>
                <a:latin typeface="Times New Roman" pitchFamily="18" charset="0"/>
              </a:rPr>
              <a:t>Adrian Sergiu DARABANT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Subnet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712968" cy="51125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Basic concept:</a:t>
            </a:r>
          </a:p>
          <a:p>
            <a:pPr lvl="1"/>
            <a:r>
              <a:rPr lang="en-US" dirty="0" smtClean="0"/>
              <a:t>A subset of a class A, B or C network.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IP addresses that do not use subnets consist of</a:t>
            </a:r>
          </a:p>
          <a:p>
            <a:pPr lvl="1"/>
            <a:r>
              <a:rPr lang="en-US" dirty="0" smtClean="0"/>
              <a:t>A </a:t>
            </a:r>
            <a:r>
              <a:rPr lang="en-US" u="sng" dirty="0" smtClean="0"/>
              <a:t>network portion</a:t>
            </a:r>
            <a:r>
              <a:rPr lang="en-US" dirty="0" smtClean="0"/>
              <a:t>, and </a:t>
            </a:r>
          </a:p>
          <a:p>
            <a:pPr lvl="1"/>
            <a:r>
              <a:rPr lang="en-US" dirty="0" smtClean="0"/>
              <a:t>A </a:t>
            </a:r>
            <a:r>
              <a:rPr lang="en-US" u="sng" dirty="0" smtClean="0"/>
              <a:t>host portion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Represents a static two-level hierarchical addressing model.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8400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Subnet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905000"/>
            <a:ext cx="8712968" cy="447632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IP subnets introduces a third level of </a:t>
            </a:r>
            <a:r>
              <a:rPr lang="en-US" dirty="0" smtClean="0"/>
              <a:t>hierarchy.</a:t>
            </a:r>
          </a:p>
          <a:p>
            <a:pPr marL="857250" lvl="1" indent="-457200"/>
            <a:r>
              <a:rPr lang="en-US" dirty="0" smtClean="0"/>
              <a:t>A </a:t>
            </a:r>
            <a:r>
              <a:rPr lang="en-US" u="sng" dirty="0" smtClean="0"/>
              <a:t>network</a:t>
            </a:r>
            <a:r>
              <a:rPr lang="en-US" dirty="0" smtClean="0"/>
              <a:t> portion	</a:t>
            </a:r>
          </a:p>
          <a:p>
            <a:pPr marL="857250" lvl="1" indent="-457200"/>
            <a:r>
              <a:rPr lang="en-US" dirty="0" smtClean="0"/>
              <a:t>A </a:t>
            </a:r>
            <a:r>
              <a:rPr lang="en-US" u="sng" dirty="0" smtClean="0"/>
              <a:t>subnet</a:t>
            </a:r>
            <a:r>
              <a:rPr lang="en-US" dirty="0" smtClean="0"/>
              <a:t> portion</a:t>
            </a:r>
          </a:p>
          <a:p>
            <a:pPr marL="857250" lvl="1" indent="-457200"/>
            <a:r>
              <a:rPr lang="en-US" dirty="0" smtClean="0"/>
              <a:t>A </a:t>
            </a:r>
            <a:r>
              <a:rPr lang="en-US" u="sng" dirty="0" smtClean="0"/>
              <a:t>host</a:t>
            </a:r>
            <a:r>
              <a:rPr lang="en-US" dirty="0" smtClean="0"/>
              <a:t> portion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Allow more efficient (and structured)  utilization of the addresses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Uses network masks.</a:t>
            </a:r>
            <a:endParaRPr lang="ro-RO" dirty="0"/>
          </a:p>
        </p:txBody>
      </p:sp>
      <p:sp>
        <p:nvSpPr>
          <p:cNvPr id="5" name="TextBox 4"/>
          <p:cNvSpPr txBox="1"/>
          <p:nvPr/>
        </p:nvSpPr>
        <p:spPr>
          <a:xfrm>
            <a:off x="4464480" y="3311618"/>
            <a:ext cx="399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/>
              <a:t>usually handled </a:t>
            </a:r>
            <a:r>
              <a:rPr lang="en-US" sz="1800" b="0" dirty="0" smtClean="0"/>
              <a:t>together as </a:t>
            </a:r>
            <a:r>
              <a:rPr lang="en-US" sz="1800" b="0" i="1" dirty="0" smtClean="0"/>
              <a:t>network</a:t>
            </a:r>
          </a:p>
          <a:p>
            <a:r>
              <a:rPr lang="en-US" sz="1800" b="0" dirty="0" smtClean="0"/>
              <a:t>but  with substructure</a:t>
            </a:r>
            <a:endParaRPr lang="ro-RO" sz="1800" b="0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3923928" y="3068960"/>
            <a:ext cx="504056" cy="864096"/>
          </a:xfrm>
          <a:prstGeom prst="rightBrace">
            <a:avLst/>
          </a:prstGeom>
          <a:solidFill>
            <a:schemeClr val="tx1">
              <a:lumMod val="20000"/>
              <a:lumOff val="80000"/>
              <a:alpha val="44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73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CIDR – Introduction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size of the global routing tables </a:t>
            </a:r>
            <a:r>
              <a:rPr lang="en-US" dirty="0" smtClean="0"/>
              <a:t> have </a:t>
            </a:r>
            <a:r>
              <a:rPr lang="en-US" dirty="0"/>
              <a:t>grown very fast in recent years.</a:t>
            </a:r>
          </a:p>
          <a:p>
            <a:pPr lvl="1"/>
            <a:r>
              <a:rPr lang="en-US" dirty="0" smtClean="0"/>
              <a:t>Caused </a:t>
            </a:r>
            <a:r>
              <a:rPr lang="en-US" dirty="0"/>
              <a:t>routers to become saturated.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CIDR </a:t>
            </a:r>
            <a:r>
              <a:rPr lang="en-US" dirty="0"/>
              <a:t>is a new concept to manage IP </a:t>
            </a:r>
            <a:r>
              <a:rPr lang="en-US" dirty="0" smtClean="0"/>
              <a:t>networks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Classless </a:t>
            </a:r>
            <a:r>
              <a:rPr lang="en-US" dirty="0"/>
              <a:t>Inter Domain Routing.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concept of class A, B, C networks.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Reduces </a:t>
            </a:r>
            <a:r>
              <a:rPr lang="en-US" dirty="0">
                <a:solidFill>
                  <a:srgbClr val="FF0000"/>
                </a:solidFill>
              </a:rPr>
              <a:t>sizes of routing tables</a:t>
            </a:r>
            <a:r>
              <a:rPr lang="en-US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4942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CIDR - Basic Idea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05000"/>
            <a:ext cx="8280920" cy="4476328"/>
          </a:xfrm>
        </p:spPr>
        <p:txBody>
          <a:bodyPr/>
          <a:lstStyle/>
          <a:p>
            <a:r>
              <a:rPr lang="en-US" dirty="0"/>
              <a:t>An IP address is represented by a </a:t>
            </a:r>
            <a:r>
              <a:rPr lang="en-US" u="sng" dirty="0" smtClean="0"/>
              <a:t>prefix</a:t>
            </a:r>
            <a:r>
              <a:rPr lang="en-US" dirty="0" smtClean="0"/>
              <a:t>, </a:t>
            </a:r>
            <a:r>
              <a:rPr lang="en-US" dirty="0"/>
              <a:t>which is the IP address of the </a:t>
            </a:r>
            <a:r>
              <a:rPr lang="en-US" dirty="0" smtClean="0"/>
              <a:t>network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followed by a slash, followed by </a:t>
            </a:r>
            <a:r>
              <a:rPr lang="en-US" dirty="0" smtClean="0"/>
              <a:t> a </a:t>
            </a:r>
            <a:r>
              <a:rPr lang="en-US" dirty="0"/>
              <a:t>number </a:t>
            </a:r>
            <a:r>
              <a:rPr lang="en-US" b="1" dirty="0"/>
              <a:t>M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M</a:t>
            </a:r>
            <a:r>
              <a:rPr lang="en-US" dirty="0"/>
              <a:t>: number of leftmost contiguous bits </a:t>
            </a:r>
            <a:r>
              <a:rPr lang="en-US" dirty="0" smtClean="0"/>
              <a:t>to </a:t>
            </a:r>
            <a:r>
              <a:rPr lang="en-US" dirty="0"/>
              <a:t>be used for the network mask.</a:t>
            </a:r>
          </a:p>
          <a:p>
            <a:pPr lvl="1"/>
            <a:r>
              <a:rPr lang="en-US" dirty="0" smtClean="0"/>
              <a:t>Example</a:t>
            </a:r>
            <a:r>
              <a:rPr lang="en-US" dirty="0"/>
              <a:t>: 144.16.192.57 / 18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116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CIDR - Rules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905000"/>
            <a:ext cx="7783016" cy="4476328"/>
          </a:xfrm>
        </p:spPr>
        <p:txBody>
          <a:bodyPr/>
          <a:lstStyle/>
          <a:p>
            <a:r>
              <a:rPr lang="en-US" dirty="0"/>
              <a:t>The number of addresses in each </a:t>
            </a:r>
            <a:r>
              <a:rPr lang="en-US" dirty="0" smtClean="0"/>
              <a:t>block </a:t>
            </a:r>
            <a:r>
              <a:rPr lang="en-US" dirty="0"/>
              <a:t>must be a power of 2.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beginning address in each block </a:t>
            </a:r>
            <a:r>
              <a:rPr lang="en-US" dirty="0" smtClean="0"/>
              <a:t>must </a:t>
            </a:r>
            <a:r>
              <a:rPr lang="en-US" dirty="0"/>
              <a:t>be divisible by the number of </a:t>
            </a:r>
            <a:r>
              <a:rPr lang="en-US" dirty="0" smtClean="0"/>
              <a:t>addresses </a:t>
            </a:r>
            <a:r>
              <a:rPr lang="en-US" dirty="0"/>
              <a:t>in the block.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block that contains </a:t>
            </a:r>
            <a:r>
              <a:rPr lang="en-US" sz="2400" dirty="0">
                <a:solidFill>
                  <a:srgbClr val="FF0000"/>
                </a:solidFill>
              </a:rPr>
              <a:t>16</a:t>
            </a:r>
            <a:r>
              <a:rPr lang="en-US" sz="2400" dirty="0"/>
              <a:t> addresses </a:t>
            </a:r>
            <a:r>
              <a:rPr lang="en-US" sz="2400" dirty="0" smtClean="0"/>
              <a:t>cannot </a:t>
            </a:r>
            <a:r>
              <a:rPr lang="en-US" sz="2400" dirty="0"/>
              <a:t>have beginning address as </a:t>
            </a:r>
            <a:r>
              <a:rPr lang="en-US" sz="2400" dirty="0" smtClean="0"/>
              <a:t>193.226.40.</a:t>
            </a:r>
            <a:r>
              <a:rPr lang="en-US" sz="2400" dirty="0" smtClean="0">
                <a:solidFill>
                  <a:srgbClr val="FF0000"/>
                </a:solidFill>
              </a:rPr>
              <a:t>36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smtClean="0"/>
              <a:t>But </a:t>
            </a:r>
            <a:r>
              <a:rPr lang="en-US" sz="2400" dirty="0"/>
              <a:t>the address </a:t>
            </a:r>
            <a:r>
              <a:rPr lang="en-US" sz="2400" dirty="0" smtClean="0"/>
              <a:t>193.226.40.64 </a:t>
            </a:r>
            <a:r>
              <a:rPr lang="en-US" sz="2400" dirty="0"/>
              <a:t>is </a:t>
            </a:r>
            <a:r>
              <a:rPr lang="en-US" sz="2400" dirty="0" smtClean="0"/>
              <a:t>possible !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19300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IP/</a:t>
            </a:r>
            <a:r>
              <a:rPr lang="en-US" dirty="0" err="1" smtClean="0"/>
              <a:t>Netmask</a:t>
            </a:r>
            <a:r>
              <a:rPr lang="en-US" dirty="0" smtClean="0"/>
              <a:t> - examples</a:t>
            </a:r>
          </a:p>
        </p:txBody>
      </p:sp>
      <p:sp>
        <p:nvSpPr>
          <p:cNvPr id="12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28800"/>
            <a:ext cx="4246240" cy="36004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cs typeface="Times New Roman" pitchFamily="18" charset="0"/>
              </a:rPr>
              <a:t>209.220.186.8/255.255.255.252=&gt;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04048" y="1556792"/>
            <a:ext cx="237626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209.220.186.8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209.220.186.9</a:t>
            </a:r>
            <a:endParaRPr lang="en-US" sz="1800" b="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209.220.186.10</a:t>
            </a:r>
            <a:endParaRPr lang="en-US" sz="1800" b="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209.220.186.11</a:t>
            </a:r>
            <a:endParaRPr lang="en-US" sz="1800" b="0" dirty="0">
              <a:cs typeface="Times New Roman" pitchFamily="18" charset="0"/>
            </a:endParaRPr>
          </a:p>
        </p:txBody>
      </p:sp>
      <p:sp>
        <p:nvSpPr>
          <p:cNvPr id="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11560" y="2996952"/>
            <a:ext cx="4246240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lang="en-US" sz="2000" b="0" dirty="0">
                <a:cs typeface="Times New Roman" pitchFamily="18" charset="0"/>
              </a:rPr>
              <a:t>209.220.186.8/255.255.255.248=&gt;	</a:t>
            </a:r>
            <a:endParaRPr lang="en-US" sz="2000" b="0" dirty="0">
              <a:solidFill>
                <a:srgbClr val="FD1A09"/>
              </a:solidFill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b="0" dirty="0" smtClean="0"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93200" y="2996952"/>
            <a:ext cx="2819159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1800" b="0" dirty="0">
                <a:cs typeface="Times New Roman" pitchFamily="18" charset="0"/>
              </a:rPr>
              <a:t>209.220.186.8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b="0" dirty="0" smtClean="0">
                <a:cs typeface="Times New Roman" pitchFamily="18" charset="0"/>
              </a:rPr>
              <a:t>209.220.186.9</a:t>
            </a:r>
            <a:endParaRPr lang="en-US" sz="1800" b="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b="0" dirty="0" smtClean="0">
                <a:cs typeface="Times New Roman" pitchFamily="18" charset="0"/>
              </a:rPr>
              <a:t>209.220.186.10</a:t>
            </a:r>
            <a:endParaRPr lang="en-US" sz="1800" b="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b="0" dirty="0" smtClean="0">
                <a:cs typeface="Times New Roman" pitchFamily="18" charset="0"/>
              </a:rPr>
              <a:t>209.220.186.11</a:t>
            </a:r>
            <a:endParaRPr lang="en-US" sz="1800" b="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b="0" dirty="0" smtClean="0">
                <a:cs typeface="Times New Roman" pitchFamily="18" charset="0"/>
              </a:rPr>
              <a:t>209.220.186.12</a:t>
            </a:r>
            <a:endParaRPr lang="en-US" sz="1800" b="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b="0" dirty="0" smtClean="0">
                <a:cs typeface="Times New Roman" pitchFamily="18" charset="0"/>
              </a:rPr>
              <a:t>209.220.186.13</a:t>
            </a:r>
            <a:endParaRPr lang="en-US" sz="1800" b="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b="0" dirty="0" smtClean="0">
                <a:cs typeface="Times New Roman" pitchFamily="18" charset="0"/>
              </a:rPr>
              <a:t>209.220.186.14</a:t>
            </a:r>
            <a:endParaRPr lang="en-US" sz="1800" b="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b="0" dirty="0" smtClean="0">
                <a:cs typeface="Times New Roman" pitchFamily="18" charset="0"/>
              </a:rPr>
              <a:t>209.220.186.15</a:t>
            </a:r>
            <a:endParaRPr lang="en-US" sz="1800" b="0" dirty="0"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5693043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latin typeface="+mn-lt"/>
                <a:cs typeface="Times New Roman" pitchFamily="18" charset="0"/>
              </a:rPr>
              <a:t>209.220.186.8/255.255.255.240</a:t>
            </a:r>
            <a:endParaRPr lang="ro-RO" sz="2000" b="0" dirty="0">
              <a:latin typeface="+mn-lt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0032" y="563163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D1A09"/>
                </a:solidFill>
              </a:rPr>
              <a:t>Invalid </a:t>
            </a:r>
            <a:r>
              <a:rPr lang="en-US" b="0" dirty="0" smtClean="0">
                <a:solidFill>
                  <a:srgbClr val="FD1A09"/>
                </a:solidFill>
              </a:rPr>
              <a:t>combination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2" grpId="0"/>
      <p:bldP spid="5" grpId="0"/>
      <p:bldP spid="6" grpId="0"/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masks</a:t>
            </a:r>
            <a:endParaRPr lang="ro-RO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8568952" cy="2232248"/>
          </a:xfrm>
        </p:spPr>
        <p:txBody>
          <a:bodyPr/>
          <a:lstStyle/>
          <a:p>
            <a:r>
              <a:rPr lang="en-US" dirty="0" smtClean="0"/>
              <a:t>Network mask 255.0.0.0 is applied to  a class A network 10.0.0.0;</a:t>
            </a:r>
          </a:p>
          <a:p>
            <a:pPr lvl="1"/>
            <a:r>
              <a:rPr lang="en-US" dirty="0" smtClean="0"/>
              <a:t>Mask = series of contiguous 1’s followed by a series of contiguous 0’s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endParaRPr lang="ro-RO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4023360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11111111 </a:t>
            </a:r>
            <a:r>
              <a:rPr lang="en-US" dirty="0"/>
              <a:t> </a:t>
            </a:r>
            <a:r>
              <a:rPr lang="ro-RO" dirty="0" smtClean="0">
                <a:solidFill>
                  <a:schemeClr val="bg2"/>
                </a:solidFill>
              </a:rPr>
              <a:t>00000000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ro-RO" dirty="0" smtClean="0">
                <a:solidFill>
                  <a:schemeClr val="bg2"/>
                </a:solidFill>
              </a:rPr>
              <a:t> 00000000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ro-RO" dirty="0" smtClean="0">
                <a:solidFill>
                  <a:schemeClr val="bg2"/>
                </a:solidFill>
              </a:rPr>
              <a:t> 00000000</a:t>
            </a:r>
          </a:p>
        </p:txBody>
      </p:sp>
      <p:sp>
        <p:nvSpPr>
          <p:cNvPr id="5" name="Left Brace 4"/>
          <p:cNvSpPr/>
          <p:nvPr/>
        </p:nvSpPr>
        <p:spPr bwMode="auto">
          <a:xfrm rot="16200000">
            <a:off x="1547664" y="3908961"/>
            <a:ext cx="576064" cy="1728192"/>
          </a:xfrm>
          <a:prstGeom prst="leftBrace">
            <a:avLst>
              <a:gd name="adj1" fmla="val 21203"/>
              <a:gd name="adj2" fmla="val 50858"/>
            </a:avLst>
          </a:prstGeom>
          <a:solidFill>
            <a:schemeClr val="tx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Left Brace 5"/>
          <p:cNvSpPr/>
          <p:nvPr/>
        </p:nvSpPr>
        <p:spPr bwMode="auto">
          <a:xfrm rot="16200000">
            <a:off x="5064262" y="2256689"/>
            <a:ext cx="576064" cy="5064147"/>
          </a:xfrm>
          <a:prstGeom prst="leftBrace">
            <a:avLst>
              <a:gd name="adj1" fmla="val 21203"/>
              <a:gd name="adj2" fmla="val 50858"/>
            </a:avLst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5157192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NETWORK</a:t>
            </a:r>
            <a:endParaRPr lang="ro-RO" dirty="0"/>
          </a:p>
        </p:txBody>
      </p:sp>
      <p:sp>
        <p:nvSpPr>
          <p:cNvPr id="8" name="TextBox 7"/>
          <p:cNvSpPr txBox="1"/>
          <p:nvPr/>
        </p:nvSpPr>
        <p:spPr>
          <a:xfrm>
            <a:off x="4812234" y="5178438"/>
            <a:ext cx="1199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4301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Masks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05000"/>
            <a:ext cx="8568952" cy="4114800"/>
          </a:xfrm>
        </p:spPr>
        <p:txBody>
          <a:bodyPr/>
          <a:lstStyle/>
          <a:p>
            <a:r>
              <a:rPr lang="en-US" dirty="0" smtClean="0"/>
              <a:t>Provide a mechanism to split the IP address 10.0.0.20 into:</a:t>
            </a:r>
          </a:p>
          <a:p>
            <a:pPr lvl="1"/>
            <a:r>
              <a:rPr lang="en-US" dirty="0" smtClean="0"/>
              <a:t>A network portion – </a:t>
            </a:r>
            <a:r>
              <a:rPr lang="en-US" b="1" u="sng" dirty="0" smtClean="0"/>
              <a:t>10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A host portion – 0.0.</a:t>
            </a:r>
            <a:r>
              <a:rPr lang="en-US" b="1" u="sng" dirty="0" smtClean="0"/>
              <a:t>20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IP Address</a:t>
            </a:r>
            <a:r>
              <a:rPr lang="en-US" sz="2400" dirty="0" smtClean="0"/>
              <a:t>: </a:t>
            </a:r>
            <a:r>
              <a:rPr lang="en-US" sz="2000" dirty="0" smtClean="0"/>
              <a:t>10.0.0.20 	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00001010</a:t>
            </a:r>
            <a:r>
              <a:rPr lang="en-US" sz="2000" dirty="0" smtClean="0"/>
              <a:t> 00000000 00000000 00010100</a:t>
            </a:r>
          </a:p>
          <a:p>
            <a:pPr marL="0" indent="0">
              <a:buNone/>
            </a:pPr>
            <a:r>
              <a:rPr lang="en-US" sz="2400" b="1" dirty="0" smtClean="0"/>
              <a:t>Mask: 	</a:t>
            </a:r>
            <a:r>
              <a:rPr lang="en-US" sz="2000" dirty="0" smtClean="0"/>
              <a:t>255.0.0.0	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11111111</a:t>
            </a:r>
            <a:r>
              <a:rPr lang="en-US" sz="2000" dirty="0" smtClean="0"/>
              <a:t> 00000000 00000000 00000000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	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 Network</a:t>
            </a:r>
            <a:r>
              <a:rPr lang="en-US" sz="2000" dirty="0" smtClean="0"/>
              <a:t>		Host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675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masks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05000"/>
            <a:ext cx="8496944" cy="4332312"/>
          </a:xfrm>
        </p:spPr>
        <p:txBody>
          <a:bodyPr/>
          <a:lstStyle/>
          <a:p>
            <a:r>
              <a:rPr lang="en-US" dirty="0" smtClean="0"/>
              <a:t>Class A, B and C addresses</a:t>
            </a:r>
          </a:p>
          <a:p>
            <a:pPr lvl="1"/>
            <a:r>
              <a:rPr lang="en-US" dirty="0" smtClean="0"/>
              <a:t>Have fixed division of network and host portions</a:t>
            </a:r>
          </a:p>
          <a:p>
            <a:pPr lvl="1"/>
            <a:r>
              <a:rPr lang="en-US" dirty="0" smtClean="0"/>
              <a:t>Can be expressed as masks</a:t>
            </a:r>
          </a:p>
          <a:p>
            <a:r>
              <a:rPr lang="ro-RO" dirty="0" smtClean="0"/>
              <a:t>Natural </a:t>
            </a:r>
            <a:r>
              <a:rPr lang="ro-RO" dirty="0" err="1" smtClean="0"/>
              <a:t>Masks</a:t>
            </a:r>
            <a:endParaRPr lang="en-US" dirty="0" smtClean="0"/>
          </a:p>
          <a:p>
            <a:pPr lvl="1"/>
            <a:r>
              <a:rPr lang="en-US" dirty="0" smtClean="0"/>
              <a:t>Class A: 255.0.0.0</a:t>
            </a:r>
          </a:p>
          <a:p>
            <a:pPr lvl="1"/>
            <a:r>
              <a:rPr lang="en-US" dirty="0" smtClean="0"/>
              <a:t>Class B: 255.255.0.0</a:t>
            </a:r>
          </a:p>
          <a:p>
            <a:pPr lvl="1"/>
            <a:r>
              <a:rPr lang="en-US" dirty="0" smtClean="0"/>
              <a:t>Class C: 255.255.255.0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2202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Subnets out of masks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287072" cy="4752528"/>
          </a:xfrm>
        </p:spPr>
        <p:txBody>
          <a:bodyPr/>
          <a:lstStyle/>
          <a:p>
            <a:r>
              <a:rPr lang="en-US" dirty="0" smtClean="0"/>
              <a:t>Masks are very flexible.</a:t>
            </a:r>
          </a:p>
          <a:p>
            <a:pPr lvl="1"/>
            <a:r>
              <a:rPr lang="en-US" sz="2400" dirty="0" smtClean="0"/>
              <a:t>Using masks, networks can be divided into smaller subnets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sz="2400" dirty="0" smtClean="0"/>
              <a:t>By extending the network portion of the address into the host portion.</a:t>
            </a:r>
          </a:p>
          <a:p>
            <a:r>
              <a:rPr lang="en-US" dirty="0" smtClean="0"/>
              <a:t>Advantage gained:</a:t>
            </a:r>
          </a:p>
          <a:p>
            <a:pPr lvl="1"/>
            <a:r>
              <a:rPr lang="en-US" sz="2400" dirty="0" smtClean="0"/>
              <a:t>We can create a large number of subnets from one network.</a:t>
            </a:r>
          </a:p>
          <a:p>
            <a:pPr lvl="1"/>
            <a:r>
              <a:rPr lang="en-US" sz="2400" dirty="0" smtClean="0"/>
              <a:t>Can have less number of hosts per network</a:t>
            </a:r>
            <a:r>
              <a:rPr lang="en-US" dirty="0" smtClean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8521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The Network Layer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14400"/>
            <a:ext cx="6172200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7"/>
          <p:cNvSpPr>
            <a:spLocks noChangeArrowheads="1"/>
          </p:cNvSpPr>
          <p:nvPr/>
        </p:nvSpPr>
        <p:spPr bwMode="auto">
          <a:xfrm>
            <a:off x="1143000" y="4743450"/>
            <a:ext cx="6705600" cy="457200"/>
          </a:xfrm>
          <a:prstGeom prst="rect">
            <a:avLst/>
          </a:prstGeom>
          <a:noFill/>
          <a:ln w="28575">
            <a:solidFill>
              <a:srgbClr val="FF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101" name="Rectangle 10"/>
          <p:cNvSpPr>
            <a:spLocks noChangeArrowheads="1"/>
          </p:cNvSpPr>
          <p:nvPr/>
        </p:nvSpPr>
        <p:spPr bwMode="auto">
          <a:xfrm>
            <a:off x="1143000" y="1219200"/>
            <a:ext cx="6705600" cy="457200"/>
          </a:xfrm>
          <a:prstGeom prst="rect">
            <a:avLst/>
          </a:prstGeom>
          <a:noFill/>
          <a:ln w="28575">
            <a:solidFill>
              <a:srgbClr val="FF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102" name="Rectangle 11"/>
          <p:cNvSpPr>
            <a:spLocks noChangeArrowheads="1"/>
          </p:cNvSpPr>
          <p:nvPr/>
        </p:nvSpPr>
        <p:spPr bwMode="auto">
          <a:xfrm>
            <a:off x="1143000" y="3562350"/>
            <a:ext cx="6705600" cy="457200"/>
          </a:xfrm>
          <a:prstGeom prst="rect">
            <a:avLst/>
          </a:prstGeom>
          <a:noFill/>
          <a:ln w="57150">
            <a:solidFill>
              <a:srgbClr val="FD1A0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103" name="Rectangle 12"/>
          <p:cNvSpPr>
            <a:spLocks noChangeArrowheads="1"/>
          </p:cNvSpPr>
          <p:nvPr/>
        </p:nvSpPr>
        <p:spPr bwMode="auto">
          <a:xfrm>
            <a:off x="1143000" y="4114800"/>
            <a:ext cx="6705600" cy="457200"/>
          </a:xfrm>
          <a:prstGeom prst="rect">
            <a:avLst/>
          </a:prstGeom>
          <a:noFill/>
          <a:ln w="28575">
            <a:solidFill>
              <a:srgbClr val="FF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Address</a:t>
            </a:r>
            <a:endParaRPr lang="ro-RO" dirty="0"/>
          </a:p>
        </p:txBody>
      </p:sp>
      <p:grpSp>
        <p:nvGrpSpPr>
          <p:cNvPr id="21" name="Group 20"/>
          <p:cNvGrpSpPr/>
          <p:nvPr/>
        </p:nvGrpSpPr>
        <p:grpSpPr>
          <a:xfrm>
            <a:off x="681435" y="1312152"/>
            <a:ext cx="7992888" cy="1911117"/>
            <a:chOff x="683568" y="1301859"/>
            <a:chExt cx="7992888" cy="1911117"/>
          </a:xfrm>
        </p:grpSpPr>
        <p:sp>
          <p:nvSpPr>
            <p:cNvPr id="4" name="TextBox 3"/>
            <p:cNvSpPr txBox="1"/>
            <p:nvPr/>
          </p:nvSpPr>
          <p:spPr>
            <a:xfrm>
              <a:off x="683568" y="2343070"/>
              <a:ext cx="23042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smtClean="0"/>
                <a:t>IP Address</a:t>
              </a:r>
            </a:p>
            <a:p>
              <a:r>
                <a:rPr lang="en-US" b="0" dirty="0" smtClean="0"/>
                <a:t>193.226.40.45</a:t>
              </a:r>
              <a:endParaRPr lang="ro-RO" b="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779912" y="2742020"/>
              <a:ext cx="1152128" cy="461665"/>
            </a:xfrm>
            <a:prstGeom prst="rect">
              <a:avLst/>
            </a:prstGeom>
            <a:solidFill>
              <a:schemeClr val="tx1">
                <a:lumMod val="20000"/>
                <a:lumOff val="80000"/>
                <a:alpha val="48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AND</a:t>
              </a:r>
              <a:endParaRPr lang="ro-RO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6136" y="2381979"/>
              <a:ext cx="28803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Network Address</a:t>
              </a:r>
            </a:p>
            <a:p>
              <a:r>
                <a:rPr lang="en-US" b="0" dirty="0" smtClean="0"/>
                <a:t>193.226.40.0</a:t>
              </a:r>
              <a:endParaRPr lang="ro-RO" b="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03848" y="1301859"/>
              <a:ext cx="23042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smtClean="0"/>
                <a:t>Network Mask</a:t>
              </a:r>
            </a:p>
            <a:p>
              <a:r>
                <a:rPr lang="en-US" b="0" dirty="0" smtClean="0"/>
                <a:t>255.255.255.0</a:t>
              </a:r>
              <a:endParaRPr lang="ro-RO" b="0" dirty="0"/>
            </a:p>
          </p:txBody>
        </p:sp>
        <p:cxnSp>
          <p:nvCxnSpPr>
            <p:cNvPr id="9" name="Straight Arrow Connector 8"/>
            <p:cNvCxnSpPr>
              <a:endCxn id="5" idx="1"/>
            </p:cNvCxnSpPr>
            <p:nvPr/>
          </p:nvCxnSpPr>
          <p:spPr bwMode="auto">
            <a:xfrm>
              <a:off x="2843808" y="2972851"/>
              <a:ext cx="936104" cy="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4932040" y="2972849"/>
              <a:ext cx="936104" cy="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  <p:cxnSp>
          <p:nvCxnSpPr>
            <p:cNvPr id="11" name="Straight Arrow Connector 10"/>
            <p:cNvCxnSpPr>
              <a:stCxn id="7" idx="2"/>
              <a:endCxn id="5" idx="0"/>
            </p:cNvCxnSpPr>
            <p:nvPr/>
          </p:nvCxnSpPr>
          <p:spPr bwMode="auto">
            <a:xfrm>
              <a:off x="4355976" y="2132856"/>
              <a:ext cx="0" cy="60916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</p:grpSp>
      <p:sp>
        <p:nvSpPr>
          <p:cNvPr id="14" name="TextBox 13"/>
          <p:cNvSpPr txBox="1"/>
          <p:nvPr/>
        </p:nvSpPr>
        <p:spPr>
          <a:xfrm>
            <a:off x="683568" y="5157192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IP Address</a:t>
            </a:r>
          </a:p>
          <a:p>
            <a:r>
              <a:rPr lang="en-US" b="0" dirty="0" smtClean="0"/>
              <a:t>193.226.40.45</a:t>
            </a:r>
            <a:endParaRPr lang="ro-RO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3779912" y="5556142"/>
            <a:ext cx="1152128" cy="461665"/>
          </a:xfrm>
          <a:prstGeom prst="rect">
            <a:avLst/>
          </a:prstGeom>
          <a:solidFill>
            <a:schemeClr val="tx1">
              <a:lumMod val="20000"/>
              <a:lumOff val="80000"/>
              <a:alpha val="4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AND</a:t>
            </a:r>
            <a:endParaRPr lang="ro-RO" dirty="0"/>
          </a:p>
        </p:txBody>
      </p:sp>
      <p:sp>
        <p:nvSpPr>
          <p:cNvPr id="16" name="TextBox 15"/>
          <p:cNvSpPr txBox="1"/>
          <p:nvPr/>
        </p:nvSpPr>
        <p:spPr>
          <a:xfrm>
            <a:off x="5796136" y="5196101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/>
              <a:t>Network Address</a:t>
            </a:r>
          </a:p>
          <a:p>
            <a:pPr algn="ctr"/>
            <a:r>
              <a:rPr lang="en-US" b="0" dirty="0" smtClean="0"/>
              <a:t>?</a:t>
            </a:r>
            <a:endParaRPr lang="ro-RO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3096903" y="4115981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Network Mask</a:t>
            </a:r>
          </a:p>
          <a:p>
            <a:r>
              <a:rPr lang="en-US" b="0" dirty="0" smtClean="0"/>
              <a:t>255.255.255.224</a:t>
            </a:r>
            <a:endParaRPr lang="ro-RO" b="0" dirty="0"/>
          </a:p>
        </p:txBody>
      </p:sp>
      <p:cxnSp>
        <p:nvCxnSpPr>
          <p:cNvPr id="18" name="Straight Arrow Connector 17"/>
          <p:cNvCxnSpPr>
            <a:endCxn id="15" idx="1"/>
          </p:cNvCxnSpPr>
          <p:nvPr/>
        </p:nvCxnSpPr>
        <p:spPr bwMode="auto">
          <a:xfrm>
            <a:off x="2843808" y="5786973"/>
            <a:ext cx="936104" cy="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4932040" y="5786971"/>
            <a:ext cx="936104" cy="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0" name="Straight Arrow Connector 19"/>
          <p:cNvCxnSpPr>
            <a:stCxn id="17" idx="2"/>
            <a:endCxn id="15" idx="0"/>
          </p:cNvCxnSpPr>
          <p:nvPr/>
        </p:nvCxnSpPr>
        <p:spPr bwMode="auto">
          <a:xfrm flipH="1">
            <a:off x="4355976" y="4946978"/>
            <a:ext cx="1067" cy="6091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5796136" y="5190291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/>
              <a:t>Network Address</a:t>
            </a:r>
          </a:p>
          <a:p>
            <a:pPr algn="ctr"/>
            <a:r>
              <a:rPr lang="en-US" b="0" dirty="0" smtClean="0"/>
              <a:t>193.226.40.32</a:t>
            </a:r>
            <a:endParaRPr lang="ro-RO" b="0" dirty="0"/>
          </a:p>
        </p:txBody>
      </p:sp>
    </p:spTree>
    <p:extLst>
      <p:ext uri="{BB962C8B-B14F-4D97-AF65-F5344CB8AC3E}">
        <p14:creationId xmlns:p14="http://schemas.microsoft.com/office/powerpoint/2010/main" val="367942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  <p:bldP spid="17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Subnetting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concept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same network can be configured </a:t>
            </a:r>
            <a:r>
              <a:rPr lang="en-US" dirty="0" smtClean="0"/>
              <a:t>with </a:t>
            </a:r>
            <a:r>
              <a:rPr lang="en-US" dirty="0"/>
              <a:t>different masks.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have subnets of different sizes.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better utilization of available </a:t>
            </a:r>
            <a:r>
              <a:rPr lang="en-US" dirty="0" smtClean="0"/>
              <a:t>addresses</a:t>
            </a:r>
            <a:r>
              <a:rPr lang="en-US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314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700808"/>
            <a:ext cx="7772400" cy="2676128"/>
          </a:xfrm>
        </p:spPr>
        <p:txBody>
          <a:bodyPr/>
          <a:lstStyle/>
          <a:p>
            <a:r>
              <a:rPr lang="en-US" dirty="0"/>
              <a:t>Suppose we are assigned a Class C </a:t>
            </a:r>
            <a:r>
              <a:rPr lang="en-US" dirty="0" smtClean="0"/>
              <a:t> network 193.226.40.0</a:t>
            </a:r>
            <a:endParaRPr lang="en-US" dirty="0"/>
          </a:p>
          <a:p>
            <a:pPr lvl="1"/>
            <a:r>
              <a:rPr lang="en-US" dirty="0" smtClean="0"/>
              <a:t>To </a:t>
            </a:r>
            <a:r>
              <a:rPr lang="en-US" dirty="0"/>
              <a:t>be divided into three subnets.</a:t>
            </a:r>
          </a:p>
          <a:p>
            <a:pPr lvl="2"/>
            <a:r>
              <a:rPr lang="en-US" dirty="0" smtClean="0"/>
              <a:t>Corresponding </a:t>
            </a:r>
            <a:r>
              <a:rPr lang="en-US" dirty="0"/>
              <a:t>to three departments.</a:t>
            </a:r>
          </a:p>
          <a:p>
            <a:pPr lvl="2"/>
            <a:r>
              <a:rPr lang="en-US" smtClean="0"/>
              <a:t>With </a:t>
            </a:r>
            <a:r>
              <a:rPr lang="en-US" dirty="0"/>
              <a:t>110, 45 and 50 hosts respectively</a:t>
            </a:r>
            <a:endParaRPr lang="ro-RO" dirty="0"/>
          </a:p>
        </p:txBody>
      </p:sp>
      <p:grpSp>
        <p:nvGrpSpPr>
          <p:cNvPr id="6" name="Group 5"/>
          <p:cNvGrpSpPr/>
          <p:nvPr/>
        </p:nvGrpSpPr>
        <p:grpSpPr>
          <a:xfrm>
            <a:off x="2123728" y="4593218"/>
            <a:ext cx="1368152" cy="1263046"/>
            <a:chOff x="2771800" y="4581128"/>
            <a:chExt cx="1656184" cy="1656184"/>
          </a:xfrm>
        </p:grpSpPr>
        <p:sp>
          <p:nvSpPr>
            <p:cNvPr id="5" name="Oval 4"/>
            <p:cNvSpPr/>
            <p:nvPr/>
          </p:nvSpPr>
          <p:spPr bwMode="auto">
            <a:xfrm>
              <a:off x="2771800" y="4581128"/>
              <a:ext cx="1656184" cy="165618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167844" y="5013177"/>
              <a:ext cx="8640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 smtClean="0"/>
                <a:t>D1</a:t>
              </a:r>
            </a:p>
            <a:p>
              <a:pPr algn="ctr"/>
              <a:r>
                <a:rPr lang="en-US" b="0" dirty="0" smtClean="0"/>
                <a:t>110</a:t>
              </a:r>
              <a:endParaRPr lang="ro-RO" b="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51920" y="4593218"/>
            <a:ext cx="1368152" cy="1263046"/>
            <a:chOff x="2771800" y="4581128"/>
            <a:chExt cx="1656184" cy="1656184"/>
          </a:xfrm>
        </p:grpSpPr>
        <p:sp>
          <p:nvSpPr>
            <p:cNvPr id="8" name="Oval 7"/>
            <p:cNvSpPr/>
            <p:nvPr/>
          </p:nvSpPr>
          <p:spPr bwMode="auto">
            <a:xfrm>
              <a:off x="2771800" y="4581128"/>
              <a:ext cx="1656184" cy="165618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67844" y="5013177"/>
              <a:ext cx="864095" cy="1089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 smtClean="0"/>
                <a:t>D2</a:t>
              </a:r>
            </a:p>
            <a:p>
              <a:pPr algn="ctr"/>
              <a:r>
                <a:rPr lang="en-US" b="0" dirty="0" smtClean="0"/>
                <a:t>45</a:t>
              </a:r>
              <a:endParaRPr lang="ro-RO" b="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652120" y="4581128"/>
            <a:ext cx="1368152" cy="1263046"/>
            <a:chOff x="2771800" y="4581128"/>
            <a:chExt cx="1656184" cy="1656184"/>
          </a:xfrm>
        </p:grpSpPr>
        <p:sp>
          <p:nvSpPr>
            <p:cNvPr id="11" name="Oval 10"/>
            <p:cNvSpPr/>
            <p:nvPr/>
          </p:nvSpPr>
          <p:spPr bwMode="auto">
            <a:xfrm>
              <a:off x="2771800" y="4581128"/>
              <a:ext cx="1656184" cy="165618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67844" y="5013177"/>
              <a:ext cx="864095" cy="1089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 smtClean="0"/>
                <a:t>D3</a:t>
              </a:r>
            </a:p>
            <a:p>
              <a:pPr algn="ctr"/>
              <a:r>
                <a:rPr lang="en-US" b="0" dirty="0" smtClean="0"/>
                <a:t>50</a:t>
              </a:r>
              <a:endParaRPr lang="ro-RO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83137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</a:t>
            </a:r>
            <a:r>
              <a:rPr lang="en-US" dirty="0" err="1" smtClean="0"/>
              <a:t>cont</a:t>
            </a:r>
            <a:r>
              <a:rPr lang="en-US" dirty="0" smtClean="0"/>
              <a:t>) - Options</a:t>
            </a:r>
            <a:endParaRPr lang="ro-RO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980179"/>
              </p:ext>
            </p:extLst>
          </p:nvPr>
        </p:nvGraphicFramePr>
        <p:xfrm>
          <a:off x="807857" y="1740265"/>
          <a:ext cx="6096000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X(binary)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of Subnets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of Hosts</a:t>
                      </a:r>
                      <a:endParaRPr lang="ro-R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1000 0000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ro-R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1100 0000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ro-R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224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1110 0000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ro-R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1111 0000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ro-R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248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1111 1000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o-RO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252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</a:t>
                      </a:r>
                      <a:r>
                        <a:rPr lang="en-US" baseline="0" dirty="0" smtClean="0"/>
                        <a:t> 1100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o-R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254</a:t>
                      </a:r>
                      <a:endParaRPr lang="ro-RO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DBF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1110</a:t>
                      </a:r>
                      <a:endParaRPr lang="ro-RO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DBF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128</a:t>
                      </a:r>
                      <a:endParaRPr lang="ro-RO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DBF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o-RO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DBFB9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48264" y="4602614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/>
              <a:t>Network too small</a:t>
            </a:r>
            <a:endParaRPr lang="ro-RO" sz="16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301208"/>
            <a:ext cx="62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Rules: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First IP address = Network Address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Last IP address = </a:t>
            </a:r>
            <a:r>
              <a:rPr lang="en-US" dirty="0" smtClean="0"/>
              <a:t>Broadcast</a:t>
            </a:r>
            <a:r>
              <a:rPr lang="en-US" b="0" dirty="0" smtClean="0"/>
              <a:t> Address</a:t>
            </a:r>
            <a:endParaRPr lang="ro-RO" b="0" dirty="0"/>
          </a:p>
        </p:txBody>
      </p:sp>
    </p:spTree>
    <p:extLst>
      <p:ext uri="{BB962C8B-B14F-4D97-AF65-F5344CB8AC3E}">
        <p14:creationId xmlns:p14="http://schemas.microsoft.com/office/powerpoint/2010/main" val="136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How does one get IP Addresses ?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685800" y="1600200"/>
            <a:ext cx="807720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3200" b="0" u="sng">
                <a:solidFill>
                  <a:srgbClr val="FF0000"/>
                </a:solidFill>
              </a:rPr>
              <a:t>Q:</a:t>
            </a:r>
            <a:r>
              <a:rPr lang="en-US" sz="3200" b="0"/>
              <a:t> How does a </a:t>
            </a:r>
            <a:r>
              <a:rPr lang="en-US" sz="3200" b="0" i="1"/>
              <a:t>network</a:t>
            </a:r>
            <a:r>
              <a:rPr lang="en-US" sz="3200" b="0"/>
              <a:t> get the network part of IP addr?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3200" b="0" u="sng">
                <a:solidFill>
                  <a:srgbClr val="FF0000"/>
                </a:solidFill>
              </a:rPr>
              <a:t>A:</a:t>
            </a:r>
            <a:r>
              <a:rPr lang="en-US" sz="3200" b="0"/>
              <a:t> it gets allocated from the portion of its provider ISP’s address space</a:t>
            </a:r>
            <a:endParaRPr lang="en-US" sz="2800" b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81000" y="3810000"/>
            <a:ext cx="8551863" cy="237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0">
                <a:solidFill>
                  <a:schemeClr val="accent2"/>
                </a:solidFill>
                <a:latin typeface="Arial" charset="0"/>
              </a:rPr>
              <a:t>ISP's block          </a:t>
            </a:r>
            <a:r>
              <a:rPr lang="en-US" sz="1800" b="0" u="sng">
                <a:solidFill>
                  <a:schemeClr val="accent2"/>
                </a:solidFill>
                <a:latin typeface="Arial" charset="0"/>
              </a:rPr>
              <a:t>11001000  00010111  0001</a:t>
            </a:r>
            <a:r>
              <a:rPr lang="en-US" sz="1800" b="0">
                <a:solidFill>
                  <a:schemeClr val="accent2"/>
                </a:solidFill>
                <a:latin typeface="Arial" charset="0"/>
              </a:rPr>
              <a:t>0000  00000000    200.23.16.0/20 </a:t>
            </a:r>
          </a:p>
          <a:p>
            <a:endParaRPr lang="en-US" sz="1800" b="0">
              <a:latin typeface="Arial" charset="0"/>
            </a:endParaRPr>
          </a:p>
          <a:p>
            <a:r>
              <a:rPr lang="en-US" sz="1800" b="0">
                <a:latin typeface="Arial" charset="0"/>
              </a:rPr>
              <a:t>Organization 0    </a:t>
            </a:r>
            <a:r>
              <a:rPr lang="en-US" sz="1800" b="0" u="sng">
                <a:latin typeface="Arial" charset="0"/>
              </a:rPr>
              <a:t>11001000  00010111  0001000</a:t>
            </a:r>
            <a:r>
              <a:rPr lang="en-US" sz="1800" b="0">
                <a:latin typeface="Arial" charset="0"/>
              </a:rPr>
              <a:t>0  00000000    200.23.16.0/23 </a:t>
            </a:r>
          </a:p>
          <a:p>
            <a:r>
              <a:rPr lang="en-US" sz="1800" b="0">
                <a:latin typeface="Arial" charset="0"/>
              </a:rPr>
              <a:t>Organization 1    </a:t>
            </a:r>
            <a:r>
              <a:rPr lang="en-US" sz="1800" b="0" u="sng">
                <a:latin typeface="Arial" charset="0"/>
              </a:rPr>
              <a:t>11001000  00010111  0001001</a:t>
            </a:r>
            <a:r>
              <a:rPr lang="en-US" sz="1800" b="0">
                <a:latin typeface="Arial" charset="0"/>
              </a:rPr>
              <a:t>0  00000000    200.23.18.0/23 </a:t>
            </a:r>
          </a:p>
          <a:p>
            <a:r>
              <a:rPr lang="en-US" sz="1800" b="0">
                <a:latin typeface="Arial" charset="0"/>
              </a:rPr>
              <a:t>Organization 2    </a:t>
            </a:r>
            <a:r>
              <a:rPr lang="en-US" sz="1800" b="0" u="sng">
                <a:latin typeface="Arial" charset="0"/>
              </a:rPr>
              <a:t>11001000  00010111  0001010</a:t>
            </a:r>
            <a:r>
              <a:rPr lang="en-US" sz="1800" b="0">
                <a:latin typeface="Arial" charset="0"/>
              </a:rPr>
              <a:t>0  00000000    200.23.20.0/23 </a:t>
            </a:r>
          </a:p>
          <a:p>
            <a:r>
              <a:rPr lang="en-US" sz="1800" b="0">
                <a:latin typeface="Arial" charset="0"/>
              </a:rPr>
              <a:t>   ...                                          …..                                   ….                ….</a:t>
            </a:r>
          </a:p>
          <a:p>
            <a:r>
              <a:rPr lang="en-US" sz="1800" b="0">
                <a:latin typeface="Arial" charset="0"/>
              </a:rPr>
              <a:t>Organization 7    </a:t>
            </a:r>
            <a:r>
              <a:rPr lang="en-US" sz="1800" b="0" u="sng">
                <a:latin typeface="Arial" charset="0"/>
              </a:rPr>
              <a:t>11001000  00010111  0001111</a:t>
            </a:r>
            <a:r>
              <a:rPr lang="en-US" sz="1800" b="0">
                <a:latin typeface="Arial" charset="0"/>
              </a:rPr>
              <a:t>0  00000000    200.23.30.0/23</a:t>
            </a:r>
            <a:r>
              <a:rPr lang="en-US" b="0">
                <a:latin typeface="Times New Roman" pitchFamily="18" charset="0"/>
              </a:rPr>
              <a:t> </a:t>
            </a:r>
          </a:p>
          <a:p>
            <a:endParaRPr lang="en-US" sz="1800" b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Supernetting</a:t>
            </a:r>
            <a:endParaRPr lang="en-US" dirty="0"/>
          </a:p>
        </p:txBody>
      </p:sp>
      <p:sp>
        <p:nvSpPr>
          <p:cNvPr id="4" name="Freeform 3"/>
          <p:cNvSpPr>
            <a:spLocks/>
          </p:cNvSpPr>
          <p:nvPr/>
        </p:nvSpPr>
        <p:spPr bwMode="auto">
          <a:xfrm>
            <a:off x="4997450" y="3070428"/>
            <a:ext cx="2019300" cy="295275"/>
          </a:xfrm>
          <a:custGeom>
            <a:avLst/>
            <a:gdLst>
              <a:gd name="T0" fmla="*/ 0 w 1272"/>
              <a:gd name="T1" fmla="*/ 0 h 186"/>
              <a:gd name="T2" fmla="*/ 1272 w 1272"/>
              <a:gd name="T3" fmla="*/ 186 h 18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2654300" y="3346653"/>
            <a:ext cx="8953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682875" y="2718003"/>
            <a:ext cx="752475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749550" y="1936953"/>
            <a:ext cx="847725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395663" y="2516391"/>
            <a:ext cx="1773237" cy="979487"/>
          </a:xfrm>
          <a:custGeom>
            <a:avLst/>
            <a:gdLst>
              <a:gd name="T0" fmla="*/ 439 w 1117"/>
              <a:gd name="T1" fmla="*/ 97 h 617"/>
              <a:gd name="T2" fmla="*/ 205 w 1117"/>
              <a:gd name="T3" fmla="*/ 19 h 617"/>
              <a:gd name="T4" fmla="*/ 55 w 1117"/>
              <a:gd name="T5" fmla="*/ 73 h 617"/>
              <a:gd name="T6" fmla="*/ 4 w 1117"/>
              <a:gd name="T7" fmla="*/ 456 h 617"/>
              <a:gd name="T8" fmla="*/ 77 w 1117"/>
              <a:gd name="T9" fmla="*/ 582 h 617"/>
              <a:gd name="T10" fmla="*/ 451 w 1117"/>
              <a:gd name="T11" fmla="*/ 587 h 617"/>
              <a:gd name="T12" fmla="*/ 685 w 1117"/>
              <a:gd name="T13" fmla="*/ 613 h 617"/>
              <a:gd name="T14" fmla="*/ 925 w 1117"/>
              <a:gd name="T15" fmla="*/ 565 h 617"/>
              <a:gd name="T16" fmla="*/ 1099 w 1117"/>
              <a:gd name="T17" fmla="*/ 330 h 617"/>
              <a:gd name="T18" fmla="*/ 1036 w 1117"/>
              <a:gd name="T19" fmla="*/ 138 h 617"/>
              <a:gd name="T20" fmla="*/ 691 w 1117"/>
              <a:gd name="T21" fmla="*/ 91 h 617"/>
              <a:gd name="T22" fmla="*/ 439 w 1117"/>
              <a:gd name="T23" fmla="*/ 97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997450" y="2374165"/>
            <a:ext cx="283738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400" dirty="0"/>
              <a:t>“Send me </a:t>
            </a:r>
            <a:r>
              <a:rPr lang="en-US" sz="1400" dirty="0" smtClean="0"/>
              <a:t>anything with </a:t>
            </a:r>
            <a:r>
              <a:rPr lang="en-US" sz="1400" dirty="0"/>
              <a:t>addresses </a:t>
            </a:r>
            <a:r>
              <a:rPr lang="en-US" sz="1400" dirty="0" smtClean="0"/>
              <a:t> beginning </a:t>
            </a:r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200.23.16.0/20”</a:t>
            </a: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581025" y="1709941"/>
            <a:ext cx="2338388" cy="404812"/>
            <a:chOff x="1004" y="1639"/>
            <a:chExt cx="1473" cy="255"/>
          </a:xfrm>
        </p:grpSpPr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226" y="1667"/>
              <a:ext cx="1038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200.23.16.0/23</a:t>
              </a:r>
              <a:endParaRPr lang="en-US" dirty="0"/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609600" y="2300491"/>
            <a:ext cx="2338388" cy="404812"/>
            <a:chOff x="1004" y="1639"/>
            <a:chExt cx="1473" cy="255"/>
          </a:xfrm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226" y="1667"/>
              <a:ext cx="1038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200.23.18.0/23</a:t>
              </a:r>
              <a:endParaRPr lang="en-US"/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523875" y="3719716"/>
            <a:ext cx="2338388" cy="404812"/>
            <a:chOff x="1004" y="1639"/>
            <a:chExt cx="1473" cy="255"/>
          </a:xfrm>
        </p:grpSpPr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226" y="1667"/>
              <a:ext cx="1058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200.23.30.0/23</a:t>
              </a:r>
              <a:endParaRPr lang="en-US"/>
            </a:p>
          </p:txBody>
        </p:sp>
      </p:grp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3920050" y="2964264"/>
            <a:ext cx="50366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/>
              <a:t>ISP</a:t>
            </a:r>
            <a:endParaRPr lang="en-US" dirty="0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6991350" y="2133803"/>
            <a:ext cx="730250" cy="2535238"/>
          </a:xfrm>
          <a:custGeom>
            <a:avLst/>
            <a:gdLst>
              <a:gd name="T0" fmla="*/ 328 w 460"/>
              <a:gd name="T1" fmla="*/ 56 h 1597"/>
              <a:gd name="T2" fmla="*/ 208 w 460"/>
              <a:gd name="T3" fmla="*/ 218 h 1597"/>
              <a:gd name="T4" fmla="*/ 58 w 460"/>
              <a:gd name="T5" fmla="*/ 536 h 1597"/>
              <a:gd name="T6" fmla="*/ 7 w 460"/>
              <a:gd name="T7" fmla="*/ 919 h 1597"/>
              <a:gd name="T8" fmla="*/ 100 w 460"/>
              <a:gd name="T9" fmla="*/ 1118 h 1597"/>
              <a:gd name="T10" fmla="*/ 220 w 460"/>
              <a:gd name="T11" fmla="*/ 1352 h 1597"/>
              <a:gd name="T12" fmla="*/ 424 w 460"/>
              <a:gd name="T13" fmla="*/ 1562 h 1597"/>
              <a:gd name="T14" fmla="*/ 436 w 460"/>
              <a:gd name="T15" fmla="*/ 1142 h 1597"/>
              <a:gd name="T16" fmla="*/ 424 w 460"/>
              <a:gd name="T17" fmla="*/ 1046 h 1597"/>
              <a:gd name="T18" fmla="*/ 346 w 460"/>
              <a:gd name="T19" fmla="*/ 854 h 1597"/>
              <a:gd name="T20" fmla="*/ 310 w 460"/>
              <a:gd name="T21" fmla="*/ 602 h 1597"/>
              <a:gd name="T22" fmla="*/ 328 w 460"/>
              <a:gd name="T23" fmla="*/ 56 h 1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81025" y="1455941"/>
            <a:ext cx="1404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/>
              <a:t>Organization 0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609600" y="3465716"/>
            <a:ext cx="1404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/>
              <a:t>Organization 7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7229475" y="3275216"/>
            <a:ext cx="915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/>
              <a:t>Internet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590550" y="2103641"/>
            <a:ext cx="1376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Organization 1</a:t>
            </a:r>
          </a:p>
        </p:txBody>
      </p: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628650" y="2891041"/>
            <a:ext cx="2338388" cy="404812"/>
            <a:chOff x="1004" y="1639"/>
            <a:chExt cx="1473" cy="255"/>
          </a:xfrm>
        </p:grpSpPr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226" y="1667"/>
              <a:ext cx="1058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200.23.20.0/23</a:t>
              </a:r>
              <a:endParaRPr lang="en-US"/>
            </a:p>
          </p:txBody>
        </p:sp>
      </p:grp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609600" y="2694191"/>
            <a:ext cx="1404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Organization 2</a:t>
            </a:r>
          </a:p>
        </p:txBody>
      </p: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1978025" y="3154566"/>
            <a:ext cx="296863" cy="663575"/>
            <a:chOff x="870" y="2945"/>
            <a:chExt cx="187" cy="418"/>
          </a:xfrm>
        </p:grpSpPr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872" y="2945"/>
              <a:ext cx="1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870" y="3030"/>
              <a:ext cx="1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871" y="3113"/>
              <a:ext cx="1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3006725" y="2859291"/>
            <a:ext cx="296863" cy="663575"/>
            <a:chOff x="870" y="2945"/>
            <a:chExt cx="187" cy="418"/>
          </a:xfrm>
        </p:grpSpPr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872" y="2945"/>
              <a:ext cx="1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870" y="3030"/>
              <a:ext cx="1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  <p:sp>
          <p:nvSpPr>
            <p:cNvPr id="43" name="Text Box 42"/>
            <p:cNvSpPr txBox="1">
              <a:spLocks noChangeArrowheads="1"/>
            </p:cNvSpPr>
            <p:nvPr/>
          </p:nvSpPr>
          <p:spPr bwMode="auto">
            <a:xfrm>
              <a:off x="871" y="3113"/>
              <a:ext cx="1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581025" y="4493899"/>
            <a:ext cx="2338388" cy="404812"/>
            <a:chOff x="1004" y="1639"/>
            <a:chExt cx="1473" cy="255"/>
          </a:xfrm>
        </p:grpSpPr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Text Box 17"/>
            <p:cNvSpPr txBox="1">
              <a:spLocks noChangeArrowheads="1"/>
            </p:cNvSpPr>
            <p:nvPr/>
          </p:nvSpPr>
          <p:spPr bwMode="auto">
            <a:xfrm>
              <a:off x="1226" y="1667"/>
              <a:ext cx="1140" cy="21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200.23.32.0/24</a:t>
              </a:r>
              <a:endParaRPr lang="en-US" dirty="0"/>
            </a:p>
          </p:txBody>
        </p:sp>
      </p:grp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677451" y="4246578"/>
            <a:ext cx="151515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/>
              <a:t>Organization </a:t>
            </a:r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4186509" y="3522654"/>
            <a:ext cx="28373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400" dirty="0" smtClean="0"/>
              <a:t>Multiple Routing entries become a single one !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9" name="Line 4"/>
          <p:cNvSpPr>
            <a:spLocks noChangeShapeType="1"/>
          </p:cNvSpPr>
          <p:nvPr/>
        </p:nvSpPr>
        <p:spPr bwMode="auto">
          <a:xfrm flipV="1">
            <a:off x="2835140" y="3441904"/>
            <a:ext cx="738594" cy="118564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337204" y="4432935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200.23.16.0/20</a:t>
            </a:r>
          </a:p>
          <a:p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022465" y="4476584"/>
            <a:ext cx="41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191968" y="4435409"/>
            <a:ext cx="41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67775" y="4898711"/>
            <a:ext cx="338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200.23.32.0/24</a:t>
            </a:r>
            <a:endParaRPr lang="en-US" dirty="0" smtClean="0"/>
          </a:p>
          <a:p>
            <a:r>
              <a:rPr lang="en-US" b="0" dirty="0" smtClean="0"/>
              <a:t>Two routes</a:t>
            </a:r>
            <a:endParaRPr lang="en-US" b="0" dirty="0"/>
          </a:p>
        </p:txBody>
      </p:sp>
      <p:sp>
        <p:nvSpPr>
          <p:cNvPr id="54" name="TextBox 53"/>
          <p:cNvSpPr txBox="1"/>
          <p:nvPr/>
        </p:nvSpPr>
        <p:spPr>
          <a:xfrm>
            <a:off x="677451" y="6165304"/>
            <a:ext cx="5309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Supernetting</a:t>
            </a:r>
            <a:r>
              <a:rPr lang="en-US" dirty="0" smtClean="0"/>
              <a:t> aggregates routes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7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9" grpId="0"/>
      <p:bldP spid="20" grpId="0" animBg="1"/>
      <p:bldP spid="21" grpId="0"/>
      <p:bldP spid="22" grpId="0"/>
      <p:bldP spid="23" grpId="0"/>
      <p:bldP spid="24" grpId="0"/>
      <p:bldP spid="35" grpId="0"/>
      <p:bldP spid="47" grpId="0"/>
      <p:bldP spid="48" grpId="0"/>
      <p:bldP spid="49" grpId="0" animBg="1"/>
      <p:bldP spid="50" grpId="0"/>
      <p:bldP spid="51" grpId="0"/>
      <p:bldP spid="51" grpId="1"/>
      <p:bldP spid="52" grpId="0"/>
      <p:bldP spid="52" grpId="1"/>
      <p:bldP spid="53" grpId="0"/>
      <p:bldP spid="5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Reserved Addresses</a:t>
            </a:r>
            <a:endParaRPr lang="ro-RO" smtClean="0"/>
          </a:p>
        </p:txBody>
      </p:sp>
      <p:pic>
        <p:nvPicPr>
          <p:cNvPr id="14339" name="Picture 2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700213"/>
            <a:ext cx="52387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Private Addreses</a:t>
            </a:r>
          </a:p>
        </p:txBody>
      </p:sp>
      <p:graphicFrame>
        <p:nvGraphicFramePr>
          <p:cNvPr id="237810" name="Group 242"/>
          <p:cNvGraphicFramePr>
            <a:graphicFrameLocks noGrp="1"/>
          </p:cNvGraphicFramePr>
          <p:nvPr/>
        </p:nvGraphicFramePr>
        <p:xfrm>
          <a:off x="611188" y="2427288"/>
          <a:ext cx="7993062" cy="1646238"/>
        </p:xfrm>
        <a:graphic>
          <a:graphicData uri="http://schemas.openxmlformats.org/drawingml/2006/table">
            <a:tbl>
              <a:tblPr/>
              <a:tblGrid>
                <a:gridCol w="1162050"/>
                <a:gridCol w="2160587"/>
                <a:gridCol w="1069975"/>
                <a:gridCol w="1368425"/>
                <a:gridCol w="1093788"/>
                <a:gridCol w="1138237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kumimoji="0" lang="ro-RO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IP address range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 of IPs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2" action="ppaction://hlinkfile"/>
                        </a:rPr>
                        <a:t>classful</a:t>
                      </a:r>
                      <a:r>
                        <a:rPr kumimoji="0" lang="ro-RO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description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largest </a:t>
                      </a:r>
                      <a:r>
                        <a:rPr kumimoji="0" lang="ro-RO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3" action="ppaction://hlinkfile"/>
                        </a:rPr>
                        <a:t>CIDR</a:t>
                      </a:r>
                      <a:r>
                        <a:rPr kumimoji="0" lang="ro-RO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block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defined in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24-bit block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10.0.0.0 – 10.255.255.255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16,777,216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single class A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10.0.0.0/8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4"/>
                        </a:rPr>
                        <a:t>RFC 1597</a:t>
                      </a: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(obsolete), </a:t>
                      </a: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5"/>
                        </a:rPr>
                        <a:t>RFC 1918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20-bit </a:t>
                      </a:r>
                      <a:r>
                        <a:rPr kumimoji="0" lang="ro-RO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block</a:t>
                      </a:r>
                      <a:endParaRPr kumimoji="0" lang="ro-RO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172.16.0.0 – 172.31.255.255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1,048,576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 contiguous class Bs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172.16.0.0/12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16-bit block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192.168.0.0 – 192.168.255.255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65,536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256 contiguous class Cs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192.168.0.0/16</a:t>
                      </a:r>
                      <a:endParaRPr kumimoji="0" lang="ro-RO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398" name="Text Box 243"/>
          <p:cNvSpPr txBox="1">
            <a:spLocks noChangeArrowheads="1"/>
          </p:cNvSpPr>
          <p:nvPr/>
        </p:nvSpPr>
        <p:spPr bwMode="auto">
          <a:xfrm>
            <a:off x="1331913" y="4508500"/>
            <a:ext cx="5184775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/>
              <a:t>Not routed in Internet</a:t>
            </a:r>
          </a:p>
          <a:p>
            <a:pPr eaLnBrk="1" hangingPunct="1">
              <a:spcBef>
                <a:spcPct val="50000"/>
              </a:spcBef>
            </a:pPr>
            <a:r>
              <a:rPr lang="en-US" b="0"/>
              <a:t>Why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Routing tables (static)</a:t>
            </a:r>
          </a:p>
        </p:txBody>
      </p:sp>
      <p:graphicFrame>
        <p:nvGraphicFramePr>
          <p:cNvPr id="236988" name="Group 444"/>
          <p:cNvGraphicFramePr>
            <a:graphicFrameLocks noGrp="1"/>
          </p:cNvGraphicFramePr>
          <p:nvPr/>
        </p:nvGraphicFramePr>
        <p:xfrm>
          <a:off x="827088" y="1700213"/>
          <a:ext cx="7345362" cy="3902073"/>
        </p:xfrm>
        <a:graphic>
          <a:graphicData uri="http://schemas.openxmlformats.org/drawingml/2006/table">
            <a:tbl>
              <a:tblPr/>
              <a:tblGrid>
                <a:gridCol w="1570037"/>
                <a:gridCol w="1385888"/>
                <a:gridCol w="1581150"/>
                <a:gridCol w="647700"/>
                <a:gridCol w="627062"/>
                <a:gridCol w="565150"/>
                <a:gridCol w="392113"/>
                <a:gridCol w="576262"/>
              </a:tblGrid>
              <a:tr h="4572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Destination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Gateway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Genmask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Flags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Metric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Iface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172.16.25.1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172.30.0.4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255.255.255.255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UGH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Eth1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193.226.40.128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0.0.0.0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255.255.255.224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Eth0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193.0.225.0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0.0.0.0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255.255.255.0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Eth0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193.231.20.0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0.0.0.0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255.255.255.0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Eth0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172.30.0.0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0.0.0.0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255.255.0.0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Eth1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169.254.0.0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0.0.0.0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255.255.0.0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Eth1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0.0.0.0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193.0.225.9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0.0.0.0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UG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Eth0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70" name="Text Box 445"/>
          <p:cNvSpPr txBox="1">
            <a:spLocks noChangeArrowheads="1"/>
          </p:cNvSpPr>
          <p:nvPr/>
        </p:nvSpPr>
        <p:spPr bwMode="auto">
          <a:xfrm>
            <a:off x="611188" y="5876925"/>
            <a:ext cx="7705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b="0"/>
              <a:t>The </a:t>
            </a:r>
            <a:r>
              <a:rPr lang="fr-FR"/>
              <a:t>route</a:t>
            </a:r>
            <a:r>
              <a:rPr lang="fr-FR" b="0"/>
              <a:t> command – (Windows/Linux/other OS)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Datagram: from source to destination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04800" y="2314575"/>
            <a:ext cx="3695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800" b="0">
                <a:solidFill>
                  <a:srgbClr val="3333FF"/>
                </a:solidFill>
              </a:rPr>
              <a:t>IP datagram: 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4572000" y="3357563"/>
            <a:ext cx="4422775" cy="3154362"/>
            <a:chOff x="2902" y="1949"/>
            <a:chExt cx="2786" cy="1987"/>
          </a:xfrm>
        </p:grpSpPr>
        <p:sp>
          <p:nvSpPr>
            <p:cNvPr id="18483" name="Freeform 5"/>
            <p:cNvSpPr>
              <a:spLocks/>
            </p:cNvSpPr>
            <p:nvPr/>
          </p:nvSpPr>
          <p:spPr bwMode="auto">
            <a:xfrm>
              <a:off x="2902" y="1949"/>
              <a:ext cx="1223" cy="1291"/>
            </a:xfrm>
            <a:custGeom>
              <a:avLst/>
              <a:gdLst>
                <a:gd name="T0" fmla="*/ 1201 w 1223"/>
                <a:gd name="T1" fmla="*/ 756 h 1291"/>
                <a:gd name="T2" fmla="*/ 702 w 1223"/>
                <a:gd name="T3" fmla="*/ 670 h 1291"/>
                <a:gd name="T4" fmla="*/ 608 w 1223"/>
                <a:gd name="T5" fmla="*/ 103 h 1291"/>
                <a:gd name="T6" fmla="*/ 335 w 1223"/>
                <a:gd name="T7" fmla="*/ 52 h 1291"/>
                <a:gd name="T8" fmla="*/ 65 w 1223"/>
                <a:gd name="T9" fmla="*/ 82 h 1291"/>
                <a:gd name="T10" fmla="*/ 41 w 1223"/>
                <a:gd name="T11" fmla="*/ 544 h 1291"/>
                <a:gd name="T12" fmla="*/ 38 w 1223"/>
                <a:gd name="T13" fmla="*/ 751 h 1291"/>
                <a:gd name="T14" fmla="*/ 23 w 1223"/>
                <a:gd name="T15" fmla="*/ 940 h 1291"/>
                <a:gd name="T16" fmla="*/ 17 w 1223"/>
                <a:gd name="T17" fmla="*/ 1114 h 1291"/>
                <a:gd name="T18" fmla="*/ 128 w 1223"/>
                <a:gd name="T19" fmla="*/ 1219 h 1291"/>
                <a:gd name="T20" fmla="*/ 602 w 1223"/>
                <a:gd name="T21" fmla="*/ 1243 h 1291"/>
                <a:gd name="T22" fmla="*/ 686 w 1223"/>
                <a:gd name="T23" fmla="*/ 930 h 1291"/>
                <a:gd name="T24" fmla="*/ 1177 w 1223"/>
                <a:gd name="T25" fmla="*/ 916 h 1291"/>
                <a:gd name="T26" fmla="*/ 1201 w 1223"/>
                <a:gd name="T27" fmla="*/ 756 h 12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23"/>
                <a:gd name="T43" fmla="*/ 0 h 1291"/>
                <a:gd name="T44" fmla="*/ 1223 w 1223"/>
                <a:gd name="T45" fmla="*/ 1291 h 129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23" h="1291">
                  <a:moveTo>
                    <a:pt x="1201" y="756"/>
                  </a:moveTo>
                  <a:cubicBezTo>
                    <a:pt x="1180" y="640"/>
                    <a:pt x="798" y="744"/>
                    <a:pt x="702" y="670"/>
                  </a:cubicBezTo>
                  <a:cubicBezTo>
                    <a:pt x="603" y="561"/>
                    <a:pt x="669" y="206"/>
                    <a:pt x="608" y="103"/>
                  </a:cubicBezTo>
                  <a:cubicBezTo>
                    <a:pt x="547" y="0"/>
                    <a:pt x="425" y="55"/>
                    <a:pt x="335" y="52"/>
                  </a:cubicBezTo>
                  <a:cubicBezTo>
                    <a:pt x="245" y="49"/>
                    <a:pt x="114" y="0"/>
                    <a:pt x="65" y="82"/>
                  </a:cubicBezTo>
                  <a:cubicBezTo>
                    <a:pt x="16" y="164"/>
                    <a:pt x="45" y="433"/>
                    <a:pt x="41" y="544"/>
                  </a:cubicBezTo>
                  <a:cubicBezTo>
                    <a:pt x="37" y="655"/>
                    <a:pt x="41" y="685"/>
                    <a:pt x="38" y="751"/>
                  </a:cubicBezTo>
                  <a:cubicBezTo>
                    <a:pt x="35" y="817"/>
                    <a:pt x="26" y="880"/>
                    <a:pt x="23" y="940"/>
                  </a:cubicBezTo>
                  <a:cubicBezTo>
                    <a:pt x="20" y="1000"/>
                    <a:pt x="0" y="1068"/>
                    <a:pt x="17" y="1114"/>
                  </a:cubicBezTo>
                  <a:cubicBezTo>
                    <a:pt x="34" y="1160"/>
                    <a:pt x="31" y="1198"/>
                    <a:pt x="128" y="1219"/>
                  </a:cubicBezTo>
                  <a:cubicBezTo>
                    <a:pt x="225" y="1240"/>
                    <a:pt x="509" y="1291"/>
                    <a:pt x="602" y="1243"/>
                  </a:cubicBezTo>
                  <a:cubicBezTo>
                    <a:pt x="695" y="1195"/>
                    <a:pt x="590" y="984"/>
                    <a:pt x="686" y="930"/>
                  </a:cubicBezTo>
                  <a:cubicBezTo>
                    <a:pt x="782" y="876"/>
                    <a:pt x="1091" y="945"/>
                    <a:pt x="1177" y="916"/>
                  </a:cubicBezTo>
                  <a:cubicBezTo>
                    <a:pt x="1208" y="864"/>
                    <a:pt x="1223" y="871"/>
                    <a:pt x="1201" y="75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8484" name="Freeform 6"/>
            <p:cNvSpPr>
              <a:spLocks/>
            </p:cNvSpPr>
            <p:nvPr/>
          </p:nvSpPr>
          <p:spPr bwMode="auto">
            <a:xfrm>
              <a:off x="4487" y="2130"/>
              <a:ext cx="1201" cy="1234"/>
            </a:xfrm>
            <a:custGeom>
              <a:avLst/>
              <a:gdLst>
                <a:gd name="T0" fmla="*/ 25 w 1201"/>
                <a:gd name="T1" fmla="*/ 709 h 1234"/>
                <a:gd name="T2" fmla="*/ 526 w 1201"/>
                <a:gd name="T3" fmla="*/ 780 h 1234"/>
                <a:gd name="T4" fmla="*/ 613 w 1201"/>
                <a:gd name="T5" fmla="*/ 1134 h 1234"/>
                <a:gd name="T6" fmla="*/ 946 w 1201"/>
                <a:gd name="T7" fmla="*/ 1230 h 1234"/>
                <a:gd name="T8" fmla="*/ 1171 w 1201"/>
                <a:gd name="T9" fmla="*/ 1107 h 1234"/>
                <a:gd name="T10" fmla="*/ 1126 w 1201"/>
                <a:gd name="T11" fmla="*/ 894 h 1234"/>
                <a:gd name="T12" fmla="*/ 1114 w 1201"/>
                <a:gd name="T13" fmla="*/ 693 h 1234"/>
                <a:gd name="T14" fmla="*/ 1099 w 1201"/>
                <a:gd name="T15" fmla="*/ 423 h 1234"/>
                <a:gd name="T16" fmla="*/ 1141 w 1201"/>
                <a:gd name="T17" fmla="*/ 216 h 1234"/>
                <a:gd name="T18" fmla="*/ 1102 w 1201"/>
                <a:gd name="T19" fmla="*/ 33 h 1234"/>
                <a:gd name="T20" fmla="*/ 646 w 1201"/>
                <a:gd name="T21" fmla="*/ 81 h 1234"/>
                <a:gd name="T22" fmla="*/ 535 w 1201"/>
                <a:gd name="T23" fmla="*/ 519 h 1234"/>
                <a:gd name="T24" fmla="*/ 44 w 1201"/>
                <a:gd name="T25" fmla="*/ 548 h 1234"/>
                <a:gd name="T26" fmla="*/ 25 w 1201"/>
                <a:gd name="T27" fmla="*/ 709 h 1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01"/>
                <a:gd name="T43" fmla="*/ 0 h 1234"/>
                <a:gd name="T44" fmla="*/ 1201 w 1201"/>
                <a:gd name="T45" fmla="*/ 1234 h 12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01" h="1234">
                  <a:moveTo>
                    <a:pt x="25" y="709"/>
                  </a:moveTo>
                  <a:cubicBezTo>
                    <a:pt x="49" y="824"/>
                    <a:pt x="428" y="709"/>
                    <a:pt x="526" y="780"/>
                  </a:cubicBezTo>
                  <a:cubicBezTo>
                    <a:pt x="624" y="851"/>
                    <a:pt x="543" y="1059"/>
                    <a:pt x="613" y="1134"/>
                  </a:cubicBezTo>
                  <a:cubicBezTo>
                    <a:pt x="683" y="1209"/>
                    <a:pt x="853" y="1234"/>
                    <a:pt x="946" y="1230"/>
                  </a:cubicBezTo>
                  <a:cubicBezTo>
                    <a:pt x="1039" y="1226"/>
                    <a:pt x="1141" y="1163"/>
                    <a:pt x="1171" y="1107"/>
                  </a:cubicBezTo>
                  <a:cubicBezTo>
                    <a:pt x="1201" y="1051"/>
                    <a:pt x="1135" y="963"/>
                    <a:pt x="1126" y="894"/>
                  </a:cubicBezTo>
                  <a:cubicBezTo>
                    <a:pt x="1117" y="825"/>
                    <a:pt x="1119" y="772"/>
                    <a:pt x="1114" y="693"/>
                  </a:cubicBezTo>
                  <a:cubicBezTo>
                    <a:pt x="1109" y="614"/>
                    <a:pt x="1095" y="502"/>
                    <a:pt x="1099" y="423"/>
                  </a:cubicBezTo>
                  <a:cubicBezTo>
                    <a:pt x="1103" y="344"/>
                    <a:pt x="1141" y="281"/>
                    <a:pt x="1141" y="216"/>
                  </a:cubicBezTo>
                  <a:cubicBezTo>
                    <a:pt x="1141" y="151"/>
                    <a:pt x="1185" y="56"/>
                    <a:pt x="1102" y="33"/>
                  </a:cubicBezTo>
                  <a:cubicBezTo>
                    <a:pt x="1019" y="10"/>
                    <a:pt x="740" y="0"/>
                    <a:pt x="646" y="81"/>
                  </a:cubicBezTo>
                  <a:cubicBezTo>
                    <a:pt x="552" y="162"/>
                    <a:pt x="635" y="441"/>
                    <a:pt x="535" y="519"/>
                  </a:cubicBezTo>
                  <a:cubicBezTo>
                    <a:pt x="435" y="597"/>
                    <a:pt x="129" y="516"/>
                    <a:pt x="44" y="548"/>
                  </a:cubicBezTo>
                  <a:cubicBezTo>
                    <a:pt x="15" y="601"/>
                    <a:pt x="0" y="594"/>
                    <a:pt x="25" y="70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8485" name="Freeform 7"/>
            <p:cNvSpPr>
              <a:spLocks/>
            </p:cNvSpPr>
            <p:nvPr/>
          </p:nvSpPr>
          <p:spPr bwMode="auto">
            <a:xfrm>
              <a:off x="3663" y="2997"/>
              <a:ext cx="1295" cy="939"/>
            </a:xfrm>
            <a:custGeom>
              <a:avLst/>
              <a:gdLst>
                <a:gd name="T0" fmla="*/ 600 w 1295"/>
                <a:gd name="T1" fmla="*/ 30 h 939"/>
                <a:gd name="T2" fmla="*/ 525 w 1295"/>
                <a:gd name="T3" fmla="*/ 393 h 939"/>
                <a:gd name="T4" fmla="*/ 81 w 1295"/>
                <a:gd name="T5" fmla="*/ 471 h 939"/>
                <a:gd name="T6" fmla="*/ 39 w 1295"/>
                <a:gd name="T7" fmla="*/ 855 h 939"/>
                <a:gd name="T8" fmla="*/ 207 w 1295"/>
                <a:gd name="T9" fmla="*/ 927 h 939"/>
                <a:gd name="T10" fmla="*/ 429 w 1295"/>
                <a:gd name="T11" fmla="*/ 927 h 939"/>
                <a:gd name="T12" fmla="*/ 705 w 1295"/>
                <a:gd name="T13" fmla="*/ 891 h 939"/>
                <a:gd name="T14" fmla="*/ 1227 w 1295"/>
                <a:gd name="T15" fmla="*/ 849 h 939"/>
                <a:gd name="T16" fmla="*/ 1113 w 1295"/>
                <a:gd name="T17" fmla="*/ 459 h 939"/>
                <a:gd name="T18" fmla="*/ 777 w 1295"/>
                <a:gd name="T19" fmla="*/ 363 h 939"/>
                <a:gd name="T20" fmla="*/ 762 w 1295"/>
                <a:gd name="T21" fmla="*/ 42 h 939"/>
                <a:gd name="T22" fmla="*/ 600 w 1295"/>
                <a:gd name="T23" fmla="*/ 30 h 9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5"/>
                <a:gd name="T37" fmla="*/ 0 h 939"/>
                <a:gd name="T38" fmla="*/ 1295 w 1295"/>
                <a:gd name="T39" fmla="*/ 939 h 93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5" h="939">
                  <a:moveTo>
                    <a:pt x="600" y="30"/>
                  </a:moveTo>
                  <a:cubicBezTo>
                    <a:pt x="486" y="60"/>
                    <a:pt x="610" y="247"/>
                    <a:pt x="525" y="393"/>
                  </a:cubicBezTo>
                  <a:cubicBezTo>
                    <a:pt x="439" y="467"/>
                    <a:pt x="162" y="394"/>
                    <a:pt x="81" y="471"/>
                  </a:cubicBezTo>
                  <a:cubicBezTo>
                    <a:pt x="0" y="548"/>
                    <a:pt x="18" y="779"/>
                    <a:pt x="39" y="855"/>
                  </a:cubicBezTo>
                  <a:cubicBezTo>
                    <a:pt x="60" y="931"/>
                    <a:pt x="142" y="915"/>
                    <a:pt x="207" y="927"/>
                  </a:cubicBezTo>
                  <a:cubicBezTo>
                    <a:pt x="272" y="939"/>
                    <a:pt x="346" y="933"/>
                    <a:pt x="429" y="927"/>
                  </a:cubicBezTo>
                  <a:cubicBezTo>
                    <a:pt x="512" y="921"/>
                    <a:pt x="572" y="904"/>
                    <a:pt x="705" y="891"/>
                  </a:cubicBezTo>
                  <a:cubicBezTo>
                    <a:pt x="838" y="878"/>
                    <a:pt x="1159" y="921"/>
                    <a:pt x="1227" y="849"/>
                  </a:cubicBezTo>
                  <a:cubicBezTo>
                    <a:pt x="1295" y="777"/>
                    <a:pt x="1188" y="540"/>
                    <a:pt x="1113" y="459"/>
                  </a:cubicBezTo>
                  <a:cubicBezTo>
                    <a:pt x="1038" y="378"/>
                    <a:pt x="835" y="432"/>
                    <a:pt x="777" y="363"/>
                  </a:cubicBezTo>
                  <a:cubicBezTo>
                    <a:pt x="719" y="294"/>
                    <a:pt x="791" y="97"/>
                    <a:pt x="762" y="42"/>
                  </a:cubicBezTo>
                  <a:cubicBezTo>
                    <a:pt x="708" y="15"/>
                    <a:pt x="714" y="0"/>
                    <a:pt x="600" y="30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18486" name="Object 8"/>
            <p:cNvGraphicFramePr>
              <a:graphicFrameLocks noChangeAspect="1"/>
            </p:cNvGraphicFramePr>
            <p:nvPr/>
          </p:nvGraphicFramePr>
          <p:xfrm>
            <a:off x="2951" y="201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16" name="Clip" r:id="rId3" imgW="1307263" imgH="1084139" progId="MS_ClipArt_Gallery.2">
                    <p:embed/>
                  </p:oleObj>
                </mc:Choice>
                <mc:Fallback>
                  <p:oleObj name="Clip" r:id="rId3" imgW="1307263" imgH="1084139" progId="MS_ClipArt_Gallery.2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" y="201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87" name="Line 9"/>
            <p:cNvSpPr>
              <a:spLocks noChangeShapeType="1"/>
            </p:cNvSpPr>
            <p:nvPr/>
          </p:nvSpPr>
          <p:spPr bwMode="auto">
            <a:xfrm>
              <a:off x="3304" y="2250"/>
              <a:ext cx="17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8488" name="Line 10"/>
            <p:cNvSpPr>
              <a:spLocks noChangeShapeType="1"/>
            </p:cNvSpPr>
            <p:nvPr/>
          </p:nvSpPr>
          <p:spPr bwMode="auto">
            <a:xfrm flipH="1">
              <a:off x="3487" y="2241"/>
              <a:ext cx="0" cy="8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8489" name="Line 11"/>
            <p:cNvSpPr>
              <a:spLocks noChangeShapeType="1"/>
            </p:cNvSpPr>
            <p:nvPr/>
          </p:nvSpPr>
          <p:spPr bwMode="auto">
            <a:xfrm flipV="1">
              <a:off x="3304" y="2656"/>
              <a:ext cx="175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8490" name="Line 12"/>
            <p:cNvSpPr>
              <a:spLocks noChangeShapeType="1"/>
            </p:cNvSpPr>
            <p:nvPr/>
          </p:nvSpPr>
          <p:spPr bwMode="auto">
            <a:xfrm>
              <a:off x="3310" y="3051"/>
              <a:ext cx="17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18491" name="Object 13"/>
            <p:cNvGraphicFramePr>
              <a:graphicFrameLocks noChangeAspect="1"/>
            </p:cNvGraphicFramePr>
            <p:nvPr/>
          </p:nvGraphicFramePr>
          <p:xfrm>
            <a:off x="2951" y="243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17" name="Clip" r:id="rId5" imgW="1307263" imgH="1084139" progId="MS_ClipArt_Gallery.2">
                    <p:embed/>
                  </p:oleObj>
                </mc:Choice>
                <mc:Fallback>
                  <p:oleObj name="Clip" r:id="rId5" imgW="1307263" imgH="1084139" progId="MS_ClipArt_Gallery.2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" y="243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92" name="Object 14"/>
            <p:cNvGraphicFramePr>
              <a:graphicFrameLocks noChangeAspect="1"/>
            </p:cNvGraphicFramePr>
            <p:nvPr/>
          </p:nvGraphicFramePr>
          <p:xfrm>
            <a:off x="2951" y="2819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18" name="Clip" r:id="rId6" imgW="1307263" imgH="1084139" progId="MS_ClipArt_Gallery.2">
                    <p:embed/>
                  </p:oleObj>
                </mc:Choice>
                <mc:Fallback>
                  <p:oleObj name="Clip" r:id="rId6" imgW="1307263" imgH="1084139" progId="MS_ClipArt_Gallery.2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" y="2819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93" name="Line 15"/>
            <p:cNvSpPr>
              <a:spLocks noChangeShapeType="1"/>
            </p:cNvSpPr>
            <p:nvPr/>
          </p:nvSpPr>
          <p:spPr bwMode="auto">
            <a:xfrm>
              <a:off x="3487" y="2781"/>
              <a:ext cx="652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18494" name="Group 16"/>
            <p:cNvGrpSpPr>
              <a:grpSpLocks/>
            </p:cNvGrpSpPr>
            <p:nvPr/>
          </p:nvGrpSpPr>
          <p:grpSpPr bwMode="auto">
            <a:xfrm>
              <a:off x="4081" y="2759"/>
              <a:ext cx="448" cy="240"/>
              <a:chOff x="3600" y="219"/>
              <a:chExt cx="360" cy="175"/>
            </a:xfrm>
          </p:grpSpPr>
          <p:sp>
            <p:nvSpPr>
              <p:cNvPr id="18530" name="Oval 1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8531" name="Line 1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8532" name="Line 1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8533" name="Rectangle 2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ro-RO" b="0">
                  <a:latin typeface="Times New Roman" pitchFamily="18" charset="0"/>
                </a:endParaRPr>
              </a:p>
            </p:txBody>
          </p:sp>
          <p:sp>
            <p:nvSpPr>
              <p:cNvPr id="18534" name="Oval 2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grpSp>
            <p:nvGrpSpPr>
              <p:cNvPr id="18535" name="Group 2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8540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8541" name="Line 2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8542" name="Line 2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</p:grpSp>
          <p:grpSp>
            <p:nvGrpSpPr>
              <p:cNvPr id="18536" name="Group 2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8537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8538" name="Line 2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8539" name="Line 2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</p:grpSp>
        </p:grpSp>
        <p:sp>
          <p:nvSpPr>
            <p:cNvPr id="18495" name="Text Box 30"/>
            <p:cNvSpPr txBox="1">
              <a:spLocks noChangeArrowheads="1"/>
            </p:cNvSpPr>
            <p:nvPr/>
          </p:nvSpPr>
          <p:spPr bwMode="auto">
            <a:xfrm>
              <a:off x="3278" y="2045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223.1.1.1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8496" name="Rectangle 31"/>
            <p:cNvSpPr>
              <a:spLocks noChangeArrowheads="1"/>
            </p:cNvSpPr>
            <p:nvPr/>
          </p:nvSpPr>
          <p:spPr bwMode="auto">
            <a:xfrm>
              <a:off x="3333" y="2499"/>
              <a:ext cx="195" cy="11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8497" name="Text Box 32"/>
            <p:cNvSpPr txBox="1">
              <a:spLocks noChangeArrowheads="1"/>
            </p:cNvSpPr>
            <p:nvPr/>
          </p:nvSpPr>
          <p:spPr bwMode="auto">
            <a:xfrm>
              <a:off x="3327" y="2441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223.1.1.2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8498" name="Text Box 33"/>
            <p:cNvSpPr txBox="1">
              <a:spLocks noChangeArrowheads="1"/>
            </p:cNvSpPr>
            <p:nvPr/>
          </p:nvSpPr>
          <p:spPr bwMode="auto">
            <a:xfrm>
              <a:off x="3206" y="3041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223.1.1.3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8499" name="Text Box 34"/>
            <p:cNvSpPr txBox="1">
              <a:spLocks noChangeArrowheads="1"/>
            </p:cNvSpPr>
            <p:nvPr/>
          </p:nvSpPr>
          <p:spPr bwMode="auto">
            <a:xfrm>
              <a:off x="3704" y="2618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223.1.1.4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8500" name="Line 35"/>
            <p:cNvSpPr>
              <a:spLocks noChangeShapeType="1"/>
            </p:cNvSpPr>
            <p:nvPr/>
          </p:nvSpPr>
          <p:spPr bwMode="auto">
            <a:xfrm>
              <a:off x="4462" y="2787"/>
              <a:ext cx="64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8501" name="Text Box 36"/>
            <p:cNvSpPr txBox="1">
              <a:spLocks noChangeArrowheads="1"/>
            </p:cNvSpPr>
            <p:nvPr/>
          </p:nvSpPr>
          <p:spPr bwMode="auto">
            <a:xfrm>
              <a:off x="4382" y="2612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223.1.2.9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8502" name="Line 37"/>
            <p:cNvSpPr>
              <a:spLocks noChangeShapeType="1"/>
            </p:cNvSpPr>
            <p:nvPr/>
          </p:nvSpPr>
          <p:spPr bwMode="auto">
            <a:xfrm flipH="1">
              <a:off x="5107" y="2349"/>
              <a:ext cx="0" cy="8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18503" name="Object 38"/>
            <p:cNvGraphicFramePr>
              <a:graphicFrameLocks noChangeAspect="1"/>
            </p:cNvGraphicFramePr>
            <p:nvPr/>
          </p:nvGraphicFramePr>
          <p:xfrm>
            <a:off x="5219" y="216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19" name="Clip" r:id="rId7" imgW="1307263" imgH="1084139" progId="MS_ClipArt_Gallery.2">
                    <p:embed/>
                  </p:oleObj>
                </mc:Choice>
                <mc:Fallback>
                  <p:oleObj name="Clip" r:id="rId7" imgW="1307263" imgH="1084139" progId="MS_ClipArt_Gallery.2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9" y="216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04" name="Line 39"/>
            <p:cNvSpPr>
              <a:spLocks noChangeShapeType="1"/>
            </p:cNvSpPr>
            <p:nvPr/>
          </p:nvSpPr>
          <p:spPr bwMode="auto">
            <a:xfrm>
              <a:off x="5107" y="2352"/>
              <a:ext cx="14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18505" name="Object 40"/>
            <p:cNvGraphicFramePr>
              <a:graphicFrameLocks noChangeAspect="1"/>
            </p:cNvGraphicFramePr>
            <p:nvPr/>
          </p:nvGraphicFramePr>
          <p:xfrm>
            <a:off x="5222" y="303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20" name="Clip" r:id="rId8" imgW="1307263" imgH="1084139" progId="MS_ClipArt_Gallery.2">
                    <p:embed/>
                  </p:oleObj>
                </mc:Choice>
                <mc:Fallback>
                  <p:oleObj name="Clip" r:id="rId8" imgW="1307263" imgH="1084139" progId="MS_ClipArt_Gallery.2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2" y="303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06" name="Line 41"/>
            <p:cNvSpPr>
              <a:spLocks noChangeShapeType="1"/>
            </p:cNvSpPr>
            <p:nvPr/>
          </p:nvSpPr>
          <p:spPr bwMode="auto">
            <a:xfrm>
              <a:off x="5107" y="3153"/>
              <a:ext cx="14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8507" name="Rectangle 42"/>
            <p:cNvSpPr>
              <a:spLocks noChangeArrowheads="1"/>
            </p:cNvSpPr>
            <p:nvPr/>
          </p:nvSpPr>
          <p:spPr bwMode="auto">
            <a:xfrm>
              <a:off x="5073" y="2986"/>
              <a:ext cx="108" cy="11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8508" name="Text Box 43"/>
            <p:cNvSpPr txBox="1">
              <a:spLocks noChangeArrowheads="1"/>
            </p:cNvSpPr>
            <p:nvPr/>
          </p:nvSpPr>
          <p:spPr bwMode="auto">
            <a:xfrm>
              <a:off x="4704" y="2915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223.1.2.2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8509" name="Rectangle 44"/>
            <p:cNvSpPr>
              <a:spLocks noChangeArrowheads="1"/>
            </p:cNvSpPr>
            <p:nvPr/>
          </p:nvSpPr>
          <p:spPr bwMode="auto">
            <a:xfrm>
              <a:off x="5082" y="2382"/>
              <a:ext cx="156" cy="11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8510" name="Text Box 45"/>
            <p:cNvSpPr txBox="1">
              <a:spLocks noChangeArrowheads="1"/>
            </p:cNvSpPr>
            <p:nvPr/>
          </p:nvSpPr>
          <p:spPr bwMode="auto">
            <a:xfrm>
              <a:off x="4584" y="2321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223.1.2.1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8511" name="Line 46"/>
            <p:cNvSpPr>
              <a:spLocks noChangeShapeType="1"/>
            </p:cNvSpPr>
            <p:nvPr/>
          </p:nvSpPr>
          <p:spPr bwMode="auto">
            <a:xfrm flipH="1">
              <a:off x="4312" y="3000"/>
              <a:ext cx="0" cy="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8512" name="Line 47"/>
            <p:cNvSpPr>
              <a:spLocks noChangeShapeType="1"/>
            </p:cNvSpPr>
            <p:nvPr/>
          </p:nvSpPr>
          <p:spPr bwMode="auto">
            <a:xfrm flipH="1">
              <a:off x="3898" y="3453"/>
              <a:ext cx="7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8513" name="Line 48"/>
            <p:cNvSpPr>
              <a:spLocks noChangeShapeType="1"/>
            </p:cNvSpPr>
            <p:nvPr/>
          </p:nvSpPr>
          <p:spPr bwMode="auto">
            <a:xfrm flipH="1" flipV="1">
              <a:off x="3896" y="3448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8514" name="Line 49"/>
            <p:cNvSpPr>
              <a:spLocks noChangeShapeType="1"/>
            </p:cNvSpPr>
            <p:nvPr/>
          </p:nvSpPr>
          <p:spPr bwMode="auto">
            <a:xfrm flipH="1" flipV="1">
              <a:off x="4637" y="3451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18515" name="Object 50"/>
            <p:cNvGraphicFramePr>
              <a:graphicFrameLocks noChangeAspect="1"/>
            </p:cNvGraphicFramePr>
            <p:nvPr/>
          </p:nvGraphicFramePr>
          <p:xfrm>
            <a:off x="4502" y="3551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21" name="Clip" r:id="rId9" imgW="1307263" imgH="1084139" progId="MS_ClipArt_Gallery.2">
                    <p:embed/>
                  </p:oleObj>
                </mc:Choice>
                <mc:Fallback>
                  <p:oleObj name="Clip" r:id="rId9" imgW="1307263" imgH="1084139" progId="MS_ClipArt_Gallery.2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2" y="3551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16" name="Object 51"/>
            <p:cNvGraphicFramePr>
              <a:graphicFrameLocks noChangeAspect="1"/>
            </p:cNvGraphicFramePr>
            <p:nvPr/>
          </p:nvGraphicFramePr>
          <p:xfrm>
            <a:off x="3710" y="3560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22" name="Clip" r:id="rId10" imgW="1307263" imgH="1084139" progId="MS_ClipArt_Gallery.2">
                    <p:embed/>
                  </p:oleObj>
                </mc:Choice>
                <mc:Fallback>
                  <p:oleObj name="Clip" r:id="rId10" imgW="1307263" imgH="1084139" progId="MS_ClipArt_Gallery.2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0" y="3560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17" name="Text Box 52"/>
            <p:cNvSpPr txBox="1">
              <a:spLocks noChangeArrowheads="1"/>
            </p:cNvSpPr>
            <p:nvPr/>
          </p:nvSpPr>
          <p:spPr bwMode="auto">
            <a:xfrm>
              <a:off x="4640" y="3356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223.1.3.2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8518" name="Text Box 53"/>
            <p:cNvSpPr txBox="1">
              <a:spLocks noChangeArrowheads="1"/>
            </p:cNvSpPr>
            <p:nvPr/>
          </p:nvSpPr>
          <p:spPr bwMode="auto">
            <a:xfrm>
              <a:off x="3269" y="3380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223.1.3.1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8519" name="Rectangle 54"/>
            <p:cNvSpPr>
              <a:spLocks noChangeArrowheads="1"/>
            </p:cNvSpPr>
            <p:nvPr/>
          </p:nvSpPr>
          <p:spPr bwMode="auto">
            <a:xfrm>
              <a:off x="4272" y="3084"/>
              <a:ext cx="81" cy="11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8520" name="Text Box 55"/>
            <p:cNvSpPr txBox="1">
              <a:spLocks noChangeArrowheads="1"/>
            </p:cNvSpPr>
            <p:nvPr/>
          </p:nvSpPr>
          <p:spPr bwMode="auto">
            <a:xfrm>
              <a:off x="3916" y="3043"/>
              <a:ext cx="7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223.1.3.27</a:t>
              </a:r>
              <a:endParaRPr lang="en-US" sz="1800" b="0">
                <a:latin typeface="Comic Sans MS" pitchFamily="66" charset="0"/>
              </a:endParaRPr>
            </a:p>
          </p:txBody>
        </p:sp>
        <p:grpSp>
          <p:nvGrpSpPr>
            <p:cNvPr id="18521" name="Group 56"/>
            <p:cNvGrpSpPr>
              <a:grpSpLocks/>
            </p:cNvGrpSpPr>
            <p:nvPr/>
          </p:nvGrpSpPr>
          <p:grpSpPr bwMode="auto">
            <a:xfrm>
              <a:off x="3014" y="1991"/>
              <a:ext cx="233" cy="250"/>
              <a:chOff x="2822" y="1181"/>
              <a:chExt cx="233" cy="250"/>
            </a:xfrm>
          </p:grpSpPr>
          <p:sp>
            <p:nvSpPr>
              <p:cNvPr id="18528" name="Rectangle 57"/>
              <p:cNvSpPr>
                <a:spLocks noChangeArrowheads="1"/>
              </p:cNvSpPr>
              <p:nvPr/>
            </p:nvSpPr>
            <p:spPr bwMode="auto">
              <a:xfrm>
                <a:off x="2886" y="1230"/>
                <a:ext cx="114" cy="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8529" name="Text Box 58"/>
              <p:cNvSpPr txBox="1">
                <a:spLocks noChangeArrowheads="1"/>
              </p:cNvSpPr>
              <p:nvPr/>
            </p:nvSpPr>
            <p:spPr bwMode="auto">
              <a:xfrm>
                <a:off x="2822" y="1181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2000" b="0">
                    <a:solidFill>
                      <a:srgbClr val="FF0000"/>
                    </a:solidFill>
                    <a:latin typeface="Comic Sans MS" pitchFamily="66" charset="0"/>
                  </a:rPr>
                  <a:t>A</a:t>
                </a:r>
                <a:endParaRPr lang="en-US" sz="1800" b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18522" name="Group 59"/>
            <p:cNvGrpSpPr>
              <a:grpSpLocks/>
            </p:cNvGrpSpPr>
            <p:nvPr/>
          </p:nvGrpSpPr>
          <p:grpSpPr bwMode="auto">
            <a:xfrm>
              <a:off x="3008" y="2771"/>
              <a:ext cx="217" cy="250"/>
              <a:chOff x="2822" y="1181"/>
              <a:chExt cx="217" cy="250"/>
            </a:xfrm>
          </p:grpSpPr>
          <p:sp>
            <p:nvSpPr>
              <p:cNvPr id="18526" name="Rectangle 60"/>
              <p:cNvSpPr>
                <a:spLocks noChangeArrowheads="1"/>
              </p:cNvSpPr>
              <p:nvPr/>
            </p:nvSpPr>
            <p:spPr bwMode="auto">
              <a:xfrm>
                <a:off x="2886" y="1230"/>
                <a:ext cx="114" cy="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8527" name="Text Box 61"/>
              <p:cNvSpPr txBox="1">
                <a:spLocks noChangeArrowheads="1"/>
              </p:cNvSpPr>
              <p:nvPr/>
            </p:nvSpPr>
            <p:spPr bwMode="auto">
              <a:xfrm>
                <a:off x="2822" y="1181"/>
                <a:ext cx="21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2000" b="0">
                    <a:solidFill>
                      <a:srgbClr val="FF0000"/>
                    </a:solidFill>
                    <a:latin typeface="Comic Sans MS" pitchFamily="66" charset="0"/>
                  </a:rPr>
                  <a:t>B</a:t>
                </a:r>
                <a:endParaRPr lang="en-US" sz="1800" b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18523" name="Group 62"/>
            <p:cNvGrpSpPr>
              <a:grpSpLocks/>
            </p:cNvGrpSpPr>
            <p:nvPr/>
          </p:nvGrpSpPr>
          <p:grpSpPr bwMode="auto">
            <a:xfrm>
              <a:off x="5282" y="2999"/>
              <a:ext cx="216" cy="250"/>
              <a:chOff x="2822" y="1181"/>
              <a:chExt cx="216" cy="250"/>
            </a:xfrm>
          </p:grpSpPr>
          <p:sp>
            <p:nvSpPr>
              <p:cNvPr id="18524" name="Rectangle 63"/>
              <p:cNvSpPr>
                <a:spLocks noChangeArrowheads="1"/>
              </p:cNvSpPr>
              <p:nvPr/>
            </p:nvSpPr>
            <p:spPr bwMode="auto">
              <a:xfrm>
                <a:off x="2886" y="1230"/>
                <a:ext cx="114" cy="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8525" name="Text Box 64"/>
              <p:cNvSpPr txBox="1">
                <a:spLocks noChangeArrowheads="1"/>
              </p:cNvSpPr>
              <p:nvPr/>
            </p:nvSpPr>
            <p:spPr bwMode="auto">
              <a:xfrm>
                <a:off x="2822" y="1181"/>
                <a:ext cx="2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2000" b="0">
                    <a:solidFill>
                      <a:srgbClr val="FF0000"/>
                    </a:solidFill>
                    <a:latin typeface="Comic Sans MS" pitchFamily="66" charset="0"/>
                  </a:rPr>
                  <a:t>E</a:t>
                </a:r>
                <a:endParaRPr lang="en-US" sz="1800" b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p:grpSp>
      </p:grpSp>
      <p:grpSp>
        <p:nvGrpSpPr>
          <p:cNvPr id="18437" name="Group 65"/>
          <p:cNvGrpSpPr>
            <a:grpSpLocks/>
          </p:cNvGrpSpPr>
          <p:nvPr/>
        </p:nvGrpSpPr>
        <p:grpSpPr bwMode="auto">
          <a:xfrm>
            <a:off x="469900" y="2870200"/>
            <a:ext cx="3673475" cy="660400"/>
            <a:chOff x="404" y="2612"/>
            <a:chExt cx="2314" cy="416"/>
          </a:xfrm>
        </p:grpSpPr>
        <p:sp>
          <p:nvSpPr>
            <p:cNvPr id="18473" name="Rectangle 66"/>
            <p:cNvSpPr>
              <a:spLocks noChangeArrowheads="1"/>
            </p:cNvSpPr>
            <p:nvPr/>
          </p:nvSpPr>
          <p:spPr bwMode="auto">
            <a:xfrm>
              <a:off x="456" y="2646"/>
              <a:ext cx="2262" cy="3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18474" name="Group 67"/>
            <p:cNvGrpSpPr>
              <a:grpSpLocks/>
            </p:cNvGrpSpPr>
            <p:nvPr/>
          </p:nvGrpSpPr>
          <p:grpSpPr bwMode="auto">
            <a:xfrm>
              <a:off x="404" y="2612"/>
              <a:ext cx="2266" cy="416"/>
              <a:chOff x="1034" y="1406"/>
              <a:chExt cx="2266" cy="416"/>
            </a:xfrm>
          </p:grpSpPr>
          <p:sp>
            <p:nvSpPr>
              <p:cNvPr id="18475" name="Rectangle 68"/>
              <p:cNvSpPr>
                <a:spLocks noChangeArrowheads="1"/>
              </p:cNvSpPr>
              <p:nvPr/>
            </p:nvSpPr>
            <p:spPr bwMode="auto">
              <a:xfrm>
                <a:off x="1038" y="1470"/>
                <a:ext cx="2262" cy="31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8476" name="Text Box 69"/>
              <p:cNvSpPr txBox="1">
                <a:spLocks noChangeArrowheads="1"/>
              </p:cNvSpPr>
              <p:nvPr/>
            </p:nvSpPr>
            <p:spPr bwMode="auto">
              <a:xfrm>
                <a:off x="1034" y="1418"/>
                <a:ext cx="50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sz="1800" b="0">
                    <a:latin typeface="Comic Sans MS" pitchFamily="66" charset="0"/>
                  </a:rPr>
                  <a:t>misc</a:t>
                </a:r>
              </a:p>
              <a:p>
                <a:pPr algn="ctr"/>
                <a:r>
                  <a:rPr lang="en-US" sz="1800" b="0">
                    <a:latin typeface="Comic Sans MS" pitchFamily="66" charset="0"/>
                  </a:rPr>
                  <a:t>fields</a:t>
                </a:r>
              </a:p>
            </p:txBody>
          </p:sp>
          <p:sp>
            <p:nvSpPr>
              <p:cNvPr id="18477" name="Line 70"/>
              <p:cNvSpPr>
                <a:spLocks noChangeShapeType="1"/>
              </p:cNvSpPr>
              <p:nvPr/>
            </p:nvSpPr>
            <p:spPr bwMode="auto">
              <a:xfrm>
                <a:off x="1518" y="1476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8478" name="Text Box 71"/>
              <p:cNvSpPr txBox="1">
                <a:spLocks noChangeArrowheads="1"/>
              </p:cNvSpPr>
              <p:nvPr/>
            </p:nvSpPr>
            <p:spPr bwMode="auto">
              <a:xfrm>
                <a:off x="1513" y="1406"/>
                <a:ext cx="62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sz="1800" b="0">
                    <a:solidFill>
                      <a:srgbClr val="FF0000"/>
                    </a:solidFill>
                    <a:latin typeface="Comic Sans MS" pitchFamily="66" charset="0"/>
                  </a:rPr>
                  <a:t>source</a:t>
                </a:r>
              </a:p>
              <a:p>
                <a:pPr algn="ctr"/>
                <a:r>
                  <a:rPr lang="en-US" sz="1800" b="0">
                    <a:solidFill>
                      <a:srgbClr val="FF0000"/>
                    </a:solidFill>
                    <a:latin typeface="Comic Sans MS" pitchFamily="66" charset="0"/>
                  </a:rPr>
                  <a:t>IP addr</a:t>
                </a:r>
                <a:endParaRPr lang="en-US" sz="1800" b="0">
                  <a:latin typeface="Comic Sans MS" pitchFamily="66" charset="0"/>
                </a:endParaRPr>
              </a:p>
            </p:txBody>
          </p:sp>
          <p:sp>
            <p:nvSpPr>
              <p:cNvPr id="18479" name="Text Box 72"/>
              <p:cNvSpPr txBox="1">
                <a:spLocks noChangeArrowheads="1"/>
              </p:cNvSpPr>
              <p:nvPr/>
            </p:nvSpPr>
            <p:spPr bwMode="auto">
              <a:xfrm>
                <a:off x="2089" y="1418"/>
                <a:ext cx="62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sz="1800" b="0">
                    <a:solidFill>
                      <a:srgbClr val="FF0000"/>
                    </a:solidFill>
                    <a:latin typeface="Comic Sans MS" pitchFamily="66" charset="0"/>
                  </a:rPr>
                  <a:t>dest</a:t>
                </a:r>
              </a:p>
              <a:p>
                <a:pPr algn="ctr"/>
                <a:r>
                  <a:rPr lang="en-US" sz="1800" b="0">
                    <a:solidFill>
                      <a:srgbClr val="FF0000"/>
                    </a:solidFill>
                    <a:latin typeface="Comic Sans MS" pitchFamily="66" charset="0"/>
                  </a:rPr>
                  <a:t>IP addr</a:t>
                </a:r>
                <a:endParaRPr lang="en-US" sz="1800" b="0">
                  <a:latin typeface="Comic Sans MS" pitchFamily="66" charset="0"/>
                </a:endParaRPr>
              </a:p>
            </p:txBody>
          </p:sp>
          <p:sp>
            <p:nvSpPr>
              <p:cNvPr id="18480" name="Line 73"/>
              <p:cNvSpPr>
                <a:spLocks noChangeShapeType="1"/>
              </p:cNvSpPr>
              <p:nvPr/>
            </p:nvSpPr>
            <p:spPr bwMode="auto">
              <a:xfrm>
                <a:off x="2124" y="1476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8481" name="Line 74"/>
              <p:cNvSpPr>
                <a:spLocks noChangeShapeType="1"/>
              </p:cNvSpPr>
              <p:nvPr/>
            </p:nvSpPr>
            <p:spPr bwMode="auto">
              <a:xfrm>
                <a:off x="2712" y="1482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8482" name="Text Box 75"/>
              <p:cNvSpPr txBox="1">
                <a:spLocks noChangeArrowheads="1"/>
              </p:cNvSpPr>
              <p:nvPr/>
            </p:nvSpPr>
            <p:spPr bwMode="auto">
              <a:xfrm>
                <a:off x="2781" y="1514"/>
                <a:ext cx="41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sz="1800" b="0">
                    <a:latin typeface="Comic Sans MS" pitchFamily="66" charset="0"/>
                  </a:rPr>
                  <a:t>data</a:t>
                </a:r>
              </a:p>
            </p:txBody>
          </p:sp>
        </p:grpSp>
      </p:grpSp>
      <p:sp>
        <p:nvSpPr>
          <p:cNvPr id="18438" name="Rectangle 76"/>
          <p:cNvSpPr>
            <a:spLocks noChangeArrowheads="1"/>
          </p:cNvSpPr>
          <p:nvPr/>
        </p:nvSpPr>
        <p:spPr bwMode="auto">
          <a:xfrm>
            <a:off x="514350" y="3619500"/>
            <a:ext cx="36957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11"/>
              </a:buBlip>
            </a:pPr>
            <a:r>
              <a:rPr lang="en-US" b="0"/>
              <a:t>datagram remains </a:t>
            </a:r>
            <a:r>
              <a:rPr lang="en-US" b="0">
                <a:solidFill>
                  <a:srgbClr val="FF0000"/>
                </a:solidFill>
              </a:rPr>
              <a:t>unchanged</a:t>
            </a:r>
            <a:r>
              <a:rPr lang="en-US" b="0"/>
              <a:t>, as it travels source to destination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11"/>
              </a:buBlip>
            </a:pPr>
            <a:r>
              <a:rPr lang="en-US"/>
              <a:t>Addresses</a:t>
            </a:r>
            <a:r>
              <a:rPr lang="en-US" b="0"/>
              <a:t> are fields of interest here</a:t>
            </a:r>
            <a:endParaRPr lang="en-US" sz="2800" b="0">
              <a:solidFill>
                <a:schemeClr val="accent2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800" b="0"/>
              <a:t> </a:t>
            </a:r>
          </a:p>
        </p:txBody>
      </p:sp>
      <p:sp>
        <p:nvSpPr>
          <p:cNvPr id="18439" name="Freeform 85"/>
          <p:cNvSpPr>
            <a:spLocks/>
          </p:cNvSpPr>
          <p:nvPr/>
        </p:nvSpPr>
        <p:spPr bwMode="auto">
          <a:xfrm rot="-1797217">
            <a:off x="4211638" y="2565400"/>
            <a:ext cx="295275" cy="1079500"/>
          </a:xfrm>
          <a:custGeom>
            <a:avLst/>
            <a:gdLst>
              <a:gd name="T0" fmla="*/ 295275 w 186"/>
              <a:gd name="T1" fmla="*/ 0 h 720"/>
              <a:gd name="T2" fmla="*/ 95250 w 186"/>
              <a:gd name="T3" fmla="*/ 1079500 h 720"/>
              <a:gd name="T4" fmla="*/ 0 60000 65536"/>
              <a:gd name="T5" fmla="*/ 0 60000 65536"/>
              <a:gd name="T6" fmla="*/ 0 w 186"/>
              <a:gd name="T7" fmla="*/ 0 h 720"/>
              <a:gd name="T8" fmla="*/ 186 w 186"/>
              <a:gd name="T9" fmla="*/ 720 h 7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6" h="720">
                <a:moveTo>
                  <a:pt x="186" y="0"/>
                </a:moveTo>
                <a:cubicBezTo>
                  <a:pt x="36" y="198"/>
                  <a:pt x="0" y="360"/>
                  <a:pt x="60" y="72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8440" name="Rectangle 86"/>
          <p:cNvSpPr>
            <a:spLocks noChangeArrowheads="1"/>
          </p:cNvSpPr>
          <p:nvPr/>
        </p:nvSpPr>
        <p:spPr bwMode="auto">
          <a:xfrm>
            <a:off x="5364163" y="1268413"/>
            <a:ext cx="3319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>
                <a:solidFill>
                  <a:srgbClr val="3333FF"/>
                </a:solidFill>
              </a:rPr>
              <a:t>forwarding table in A</a:t>
            </a:r>
          </a:p>
        </p:txBody>
      </p:sp>
      <p:graphicFrame>
        <p:nvGraphicFramePr>
          <p:cNvPr id="217312" name="Group 224"/>
          <p:cNvGraphicFramePr>
            <a:graphicFrameLocks noGrp="1"/>
          </p:cNvGraphicFramePr>
          <p:nvPr>
            <p:ph idx="1"/>
          </p:nvPr>
        </p:nvGraphicFramePr>
        <p:xfrm>
          <a:off x="4319588" y="1628775"/>
          <a:ext cx="4824412" cy="1737070"/>
        </p:xfrm>
        <a:graphic>
          <a:graphicData uri="http://schemas.openxmlformats.org/drawingml/2006/table">
            <a:tbl>
              <a:tblPr/>
              <a:tblGrid>
                <a:gridCol w="1160462"/>
                <a:gridCol w="1576388"/>
                <a:gridCol w="1301750"/>
                <a:gridCol w="785812"/>
              </a:tblGrid>
              <a:tr h="33515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Dest Net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Mask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Nxt Router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Metric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223.1.1.0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255.255.255.0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ro-RO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5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223.1.2.0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255.255.255.0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223.1.1.4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5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223.1.3.0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255.255.255.0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223.1.1.4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5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64.8.32.1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255.255.255.255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223.1.1.10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Internet Protocol -IP</a:t>
            </a:r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The Internet (IP) Protocol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IPv4 addressing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Moving a datagram from source to destination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Datagram format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IP fragmentation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ICMP: Internet Control Message Protocol</a:t>
            </a:r>
          </a:p>
          <a:p>
            <a:pPr lvl="1" eaLnBrk="1" hangingPunct="1">
              <a:lnSpc>
                <a:spcPct val="80000"/>
              </a:lnSpc>
            </a:pPr>
            <a:endParaRPr 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i="1" smtClean="0"/>
              <a:t>DHCP: Dynamic Host Configuration Protocol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NAT: Network Address Translation</a:t>
            </a:r>
          </a:p>
          <a:p>
            <a:pPr lvl="1" eaLnBrk="1" hangingPunct="1">
              <a:lnSpc>
                <a:spcPct val="80000"/>
              </a:lnSpc>
            </a:pPr>
            <a:endParaRPr 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i="1" smtClean="0"/>
              <a:t>Routing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Datagram: from source to destination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71475" y="2305050"/>
            <a:ext cx="433387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 dirty="0">
                <a:solidFill>
                  <a:srgbClr val="3333FF"/>
                </a:solidFill>
              </a:rPr>
              <a:t>Starting at A, send IP datagram addressed to B: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1800" b="0" dirty="0"/>
              <a:t>look up net. address of B in forwarding table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1800" b="0" dirty="0"/>
              <a:t>find B is on same net. as A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1800" b="0" dirty="0"/>
              <a:t>link layer will send datagram directly to B inside link-layer frame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1800" b="0" dirty="0"/>
              <a:t>B and A are directly connected</a:t>
            </a:r>
            <a:endParaRPr lang="en-US" b="0" dirty="0"/>
          </a:p>
        </p:txBody>
      </p:sp>
      <p:sp>
        <p:nvSpPr>
          <p:cNvPr id="19460" name="Rectangle 12"/>
          <p:cNvSpPr>
            <a:spLocks noChangeArrowheads="1"/>
          </p:cNvSpPr>
          <p:nvPr/>
        </p:nvSpPr>
        <p:spPr bwMode="auto">
          <a:xfrm>
            <a:off x="542925" y="1524000"/>
            <a:ext cx="3590925" cy="5048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9461" name="Rectangle 13"/>
          <p:cNvSpPr>
            <a:spLocks noChangeArrowheads="1"/>
          </p:cNvSpPr>
          <p:nvPr/>
        </p:nvSpPr>
        <p:spPr bwMode="auto">
          <a:xfrm>
            <a:off x="466725" y="1590675"/>
            <a:ext cx="3590925" cy="504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o-RO"/>
          </a:p>
        </p:txBody>
      </p:sp>
      <p:sp>
        <p:nvSpPr>
          <p:cNvPr id="19462" name="Text Box 14"/>
          <p:cNvSpPr txBox="1">
            <a:spLocks noChangeArrowheads="1"/>
          </p:cNvSpPr>
          <p:nvPr/>
        </p:nvSpPr>
        <p:spPr bwMode="auto">
          <a:xfrm>
            <a:off x="460375" y="1508125"/>
            <a:ext cx="796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latin typeface="Comic Sans MS" pitchFamily="66" charset="0"/>
              </a:rPr>
              <a:t>misc</a:t>
            </a:r>
          </a:p>
          <a:p>
            <a:pPr algn="ctr"/>
            <a:r>
              <a:rPr lang="en-US" sz="1800" b="0">
                <a:latin typeface="Comic Sans MS" pitchFamily="66" charset="0"/>
              </a:rPr>
              <a:t>fields</a:t>
            </a:r>
          </a:p>
        </p:txBody>
      </p:sp>
      <p:sp>
        <p:nvSpPr>
          <p:cNvPr id="19463" name="Line 15"/>
          <p:cNvSpPr>
            <a:spLocks noChangeShapeType="1"/>
          </p:cNvSpPr>
          <p:nvPr/>
        </p:nvSpPr>
        <p:spPr bwMode="auto">
          <a:xfrm>
            <a:off x="1228725" y="16002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9464" name="Text Box 16"/>
          <p:cNvSpPr txBox="1">
            <a:spLocks noChangeArrowheads="1"/>
          </p:cNvSpPr>
          <p:nvPr/>
        </p:nvSpPr>
        <p:spPr bwMode="auto">
          <a:xfrm>
            <a:off x="1196975" y="1670050"/>
            <a:ext cx="1084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solidFill>
                  <a:srgbClr val="FF0000"/>
                </a:solidFill>
                <a:latin typeface="Comic Sans MS" pitchFamily="66" charset="0"/>
              </a:rPr>
              <a:t>223.1.1.1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19465" name="Text Box 17"/>
          <p:cNvSpPr txBox="1">
            <a:spLocks noChangeArrowheads="1"/>
          </p:cNvSpPr>
          <p:nvPr/>
        </p:nvSpPr>
        <p:spPr bwMode="auto">
          <a:xfrm>
            <a:off x="2197100" y="1670050"/>
            <a:ext cx="1120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solidFill>
                  <a:srgbClr val="FF0000"/>
                </a:solidFill>
                <a:latin typeface="Comic Sans MS" pitchFamily="66" charset="0"/>
              </a:rPr>
              <a:t>223.1.1.3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19466" name="Line 18"/>
          <p:cNvSpPr>
            <a:spLocks noChangeShapeType="1"/>
          </p:cNvSpPr>
          <p:nvPr/>
        </p:nvSpPr>
        <p:spPr bwMode="auto">
          <a:xfrm>
            <a:off x="2219325" y="16002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9467" name="Line 19"/>
          <p:cNvSpPr>
            <a:spLocks noChangeShapeType="1"/>
          </p:cNvSpPr>
          <p:nvPr/>
        </p:nvSpPr>
        <p:spPr bwMode="auto">
          <a:xfrm>
            <a:off x="3238500" y="16002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9468" name="Text Box 20"/>
          <p:cNvSpPr txBox="1">
            <a:spLocks noChangeArrowheads="1"/>
          </p:cNvSpPr>
          <p:nvPr/>
        </p:nvSpPr>
        <p:spPr bwMode="auto">
          <a:xfrm>
            <a:off x="3233738" y="1660525"/>
            <a:ext cx="661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latin typeface="Comic Sans MS" pitchFamily="66" charset="0"/>
              </a:rPr>
              <a:t>data</a:t>
            </a:r>
          </a:p>
        </p:txBody>
      </p:sp>
      <p:grpSp>
        <p:nvGrpSpPr>
          <p:cNvPr id="19469" name="Group 21"/>
          <p:cNvGrpSpPr>
            <a:grpSpLocks/>
          </p:cNvGrpSpPr>
          <p:nvPr/>
        </p:nvGrpSpPr>
        <p:grpSpPr bwMode="auto">
          <a:xfrm>
            <a:off x="4643438" y="3357563"/>
            <a:ext cx="4422775" cy="3154362"/>
            <a:chOff x="2902" y="1949"/>
            <a:chExt cx="2786" cy="1987"/>
          </a:xfrm>
        </p:grpSpPr>
        <p:sp>
          <p:nvSpPr>
            <p:cNvPr id="19504" name="Freeform 22"/>
            <p:cNvSpPr>
              <a:spLocks/>
            </p:cNvSpPr>
            <p:nvPr/>
          </p:nvSpPr>
          <p:spPr bwMode="auto">
            <a:xfrm>
              <a:off x="2902" y="1949"/>
              <a:ext cx="1223" cy="1291"/>
            </a:xfrm>
            <a:custGeom>
              <a:avLst/>
              <a:gdLst>
                <a:gd name="T0" fmla="*/ 1201 w 1223"/>
                <a:gd name="T1" fmla="*/ 756 h 1291"/>
                <a:gd name="T2" fmla="*/ 702 w 1223"/>
                <a:gd name="T3" fmla="*/ 670 h 1291"/>
                <a:gd name="T4" fmla="*/ 608 w 1223"/>
                <a:gd name="T5" fmla="*/ 103 h 1291"/>
                <a:gd name="T6" fmla="*/ 335 w 1223"/>
                <a:gd name="T7" fmla="*/ 52 h 1291"/>
                <a:gd name="T8" fmla="*/ 65 w 1223"/>
                <a:gd name="T9" fmla="*/ 82 h 1291"/>
                <a:gd name="T10" fmla="*/ 41 w 1223"/>
                <a:gd name="T11" fmla="*/ 544 h 1291"/>
                <a:gd name="T12" fmla="*/ 38 w 1223"/>
                <a:gd name="T13" fmla="*/ 751 h 1291"/>
                <a:gd name="T14" fmla="*/ 23 w 1223"/>
                <a:gd name="T15" fmla="*/ 940 h 1291"/>
                <a:gd name="T16" fmla="*/ 17 w 1223"/>
                <a:gd name="T17" fmla="*/ 1114 h 1291"/>
                <a:gd name="T18" fmla="*/ 128 w 1223"/>
                <a:gd name="T19" fmla="*/ 1219 h 1291"/>
                <a:gd name="T20" fmla="*/ 602 w 1223"/>
                <a:gd name="T21" fmla="*/ 1243 h 1291"/>
                <a:gd name="T22" fmla="*/ 686 w 1223"/>
                <a:gd name="T23" fmla="*/ 930 h 1291"/>
                <a:gd name="T24" fmla="*/ 1177 w 1223"/>
                <a:gd name="T25" fmla="*/ 916 h 1291"/>
                <a:gd name="T26" fmla="*/ 1201 w 1223"/>
                <a:gd name="T27" fmla="*/ 756 h 12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23"/>
                <a:gd name="T43" fmla="*/ 0 h 1291"/>
                <a:gd name="T44" fmla="*/ 1223 w 1223"/>
                <a:gd name="T45" fmla="*/ 1291 h 129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23" h="1291">
                  <a:moveTo>
                    <a:pt x="1201" y="756"/>
                  </a:moveTo>
                  <a:cubicBezTo>
                    <a:pt x="1180" y="640"/>
                    <a:pt x="798" y="744"/>
                    <a:pt x="702" y="670"/>
                  </a:cubicBezTo>
                  <a:cubicBezTo>
                    <a:pt x="603" y="561"/>
                    <a:pt x="669" y="206"/>
                    <a:pt x="608" y="103"/>
                  </a:cubicBezTo>
                  <a:cubicBezTo>
                    <a:pt x="547" y="0"/>
                    <a:pt x="425" y="55"/>
                    <a:pt x="335" y="52"/>
                  </a:cubicBezTo>
                  <a:cubicBezTo>
                    <a:pt x="245" y="49"/>
                    <a:pt x="114" y="0"/>
                    <a:pt x="65" y="82"/>
                  </a:cubicBezTo>
                  <a:cubicBezTo>
                    <a:pt x="16" y="164"/>
                    <a:pt x="45" y="433"/>
                    <a:pt x="41" y="544"/>
                  </a:cubicBezTo>
                  <a:cubicBezTo>
                    <a:pt x="37" y="655"/>
                    <a:pt x="41" y="685"/>
                    <a:pt x="38" y="751"/>
                  </a:cubicBezTo>
                  <a:cubicBezTo>
                    <a:pt x="35" y="817"/>
                    <a:pt x="26" y="880"/>
                    <a:pt x="23" y="940"/>
                  </a:cubicBezTo>
                  <a:cubicBezTo>
                    <a:pt x="20" y="1000"/>
                    <a:pt x="0" y="1068"/>
                    <a:pt x="17" y="1114"/>
                  </a:cubicBezTo>
                  <a:cubicBezTo>
                    <a:pt x="34" y="1160"/>
                    <a:pt x="31" y="1198"/>
                    <a:pt x="128" y="1219"/>
                  </a:cubicBezTo>
                  <a:cubicBezTo>
                    <a:pt x="225" y="1240"/>
                    <a:pt x="509" y="1291"/>
                    <a:pt x="602" y="1243"/>
                  </a:cubicBezTo>
                  <a:cubicBezTo>
                    <a:pt x="695" y="1195"/>
                    <a:pt x="590" y="984"/>
                    <a:pt x="686" y="930"/>
                  </a:cubicBezTo>
                  <a:cubicBezTo>
                    <a:pt x="782" y="876"/>
                    <a:pt x="1091" y="945"/>
                    <a:pt x="1177" y="916"/>
                  </a:cubicBezTo>
                  <a:cubicBezTo>
                    <a:pt x="1208" y="864"/>
                    <a:pt x="1223" y="871"/>
                    <a:pt x="1201" y="75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9505" name="Freeform 23"/>
            <p:cNvSpPr>
              <a:spLocks/>
            </p:cNvSpPr>
            <p:nvPr/>
          </p:nvSpPr>
          <p:spPr bwMode="auto">
            <a:xfrm>
              <a:off x="4487" y="2130"/>
              <a:ext cx="1201" cy="1234"/>
            </a:xfrm>
            <a:custGeom>
              <a:avLst/>
              <a:gdLst>
                <a:gd name="T0" fmla="*/ 25 w 1201"/>
                <a:gd name="T1" fmla="*/ 709 h 1234"/>
                <a:gd name="T2" fmla="*/ 526 w 1201"/>
                <a:gd name="T3" fmla="*/ 780 h 1234"/>
                <a:gd name="T4" fmla="*/ 613 w 1201"/>
                <a:gd name="T5" fmla="*/ 1134 h 1234"/>
                <a:gd name="T6" fmla="*/ 946 w 1201"/>
                <a:gd name="T7" fmla="*/ 1230 h 1234"/>
                <a:gd name="T8" fmla="*/ 1171 w 1201"/>
                <a:gd name="T9" fmla="*/ 1107 h 1234"/>
                <a:gd name="T10" fmla="*/ 1126 w 1201"/>
                <a:gd name="T11" fmla="*/ 894 h 1234"/>
                <a:gd name="T12" fmla="*/ 1114 w 1201"/>
                <a:gd name="T13" fmla="*/ 693 h 1234"/>
                <a:gd name="T14" fmla="*/ 1099 w 1201"/>
                <a:gd name="T15" fmla="*/ 423 h 1234"/>
                <a:gd name="T16" fmla="*/ 1141 w 1201"/>
                <a:gd name="T17" fmla="*/ 216 h 1234"/>
                <a:gd name="T18" fmla="*/ 1102 w 1201"/>
                <a:gd name="T19" fmla="*/ 33 h 1234"/>
                <a:gd name="T20" fmla="*/ 646 w 1201"/>
                <a:gd name="T21" fmla="*/ 81 h 1234"/>
                <a:gd name="T22" fmla="*/ 535 w 1201"/>
                <a:gd name="T23" fmla="*/ 519 h 1234"/>
                <a:gd name="T24" fmla="*/ 44 w 1201"/>
                <a:gd name="T25" fmla="*/ 548 h 1234"/>
                <a:gd name="T26" fmla="*/ 25 w 1201"/>
                <a:gd name="T27" fmla="*/ 709 h 1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01"/>
                <a:gd name="T43" fmla="*/ 0 h 1234"/>
                <a:gd name="T44" fmla="*/ 1201 w 1201"/>
                <a:gd name="T45" fmla="*/ 1234 h 12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01" h="1234">
                  <a:moveTo>
                    <a:pt x="25" y="709"/>
                  </a:moveTo>
                  <a:cubicBezTo>
                    <a:pt x="49" y="824"/>
                    <a:pt x="428" y="709"/>
                    <a:pt x="526" y="780"/>
                  </a:cubicBezTo>
                  <a:cubicBezTo>
                    <a:pt x="624" y="851"/>
                    <a:pt x="543" y="1059"/>
                    <a:pt x="613" y="1134"/>
                  </a:cubicBezTo>
                  <a:cubicBezTo>
                    <a:pt x="683" y="1209"/>
                    <a:pt x="853" y="1234"/>
                    <a:pt x="946" y="1230"/>
                  </a:cubicBezTo>
                  <a:cubicBezTo>
                    <a:pt x="1039" y="1226"/>
                    <a:pt x="1141" y="1163"/>
                    <a:pt x="1171" y="1107"/>
                  </a:cubicBezTo>
                  <a:cubicBezTo>
                    <a:pt x="1201" y="1051"/>
                    <a:pt x="1135" y="963"/>
                    <a:pt x="1126" y="894"/>
                  </a:cubicBezTo>
                  <a:cubicBezTo>
                    <a:pt x="1117" y="825"/>
                    <a:pt x="1119" y="772"/>
                    <a:pt x="1114" y="693"/>
                  </a:cubicBezTo>
                  <a:cubicBezTo>
                    <a:pt x="1109" y="614"/>
                    <a:pt x="1095" y="502"/>
                    <a:pt x="1099" y="423"/>
                  </a:cubicBezTo>
                  <a:cubicBezTo>
                    <a:pt x="1103" y="344"/>
                    <a:pt x="1141" y="281"/>
                    <a:pt x="1141" y="216"/>
                  </a:cubicBezTo>
                  <a:cubicBezTo>
                    <a:pt x="1141" y="151"/>
                    <a:pt x="1185" y="56"/>
                    <a:pt x="1102" y="33"/>
                  </a:cubicBezTo>
                  <a:cubicBezTo>
                    <a:pt x="1019" y="10"/>
                    <a:pt x="740" y="0"/>
                    <a:pt x="646" y="81"/>
                  </a:cubicBezTo>
                  <a:cubicBezTo>
                    <a:pt x="552" y="162"/>
                    <a:pt x="635" y="441"/>
                    <a:pt x="535" y="519"/>
                  </a:cubicBezTo>
                  <a:cubicBezTo>
                    <a:pt x="435" y="597"/>
                    <a:pt x="129" y="516"/>
                    <a:pt x="44" y="548"/>
                  </a:cubicBezTo>
                  <a:cubicBezTo>
                    <a:pt x="15" y="601"/>
                    <a:pt x="0" y="594"/>
                    <a:pt x="25" y="70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9506" name="Freeform 24"/>
            <p:cNvSpPr>
              <a:spLocks/>
            </p:cNvSpPr>
            <p:nvPr/>
          </p:nvSpPr>
          <p:spPr bwMode="auto">
            <a:xfrm>
              <a:off x="3663" y="2997"/>
              <a:ext cx="1295" cy="939"/>
            </a:xfrm>
            <a:custGeom>
              <a:avLst/>
              <a:gdLst>
                <a:gd name="T0" fmla="*/ 600 w 1295"/>
                <a:gd name="T1" fmla="*/ 30 h 939"/>
                <a:gd name="T2" fmla="*/ 525 w 1295"/>
                <a:gd name="T3" fmla="*/ 393 h 939"/>
                <a:gd name="T4" fmla="*/ 81 w 1295"/>
                <a:gd name="T5" fmla="*/ 471 h 939"/>
                <a:gd name="T6" fmla="*/ 39 w 1295"/>
                <a:gd name="T7" fmla="*/ 855 h 939"/>
                <a:gd name="T8" fmla="*/ 207 w 1295"/>
                <a:gd name="T9" fmla="*/ 927 h 939"/>
                <a:gd name="T10" fmla="*/ 429 w 1295"/>
                <a:gd name="T11" fmla="*/ 927 h 939"/>
                <a:gd name="T12" fmla="*/ 705 w 1295"/>
                <a:gd name="T13" fmla="*/ 891 h 939"/>
                <a:gd name="T14" fmla="*/ 1227 w 1295"/>
                <a:gd name="T15" fmla="*/ 849 h 939"/>
                <a:gd name="T16" fmla="*/ 1113 w 1295"/>
                <a:gd name="T17" fmla="*/ 459 h 939"/>
                <a:gd name="T18" fmla="*/ 777 w 1295"/>
                <a:gd name="T19" fmla="*/ 363 h 939"/>
                <a:gd name="T20" fmla="*/ 762 w 1295"/>
                <a:gd name="T21" fmla="*/ 42 h 939"/>
                <a:gd name="T22" fmla="*/ 600 w 1295"/>
                <a:gd name="T23" fmla="*/ 30 h 9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5"/>
                <a:gd name="T37" fmla="*/ 0 h 939"/>
                <a:gd name="T38" fmla="*/ 1295 w 1295"/>
                <a:gd name="T39" fmla="*/ 939 h 93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5" h="939">
                  <a:moveTo>
                    <a:pt x="600" y="30"/>
                  </a:moveTo>
                  <a:cubicBezTo>
                    <a:pt x="486" y="60"/>
                    <a:pt x="610" y="247"/>
                    <a:pt x="525" y="393"/>
                  </a:cubicBezTo>
                  <a:cubicBezTo>
                    <a:pt x="439" y="467"/>
                    <a:pt x="162" y="394"/>
                    <a:pt x="81" y="471"/>
                  </a:cubicBezTo>
                  <a:cubicBezTo>
                    <a:pt x="0" y="548"/>
                    <a:pt x="18" y="779"/>
                    <a:pt x="39" y="855"/>
                  </a:cubicBezTo>
                  <a:cubicBezTo>
                    <a:pt x="60" y="931"/>
                    <a:pt x="142" y="915"/>
                    <a:pt x="207" y="927"/>
                  </a:cubicBezTo>
                  <a:cubicBezTo>
                    <a:pt x="272" y="939"/>
                    <a:pt x="346" y="933"/>
                    <a:pt x="429" y="927"/>
                  </a:cubicBezTo>
                  <a:cubicBezTo>
                    <a:pt x="512" y="921"/>
                    <a:pt x="572" y="904"/>
                    <a:pt x="705" y="891"/>
                  </a:cubicBezTo>
                  <a:cubicBezTo>
                    <a:pt x="838" y="878"/>
                    <a:pt x="1159" y="921"/>
                    <a:pt x="1227" y="849"/>
                  </a:cubicBezTo>
                  <a:cubicBezTo>
                    <a:pt x="1295" y="777"/>
                    <a:pt x="1188" y="540"/>
                    <a:pt x="1113" y="459"/>
                  </a:cubicBezTo>
                  <a:cubicBezTo>
                    <a:pt x="1038" y="378"/>
                    <a:pt x="835" y="432"/>
                    <a:pt x="777" y="363"/>
                  </a:cubicBezTo>
                  <a:cubicBezTo>
                    <a:pt x="719" y="294"/>
                    <a:pt x="791" y="97"/>
                    <a:pt x="762" y="42"/>
                  </a:cubicBezTo>
                  <a:cubicBezTo>
                    <a:pt x="708" y="15"/>
                    <a:pt x="714" y="0"/>
                    <a:pt x="600" y="30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19507" name="Object 25"/>
            <p:cNvGraphicFramePr>
              <a:graphicFrameLocks noChangeAspect="1"/>
            </p:cNvGraphicFramePr>
            <p:nvPr/>
          </p:nvGraphicFramePr>
          <p:xfrm>
            <a:off x="2951" y="201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37" name="Clip" r:id="rId4" imgW="1307263" imgH="1084139" progId="MS_ClipArt_Gallery.2">
                    <p:embed/>
                  </p:oleObj>
                </mc:Choice>
                <mc:Fallback>
                  <p:oleObj name="Clip" r:id="rId4" imgW="1307263" imgH="1084139" progId="MS_ClipArt_Gallery.2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" y="201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08" name="Line 26"/>
            <p:cNvSpPr>
              <a:spLocks noChangeShapeType="1"/>
            </p:cNvSpPr>
            <p:nvPr/>
          </p:nvSpPr>
          <p:spPr bwMode="auto">
            <a:xfrm>
              <a:off x="3304" y="2250"/>
              <a:ext cx="17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9509" name="Line 27"/>
            <p:cNvSpPr>
              <a:spLocks noChangeShapeType="1"/>
            </p:cNvSpPr>
            <p:nvPr/>
          </p:nvSpPr>
          <p:spPr bwMode="auto">
            <a:xfrm flipH="1">
              <a:off x="3487" y="2241"/>
              <a:ext cx="0" cy="8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9510" name="Line 28"/>
            <p:cNvSpPr>
              <a:spLocks noChangeShapeType="1"/>
            </p:cNvSpPr>
            <p:nvPr/>
          </p:nvSpPr>
          <p:spPr bwMode="auto">
            <a:xfrm flipV="1">
              <a:off x="3304" y="2656"/>
              <a:ext cx="175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9511" name="Line 29"/>
            <p:cNvSpPr>
              <a:spLocks noChangeShapeType="1"/>
            </p:cNvSpPr>
            <p:nvPr/>
          </p:nvSpPr>
          <p:spPr bwMode="auto">
            <a:xfrm>
              <a:off x="3310" y="3051"/>
              <a:ext cx="17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19512" name="Object 30"/>
            <p:cNvGraphicFramePr>
              <a:graphicFrameLocks noChangeAspect="1"/>
            </p:cNvGraphicFramePr>
            <p:nvPr/>
          </p:nvGraphicFramePr>
          <p:xfrm>
            <a:off x="2951" y="243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38" name="Clip" r:id="rId6" imgW="1307263" imgH="1084139" progId="MS_ClipArt_Gallery.2">
                    <p:embed/>
                  </p:oleObj>
                </mc:Choice>
                <mc:Fallback>
                  <p:oleObj name="Clip" r:id="rId6" imgW="1307263" imgH="1084139" progId="MS_ClipArt_Gallery.2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" y="243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13" name="Object 31"/>
            <p:cNvGraphicFramePr>
              <a:graphicFrameLocks noChangeAspect="1"/>
            </p:cNvGraphicFramePr>
            <p:nvPr/>
          </p:nvGraphicFramePr>
          <p:xfrm>
            <a:off x="2951" y="2819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39" name="Clip" r:id="rId7" imgW="1307263" imgH="1084139" progId="MS_ClipArt_Gallery.2">
                    <p:embed/>
                  </p:oleObj>
                </mc:Choice>
                <mc:Fallback>
                  <p:oleObj name="Clip" r:id="rId7" imgW="1307263" imgH="1084139" progId="MS_ClipArt_Gallery.2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" y="2819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14" name="Line 32"/>
            <p:cNvSpPr>
              <a:spLocks noChangeShapeType="1"/>
            </p:cNvSpPr>
            <p:nvPr/>
          </p:nvSpPr>
          <p:spPr bwMode="auto">
            <a:xfrm>
              <a:off x="3487" y="2781"/>
              <a:ext cx="652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19515" name="Group 33"/>
            <p:cNvGrpSpPr>
              <a:grpSpLocks/>
            </p:cNvGrpSpPr>
            <p:nvPr/>
          </p:nvGrpSpPr>
          <p:grpSpPr bwMode="auto">
            <a:xfrm>
              <a:off x="4081" y="2759"/>
              <a:ext cx="448" cy="240"/>
              <a:chOff x="3600" y="219"/>
              <a:chExt cx="360" cy="175"/>
            </a:xfrm>
          </p:grpSpPr>
          <p:sp>
            <p:nvSpPr>
              <p:cNvPr id="19551" name="Oval 34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9552" name="Line 3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9553" name="Line 3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9554" name="Rectangle 3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ro-RO" b="0">
                  <a:latin typeface="Times New Roman" pitchFamily="18" charset="0"/>
                </a:endParaRPr>
              </a:p>
            </p:txBody>
          </p:sp>
          <p:sp>
            <p:nvSpPr>
              <p:cNvPr id="19555" name="Oval 3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grpSp>
            <p:nvGrpSpPr>
              <p:cNvPr id="19556" name="Group 3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9561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9562" name="Line 4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9563" name="Line 4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</p:grpSp>
          <p:grpSp>
            <p:nvGrpSpPr>
              <p:cNvPr id="19557" name="Group 4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9558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9559" name="Line 4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9560" name="Line 4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</p:grpSp>
        </p:grpSp>
        <p:sp>
          <p:nvSpPr>
            <p:cNvPr id="19516" name="Text Box 47"/>
            <p:cNvSpPr txBox="1">
              <a:spLocks noChangeArrowheads="1"/>
            </p:cNvSpPr>
            <p:nvPr/>
          </p:nvSpPr>
          <p:spPr bwMode="auto">
            <a:xfrm>
              <a:off x="3278" y="2045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223.1.1.1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9517" name="Rectangle 48"/>
            <p:cNvSpPr>
              <a:spLocks noChangeArrowheads="1"/>
            </p:cNvSpPr>
            <p:nvPr/>
          </p:nvSpPr>
          <p:spPr bwMode="auto">
            <a:xfrm>
              <a:off x="3333" y="2499"/>
              <a:ext cx="195" cy="11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9518" name="Text Box 49"/>
            <p:cNvSpPr txBox="1">
              <a:spLocks noChangeArrowheads="1"/>
            </p:cNvSpPr>
            <p:nvPr/>
          </p:nvSpPr>
          <p:spPr bwMode="auto">
            <a:xfrm>
              <a:off x="3327" y="2441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223.1.1.2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9519" name="Text Box 50"/>
            <p:cNvSpPr txBox="1">
              <a:spLocks noChangeArrowheads="1"/>
            </p:cNvSpPr>
            <p:nvPr/>
          </p:nvSpPr>
          <p:spPr bwMode="auto">
            <a:xfrm>
              <a:off x="3206" y="3041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223.1.1.3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9520" name="Text Box 51"/>
            <p:cNvSpPr txBox="1">
              <a:spLocks noChangeArrowheads="1"/>
            </p:cNvSpPr>
            <p:nvPr/>
          </p:nvSpPr>
          <p:spPr bwMode="auto">
            <a:xfrm>
              <a:off x="3704" y="2618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223.1.1.4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9521" name="Line 52"/>
            <p:cNvSpPr>
              <a:spLocks noChangeShapeType="1"/>
            </p:cNvSpPr>
            <p:nvPr/>
          </p:nvSpPr>
          <p:spPr bwMode="auto">
            <a:xfrm>
              <a:off x="4462" y="2787"/>
              <a:ext cx="64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9522" name="Text Box 53"/>
            <p:cNvSpPr txBox="1">
              <a:spLocks noChangeArrowheads="1"/>
            </p:cNvSpPr>
            <p:nvPr/>
          </p:nvSpPr>
          <p:spPr bwMode="auto">
            <a:xfrm>
              <a:off x="4382" y="2612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223.1.2.9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9523" name="Line 54"/>
            <p:cNvSpPr>
              <a:spLocks noChangeShapeType="1"/>
            </p:cNvSpPr>
            <p:nvPr/>
          </p:nvSpPr>
          <p:spPr bwMode="auto">
            <a:xfrm flipH="1">
              <a:off x="5107" y="2349"/>
              <a:ext cx="0" cy="8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19524" name="Object 55"/>
            <p:cNvGraphicFramePr>
              <a:graphicFrameLocks noChangeAspect="1"/>
            </p:cNvGraphicFramePr>
            <p:nvPr/>
          </p:nvGraphicFramePr>
          <p:xfrm>
            <a:off x="5219" y="216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40" name="Clip" r:id="rId8" imgW="1307263" imgH="1084139" progId="MS_ClipArt_Gallery.2">
                    <p:embed/>
                  </p:oleObj>
                </mc:Choice>
                <mc:Fallback>
                  <p:oleObj name="Clip" r:id="rId8" imgW="1307263" imgH="1084139" progId="MS_ClipArt_Gallery.2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9" y="216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25" name="Line 56"/>
            <p:cNvSpPr>
              <a:spLocks noChangeShapeType="1"/>
            </p:cNvSpPr>
            <p:nvPr/>
          </p:nvSpPr>
          <p:spPr bwMode="auto">
            <a:xfrm>
              <a:off x="5107" y="2352"/>
              <a:ext cx="14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19526" name="Object 57"/>
            <p:cNvGraphicFramePr>
              <a:graphicFrameLocks noChangeAspect="1"/>
            </p:cNvGraphicFramePr>
            <p:nvPr/>
          </p:nvGraphicFramePr>
          <p:xfrm>
            <a:off x="5222" y="303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41" name="Clip" r:id="rId9" imgW="1307263" imgH="1084139" progId="MS_ClipArt_Gallery.2">
                    <p:embed/>
                  </p:oleObj>
                </mc:Choice>
                <mc:Fallback>
                  <p:oleObj name="Clip" r:id="rId9" imgW="1307263" imgH="1084139" progId="MS_ClipArt_Gallery.2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2" y="303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27" name="Line 58"/>
            <p:cNvSpPr>
              <a:spLocks noChangeShapeType="1"/>
            </p:cNvSpPr>
            <p:nvPr/>
          </p:nvSpPr>
          <p:spPr bwMode="auto">
            <a:xfrm>
              <a:off x="5107" y="3153"/>
              <a:ext cx="14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9528" name="Rectangle 59"/>
            <p:cNvSpPr>
              <a:spLocks noChangeArrowheads="1"/>
            </p:cNvSpPr>
            <p:nvPr/>
          </p:nvSpPr>
          <p:spPr bwMode="auto">
            <a:xfrm>
              <a:off x="5073" y="2986"/>
              <a:ext cx="108" cy="11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9529" name="Text Box 60"/>
            <p:cNvSpPr txBox="1">
              <a:spLocks noChangeArrowheads="1"/>
            </p:cNvSpPr>
            <p:nvPr/>
          </p:nvSpPr>
          <p:spPr bwMode="auto">
            <a:xfrm>
              <a:off x="4704" y="2915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223.1.2.2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9530" name="Rectangle 61"/>
            <p:cNvSpPr>
              <a:spLocks noChangeArrowheads="1"/>
            </p:cNvSpPr>
            <p:nvPr/>
          </p:nvSpPr>
          <p:spPr bwMode="auto">
            <a:xfrm>
              <a:off x="5082" y="2382"/>
              <a:ext cx="156" cy="11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9531" name="Text Box 62"/>
            <p:cNvSpPr txBox="1">
              <a:spLocks noChangeArrowheads="1"/>
            </p:cNvSpPr>
            <p:nvPr/>
          </p:nvSpPr>
          <p:spPr bwMode="auto">
            <a:xfrm>
              <a:off x="4584" y="2321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223.1.2.1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9532" name="Line 63"/>
            <p:cNvSpPr>
              <a:spLocks noChangeShapeType="1"/>
            </p:cNvSpPr>
            <p:nvPr/>
          </p:nvSpPr>
          <p:spPr bwMode="auto">
            <a:xfrm flipH="1">
              <a:off x="4312" y="3000"/>
              <a:ext cx="0" cy="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9533" name="Line 64"/>
            <p:cNvSpPr>
              <a:spLocks noChangeShapeType="1"/>
            </p:cNvSpPr>
            <p:nvPr/>
          </p:nvSpPr>
          <p:spPr bwMode="auto">
            <a:xfrm flipH="1">
              <a:off x="3898" y="3453"/>
              <a:ext cx="7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9534" name="Line 65"/>
            <p:cNvSpPr>
              <a:spLocks noChangeShapeType="1"/>
            </p:cNvSpPr>
            <p:nvPr/>
          </p:nvSpPr>
          <p:spPr bwMode="auto">
            <a:xfrm flipH="1" flipV="1">
              <a:off x="3896" y="3448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9535" name="Line 66"/>
            <p:cNvSpPr>
              <a:spLocks noChangeShapeType="1"/>
            </p:cNvSpPr>
            <p:nvPr/>
          </p:nvSpPr>
          <p:spPr bwMode="auto">
            <a:xfrm flipH="1" flipV="1">
              <a:off x="4637" y="3451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19536" name="Object 67"/>
            <p:cNvGraphicFramePr>
              <a:graphicFrameLocks noChangeAspect="1"/>
            </p:cNvGraphicFramePr>
            <p:nvPr/>
          </p:nvGraphicFramePr>
          <p:xfrm>
            <a:off x="4502" y="3551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42" name="Clip" r:id="rId10" imgW="1307263" imgH="1084139" progId="MS_ClipArt_Gallery.2">
                    <p:embed/>
                  </p:oleObj>
                </mc:Choice>
                <mc:Fallback>
                  <p:oleObj name="Clip" r:id="rId10" imgW="1307263" imgH="1084139" progId="MS_ClipArt_Gallery.2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2" y="3551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37" name="Object 68"/>
            <p:cNvGraphicFramePr>
              <a:graphicFrameLocks noChangeAspect="1"/>
            </p:cNvGraphicFramePr>
            <p:nvPr/>
          </p:nvGraphicFramePr>
          <p:xfrm>
            <a:off x="3710" y="3560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43" name="Clip" r:id="rId11" imgW="1307263" imgH="1084139" progId="MS_ClipArt_Gallery.2">
                    <p:embed/>
                  </p:oleObj>
                </mc:Choice>
                <mc:Fallback>
                  <p:oleObj name="Clip" r:id="rId11" imgW="1307263" imgH="1084139" progId="MS_ClipArt_Gallery.2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0" y="3560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38" name="Text Box 69"/>
            <p:cNvSpPr txBox="1">
              <a:spLocks noChangeArrowheads="1"/>
            </p:cNvSpPr>
            <p:nvPr/>
          </p:nvSpPr>
          <p:spPr bwMode="auto">
            <a:xfrm>
              <a:off x="4640" y="3356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223.1.3.2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9539" name="Text Box 70"/>
            <p:cNvSpPr txBox="1">
              <a:spLocks noChangeArrowheads="1"/>
            </p:cNvSpPr>
            <p:nvPr/>
          </p:nvSpPr>
          <p:spPr bwMode="auto">
            <a:xfrm>
              <a:off x="3269" y="3380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223.1.3.1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9540" name="Rectangle 71"/>
            <p:cNvSpPr>
              <a:spLocks noChangeArrowheads="1"/>
            </p:cNvSpPr>
            <p:nvPr/>
          </p:nvSpPr>
          <p:spPr bwMode="auto">
            <a:xfrm>
              <a:off x="4272" y="3084"/>
              <a:ext cx="81" cy="11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9541" name="Text Box 72"/>
            <p:cNvSpPr txBox="1">
              <a:spLocks noChangeArrowheads="1"/>
            </p:cNvSpPr>
            <p:nvPr/>
          </p:nvSpPr>
          <p:spPr bwMode="auto">
            <a:xfrm>
              <a:off x="3916" y="3043"/>
              <a:ext cx="7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223.1.3.27</a:t>
              </a:r>
              <a:endParaRPr lang="en-US" sz="1800" b="0">
                <a:latin typeface="Comic Sans MS" pitchFamily="66" charset="0"/>
              </a:endParaRPr>
            </a:p>
          </p:txBody>
        </p:sp>
        <p:grpSp>
          <p:nvGrpSpPr>
            <p:cNvPr id="19542" name="Group 73"/>
            <p:cNvGrpSpPr>
              <a:grpSpLocks/>
            </p:cNvGrpSpPr>
            <p:nvPr/>
          </p:nvGrpSpPr>
          <p:grpSpPr bwMode="auto">
            <a:xfrm>
              <a:off x="3014" y="1991"/>
              <a:ext cx="233" cy="250"/>
              <a:chOff x="2822" y="1181"/>
              <a:chExt cx="233" cy="250"/>
            </a:xfrm>
          </p:grpSpPr>
          <p:sp>
            <p:nvSpPr>
              <p:cNvPr id="19549" name="Rectangle 74"/>
              <p:cNvSpPr>
                <a:spLocks noChangeArrowheads="1"/>
              </p:cNvSpPr>
              <p:nvPr/>
            </p:nvSpPr>
            <p:spPr bwMode="auto">
              <a:xfrm>
                <a:off x="2886" y="1230"/>
                <a:ext cx="114" cy="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9550" name="Text Box 75"/>
              <p:cNvSpPr txBox="1">
                <a:spLocks noChangeArrowheads="1"/>
              </p:cNvSpPr>
              <p:nvPr/>
            </p:nvSpPr>
            <p:spPr bwMode="auto">
              <a:xfrm>
                <a:off x="2822" y="1181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2000" b="0">
                    <a:solidFill>
                      <a:srgbClr val="FF0000"/>
                    </a:solidFill>
                    <a:latin typeface="Comic Sans MS" pitchFamily="66" charset="0"/>
                  </a:rPr>
                  <a:t>A</a:t>
                </a:r>
                <a:endParaRPr lang="en-US" sz="1800" b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19543" name="Group 76"/>
            <p:cNvGrpSpPr>
              <a:grpSpLocks/>
            </p:cNvGrpSpPr>
            <p:nvPr/>
          </p:nvGrpSpPr>
          <p:grpSpPr bwMode="auto">
            <a:xfrm>
              <a:off x="3008" y="2771"/>
              <a:ext cx="217" cy="250"/>
              <a:chOff x="2822" y="1181"/>
              <a:chExt cx="217" cy="250"/>
            </a:xfrm>
          </p:grpSpPr>
          <p:sp>
            <p:nvSpPr>
              <p:cNvPr id="19547" name="Rectangle 77"/>
              <p:cNvSpPr>
                <a:spLocks noChangeArrowheads="1"/>
              </p:cNvSpPr>
              <p:nvPr/>
            </p:nvSpPr>
            <p:spPr bwMode="auto">
              <a:xfrm>
                <a:off x="2886" y="1230"/>
                <a:ext cx="114" cy="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9548" name="Text Box 78"/>
              <p:cNvSpPr txBox="1">
                <a:spLocks noChangeArrowheads="1"/>
              </p:cNvSpPr>
              <p:nvPr/>
            </p:nvSpPr>
            <p:spPr bwMode="auto">
              <a:xfrm>
                <a:off x="2822" y="1181"/>
                <a:ext cx="21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2000" b="0">
                    <a:solidFill>
                      <a:srgbClr val="FF0000"/>
                    </a:solidFill>
                    <a:latin typeface="Comic Sans MS" pitchFamily="66" charset="0"/>
                  </a:rPr>
                  <a:t>B</a:t>
                </a:r>
                <a:endParaRPr lang="en-US" sz="1800" b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19544" name="Group 79"/>
            <p:cNvGrpSpPr>
              <a:grpSpLocks/>
            </p:cNvGrpSpPr>
            <p:nvPr/>
          </p:nvGrpSpPr>
          <p:grpSpPr bwMode="auto">
            <a:xfrm>
              <a:off x="5282" y="2999"/>
              <a:ext cx="216" cy="250"/>
              <a:chOff x="2822" y="1181"/>
              <a:chExt cx="216" cy="250"/>
            </a:xfrm>
          </p:grpSpPr>
          <p:sp>
            <p:nvSpPr>
              <p:cNvPr id="19545" name="Rectangle 80"/>
              <p:cNvSpPr>
                <a:spLocks noChangeArrowheads="1"/>
              </p:cNvSpPr>
              <p:nvPr/>
            </p:nvSpPr>
            <p:spPr bwMode="auto">
              <a:xfrm>
                <a:off x="2886" y="1230"/>
                <a:ext cx="114" cy="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9546" name="Text Box 81"/>
              <p:cNvSpPr txBox="1">
                <a:spLocks noChangeArrowheads="1"/>
              </p:cNvSpPr>
              <p:nvPr/>
            </p:nvSpPr>
            <p:spPr bwMode="auto">
              <a:xfrm>
                <a:off x="2822" y="1181"/>
                <a:ext cx="2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2000" b="0">
                    <a:solidFill>
                      <a:srgbClr val="FF0000"/>
                    </a:solidFill>
                    <a:latin typeface="Comic Sans MS" pitchFamily="66" charset="0"/>
                  </a:rPr>
                  <a:t>E</a:t>
                </a:r>
                <a:endParaRPr lang="en-US" sz="1800" b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9470" name="Freeform 82"/>
          <p:cNvSpPr>
            <a:spLocks/>
          </p:cNvSpPr>
          <p:nvPr/>
        </p:nvSpPr>
        <p:spPr bwMode="auto">
          <a:xfrm rot="-1653536">
            <a:off x="4284663" y="2565400"/>
            <a:ext cx="295275" cy="1143000"/>
          </a:xfrm>
          <a:custGeom>
            <a:avLst/>
            <a:gdLst>
              <a:gd name="T0" fmla="*/ 295275 w 186"/>
              <a:gd name="T1" fmla="*/ 0 h 720"/>
              <a:gd name="T2" fmla="*/ 95250 w 186"/>
              <a:gd name="T3" fmla="*/ 1143000 h 720"/>
              <a:gd name="T4" fmla="*/ 0 60000 65536"/>
              <a:gd name="T5" fmla="*/ 0 60000 65536"/>
              <a:gd name="T6" fmla="*/ 0 w 186"/>
              <a:gd name="T7" fmla="*/ 0 h 720"/>
              <a:gd name="T8" fmla="*/ 186 w 186"/>
              <a:gd name="T9" fmla="*/ 720 h 7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6" h="720">
                <a:moveTo>
                  <a:pt x="186" y="0"/>
                </a:moveTo>
                <a:cubicBezTo>
                  <a:pt x="36" y="198"/>
                  <a:pt x="0" y="360"/>
                  <a:pt x="60" y="72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9471" name="Rectangle 83"/>
          <p:cNvSpPr>
            <a:spLocks noChangeArrowheads="1"/>
          </p:cNvSpPr>
          <p:nvPr/>
        </p:nvSpPr>
        <p:spPr bwMode="auto">
          <a:xfrm>
            <a:off x="5160963" y="1160463"/>
            <a:ext cx="3319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>
                <a:solidFill>
                  <a:srgbClr val="3333FF"/>
                </a:solidFill>
              </a:rPr>
              <a:t>forwarding table in</a:t>
            </a:r>
            <a:r>
              <a:rPr lang="en-US" sz="2800" b="0">
                <a:solidFill>
                  <a:srgbClr val="3333FF"/>
                </a:solidFill>
              </a:rPr>
              <a:t> A</a:t>
            </a:r>
          </a:p>
        </p:txBody>
      </p:sp>
      <p:graphicFrame>
        <p:nvGraphicFramePr>
          <p:cNvPr id="218229" name="Group 117"/>
          <p:cNvGraphicFramePr>
            <a:graphicFrameLocks noGrp="1"/>
          </p:cNvGraphicFramePr>
          <p:nvPr/>
        </p:nvGraphicFramePr>
        <p:xfrm>
          <a:off x="4319588" y="1628775"/>
          <a:ext cx="4824412" cy="1737070"/>
        </p:xfrm>
        <a:graphic>
          <a:graphicData uri="http://schemas.openxmlformats.org/drawingml/2006/table">
            <a:tbl>
              <a:tblPr/>
              <a:tblGrid>
                <a:gridCol w="1160462"/>
                <a:gridCol w="1576388"/>
                <a:gridCol w="1301750"/>
                <a:gridCol w="785812"/>
              </a:tblGrid>
              <a:tr h="33515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Dest Net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Mask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Nxt Router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Metric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223.1.1.0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255.255.255.0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ro-RO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5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223.1.2.0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255.255.255.0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223.1.1.4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5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223.1.3.0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255.255.255.0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223.1.1.4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5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64.8.32.1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255.255.255.255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223.1.1.10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sz="3200" smtClean="0"/>
              <a:t>Datagram: from source to destination</a:t>
            </a:r>
          </a:p>
        </p:txBody>
      </p:sp>
      <p:sp>
        <p:nvSpPr>
          <p:cNvPr id="20483" name="Freeform 11"/>
          <p:cNvSpPr>
            <a:spLocks/>
          </p:cNvSpPr>
          <p:nvPr/>
        </p:nvSpPr>
        <p:spPr bwMode="auto">
          <a:xfrm rot="-1772879">
            <a:off x="4356100" y="2420938"/>
            <a:ext cx="295275" cy="1143000"/>
          </a:xfrm>
          <a:custGeom>
            <a:avLst/>
            <a:gdLst>
              <a:gd name="T0" fmla="*/ 295275 w 186"/>
              <a:gd name="T1" fmla="*/ 0 h 720"/>
              <a:gd name="T2" fmla="*/ 95250 w 186"/>
              <a:gd name="T3" fmla="*/ 1143000 h 720"/>
              <a:gd name="T4" fmla="*/ 0 60000 65536"/>
              <a:gd name="T5" fmla="*/ 0 60000 65536"/>
              <a:gd name="T6" fmla="*/ 0 w 186"/>
              <a:gd name="T7" fmla="*/ 0 h 720"/>
              <a:gd name="T8" fmla="*/ 186 w 186"/>
              <a:gd name="T9" fmla="*/ 720 h 7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6" h="720">
                <a:moveTo>
                  <a:pt x="186" y="0"/>
                </a:moveTo>
                <a:cubicBezTo>
                  <a:pt x="36" y="198"/>
                  <a:pt x="0" y="360"/>
                  <a:pt x="60" y="72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0484" name="Rectangle 12"/>
          <p:cNvSpPr>
            <a:spLocks noChangeArrowheads="1"/>
          </p:cNvSpPr>
          <p:nvPr/>
        </p:nvSpPr>
        <p:spPr bwMode="auto">
          <a:xfrm>
            <a:off x="409575" y="2286000"/>
            <a:ext cx="408622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>
                <a:solidFill>
                  <a:srgbClr val="3333FF"/>
                </a:solidFill>
              </a:rPr>
              <a:t>Starting at A, dest. E:</a:t>
            </a:r>
            <a:endParaRPr lang="en-US" sz="2000" b="0">
              <a:solidFill>
                <a:srgbClr val="3333FF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2000" b="0"/>
              <a:t>look up network address of E in forwarding table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2000" b="0"/>
              <a:t>E on </a:t>
            </a:r>
            <a:r>
              <a:rPr lang="en-US" sz="2000" b="0" i="1"/>
              <a:t>different</a:t>
            </a:r>
            <a:r>
              <a:rPr lang="en-US" sz="2000" b="0"/>
              <a:t> network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0"/>
              <a:t>A, E not directly attached</a:t>
            </a:r>
            <a:endParaRPr lang="en-US" sz="1800" b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2000" b="0"/>
              <a:t>routing table: next hop router to E is 223.1.1.4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2000" b="0"/>
              <a:t>link layer sends datagram to router 223.1.1.4 inside link-layer frame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2000" b="0"/>
              <a:t>datagram arrives at 223.1.1.4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2000" b="0"/>
              <a:t>continued…..</a:t>
            </a:r>
          </a:p>
        </p:txBody>
      </p:sp>
      <p:sp>
        <p:nvSpPr>
          <p:cNvPr id="20485" name="Rectangle 13"/>
          <p:cNvSpPr>
            <a:spLocks noChangeArrowheads="1"/>
          </p:cNvSpPr>
          <p:nvPr/>
        </p:nvSpPr>
        <p:spPr bwMode="auto">
          <a:xfrm>
            <a:off x="561975" y="1504950"/>
            <a:ext cx="3590925" cy="5048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0486" name="Rectangle 14"/>
          <p:cNvSpPr>
            <a:spLocks noChangeArrowheads="1"/>
          </p:cNvSpPr>
          <p:nvPr/>
        </p:nvSpPr>
        <p:spPr bwMode="auto">
          <a:xfrm>
            <a:off x="485775" y="1571625"/>
            <a:ext cx="3590925" cy="504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o-RO"/>
          </a:p>
        </p:txBody>
      </p:sp>
      <p:sp>
        <p:nvSpPr>
          <p:cNvPr id="20487" name="Text Box 15"/>
          <p:cNvSpPr txBox="1">
            <a:spLocks noChangeArrowheads="1"/>
          </p:cNvSpPr>
          <p:nvPr/>
        </p:nvSpPr>
        <p:spPr bwMode="auto">
          <a:xfrm>
            <a:off x="479425" y="1489075"/>
            <a:ext cx="796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latin typeface="Comic Sans MS" pitchFamily="66" charset="0"/>
              </a:rPr>
              <a:t>misc</a:t>
            </a:r>
          </a:p>
          <a:p>
            <a:pPr algn="ctr"/>
            <a:r>
              <a:rPr lang="en-US" sz="1800" b="0">
                <a:latin typeface="Comic Sans MS" pitchFamily="66" charset="0"/>
              </a:rPr>
              <a:t>fields</a:t>
            </a:r>
          </a:p>
        </p:txBody>
      </p:sp>
      <p:sp>
        <p:nvSpPr>
          <p:cNvPr id="20488" name="Line 16"/>
          <p:cNvSpPr>
            <a:spLocks noChangeShapeType="1"/>
          </p:cNvSpPr>
          <p:nvPr/>
        </p:nvSpPr>
        <p:spPr bwMode="auto">
          <a:xfrm>
            <a:off x="1247775" y="158115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0489" name="Text Box 17"/>
          <p:cNvSpPr txBox="1">
            <a:spLocks noChangeArrowheads="1"/>
          </p:cNvSpPr>
          <p:nvPr/>
        </p:nvSpPr>
        <p:spPr bwMode="auto">
          <a:xfrm>
            <a:off x="1216025" y="1651000"/>
            <a:ext cx="1084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solidFill>
                  <a:srgbClr val="FF0000"/>
                </a:solidFill>
                <a:latin typeface="Comic Sans MS" pitchFamily="66" charset="0"/>
              </a:rPr>
              <a:t>223.1.1.1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20490" name="Text Box 18"/>
          <p:cNvSpPr txBox="1">
            <a:spLocks noChangeArrowheads="1"/>
          </p:cNvSpPr>
          <p:nvPr/>
        </p:nvSpPr>
        <p:spPr bwMode="auto">
          <a:xfrm>
            <a:off x="2198688" y="1651000"/>
            <a:ext cx="11572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 smtClean="0">
                <a:solidFill>
                  <a:srgbClr val="FF0000"/>
                </a:solidFill>
                <a:latin typeface="Comic Sans MS" pitchFamily="66" charset="0"/>
              </a:rPr>
              <a:t>223.1.2.2</a:t>
            </a:r>
            <a:endParaRPr lang="en-US" sz="1800" b="0" dirty="0">
              <a:latin typeface="Comic Sans MS" pitchFamily="66" charset="0"/>
            </a:endParaRPr>
          </a:p>
        </p:txBody>
      </p:sp>
      <p:sp>
        <p:nvSpPr>
          <p:cNvPr id="20491" name="Line 19"/>
          <p:cNvSpPr>
            <a:spLocks noChangeShapeType="1"/>
          </p:cNvSpPr>
          <p:nvPr/>
        </p:nvSpPr>
        <p:spPr bwMode="auto">
          <a:xfrm>
            <a:off x="2238375" y="158115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0492" name="Line 20"/>
          <p:cNvSpPr>
            <a:spLocks noChangeShapeType="1"/>
          </p:cNvSpPr>
          <p:nvPr/>
        </p:nvSpPr>
        <p:spPr bwMode="auto">
          <a:xfrm>
            <a:off x="3286125" y="15716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0493" name="Text Box 21"/>
          <p:cNvSpPr txBox="1">
            <a:spLocks noChangeArrowheads="1"/>
          </p:cNvSpPr>
          <p:nvPr/>
        </p:nvSpPr>
        <p:spPr bwMode="auto">
          <a:xfrm>
            <a:off x="3348038" y="1641475"/>
            <a:ext cx="661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latin typeface="Comic Sans MS" pitchFamily="66" charset="0"/>
              </a:rPr>
              <a:t>data</a:t>
            </a:r>
          </a:p>
        </p:txBody>
      </p:sp>
      <p:grpSp>
        <p:nvGrpSpPr>
          <p:cNvPr id="20494" name="Group 22"/>
          <p:cNvGrpSpPr>
            <a:grpSpLocks/>
          </p:cNvGrpSpPr>
          <p:nvPr/>
        </p:nvGrpSpPr>
        <p:grpSpPr bwMode="auto">
          <a:xfrm>
            <a:off x="4643438" y="3429000"/>
            <a:ext cx="4422775" cy="3154363"/>
            <a:chOff x="2902" y="1949"/>
            <a:chExt cx="2786" cy="1987"/>
          </a:xfrm>
        </p:grpSpPr>
        <p:sp>
          <p:nvSpPr>
            <p:cNvPr id="20528" name="Freeform 23"/>
            <p:cNvSpPr>
              <a:spLocks/>
            </p:cNvSpPr>
            <p:nvPr/>
          </p:nvSpPr>
          <p:spPr bwMode="auto">
            <a:xfrm>
              <a:off x="2902" y="1949"/>
              <a:ext cx="1223" cy="1291"/>
            </a:xfrm>
            <a:custGeom>
              <a:avLst/>
              <a:gdLst>
                <a:gd name="T0" fmla="*/ 1201 w 1223"/>
                <a:gd name="T1" fmla="*/ 756 h 1291"/>
                <a:gd name="T2" fmla="*/ 702 w 1223"/>
                <a:gd name="T3" fmla="*/ 670 h 1291"/>
                <a:gd name="T4" fmla="*/ 608 w 1223"/>
                <a:gd name="T5" fmla="*/ 103 h 1291"/>
                <a:gd name="T6" fmla="*/ 335 w 1223"/>
                <a:gd name="T7" fmla="*/ 52 h 1291"/>
                <a:gd name="T8" fmla="*/ 65 w 1223"/>
                <a:gd name="T9" fmla="*/ 82 h 1291"/>
                <a:gd name="T10" fmla="*/ 41 w 1223"/>
                <a:gd name="T11" fmla="*/ 544 h 1291"/>
                <a:gd name="T12" fmla="*/ 38 w 1223"/>
                <a:gd name="T13" fmla="*/ 751 h 1291"/>
                <a:gd name="T14" fmla="*/ 23 w 1223"/>
                <a:gd name="T15" fmla="*/ 940 h 1291"/>
                <a:gd name="T16" fmla="*/ 17 w 1223"/>
                <a:gd name="T17" fmla="*/ 1114 h 1291"/>
                <a:gd name="T18" fmla="*/ 128 w 1223"/>
                <a:gd name="T19" fmla="*/ 1219 h 1291"/>
                <a:gd name="T20" fmla="*/ 602 w 1223"/>
                <a:gd name="T21" fmla="*/ 1243 h 1291"/>
                <a:gd name="T22" fmla="*/ 686 w 1223"/>
                <a:gd name="T23" fmla="*/ 930 h 1291"/>
                <a:gd name="T24" fmla="*/ 1177 w 1223"/>
                <a:gd name="T25" fmla="*/ 916 h 1291"/>
                <a:gd name="T26" fmla="*/ 1201 w 1223"/>
                <a:gd name="T27" fmla="*/ 756 h 12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23"/>
                <a:gd name="T43" fmla="*/ 0 h 1291"/>
                <a:gd name="T44" fmla="*/ 1223 w 1223"/>
                <a:gd name="T45" fmla="*/ 1291 h 129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23" h="1291">
                  <a:moveTo>
                    <a:pt x="1201" y="756"/>
                  </a:moveTo>
                  <a:cubicBezTo>
                    <a:pt x="1180" y="640"/>
                    <a:pt x="798" y="744"/>
                    <a:pt x="702" y="670"/>
                  </a:cubicBezTo>
                  <a:cubicBezTo>
                    <a:pt x="603" y="561"/>
                    <a:pt x="669" y="206"/>
                    <a:pt x="608" y="103"/>
                  </a:cubicBezTo>
                  <a:cubicBezTo>
                    <a:pt x="547" y="0"/>
                    <a:pt x="425" y="55"/>
                    <a:pt x="335" y="52"/>
                  </a:cubicBezTo>
                  <a:cubicBezTo>
                    <a:pt x="245" y="49"/>
                    <a:pt x="114" y="0"/>
                    <a:pt x="65" y="82"/>
                  </a:cubicBezTo>
                  <a:cubicBezTo>
                    <a:pt x="16" y="164"/>
                    <a:pt x="45" y="433"/>
                    <a:pt x="41" y="544"/>
                  </a:cubicBezTo>
                  <a:cubicBezTo>
                    <a:pt x="37" y="655"/>
                    <a:pt x="41" y="685"/>
                    <a:pt x="38" y="751"/>
                  </a:cubicBezTo>
                  <a:cubicBezTo>
                    <a:pt x="35" y="817"/>
                    <a:pt x="26" y="880"/>
                    <a:pt x="23" y="940"/>
                  </a:cubicBezTo>
                  <a:cubicBezTo>
                    <a:pt x="20" y="1000"/>
                    <a:pt x="0" y="1068"/>
                    <a:pt x="17" y="1114"/>
                  </a:cubicBezTo>
                  <a:cubicBezTo>
                    <a:pt x="34" y="1160"/>
                    <a:pt x="31" y="1198"/>
                    <a:pt x="128" y="1219"/>
                  </a:cubicBezTo>
                  <a:cubicBezTo>
                    <a:pt x="225" y="1240"/>
                    <a:pt x="509" y="1291"/>
                    <a:pt x="602" y="1243"/>
                  </a:cubicBezTo>
                  <a:cubicBezTo>
                    <a:pt x="695" y="1195"/>
                    <a:pt x="590" y="984"/>
                    <a:pt x="686" y="930"/>
                  </a:cubicBezTo>
                  <a:cubicBezTo>
                    <a:pt x="782" y="876"/>
                    <a:pt x="1091" y="945"/>
                    <a:pt x="1177" y="916"/>
                  </a:cubicBezTo>
                  <a:cubicBezTo>
                    <a:pt x="1208" y="864"/>
                    <a:pt x="1223" y="871"/>
                    <a:pt x="1201" y="75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0529" name="Freeform 24"/>
            <p:cNvSpPr>
              <a:spLocks/>
            </p:cNvSpPr>
            <p:nvPr/>
          </p:nvSpPr>
          <p:spPr bwMode="auto">
            <a:xfrm>
              <a:off x="4487" y="2130"/>
              <a:ext cx="1201" cy="1234"/>
            </a:xfrm>
            <a:custGeom>
              <a:avLst/>
              <a:gdLst>
                <a:gd name="T0" fmla="*/ 25 w 1201"/>
                <a:gd name="T1" fmla="*/ 709 h 1234"/>
                <a:gd name="T2" fmla="*/ 526 w 1201"/>
                <a:gd name="T3" fmla="*/ 780 h 1234"/>
                <a:gd name="T4" fmla="*/ 613 w 1201"/>
                <a:gd name="T5" fmla="*/ 1134 h 1234"/>
                <a:gd name="T6" fmla="*/ 946 w 1201"/>
                <a:gd name="T7" fmla="*/ 1230 h 1234"/>
                <a:gd name="T8" fmla="*/ 1171 w 1201"/>
                <a:gd name="T9" fmla="*/ 1107 h 1234"/>
                <a:gd name="T10" fmla="*/ 1126 w 1201"/>
                <a:gd name="T11" fmla="*/ 894 h 1234"/>
                <a:gd name="T12" fmla="*/ 1114 w 1201"/>
                <a:gd name="T13" fmla="*/ 693 h 1234"/>
                <a:gd name="T14" fmla="*/ 1099 w 1201"/>
                <a:gd name="T15" fmla="*/ 423 h 1234"/>
                <a:gd name="T16" fmla="*/ 1141 w 1201"/>
                <a:gd name="T17" fmla="*/ 216 h 1234"/>
                <a:gd name="T18" fmla="*/ 1102 w 1201"/>
                <a:gd name="T19" fmla="*/ 33 h 1234"/>
                <a:gd name="T20" fmla="*/ 646 w 1201"/>
                <a:gd name="T21" fmla="*/ 81 h 1234"/>
                <a:gd name="T22" fmla="*/ 535 w 1201"/>
                <a:gd name="T23" fmla="*/ 519 h 1234"/>
                <a:gd name="T24" fmla="*/ 44 w 1201"/>
                <a:gd name="T25" fmla="*/ 548 h 1234"/>
                <a:gd name="T26" fmla="*/ 25 w 1201"/>
                <a:gd name="T27" fmla="*/ 709 h 1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01"/>
                <a:gd name="T43" fmla="*/ 0 h 1234"/>
                <a:gd name="T44" fmla="*/ 1201 w 1201"/>
                <a:gd name="T45" fmla="*/ 1234 h 12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01" h="1234">
                  <a:moveTo>
                    <a:pt x="25" y="709"/>
                  </a:moveTo>
                  <a:cubicBezTo>
                    <a:pt x="49" y="824"/>
                    <a:pt x="428" y="709"/>
                    <a:pt x="526" y="780"/>
                  </a:cubicBezTo>
                  <a:cubicBezTo>
                    <a:pt x="624" y="851"/>
                    <a:pt x="543" y="1059"/>
                    <a:pt x="613" y="1134"/>
                  </a:cubicBezTo>
                  <a:cubicBezTo>
                    <a:pt x="683" y="1209"/>
                    <a:pt x="853" y="1234"/>
                    <a:pt x="946" y="1230"/>
                  </a:cubicBezTo>
                  <a:cubicBezTo>
                    <a:pt x="1039" y="1226"/>
                    <a:pt x="1141" y="1163"/>
                    <a:pt x="1171" y="1107"/>
                  </a:cubicBezTo>
                  <a:cubicBezTo>
                    <a:pt x="1201" y="1051"/>
                    <a:pt x="1135" y="963"/>
                    <a:pt x="1126" y="894"/>
                  </a:cubicBezTo>
                  <a:cubicBezTo>
                    <a:pt x="1117" y="825"/>
                    <a:pt x="1119" y="772"/>
                    <a:pt x="1114" y="693"/>
                  </a:cubicBezTo>
                  <a:cubicBezTo>
                    <a:pt x="1109" y="614"/>
                    <a:pt x="1095" y="502"/>
                    <a:pt x="1099" y="423"/>
                  </a:cubicBezTo>
                  <a:cubicBezTo>
                    <a:pt x="1103" y="344"/>
                    <a:pt x="1141" y="281"/>
                    <a:pt x="1141" y="216"/>
                  </a:cubicBezTo>
                  <a:cubicBezTo>
                    <a:pt x="1141" y="151"/>
                    <a:pt x="1185" y="56"/>
                    <a:pt x="1102" y="33"/>
                  </a:cubicBezTo>
                  <a:cubicBezTo>
                    <a:pt x="1019" y="10"/>
                    <a:pt x="740" y="0"/>
                    <a:pt x="646" y="81"/>
                  </a:cubicBezTo>
                  <a:cubicBezTo>
                    <a:pt x="552" y="162"/>
                    <a:pt x="635" y="441"/>
                    <a:pt x="535" y="519"/>
                  </a:cubicBezTo>
                  <a:cubicBezTo>
                    <a:pt x="435" y="597"/>
                    <a:pt x="129" y="516"/>
                    <a:pt x="44" y="548"/>
                  </a:cubicBezTo>
                  <a:cubicBezTo>
                    <a:pt x="15" y="601"/>
                    <a:pt x="0" y="594"/>
                    <a:pt x="25" y="70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0530" name="Freeform 25"/>
            <p:cNvSpPr>
              <a:spLocks/>
            </p:cNvSpPr>
            <p:nvPr/>
          </p:nvSpPr>
          <p:spPr bwMode="auto">
            <a:xfrm>
              <a:off x="3663" y="2997"/>
              <a:ext cx="1295" cy="939"/>
            </a:xfrm>
            <a:custGeom>
              <a:avLst/>
              <a:gdLst>
                <a:gd name="T0" fmla="*/ 600 w 1295"/>
                <a:gd name="T1" fmla="*/ 30 h 939"/>
                <a:gd name="T2" fmla="*/ 525 w 1295"/>
                <a:gd name="T3" fmla="*/ 393 h 939"/>
                <a:gd name="T4" fmla="*/ 81 w 1295"/>
                <a:gd name="T5" fmla="*/ 471 h 939"/>
                <a:gd name="T6" fmla="*/ 39 w 1295"/>
                <a:gd name="T7" fmla="*/ 855 h 939"/>
                <a:gd name="T8" fmla="*/ 207 w 1295"/>
                <a:gd name="T9" fmla="*/ 927 h 939"/>
                <a:gd name="T10" fmla="*/ 429 w 1295"/>
                <a:gd name="T11" fmla="*/ 927 h 939"/>
                <a:gd name="T12" fmla="*/ 705 w 1295"/>
                <a:gd name="T13" fmla="*/ 891 h 939"/>
                <a:gd name="T14" fmla="*/ 1227 w 1295"/>
                <a:gd name="T15" fmla="*/ 849 h 939"/>
                <a:gd name="T16" fmla="*/ 1113 w 1295"/>
                <a:gd name="T17" fmla="*/ 459 h 939"/>
                <a:gd name="T18" fmla="*/ 777 w 1295"/>
                <a:gd name="T19" fmla="*/ 363 h 939"/>
                <a:gd name="T20" fmla="*/ 762 w 1295"/>
                <a:gd name="T21" fmla="*/ 42 h 939"/>
                <a:gd name="T22" fmla="*/ 600 w 1295"/>
                <a:gd name="T23" fmla="*/ 30 h 9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5"/>
                <a:gd name="T37" fmla="*/ 0 h 939"/>
                <a:gd name="T38" fmla="*/ 1295 w 1295"/>
                <a:gd name="T39" fmla="*/ 939 h 93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5" h="939">
                  <a:moveTo>
                    <a:pt x="600" y="30"/>
                  </a:moveTo>
                  <a:cubicBezTo>
                    <a:pt x="486" y="60"/>
                    <a:pt x="610" y="247"/>
                    <a:pt x="525" y="393"/>
                  </a:cubicBezTo>
                  <a:cubicBezTo>
                    <a:pt x="439" y="467"/>
                    <a:pt x="162" y="394"/>
                    <a:pt x="81" y="471"/>
                  </a:cubicBezTo>
                  <a:cubicBezTo>
                    <a:pt x="0" y="548"/>
                    <a:pt x="18" y="779"/>
                    <a:pt x="39" y="855"/>
                  </a:cubicBezTo>
                  <a:cubicBezTo>
                    <a:pt x="60" y="931"/>
                    <a:pt x="142" y="915"/>
                    <a:pt x="207" y="927"/>
                  </a:cubicBezTo>
                  <a:cubicBezTo>
                    <a:pt x="272" y="939"/>
                    <a:pt x="346" y="933"/>
                    <a:pt x="429" y="927"/>
                  </a:cubicBezTo>
                  <a:cubicBezTo>
                    <a:pt x="512" y="921"/>
                    <a:pt x="572" y="904"/>
                    <a:pt x="705" y="891"/>
                  </a:cubicBezTo>
                  <a:cubicBezTo>
                    <a:pt x="838" y="878"/>
                    <a:pt x="1159" y="921"/>
                    <a:pt x="1227" y="849"/>
                  </a:cubicBezTo>
                  <a:cubicBezTo>
                    <a:pt x="1295" y="777"/>
                    <a:pt x="1188" y="540"/>
                    <a:pt x="1113" y="459"/>
                  </a:cubicBezTo>
                  <a:cubicBezTo>
                    <a:pt x="1038" y="378"/>
                    <a:pt x="835" y="432"/>
                    <a:pt x="777" y="363"/>
                  </a:cubicBezTo>
                  <a:cubicBezTo>
                    <a:pt x="719" y="294"/>
                    <a:pt x="791" y="97"/>
                    <a:pt x="762" y="42"/>
                  </a:cubicBezTo>
                  <a:cubicBezTo>
                    <a:pt x="708" y="15"/>
                    <a:pt x="714" y="0"/>
                    <a:pt x="600" y="30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20531" name="Object 26"/>
            <p:cNvGraphicFramePr>
              <a:graphicFrameLocks noChangeAspect="1"/>
            </p:cNvGraphicFramePr>
            <p:nvPr/>
          </p:nvGraphicFramePr>
          <p:xfrm>
            <a:off x="2951" y="201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61" name="Clip" r:id="rId4" imgW="1307263" imgH="1084139" progId="MS_ClipArt_Gallery.2">
                    <p:embed/>
                  </p:oleObj>
                </mc:Choice>
                <mc:Fallback>
                  <p:oleObj name="Clip" r:id="rId4" imgW="1307263" imgH="1084139" progId="MS_ClipArt_Gallery.2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" y="201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2" name="Line 27"/>
            <p:cNvSpPr>
              <a:spLocks noChangeShapeType="1"/>
            </p:cNvSpPr>
            <p:nvPr/>
          </p:nvSpPr>
          <p:spPr bwMode="auto">
            <a:xfrm>
              <a:off x="3304" y="2250"/>
              <a:ext cx="17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0533" name="Line 28"/>
            <p:cNvSpPr>
              <a:spLocks noChangeShapeType="1"/>
            </p:cNvSpPr>
            <p:nvPr/>
          </p:nvSpPr>
          <p:spPr bwMode="auto">
            <a:xfrm flipH="1">
              <a:off x="3487" y="2241"/>
              <a:ext cx="0" cy="8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0534" name="Line 29"/>
            <p:cNvSpPr>
              <a:spLocks noChangeShapeType="1"/>
            </p:cNvSpPr>
            <p:nvPr/>
          </p:nvSpPr>
          <p:spPr bwMode="auto">
            <a:xfrm flipV="1">
              <a:off x="3304" y="2656"/>
              <a:ext cx="175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0535" name="Line 30"/>
            <p:cNvSpPr>
              <a:spLocks noChangeShapeType="1"/>
            </p:cNvSpPr>
            <p:nvPr/>
          </p:nvSpPr>
          <p:spPr bwMode="auto">
            <a:xfrm>
              <a:off x="3310" y="3051"/>
              <a:ext cx="17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20536" name="Object 31"/>
            <p:cNvGraphicFramePr>
              <a:graphicFrameLocks noChangeAspect="1"/>
            </p:cNvGraphicFramePr>
            <p:nvPr/>
          </p:nvGraphicFramePr>
          <p:xfrm>
            <a:off x="2951" y="243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62" name="Clip" r:id="rId6" imgW="1307263" imgH="1084139" progId="MS_ClipArt_Gallery.2">
                    <p:embed/>
                  </p:oleObj>
                </mc:Choice>
                <mc:Fallback>
                  <p:oleObj name="Clip" r:id="rId6" imgW="1307263" imgH="1084139" progId="MS_ClipArt_Gallery.2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" y="243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7" name="Object 32"/>
            <p:cNvGraphicFramePr>
              <a:graphicFrameLocks noChangeAspect="1"/>
            </p:cNvGraphicFramePr>
            <p:nvPr/>
          </p:nvGraphicFramePr>
          <p:xfrm>
            <a:off x="2951" y="2819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63" name="Clip" r:id="rId7" imgW="1307263" imgH="1084139" progId="MS_ClipArt_Gallery.2">
                    <p:embed/>
                  </p:oleObj>
                </mc:Choice>
                <mc:Fallback>
                  <p:oleObj name="Clip" r:id="rId7" imgW="1307263" imgH="1084139" progId="MS_ClipArt_Gallery.2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" y="2819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8" name="Line 33"/>
            <p:cNvSpPr>
              <a:spLocks noChangeShapeType="1"/>
            </p:cNvSpPr>
            <p:nvPr/>
          </p:nvSpPr>
          <p:spPr bwMode="auto">
            <a:xfrm>
              <a:off x="3487" y="2781"/>
              <a:ext cx="652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20539" name="Group 34"/>
            <p:cNvGrpSpPr>
              <a:grpSpLocks/>
            </p:cNvGrpSpPr>
            <p:nvPr/>
          </p:nvGrpSpPr>
          <p:grpSpPr bwMode="auto">
            <a:xfrm>
              <a:off x="4081" y="2759"/>
              <a:ext cx="448" cy="240"/>
              <a:chOff x="3600" y="219"/>
              <a:chExt cx="360" cy="175"/>
            </a:xfrm>
          </p:grpSpPr>
          <p:sp>
            <p:nvSpPr>
              <p:cNvPr id="20575" name="Oval 3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0576" name="Line 3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0577" name="Line 3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0578" name="Rectangle 3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ro-RO" b="0">
                  <a:latin typeface="Times New Roman" pitchFamily="18" charset="0"/>
                </a:endParaRPr>
              </a:p>
            </p:txBody>
          </p:sp>
          <p:sp>
            <p:nvSpPr>
              <p:cNvPr id="20579" name="Oval 3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grpSp>
            <p:nvGrpSpPr>
              <p:cNvPr id="20580" name="Group 4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0585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0586" name="Line 4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0587" name="Line 4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</p:grpSp>
          <p:grpSp>
            <p:nvGrpSpPr>
              <p:cNvPr id="20581" name="Group 4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0582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0583" name="Line 4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0584" name="Line 4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</p:grpSp>
        </p:grpSp>
        <p:sp>
          <p:nvSpPr>
            <p:cNvPr id="20540" name="Text Box 48"/>
            <p:cNvSpPr txBox="1">
              <a:spLocks noChangeArrowheads="1"/>
            </p:cNvSpPr>
            <p:nvPr/>
          </p:nvSpPr>
          <p:spPr bwMode="auto">
            <a:xfrm>
              <a:off x="3278" y="2045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223.1.1.1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0541" name="Rectangle 49"/>
            <p:cNvSpPr>
              <a:spLocks noChangeArrowheads="1"/>
            </p:cNvSpPr>
            <p:nvPr/>
          </p:nvSpPr>
          <p:spPr bwMode="auto">
            <a:xfrm>
              <a:off x="3333" y="2499"/>
              <a:ext cx="195" cy="11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0542" name="Text Box 50"/>
            <p:cNvSpPr txBox="1">
              <a:spLocks noChangeArrowheads="1"/>
            </p:cNvSpPr>
            <p:nvPr/>
          </p:nvSpPr>
          <p:spPr bwMode="auto">
            <a:xfrm>
              <a:off x="3327" y="2441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223.1.1.2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0543" name="Text Box 51"/>
            <p:cNvSpPr txBox="1">
              <a:spLocks noChangeArrowheads="1"/>
            </p:cNvSpPr>
            <p:nvPr/>
          </p:nvSpPr>
          <p:spPr bwMode="auto">
            <a:xfrm>
              <a:off x="3206" y="3041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223.1.1.3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0544" name="Text Box 52"/>
            <p:cNvSpPr txBox="1">
              <a:spLocks noChangeArrowheads="1"/>
            </p:cNvSpPr>
            <p:nvPr/>
          </p:nvSpPr>
          <p:spPr bwMode="auto">
            <a:xfrm>
              <a:off x="3704" y="2618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223.1.1.4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0545" name="Line 53"/>
            <p:cNvSpPr>
              <a:spLocks noChangeShapeType="1"/>
            </p:cNvSpPr>
            <p:nvPr/>
          </p:nvSpPr>
          <p:spPr bwMode="auto">
            <a:xfrm>
              <a:off x="4462" y="2787"/>
              <a:ext cx="64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0546" name="Text Box 54"/>
            <p:cNvSpPr txBox="1">
              <a:spLocks noChangeArrowheads="1"/>
            </p:cNvSpPr>
            <p:nvPr/>
          </p:nvSpPr>
          <p:spPr bwMode="auto">
            <a:xfrm>
              <a:off x="4382" y="2612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223.1.2.9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0547" name="Line 55"/>
            <p:cNvSpPr>
              <a:spLocks noChangeShapeType="1"/>
            </p:cNvSpPr>
            <p:nvPr/>
          </p:nvSpPr>
          <p:spPr bwMode="auto">
            <a:xfrm flipH="1">
              <a:off x="5107" y="2349"/>
              <a:ext cx="0" cy="8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20548" name="Object 56"/>
            <p:cNvGraphicFramePr>
              <a:graphicFrameLocks noChangeAspect="1"/>
            </p:cNvGraphicFramePr>
            <p:nvPr/>
          </p:nvGraphicFramePr>
          <p:xfrm>
            <a:off x="5219" y="216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64" name="Clip" r:id="rId8" imgW="1307263" imgH="1084139" progId="MS_ClipArt_Gallery.2">
                    <p:embed/>
                  </p:oleObj>
                </mc:Choice>
                <mc:Fallback>
                  <p:oleObj name="Clip" r:id="rId8" imgW="1307263" imgH="1084139" progId="MS_ClipArt_Gallery.2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9" y="216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49" name="Line 57"/>
            <p:cNvSpPr>
              <a:spLocks noChangeShapeType="1"/>
            </p:cNvSpPr>
            <p:nvPr/>
          </p:nvSpPr>
          <p:spPr bwMode="auto">
            <a:xfrm>
              <a:off x="5107" y="2352"/>
              <a:ext cx="14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20550" name="Object 58"/>
            <p:cNvGraphicFramePr>
              <a:graphicFrameLocks noChangeAspect="1"/>
            </p:cNvGraphicFramePr>
            <p:nvPr/>
          </p:nvGraphicFramePr>
          <p:xfrm>
            <a:off x="5222" y="303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65" name="Clip" r:id="rId9" imgW="1307263" imgH="1084139" progId="MS_ClipArt_Gallery.2">
                    <p:embed/>
                  </p:oleObj>
                </mc:Choice>
                <mc:Fallback>
                  <p:oleObj name="Clip" r:id="rId9" imgW="1307263" imgH="1084139" progId="MS_ClipArt_Gallery.2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2" y="303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51" name="Line 59"/>
            <p:cNvSpPr>
              <a:spLocks noChangeShapeType="1"/>
            </p:cNvSpPr>
            <p:nvPr/>
          </p:nvSpPr>
          <p:spPr bwMode="auto">
            <a:xfrm>
              <a:off x="5107" y="3153"/>
              <a:ext cx="14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0552" name="Rectangle 60"/>
            <p:cNvSpPr>
              <a:spLocks noChangeArrowheads="1"/>
            </p:cNvSpPr>
            <p:nvPr/>
          </p:nvSpPr>
          <p:spPr bwMode="auto">
            <a:xfrm>
              <a:off x="5073" y="2986"/>
              <a:ext cx="108" cy="11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0553" name="Text Box 61"/>
            <p:cNvSpPr txBox="1">
              <a:spLocks noChangeArrowheads="1"/>
            </p:cNvSpPr>
            <p:nvPr/>
          </p:nvSpPr>
          <p:spPr bwMode="auto">
            <a:xfrm>
              <a:off x="4704" y="2915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223.1.2.2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0554" name="Rectangle 62"/>
            <p:cNvSpPr>
              <a:spLocks noChangeArrowheads="1"/>
            </p:cNvSpPr>
            <p:nvPr/>
          </p:nvSpPr>
          <p:spPr bwMode="auto">
            <a:xfrm>
              <a:off x="5082" y="2382"/>
              <a:ext cx="156" cy="11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0555" name="Text Box 63"/>
            <p:cNvSpPr txBox="1">
              <a:spLocks noChangeArrowheads="1"/>
            </p:cNvSpPr>
            <p:nvPr/>
          </p:nvSpPr>
          <p:spPr bwMode="auto">
            <a:xfrm>
              <a:off x="4584" y="2321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223.1.2.1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0556" name="Line 64"/>
            <p:cNvSpPr>
              <a:spLocks noChangeShapeType="1"/>
            </p:cNvSpPr>
            <p:nvPr/>
          </p:nvSpPr>
          <p:spPr bwMode="auto">
            <a:xfrm flipH="1">
              <a:off x="4312" y="3000"/>
              <a:ext cx="0" cy="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0557" name="Line 65"/>
            <p:cNvSpPr>
              <a:spLocks noChangeShapeType="1"/>
            </p:cNvSpPr>
            <p:nvPr/>
          </p:nvSpPr>
          <p:spPr bwMode="auto">
            <a:xfrm flipH="1">
              <a:off x="3898" y="3453"/>
              <a:ext cx="7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0558" name="Line 66"/>
            <p:cNvSpPr>
              <a:spLocks noChangeShapeType="1"/>
            </p:cNvSpPr>
            <p:nvPr/>
          </p:nvSpPr>
          <p:spPr bwMode="auto">
            <a:xfrm flipH="1" flipV="1">
              <a:off x="3896" y="3448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0559" name="Line 67"/>
            <p:cNvSpPr>
              <a:spLocks noChangeShapeType="1"/>
            </p:cNvSpPr>
            <p:nvPr/>
          </p:nvSpPr>
          <p:spPr bwMode="auto">
            <a:xfrm flipH="1" flipV="1">
              <a:off x="4637" y="3451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20560" name="Object 68"/>
            <p:cNvGraphicFramePr>
              <a:graphicFrameLocks noChangeAspect="1"/>
            </p:cNvGraphicFramePr>
            <p:nvPr/>
          </p:nvGraphicFramePr>
          <p:xfrm>
            <a:off x="4502" y="3551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66" name="Clip" r:id="rId10" imgW="1307263" imgH="1084139" progId="MS_ClipArt_Gallery.2">
                    <p:embed/>
                  </p:oleObj>
                </mc:Choice>
                <mc:Fallback>
                  <p:oleObj name="Clip" r:id="rId10" imgW="1307263" imgH="1084139" progId="MS_ClipArt_Gallery.2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2" y="3551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1" name="Object 69"/>
            <p:cNvGraphicFramePr>
              <a:graphicFrameLocks noChangeAspect="1"/>
            </p:cNvGraphicFramePr>
            <p:nvPr/>
          </p:nvGraphicFramePr>
          <p:xfrm>
            <a:off x="3710" y="3560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67" name="Clip" r:id="rId11" imgW="1307263" imgH="1084139" progId="MS_ClipArt_Gallery.2">
                    <p:embed/>
                  </p:oleObj>
                </mc:Choice>
                <mc:Fallback>
                  <p:oleObj name="Clip" r:id="rId11" imgW="1307263" imgH="1084139" progId="MS_ClipArt_Gallery.2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0" y="3560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62" name="Text Box 70"/>
            <p:cNvSpPr txBox="1">
              <a:spLocks noChangeArrowheads="1"/>
            </p:cNvSpPr>
            <p:nvPr/>
          </p:nvSpPr>
          <p:spPr bwMode="auto">
            <a:xfrm>
              <a:off x="4640" y="3356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223.1.3.2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0563" name="Text Box 71"/>
            <p:cNvSpPr txBox="1">
              <a:spLocks noChangeArrowheads="1"/>
            </p:cNvSpPr>
            <p:nvPr/>
          </p:nvSpPr>
          <p:spPr bwMode="auto">
            <a:xfrm>
              <a:off x="3269" y="3380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223.1.3.1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0564" name="Rectangle 72"/>
            <p:cNvSpPr>
              <a:spLocks noChangeArrowheads="1"/>
            </p:cNvSpPr>
            <p:nvPr/>
          </p:nvSpPr>
          <p:spPr bwMode="auto">
            <a:xfrm>
              <a:off x="4272" y="3084"/>
              <a:ext cx="81" cy="11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0565" name="Text Box 73"/>
            <p:cNvSpPr txBox="1">
              <a:spLocks noChangeArrowheads="1"/>
            </p:cNvSpPr>
            <p:nvPr/>
          </p:nvSpPr>
          <p:spPr bwMode="auto">
            <a:xfrm>
              <a:off x="3916" y="3043"/>
              <a:ext cx="7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223.1.3.27</a:t>
              </a:r>
              <a:endParaRPr lang="en-US" sz="1800" b="0">
                <a:latin typeface="Comic Sans MS" pitchFamily="66" charset="0"/>
              </a:endParaRPr>
            </a:p>
          </p:txBody>
        </p:sp>
        <p:grpSp>
          <p:nvGrpSpPr>
            <p:cNvPr id="20566" name="Group 74"/>
            <p:cNvGrpSpPr>
              <a:grpSpLocks/>
            </p:cNvGrpSpPr>
            <p:nvPr/>
          </p:nvGrpSpPr>
          <p:grpSpPr bwMode="auto">
            <a:xfrm>
              <a:off x="3014" y="1991"/>
              <a:ext cx="233" cy="250"/>
              <a:chOff x="2822" y="1181"/>
              <a:chExt cx="233" cy="250"/>
            </a:xfrm>
          </p:grpSpPr>
          <p:sp>
            <p:nvSpPr>
              <p:cNvPr id="20573" name="Rectangle 75"/>
              <p:cNvSpPr>
                <a:spLocks noChangeArrowheads="1"/>
              </p:cNvSpPr>
              <p:nvPr/>
            </p:nvSpPr>
            <p:spPr bwMode="auto">
              <a:xfrm>
                <a:off x="2886" y="1230"/>
                <a:ext cx="114" cy="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0574" name="Text Box 76"/>
              <p:cNvSpPr txBox="1">
                <a:spLocks noChangeArrowheads="1"/>
              </p:cNvSpPr>
              <p:nvPr/>
            </p:nvSpPr>
            <p:spPr bwMode="auto">
              <a:xfrm>
                <a:off x="2822" y="1181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2000" b="0">
                    <a:solidFill>
                      <a:srgbClr val="FF0000"/>
                    </a:solidFill>
                    <a:latin typeface="Comic Sans MS" pitchFamily="66" charset="0"/>
                  </a:rPr>
                  <a:t>A</a:t>
                </a:r>
                <a:endParaRPr lang="en-US" sz="1800" b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20567" name="Group 77"/>
            <p:cNvGrpSpPr>
              <a:grpSpLocks/>
            </p:cNvGrpSpPr>
            <p:nvPr/>
          </p:nvGrpSpPr>
          <p:grpSpPr bwMode="auto">
            <a:xfrm>
              <a:off x="3008" y="2771"/>
              <a:ext cx="217" cy="250"/>
              <a:chOff x="2822" y="1181"/>
              <a:chExt cx="217" cy="250"/>
            </a:xfrm>
          </p:grpSpPr>
          <p:sp>
            <p:nvSpPr>
              <p:cNvPr id="20571" name="Rectangle 78"/>
              <p:cNvSpPr>
                <a:spLocks noChangeArrowheads="1"/>
              </p:cNvSpPr>
              <p:nvPr/>
            </p:nvSpPr>
            <p:spPr bwMode="auto">
              <a:xfrm>
                <a:off x="2886" y="1230"/>
                <a:ext cx="114" cy="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0572" name="Text Box 79"/>
              <p:cNvSpPr txBox="1">
                <a:spLocks noChangeArrowheads="1"/>
              </p:cNvSpPr>
              <p:nvPr/>
            </p:nvSpPr>
            <p:spPr bwMode="auto">
              <a:xfrm>
                <a:off x="2822" y="1181"/>
                <a:ext cx="21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2000" b="0">
                    <a:solidFill>
                      <a:srgbClr val="FF0000"/>
                    </a:solidFill>
                    <a:latin typeface="Comic Sans MS" pitchFamily="66" charset="0"/>
                  </a:rPr>
                  <a:t>B</a:t>
                </a:r>
                <a:endParaRPr lang="en-US" sz="1800" b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20568" name="Group 80"/>
            <p:cNvGrpSpPr>
              <a:grpSpLocks/>
            </p:cNvGrpSpPr>
            <p:nvPr/>
          </p:nvGrpSpPr>
          <p:grpSpPr bwMode="auto">
            <a:xfrm>
              <a:off x="5282" y="2999"/>
              <a:ext cx="216" cy="250"/>
              <a:chOff x="2822" y="1181"/>
              <a:chExt cx="216" cy="250"/>
            </a:xfrm>
          </p:grpSpPr>
          <p:sp>
            <p:nvSpPr>
              <p:cNvPr id="20569" name="Rectangle 81"/>
              <p:cNvSpPr>
                <a:spLocks noChangeArrowheads="1"/>
              </p:cNvSpPr>
              <p:nvPr/>
            </p:nvSpPr>
            <p:spPr bwMode="auto">
              <a:xfrm>
                <a:off x="2886" y="1230"/>
                <a:ext cx="114" cy="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0570" name="Text Box 82"/>
              <p:cNvSpPr txBox="1">
                <a:spLocks noChangeArrowheads="1"/>
              </p:cNvSpPr>
              <p:nvPr/>
            </p:nvSpPr>
            <p:spPr bwMode="auto">
              <a:xfrm>
                <a:off x="2822" y="1181"/>
                <a:ext cx="2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2000" b="0">
                    <a:solidFill>
                      <a:srgbClr val="FF0000"/>
                    </a:solidFill>
                    <a:latin typeface="Comic Sans MS" pitchFamily="66" charset="0"/>
                  </a:rPr>
                  <a:t>E</a:t>
                </a:r>
                <a:endParaRPr lang="en-US" sz="1800" b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20495" name="Rectangle 83"/>
          <p:cNvSpPr>
            <a:spLocks noChangeArrowheads="1"/>
          </p:cNvSpPr>
          <p:nvPr/>
        </p:nvSpPr>
        <p:spPr bwMode="auto">
          <a:xfrm>
            <a:off x="5138738" y="1149350"/>
            <a:ext cx="3319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>
                <a:solidFill>
                  <a:srgbClr val="3333FF"/>
                </a:solidFill>
              </a:rPr>
              <a:t>forwarding table in A</a:t>
            </a:r>
          </a:p>
        </p:txBody>
      </p:sp>
      <p:graphicFrame>
        <p:nvGraphicFramePr>
          <p:cNvPr id="219220" name="Group 84"/>
          <p:cNvGraphicFramePr>
            <a:graphicFrameLocks noGrp="1"/>
          </p:cNvGraphicFramePr>
          <p:nvPr/>
        </p:nvGraphicFramePr>
        <p:xfrm>
          <a:off x="4427538" y="1628775"/>
          <a:ext cx="4716462" cy="1737070"/>
        </p:xfrm>
        <a:graphic>
          <a:graphicData uri="http://schemas.openxmlformats.org/drawingml/2006/table">
            <a:tbl>
              <a:tblPr/>
              <a:tblGrid>
                <a:gridCol w="1135062"/>
                <a:gridCol w="1541463"/>
                <a:gridCol w="1271587"/>
                <a:gridCol w="768350"/>
              </a:tblGrid>
              <a:tr h="33515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Dest Net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Mask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Nxt Router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Metric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223.1.1.0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255.255.255.0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ro-RO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5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223.1.2.0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255.255.255.0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223.1.1.4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5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223.1.3.0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255.255.255.0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223.1.1.4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5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64.8.32.1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255.255.255.255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223.1.1.10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sz="3200" smtClean="0"/>
              <a:t>Datagram: from source to destination</a:t>
            </a:r>
          </a:p>
        </p:txBody>
      </p:sp>
      <p:sp>
        <p:nvSpPr>
          <p:cNvPr id="21507" name="Freeform 3"/>
          <p:cNvSpPr>
            <a:spLocks/>
          </p:cNvSpPr>
          <p:nvPr/>
        </p:nvSpPr>
        <p:spPr bwMode="auto">
          <a:xfrm>
            <a:off x="6848475" y="2905125"/>
            <a:ext cx="238125" cy="1476375"/>
          </a:xfrm>
          <a:custGeom>
            <a:avLst/>
            <a:gdLst>
              <a:gd name="T0" fmla="*/ 200025 w 150"/>
              <a:gd name="T1" fmla="*/ 0 h 720"/>
              <a:gd name="T2" fmla="*/ 0 w 150"/>
              <a:gd name="T3" fmla="*/ 1476375 h 720"/>
              <a:gd name="T4" fmla="*/ 0 60000 65536"/>
              <a:gd name="T5" fmla="*/ 0 60000 65536"/>
              <a:gd name="T6" fmla="*/ 0 w 150"/>
              <a:gd name="T7" fmla="*/ 0 h 720"/>
              <a:gd name="T8" fmla="*/ 150 w 150"/>
              <a:gd name="T9" fmla="*/ 720 h 7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" h="720">
                <a:moveTo>
                  <a:pt x="126" y="0"/>
                </a:moveTo>
                <a:cubicBezTo>
                  <a:pt x="150" y="210"/>
                  <a:pt x="138" y="450"/>
                  <a:pt x="0" y="72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04800" y="2286000"/>
            <a:ext cx="41719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>
                <a:solidFill>
                  <a:srgbClr val="3333FF"/>
                </a:solidFill>
              </a:rPr>
              <a:t>Arriving at 223.1.4, destined for 223.1.2.2</a:t>
            </a:r>
            <a:endParaRPr lang="en-US" sz="2000" b="0">
              <a:solidFill>
                <a:srgbClr val="3333FF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2000" b="0"/>
              <a:t>look up network address of E in router’s forwarding table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2000" b="0"/>
              <a:t>E on </a:t>
            </a:r>
            <a:r>
              <a:rPr lang="en-US" sz="2000" b="0" i="1"/>
              <a:t>same </a:t>
            </a:r>
            <a:r>
              <a:rPr lang="en-US" sz="2000" b="0"/>
              <a:t>network as router’s interface 223.1.2.9</a:t>
            </a:r>
            <a:r>
              <a:rPr lang="en-US" b="0"/>
              <a:t> 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0"/>
              <a:t>router, E directly attached</a:t>
            </a:r>
            <a:endParaRPr lang="en-US" sz="1800" b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2000" b="0"/>
              <a:t>link layer sends datagram to 223.1.2.2 inside link-layer frame via interface 223.1.2.9</a:t>
            </a:r>
            <a:r>
              <a:rPr lang="en-US" b="0"/>
              <a:t> </a:t>
            </a:r>
            <a:endParaRPr lang="en-US" sz="2000" b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2000" b="0"/>
              <a:t>datagram arrives at 223.1.2.2</a:t>
            </a:r>
            <a:r>
              <a:rPr lang="en-US" sz="2000" b="0">
                <a:solidFill>
                  <a:srgbClr val="FF0000"/>
                </a:solidFill>
              </a:rPr>
              <a:t>!!!</a:t>
            </a:r>
            <a:r>
              <a:rPr lang="en-US" sz="2000" b="0"/>
              <a:t> </a:t>
            </a:r>
            <a:r>
              <a:rPr lang="en-US" sz="2000" b="0">
                <a:solidFill>
                  <a:srgbClr val="FD1A09"/>
                </a:solidFill>
              </a:rPr>
              <a:t>(hooray!)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61975" y="1504950"/>
            <a:ext cx="3590925" cy="5048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85775" y="1571625"/>
            <a:ext cx="3590925" cy="504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o-RO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479425" y="1489075"/>
            <a:ext cx="796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latin typeface="Comic Sans MS" pitchFamily="66" charset="0"/>
              </a:rPr>
              <a:t>misc</a:t>
            </a:r>
          </a:p>
          <a:p>
            <a:pPr algn="ctr"/>
            <a:r>
              <a:rPr lang="en-US" sz="1800" b="0">
                <a:latin typeface="Comic Sans MS" pitchFamily="66" charset="0"/>
              </a:rPr>
              <a:t>fields</a:t>
            </a:r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1247775" y="158115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1216025" y="1651000"/>
            <a:ext cx="1084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solidFill>
                  <a:srgbClr val="FF0000"/>
                </a:solidFill>
                <a:latin typeface="Comic Sans MS" pitchFamily="66" charset="0"/>
              </a:rPr>
              <a:t>223.1.1.1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2198688" y="1651000"/>
            <a:ext cx="11572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solidFill>
                  <a:srgbClr val="FF0000"/>
                </a:solidFill>
                <a:latin typeface="Comic Sans MS" pitchFamily="66" charset="0"/>
              </a:rPr>
              <a:t>223.1.2.3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2238375" y="158115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3286125" y="15716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3348038" y="1641475"/>
            <a:ext cx="661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latin typeface="Comic Sans MS" pitchFamily="66" charset="0"/>
              </a:rPr>
              <a:t>data</a:t>
            </a:r>
          </a:p>
        </p:txBody>
      </p:sp>
      <p:grpSp>
        <p:nvGrpSpPr>
          <p:cNvPr id="21518" name="Group 24"/>
          <p:cNvGrpSpPr>
            <a:grpSpLocks/>
          </p:cNvGrpSpPr>
          <p:nvPr/>
        </p:nvGrpSpPr>
        <p:grpSpPr bwMode="auto">
          <a:xfrm>
            <a:off x="4606925" y="3094038"/>
            <a:ext cx="4422775" cy="3154362"/>
            <a:chOff x="2902" y="1949"/>
            <a:chExt cx="2786" cy="1987"/>
          </a:xfrm>
        </p:grpSpPr>
        <p:sp>
          <p:nvSpPr>
            <p:cNvPr id="21552" name="Freeform 25"/>
            <p:cNvSpPr>
              <a:spLocks/>
            </p:cNvSpPr>
            <p:nvPr/>
          </p:nvSpPr>
          <p:spPr bwMode="auto">
            <a:xfrm>
              <a:off x="2902" y="1949"/>
              <a:ext cx="1223" cy="1291"/>
            </a:xfrm>
            <a:custGeom>
              <a:avLst/>
              <a:gdLst>
                <a:gd name="T0" fmla="*/ 1201 w 1223"/>
                <a:gd name="T1" fmla="*/ 756 h 1291"/>
                <a:gd name="T2" fmla="*/ 702 w 1223"/>
                <a:gd name="T3" fmla="*/ 670 h 1291"/>
                <a:gd name="T4" fmla="*/ 608 w 1223"/>
                <a:gd name="T5" fmla="*/ 103 h 1291"/>
                <a:gd name="T6" fmla="*/ 335 w 1223"/>
                <a:gd name="T7" fmla="*/ 52 h 1291"/>
                <a:gd name="T8" fmla="*/ 65 w 1223"/>
                <a:gd name="T9" fmla="*/ 82 h 1291"/>
                <a:gd name="T10" fmla="*/ 41 w 1223"/>
                <a:gd name="T11" fmla="*/ 544 h 1291"/>
                <a:gd name="T12" fmla="*/ 38 w 1223"/>
                <a:gd name="T13" fmla="*/ 751 h 1291"/>
                <a:gd name="T14" fmla="*/ 23 w 1223"/>
                <a:gd name="T15" fmla="*/ 940 h 1291"/>
                <a:gd name="T16" fmla="*/ 17 w 1223"/>
                <a:gd name="T17" fmla="*/ 1114 h 1291"/>
                <a:gd name="T18" fmla="*/ 128 w 1223"/>
                <a:gd name="T19" fmla="*/ 1219 h 1291"/>
                <a:gd name="T20" fmla="*/ 602 w 1223"/>
                <a:gd name="T21" fmla="*/ 1243 h 1291"/>
                <a:gd name="T22" fmla="*/ 686 w 1223"/>
                <a:gd name="T23" fmla="*/ 930 h 1291"/>
                <a:gd name="T24" fmla="*/ 1177 w 1223"/>
                <a:gd name="T25" fmla="*/ 916 h 1291"/>
                <a:gd name="T26" fmla="*/ 1201 w 1223"/>
                <a:gd name="T27" fmla="*/ 756 h 12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23"/>
                <a:gd name="T43" fmla="*/ 0 h 1291"/>
                <a:gd name="T44" fmla="*/ 1223 w 1223"/>
                <a:gd name="T45" fmla="*/ 1291 h 129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23" h="1291">
                  <a:moveTo>
                    <a:pt x="1201" y="756"/>
                  </a:moveTo>
                  <a:cubicBezTo>
                    <a:pt x="1180" y="640"/>
                    <a:pt x="798" y="744"/>
                    <a:pt x="702" y="670"/>
                  </a:cubicBezTo>
                  <a:cubicBezTo>
                    <a:pt x="603" y="561"/>
                    <a:pt x="669" y="206"/>
                    <a:pt x="608" y="103"/>
                  </a:cubicBezTo>
                  <a:cubicBezTo>
                    <a:pt x="547" y="0"/>
                    <a:pt x="425" y="55"/>
                    <a:pt x="335" y="52"/>
                  </a:cubicBezTo>
                  <a:cubicBezTo>
                    <a:pt x="245" y="49"/>
                    <a:pt x="114" y="0"/>
                    <a:pt x="65" y="82"/>
                  </a:cubicBezTo>
                  <a:cubicBezTo>
                    <a:pt x="16" y="164"/>
                    <a:pt x="45" y="433"/>
                    <a:pt x="41" y="544"/>
                  </a:cubicBezTo>
                  <a:cubicBezTo>
                    <a:pt x="37" y="655"/>
                    <a:pt x="41" y="685"/>
                    <a:pt x="38" y="751"/>
                  </a:cubicBezTo>
                  <a:cubicBezTo>
                    <a:pt x="35" y="817"/>
                    <a:pt x="26" y="880"/>
                    <a:pt x="23" y="940"/>
                  </a:cubicBezTo>
                  <a:cubicBezTo>
                    <a:pt x="20" y="1000"/>
                    <a:pt x="0" y="1068"/>
                    <a:pt x="17" y="1114"/>
                  </a:cubicBezTo>
                  <a:cubicBezTo>
                    <a:pt x="34" y="1160"/>
                    <a:pt x="31" y="1198"/>
                    <a:pt x="128" y="1219"/>
                  </a:cubicBezTo>
                  <a:cubicBezTo>
                    <a:pt x="225" y="1240"/>
                    <a:pt x="509" y="1291"/>
                    <a:pt x="602" y="1243"/>
                  </a:cubicBezTo>
                  <a:cubicBezTo>
                    <a:pt x="695" y="1195"/>
                    <a:pt x="590" y="984"/>
                    <a:pt x="686" y="930"/>
                  </a:cubicBezTo>
                  <a:cubicBezTo>
                    <a:pt x="782" y="876"/>
                    <a:pt x="1091" y="945"/>
                    <a:pt x="1177" y="916"/>
                  </a:cubicBezTo>
                  <a:cubicBezTo>
                    <a:pt x="1208" y="864"/>
                    <a:pt x="1223" y="871"/>
                    <a:pt x="1201" y="75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1553" name="Freeform 26"/>
            <p:cNvSpPr>
              <a:spLocks/>
            </p:cNvSpPr>
            <p:nvPr/>
          </p:nvSpPr>
          <p:spPr bwMode="auto">
            <a:xfrm>
              <a:off x="4487" y="2130"/>
              <a:ext cx="1201" cy="1234"/>
            </a:xfrm>
            <a:custGeom>
              <a:avLst/>
              <a:gdLst>
                <a:gd name="T0" fmla="*/ 25 w 1201"/>
                <a:gd name="T1" fmla="*/ 709 h 1234"/>
                <a:gd name="T2" fmla="*/ 526 w 1201"/>
                <a:gd name="T3" fmla="*/ 780 h 1234"/>
                <a:gd name="T4" fmla="*/ 613 w 1201"/>
                <a:gd name="T5" fmla="*/ 1134 h 1234"/>
                <a:gd name="T6" fmla="*/ 946 w 1201"/>
                <a:gd name="T7" fmla="*/ 1230 h 1234"/>
                <a:gd name="T8" fmla="*/ 1171 w 1201"/>
                <a:gd name="T9" fmla="*/ 1107 h 1234"/>
                <a:gd name="T10" fmla="*/ 1126 w 1201"/>
                <a:gd name="T11" fmla="*/ 894 h 1234"/>
                <a:gd name="T12" fmla="*/ 1114 w 1201"/>
                <a:gd name="T13" fmla="*/ 693 h 1234"/>
                <a:gd name="T14" fmla="*/ 1099 w 1201"/>
                <a:gd name="T15" fmla="*/ 423 h 1234"/>
                <a:gd name="T16" fmla="*/ 1141 w 1201"/>
                <a:gd name="T17" fmla="*/ 216 h 1234"/>
                <a:gd name="T18" fmla="*/ 1102 w 1201"/>
                <a:gd name="T19" fmla="*/ 33 h 1234"/>
                <a:gd name="T20" fmla="*/ 646 w 1201"/>
                <a:gd name="T21" fmla="*/ 81 h 1234"/>
                <a:gd name="T22" fmla="*/ 535 w 1201"/>
                <a:gd name="T23" fmla="*/ 519 h 1234"/>
                <a:gd name="T24" fmla="*/ 44 w 1201"/>
                <a:gd name="T25" fmla="*/ 548 h 1234"/>
                <a:gd name="T26" fmla="*/ 25 w 1201"/>
                <a:gd name="T27" fmla="*/ 709 h 1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01"/>
                <a:gd name="T43" fmla="*/ 0 h 1234"/>
                <a:gd name="T44" fmla="*/ 1201 w 1201"/>
                <a:gd name="T45" fmla="*/ 1234 h 12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01" h="1234">
                  <a:moveTo>
                    <a:pt x="25" y="709"/>
                  </a:moveTo>
                  <a:cubicBezTo>
                    <a:pt x="49" y="824"/>
                    <a:pt x="428" y="709"/>
                    <a:pt x="526" y="780"/>
                  </a:cubicBezTo>
                  <a:cubicBezTo>
                    <a:pt x="624" y="851"/>
                    <a:pt x="543" y="1059"/>
                    <a:pt x="613" y="1134"/>
                  </a:cubicBezTo>
                  <a:cubicBezTo>
                    <a:pt x="683" y="1209"/>
                    <a:pt x="853" y="1234"/>
                    <a:pt x="946" y="1230"/>
                  </a:cubicBezTo>
                  <a:cubicBezTo>
                    <a:pt x="1039" y="1226"/>
                    <a:pt x="1141" y="1163"/>
                    <a:pt x="1171" y="1107"/>
                  </a:cubicBezTo>
                  <a:cubicBezTo>
                    <a:pt x="1201" y="1051"/>
                    <a:pt x="1135" y="963"/>
                    <a:pt x="1126" y="894"/>
                  </a:cubicBezTo>
                  <a:cubicBezTo>
                    <a:pt x="1117" y="825"/>
                    <a:pt x="1119" y="772"/>
                    <a:pt x="1114" y="693"/>
                  </a:cubicBezTo>
                  <a:cubicBezTo>
                    <a:pt x="1109" y="614"/>
                    <a:pt x="1095" y="502"/>
                    <a:pt x="1099" y="423"/>
                  </a:cubicBezTo>
                  <a:cubicBezTo>
                    <a:pt x="1103" y="344"/>
                    <a:pt x="1141" y="281"/>
                    <a:pt x="1141" y="216"/>
                  </a:cubicBezTo>
                  <a:cubicBezTo>
                    <a:pt x="1141" y="151"/>
                    <a:pt x="1185" y="56"/>
                    <a:pt x="1102" y="33"/>
                  </a:cubicBezTo>
                  <a:cubicBezTo>
                    <a:pt x="1019" y="10"/>
                    <a:pt x="740" y="0"/>
                    <a:pt x="646" y="81"/>
                  </a:cubicBezTo>
                  <a:cubicBezTo>
                    <a:pt x="552" y="162"/>
                    <a:pt x="635" y="441"/>
                    <a:pt x="535" y="519"/>
                  </a:cubicBezTo>
                  <a:cubicBezTo>
                    <a:pt x="435" y="597"/>
                    <a:pt x="129" y="516"/>
                    <a:pt x="44" y="548"/>
                  </a:cubicBezTo>
                  <a:cubicBezTo>
                    <a:pt x="15" y="601"/>
                    <a:pt x="0" y="594"/>
                    <a:pt x="25" y="70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1554" name="Freeform 27"/>
            <p:cNvSpPr>
              <a:spLocks/>
            </p:cNvSpPr>
            <p:nvPr/>
          </p:nvSpPr>
          <p:spPr bwMode="auto">
            <a:xfrm>
              <a:off x="3663" y="2997"/>
              <a:ext cx="1295" cy="939"/>
            </a:xfrm>
            <a:custGeom>
              <a:avLst/>
              <a:gdLst>
                <a:gd name="T0" fmla="*/ 600 w 1295"/>
                <a:gd name="T1" fmla="*/ 30 h 939"/>
                <a:gd name="T2" fmla="*/ 525 w 1295"/>
                <a:gd name="T3" fmla="*/ 393 h 939"/>
                <a:gd name="T4" fmla="*/ 81 w 1295"/>
                <a:gd name="T5" fmla="*/ 471 h 939"/>
                <a:gd name="T6" fmla="*/ 39 w 1295"/>
                <a:gd name="T7" fmla="*/ 855 h 939"/>
                <a:gd name="T8" fmla="*/ 207 w 1295"/>
                <a:gd name="T9" fmla="*/ 927 h 939"/>
                <a:gd name="T10" fmla="*/ 429 w 1295"/>
                <a:gd name="T11" fmla="*/ 927 h 939"/>
                <a:gd name="T12" fmla="*/ 705 w 1295"/>
                <a:gd name="T13" fmla="*/ 891 h 939"/>
                <a:gd name="T14" fmla="*/ 1227 w 1295"/>
                <a:gd name="T15" fmla="*/ 849 h 939"/>
                <a:gd name="T16" fmla="*/ 1113 w 1295"/>
                <a:gd name="T17" fmla="*/ 459 h 939"/>
                <a:gd name="T18" fmla="*/ 777 w 1295"/>
                <a:gd name="T19" fmla="*/ 363 h 939"/>
                <a:gd name="T20" fmla="*/ 762 w 1295"/>
                <a:gd name="T21" fmla="*/ 42 h 939"/>
                <a:gd name="T22" fmla="*/ 600 w 1295"/>
                <a:gd name="T23" fmla="*/ 30 h 9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5"/>
                <a:gd name="T37" fmla="*/ 0 h 939"/>
                <a:gd name="T38" fmla="*/ 1295 w 1295"/>
                <a:gd name="T39" fmla="*/ 939 h 93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5" h="939">
                  <a:moveTo>
                    <a:pt x="600" y="30"/>
                  </a:moveTo>
                  <a:cubicBezTo>
                    <a:pt x="486" y="60"/>
                    <a:pt x="610" y="247"/>
                    <a:pt x="525" y="393"/>
                  </a:cubicBezTo>
                  <a:cubicBezTo>
                    <a:pt x="439" y="467"/>
                    <a:pt x="162" y="394"/>
                    <a:pt x="81" y="471"/>
                  </a:cubicBezTo>
                  <a:cubicBezTo>
                    <a:pt x="0" y="548"/>
                    <a:pt x="18" y="779"/>
                    <a:pt x="39" y="855"/>
                  </a:cubicBezTo>
                  <a:cubicBezTo>
                    <a:pt x="60" y="931"/>
                    <a:pt x="142" y="915"/>
                    <a:pt x="207" y="927"/>
                  </a:cubicBezTo>
                  <a:cubicBezTo>
                    <a:pt x="272" y="939"/>
                    <a:pt x="346" y="933"/>
                    <a:pt x="429" y="927"/>
                  </a:cubicBezTo>
                  <a:cubicBezTo>
                    <a:pt x="512" y="921"/>
                    <a:pt x="572" y="904"/>
                    <a:pt x="705" y="891"/>
                  </a:cubicBezTo>
                  <a:cubicBezTo>
                    <a:pt x="838" y="878"/>
                    <a:pt x="1159" y="921"/>
                    <a:pt x="1227" y="849"/>
                  </a:cubicBezTo>
                  <a:cubicBezTo>
                    <a:pt x="1295" y="777"/>
                    <a:pt x="1188" y="540"/>
                    <a:pt x="1113" y="459"/>
                  </a:cubicBezTo>
                  <a:cubicBezTo>
                    <a:pt x="1038" y="378"/>
                    <a:pt x="835" y="432"/>
                    <a:pt x="777" y="363"/>
                  </a:cubicBezTo>
                  <a:cubicBezTo>
                    <a:pt x="719" y="294"/>
                    <a:pt x="791" y="97"/>
                    <a:pt x="762" y="42"/>
                  </a:cubicBezTo>
                  <a:cubicBezTo>
                    <a:pt x="708" y="15"/>
                    <a:pt x="714" y="0"/>
                    <a:pt x="600" y="30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21555" name="Object 28"/>
            <p:cNvGraphicFramePr>
              <a:graphicFrameLocks noChangeAspect="1"/>
            </p:cNvGraphicFramePr>
            <p:nvPr/>
          </p:nvGraphicFramePr>
          <p:xfrm>
            <a:off x="2951" y="201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85" name="Clip" r:id="rId4" imgW="1307263" imgH="1084139" progId="MS_ClipArt_Gallery.2">
                    <p:embed/>
                  </p:oleObj>
                </mc:Choice>
                <mc:Fallback>
                  <p:oleObj name="Clip" r:id="rId4" imgW="1307263" imgH="1084139" progId="MS_ClipArt_Gallery.2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" y="201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56" name="Line 29"/>
            <p:cNvSpPr>
              <a:spLocks noChangeShapeType="1"/>
            </p:cNvSpPr>
            <p:nvPr/>
          </p:nvSpPr>
          <p:spPr bwMode="auto">
            <a:xfrm>
              <a:off x="3304" y="2250"/>
              <a:ext cx="17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1557" name="Line 30"/>
            <p:cNvSpPr>
              <a:spLocks noChangeShapeType="1"/>
            </p:cNvSpPr>
            <p:nvPr/>
          </p:nvSpPr>
          <p:spPr bwMode="auto">
            <a:xfrm flipH="1">
              <a:off x="3487" y="2241"/>
              <a:ext cx="0" cy="8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1558" name="Line 31"/>
            <p:cNvSpPr>
              <a:spLocks noChangeShapeType="1"/>
            </p:cNvSpPr>
            <p:nvPr/>
          </p:nvSpPr>
          <p:spPr bwMode="auto">
            <a:xfrm flipV="1">
              <a:off x="3304" y="2656"/>
              <a:ext cx="175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1559" name="Line 32"/>
            <p:cNvSpPr>
              <a:spLocks noChangeShapeType="1"/>
            </p:cNvSpPr>
            <p:nvPr/>
          </p:nvSpPr>
          <p:spPr bwMode="auto">
            <a:xfrm>
              <a:off x="3310" y="3051"/>
              <a:ext cx="17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21560" name="Object 33"/>
            <p:cNvGraphicFramePr>
              <a:graphicFrameLocks noChangeAspect="1"/>
            </p:cNvGraphicFramePr>
            <p:nvPr/>
          </p:nvGraphicFramePr>
          <p:xfrm>
            <a:off x="2951" y="243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86" name="Clip" r:id="rId6" imgW="1307263" imgH="1084139" progId="MS_ClipArt_Gallery.2">
                    <p:embed/>
                  </p:oleObj>
                </mc:Choice>
                <mc:Fallback>
                  <p:oleObj name="Clip" r:id="rId6" imgW="1307263" imgH="1084139" progId="MS_ClipArt_Gallery.2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" y="243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61" name="Object 34"/>
            <p:cNvGraphicFramePr>
              <a:graphicFrameLocks noChangeAspect="1"/>
            </p:cNvGraphicFramePr>
            <p:nvPr/>
          </p:nvGraphicFramePr>
          <p:xfrm>
            <a:off x="2951" y="2819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87" name="Clip" r:id="rId7" imgW="1307263" imgH="1084139" progId="MS_ClipArt_Gallery.2">
                    <p:embed/>
                  </p:oleObj>
                </mc:Choice>
                <mc:Fallback>
                  <p:oleObj name="Clip" r:id="rId7" imgW="1307263" imgH="1084139" progId="MS_ClipArt_Gallery.2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" y="2819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62" name="Line 35"/>
            <p:cNvSpPr>
              <a:spLocks noChangeShapeType="1"/>
            </p:cNvSpPr>
            <p:nvPr/>
          </p:nvSpPr>
          <p:spPr bwMode="auto">
            <a:xfrm>
              <a:off x="3487" y="2781"/>
              <a:ext cx="652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21563" name="Group 36"/>
            <p:cNvGrpSpPr>
              <a:grpSpLocks/>
            </p:cNvGrpSpPr>
            <p:nvPr/>
          </p:nvGrpSpPr>
          <p:grpSpPr bwMode="auto">
            <a:xfrm>
              <a:off x="4081" y="2759"/>
              <a:ext cx="448" cy="240"/>
              <a:chOff x="3600" y="219"/>
              <a:chExt cx="360" cy="175"/>
            </a:xfrm>
          </p:grpSpPr>
          <p:sp>
            <p:nvSpPr>
              <p:cNvPr id="21599" name="Oval 3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1600" name="Line 3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1601" name="Line 3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1602" name="Rectangle 4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ro-RO" b="0">
                  <a:latin typeface="Times New Roman" pitchFamily="18" charset="0"/>
                </a:endParaRPr>
              </a:p>
            </p:txBody>
          </p:sp>
          <p:sp>
            <p:nvSpPr>
              <p:cNvPr id="21603" name="Oval 4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grpSp>
            <p:nvGrpSpPr>
              <p:cNvPr id="21604" name="Group 4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609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1610" name="Line 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1611" name="Line 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</p:grpSp>
          <p:grpSp>
            <p:nvGrpSpPr>
              <p:cNvPr id="21605" name="Group 4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606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1607" name="Line 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1608" name="Line 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</p:grpSp>
        </p:grpSp>
        <p:sp>
          <p:nvSpPr>
            <p:cNvPr id="21564" name="Text Box 50"/>
            <p:cNvSpPr txBox="1">
              <a:spLocks noChangeArrowheads="1"/>
            </p:cNvSpPr>
            <p:nvPr/>
          </p:nvSpPr>
          <p:spPr bwMode="auto">
            <a:xfrm>
              <a:off x="3278" y="2045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223.1.1.1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1565" name="Rectangle 51"/>
            <p:cNvSpPr>
              <a:spLocks noChangeArrowheads="1"/>
            </p:cNvSpPr>
            <p:nvPr/>
          </p:nvSpPr>
          <p:spPr bwMode="auto">
            <a:xfrm>
              <a:off x="3333" y="2499"/>
              <a:ext cx="195" cy="11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1566" name="Text Box 52"/>
            <p:cNvSpPr txBox="1">
              <a:spLocks noChangeArrowheads="1"/>
            </p:cNvSpPr>
            <p:nvPr/>
          </p:nvSpPr>
          <p:spPr bwMode="auto">
            <a:xfrm>
              <a:off x="3327" y="2441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223.1.1.2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1567" name="Text Box 53"/>
            <p:cNvSpPr txBox="1">
              <a:spLocks noChangeArrowheads="1"/>
            </p:cNvSpPr>
            <p:nvPr/>
          </p:nvSpPr>
          <p:spPr bwMode="auto">
            <a:xfrm>
              <a:off x="3206" y="3041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223.1.1.3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1568" name="Text Box 54"/>
            <p:cNvSpPr txBox="1">
              <a:spLocks noChangeArrowheads="1"/>
            </p:cNvSpPr>
            <p:nvPr/>
          </p:nvSpPr>
          <p:spPr bwMode="auto">
            <a:xfrm>
              <a:off x="3704" y="2618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223.1.1.4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1569" name="Line 55"/>
            <p:cNvSpPr>
              <a:spLocks noChangeShapeType="1"/>
            </p:cNvSpPr>
            <p:nvPr/>
          </p:nvSpPr>
          <p:spPr bwMode="auto">
            <a:xfrm>
              <a:off x="4462" y="2787"/>
              <a:ext cx="64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1570" name="Text Box 56"/>
            <p:cNvSpPr txBox="1">
              <a:spLocks noChangeArrowheads="1"/>
            </p:cNvSpPr>
            <p:nvPr/>
          </p:nvSpPr>
          <p:spPr bwMode="auto">
            <a:xfrm>
              <a:off x="4382" y="2612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223.1.2.9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1571" name="Line 57"/>
            <p:cNvSpPr>
              <a:spLocks noChangeShapeType="1"/>
            </p:cNvSpPr>
            <p:nvPr/>
          </p:nvSpPr>
          <p:spPr bwMode="auto">
            <a:xfrm flipH="1">
              <a:off x="5107" y="2349"/>
              <a:ext cx="0" cy="8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21572" name="Object 58"/>
            <p:cNvGraphicFramePr>
              <a:graphicFrameLocks noChangeAspect="1"/>
            </p:cNvGraphicFramePr>
            <p:nvPr/>
          </p:nvGraphicFramePr>
          <p:xfrm>
            <a:off x="5219" y="216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88" name="Clip" r:id="rId8" imgW="1307263" imgH="1084139" progId="MS_ClipArt_Gallery.2">
                    <p:embed/>
                  </p:oleObj>
                </mc:Choice>
                <mc:Fallback>
                  <p:oleObj name="Clip" r:id="rId8" imgW="1307263" imgH="1084139" progId="MS_ClipArt_Gallery.2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9" y="216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73" name="Line 59"/>
            <p:cNvSpPr>
              <a:spLocks noChangeShapeType="1"/>
            </p:cNvSpPr>
            <p:nvPr/>
          </p:nvSpPr>
          <p:spPr bwMode="auto">
            <a:xfrm>
              <a:off x="5107" y="2352"/>
              <a:ext cx="14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21574" name="Object 60"/>
            <p:cNvGraphicFramePr>
              <a:graphicFrameLocks noChangeAspect="1"/>
            </p:cNvGraphicFramePr>
            <p:nvPr/>
          </p:nvGraphicFramePr>
          <p:xfrm>
            <a:off x="5222" y="303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89" name="Clip" r:id="rId9" imgW="1307263" imgH="1084139" progId="MS_ClipArt_Gallery.2">
                    <p:embed/>
                  </p:oleObj>
                </mc:Choice>
                <mc:Fallback>
                  <p:oleObj name="Clip" r:id="rId9" imgW="1307263" imgH="1084139" progId="MS_ClipArt_Gallery.2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2" y="303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75" name="Line 61"/>
            <p:cNvSpPr>
              <a:spLocks noChangeShapeType="1"/>
            </p:cNvSpPr>
            <p:nvPr/>
          </p:nvSpPr>
          <p:spPr bwMode="auto">
            <a:xfrm>
              <a:off x="5107" y="3153"/>
              <a:ext cx="14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1576" name="Rectangle 62"/>
            <p:cNvSpPr>
              <a:spLocks noChangeArrowheads="1"/>
            </p:cNvSpPr>
            <p:nvPr/>
          </p:nvSpPr>
          <p:spPr bwMode="auto">
            <a:xfrm>
              <a:off x="5073" y="2986"/>
              <a:ext cx="108" cy="11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1577" name="Text Box 63"/>
            <p:cNvSpPr txBox="1">
              <a:spLocks noChangeArrowheads="1"/>
            </p:cNvSpPr>
            <p:nvPr/>
          </p:nvSpPr>
          <p:spPr bwMode="auto">
            <a:xfrm>
              <a:off x="4704" y="2915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223.1.2.2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1578" name="Rectangle 64"/>
            <p:cNvSpPr>
              <a:spLocks noChangeArrowheads="1"/>
            </p:cNvSpPr>
            <p:nvPr/>
          </p:nvSpPr>
          <p:spPr bwMode="auto">
            <a:xfrm>
              <a:off x="5082" y="2382"/>
              <a:ext cx="156" cy="11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1579" name="Text Box 65"/>
            <p:cNvSpPr txBox="1">
              <a:spLocks noChangeArrowheads="1"/>
            </p:cNvSpPr>
            <p:nvPr/>
          </p:nvSpPr>
          <p:spPr bwMode="auto">
            <a:xfrm>
              <a:off x="4584" y="2321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223.1.2.1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1580" name="Line 66"/>
            <p:cNvSpPr>
              <a:spLocks noChangeShapeType="1"/>
            </p:cNvSpPr>
            <p:nvPr/>
          </p:nvSpPr>
          <p:spPr bwMode="auto">
            <a:xfrm flipH="1">
              <a:off x="4312" y="3000"/>
              <a:ext cx="0" cy="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1581" name="Line 67"/>
            <p:cNvSpPr>
              <a:spLocks noChangeShapeType="1"/>
            </p:cNvSpPr>
            <p:nvPr/>
          </p:nvSpPr>
          <p:spPr bwMode="auto">
            <a:xfrm flipH="1">
              <a:off x="3898" y="3453"/>
              <a:ext cx="7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1582" name="Line 68"/>
            <p:cNvSpPr>
              <a:spLocks noChangeShapeType="1"/>
            </p:cNvSpPr>
            <p:nvPr/>
          </p:nvSpPr>
          <p:spPr bwMode="auto">
            <a:xfrm flipH="1" flipV="1">
              <a:off x="3896" y="3448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1583" name="Line 69"/>
            <p:cNvSpPr>
              <a:spLocks noChangeShapeType="1"/>
            </p:cNvSpPr>
            <p:nvPr/>
          </p:nvSpPr>
          <p:spPr bwMode="auto">
            <a:xfrm flipH="1" flipV="1">
              <a:off x="4637" y="3451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21584" name="Object 70"/>
            <p:cNvGraphicFramePr>
              <a:graphicFrameLocks noChangeAspect="1"/>
            </p:cNvGraphicFramePr>
            <p:nvPr/>
          </p:nvGraphicFramePr>
          <p:xfrm>
            <a:off x="4502" y="3551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90" name="Clip" r:id="rId10" imgW="1307263" imgH="1084139" progId="MS_ClipArt_Gallery.2">
                    <p:embed/>
                  </p:oleObj>
                </mc:Choice>
                <mc:Fallback>
                  <p:oleObj name="Clip" r:id="rId10" imgW="1307263" imgH="1084139" progId="MS_ClipArt_Gallery.2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2" y="3551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85" name="Object 71"/>
            <p:cNvGraphicFramePr>
              <a:graphicFrameLocks noChangeAspect="1"/>
            </p:cNvGraphicFramePr>
            <p:nvPr/>
          </p:nvGraphicFramePr>
          <p:xfrm>
            <a:off x="3710" y="3560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91" name="Clip" r:id="rId11" imgW="1307263" imgH="1084139" progId="MS_ClipArt_Gallery.2">
                    <p:embed/>
                  </p:oleObj>
                </mc:Choice>
                <mc:Fallback>
                  <p:oleObj name="Clip" r:id="rId11" imgW="1307263" imgH="1084139" progId="MS_ClipArt_Gallery.2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0" y="3560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86" name="Text Box 72"/>
            <p:cNvSpPr txBox="1">
              <a:spLocks noChangeArrowheads="1"/>
            </p:cNvSpPr>
            <p:nvPr/>
          </p:nvSpPr>
          <p:spPr bwMode="auto">
            <a:xfrm>
              <a:off x="4640" y="3356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223.1.3.2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1587" name="Text Box 73"/>
            <p:cNvSpPr txBox="1">
              <a:spLocks noChangeArrowheads="1"/>
            </p:cNvSpPr>
            <p:nvPr/>
          </p:nvSpPr>
          <p:spPr bwMode="auto">
            <a:xfrm>
              <a:off x="3269" y="3380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223.1.3.1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1588" name="Rectangle 74"/>
            <p:cNvSpPr>
              <a:spLocks noChangeArrowheads="1"/>
            </p:cNvSpPr>
            <p:nvPr/>
          </p:nvSpPr>
          <p:spPr bwMode="auto">
            <a:xfrm>
              <a:off x="4272" y="3084"/>
              <a:ext cx="81" cy="11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1589" name="Text Box 75"/>
            <p:cNvSpPr txBox="1">
              <a:spLocks noChangeArrowheads="1"/>
            </p:cNvSpPr>
            <p:nvPr/>
          </p:nvSpPr>
          <p:spPr bwMode="auto">
            <a:xfrm>
              <a:off x="3916" y="3043"/>
              <a:ext cx="7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223.1.3.27</a:t>
              </a:r>
              <a:endParaRPr lang="en-US" sz="1800" b="0">
                <a:latin typeface="Comic Sans MS" pitchFamily="66" charset="0"/>
              </a:endParaRPr>
            </a:p>
          </p:txBody>
        </p:sp>
        <p:grpSp>
          <p:nvGrpSpPr>
            <p:cNvPr id="21590" name="Group 76"/>
            <p:cNvGrpSpPr>
              <a:grpSpLocks/>
            </p:cNvGrpSpPr>
            <p:nvPr/>
          </p:nvGrpSpPr>
          <p:grpSpPr bwMode="auto">
            <a:xfrm>
              <a:off x="3014" y="1991"/>
              <a:ext cx="233" cy="250"/>
              <a:chOff x="2822" y="1181"/>
              <a:chExt cx="233" cy="250"/>
            </a:xfrm>
          </p:grpSpPr>
          <p:sp>
            <p:nvSpPr>
              <p:cNvPr id="21597" name="Rectangle 77"/>
              <p:cNvSpPr>
                <a:spLocks noChangeArrowheads="1"/>
              </p:cNvSpPr>
              <p:nvPr/>
            </p:nvSpPr>
            <p:spPr bwMode="auto">
              <a:xfrm>
                <a:off x="2886" y="1230"/>
                <a:ext cx="114" cy="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1598" name="Text Box 78"/>
              <p:cNvSpPr txBox="1">
                <a:spLocks noChangeArrowheads="1"/>
              </p:cNvSpPr>
              <p:nvPr/>
            </p:nvSpPr>
            <p:spPr bwMode="auto">
              <a:xfrm>
                <a:off x="2822" y="1181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2000" b="0">
                    <a:solidFill>
                      <a:srgbClr val="FF0000"/>
                    </a:solidFill>
                    <a:latin typeface="Comic Sans MS" pitchFamily="66" charset="0"/>
                  </a:rPr>
                  <a:t>A</a:t>
                </a:r>
                <a:endParaRPr lang="en-US" sz="1800" b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21591" name="Group 79"/>
            <p:cNvGrpSpPr>
              <a:grpSpLocks/>
            </p:cNvGrpSpPr>
            <p:nvPr/>
          </p:nvGrpSpPr>
          <p:grpSpPr bwMode="auto">
            <a:xfrm>
              <a:off x="3008" y="2771"/>
              <a:ext cx="217" cy="250"/>
              <a:chOff x="2822" y="1181"/>
              <a:chExt cx="217" cy="250"/>
            </a:xfrm>
          </p:grpSpPr>
          <p:sp>
            <p:nvSpPr>
              <p:cNvPr id="21595" name="Rectangle 80"/>
              <p:cNvSpPr>
                <a:spLocks noChangeArrowheads="1"/>
              </p:cNvSpPr>
              <p:nvPr/>
            </p:nvSpPr>
            <p:spPr bwMode="auto">
              <a:xfrm>
                <a:off x="2886" y="1230"/>
                <a:ext cx="114" cy="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1596" name="Text Box 81"/>
              <p:cNvSpPr txBox="1">
                <a:spLocks noChangeArrowheads="1"/>
              </p:cNvSpPr>
              <p:nvPr/>
            </p:nvSpPr>
            <p:spPr bwMode="auto">
              <a:xfrm>
                <a:off x="2822" y="1181"/>
                <a:ext cx="21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2000" b="0">
                    <a:solidFill>
                      <a:srgbClr val="FF0000"/>
                    </a:solidFill>
                    <a:latin typeface="Comic Sans MS" pitchFamily="66" charset="0"/>
                  </a:rPr>
                  <a:t>B</a:t>
                </a:r>
                <a:endParaRPr lang="en-US" sz="1800" b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21592" name="Group 82"/>
            <p:cNvGrpSpPr>
              <a:grpSpLocks/>
            </p:cNvGrpSpPr>
            <p:nvPr/>
          </p:nvGrpSpPr>
          <p:grpSpPr bwMode="auto">
            <a:xfrm>
              <a:off x="5282" y="2999"/>
              <a:ext cx="216" cy="250"/>
              <a:chOff x="2822" y="1181"/>
              <a:chExt cx="216" cy="250"/>
            </a:xfrm>
          </p:grpSpPr>
          <p:sp>
            <p:nvSpPr>
              <p:cNvPr id="21593" name="Rectangle 83"/>
              <p:cNvSpPr>
                <a:spLocks noChangeArrowheads="1"/>
              </p:cNvSpPr>
              <p:nvPr/>
            </p:nvSpPr>
            <p:spPr bwMode="auto">
              <a:xfrm>
                <a:off x="2886" y="1230"/>
                <a:ext cx="114" cy="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1594" name="Text Box 84"/>
              <p:cNvSpPr txBox="1">
                <a:spLocks noChangeArrowheads="1"/>
              </p:cNvSpPr>
              <p:nvPr/>
            </p:nvSpPr>
            <p:spPr bwMode="auto">
              <a:xfrm>
                <a:off x="2822" y="1181"/>
                <a:ext cx="2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2000" b="0">
                    <a:solidFill>
                      <a:srgbClr val="FF0000"/>
                    </a:solidFill>
                    <a:latin typeface="Comic Sans MS" pitchFamily="66" charset="0"/>
                  </a:rPr>
                  <a:t>E</a:t>
                </a:r>
                <a:endParaRPr lang="en-US" sz="1800" b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21519" name="Rectangle 85"/>
          <p:cNvSpPr>
            <a:spLocks noChangeArrowheads="1"/>
          </p:cNvSpPr>
          <p:nvPr/>
        </p:nvSpPr>
        <p:spPr bwMode="auto">
          <a:xfrm>
            <a:off x="4859338" y="1052513"/>
            <a:ext cx="3954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>
                <a:solidFill>
                  <a:srgbClr val="3333FF"/>
                </a:solidFill>
              </a:rPr>
              <a:t>forwarding table in router</a:t>
            </a:r>
          </a:p>
        </p:txBody>
      </p:sp>
      <p:graphicFrame>
        <p:nvGraphicFramePr>
          <p:cNvPr id="220424" name="Group 264"/>
          <p:cNvGraphicFramePr>
            <a:graphicFrameLocks noGrp="1"/>
          </p:cNvGraphicFramePr>
          <p:nvPr/>
        </p:nvGraphicFramePr>
        <p:xfrm>
          <a:off x="4284663" y="1484313"/>
          <a:ext cx="4751387" cy="1546272"/>
        </p:xfrm>
        <a:graphic>
          <a:graphicData uri="http://schemas.openxmlformats.org/drawingml/2006/table">
            <a:tbl>
              <a:tblPr/>
              <a:tblGrid>
                <a:gridCol w="1003300"/>
                <a:gridCol w="1327150"/>
                <a:gridCol w="549275"/>
                <a:gridCol w="728662"/>
                <a:gridCol w="1143000"/>
              </a:tblGrid>
              <a:tr h="518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Dest Net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Mask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Nxt 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Metric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Interface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223.1.1.0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255.255.255.0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223.1.1.4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223.1.2.0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255.255.255.0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223.1.2.9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223.1.3.0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255.255.255.0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223.1.3.27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2654300" y="1377950"/>
            <a:ext cx="4843463" cy="482441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2555875" y="1484313"/>
            <a:ext cx="4841875" cy="48053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ro-RO" sz="1400" b="0">
              <a:latin typeface="Times New Roman" pitchFamily="18" charset="0"/>
            </a:endParaRPr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2438400" y="1598613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b="0">
                <a:latin typeface="Comic Sans MS" pitchFamily="66" charset="0"/>
              </a:rPr>
              <a:t>Ver</a:t>
            </a:r>
            <a:r>
              <a:rPr lang="en-US" sz="1400" b="0">
                <a:solidFill>
                  <a:srgbClr val="FD1A09"/>
                </a:solidFill>
                <a:latin typeface="Comic Sans MS" pitchFamily="66" charset="0"/>
              </a:rPr>
              <a:t>(4)</a:t>
            </a:r>
            <a:endParaRPr lang="en-US" sz="1400" b="0">
              <a:solidFill>
                <a:srgbClr val="FD1A09"/>
              </a:solidFill>
              <a:latin typeface="Times New Roman" pitchFamily="18" charset="0"/>
            </a:endParaRPr>
          </a:p>
        </p:txBody>
      </p: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5691188" y="1600200"/>
            <a:ext cx="1319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b="0">
                <a:latin typeface="Comic Sans MS" pitchFamily="66" charset="0"/>
              </a:rPr>
              <a:t>Length</a:t>
            </a:r>
            <a:r>
              <a:rPr lang="en-US" sz="1400" b="0">
                <a:solidFill>
                  <a:srgbClr val="FD1A09"/>
                </a:solidFill>
                <a:latin typeface="Comic Sans MS" pitchFamily="66" charset="0"/>
              </a:rPr>
              <a:t>(16)</a:t>
            </a:r>
            <a:endParaRPr lang="en-US" sz="1400" b="0">
              <a:solidFill>
                <a:srgbClr val="FD1A09"/>
              </a:solidFill>
              <a:latin typeface="Times New Roman" pitchFamily="18" charset="0"/>
            </a:endParaRPr>
          </a:p>
        </p:txBody>
      </p:sp>
      <p:sp>
        <p:nvSpPr>
          <p:cNvPr id="17414" name="Line 8"/>
          <p:cNvSpPr>
            <a:spLocks noChangeShapeType="1"/>
          </p:cNvSpPr>
          <p:nvPr/>
        </p:nvSpPr>
        <p:spPr bwMode="auto">
          <a:xfrm>
            <a:off x="2552700" y="2001838"/>
            <a:ext cx="483870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7415" name="Line 9"/>
          <p:cNvSpPr>
            <a:spLocks noChangeShapeType="1"/>
          </p:cNvSpPr>
          <p:nvPr/>
        </p:nvSpPr>
        <p:spPr bwMode="auto">
          <a:xfrm flipH="1" flipV="1">
            <a:off x="4930775" y="1493838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7416" name="Line 11"/>
          <p:cNvSpPr>
            <a:spLocks noChangeShapeType="1"/>
          </p:cNvSpPr>
          <p:nvPr/>
        </p:nvSpPr>
        <p:spPr bwMode="auto">
          <a:xfrm>
            <a:off x="5595938" y="1209675"/>
            <a:ext cx="17494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7417" name="Line 12"/>
          <p:cNvSpPr>
            <a:spLocks noChangeShapeType="1"/>
          </p:cNvSpPr>
          <p:nvPr/>
        </p:nvSpPr>
        <p:spPr bwMode="auto">
          <a:xfrm rot="10800000">
            <a:off x="2522538" y="1220788"/>
            <a:ext cx="16430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7418" name="Text Box 13"/>
          <p:cNvSpPr txBox="1">
            <a:spLocks noChangeArrowheads="1"/>
          </p:cNvSpPr>
          <p:nvPr/>
        </p:nvSpPr>
        <p:spPr bwMode="auto">
          <a:xfrm>
            <a:off x="3657600" y="4724400"/>
            <a:ext cx="25019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b="0">
                <a:latin typeface="Comic Sans MS" pitchFamily="66" charset="0"/>
              </a:rPr>
              <a:t>data </a:t>
            </a:r>
          </a:p>
          <a:p>
            <a:pPr algn="ctr"/>
            <a:r>
              <a:rPr lang="en-US" sz="1400" b="0">
                <a:latin typeface="Comic Sans MS" pitchFamily="66" charset="0"/>
              </a:rPr>
              <a:t>(variable length,</a:t>
            </a:r>
          </a:p>
          <a:p>
            <a:pPr algn="ctr"/>
            <a:r>
              <a:rPr lang="en-US" sz="1400" b="0">
                <a:latin typeface="Comic Sans MS" pitchFamily="66" charset="0"/>
              </a:rPr>
              <a:t>typically a TCP </a:t>
            </a:r>
          </a:p>
          <a:p>
            <a:pPr algn="ctr"/>
            <a:r>
              <a:rPr lang="en-US" sz="1400" b="0">
                <a:latin typeface="Comic Sans MS" pitchFamily="66" charset="0"/>
              </a:rPr>
              <a:t>or UDP segment)</a:t>
            </a:r>
            <a:endParaRPr lang="en-US" sz="1400" b="0">
              <a:latin typeface="Times New Roman" pitchFamily="18" charset="0"/>
            </a:endParaRPr>
          </a:p>
        </p:txBody>
      </p:sp>
      <p:sp>
        <p:nvSpPr>
          <p:cNvPr id="17419" name="Text Box 14"/>
          <p:cNvSpPr txBox="1">
            <a:spLocks noChangeArrowheads="1"/>
          </p:cNvSpPr>
          <p:nvPr/>
        </p:nvSpPr>
        <p:spPr bwMode="auto">
          <a:xfrm>
            <a:off x="2438400" y="2095500"/>
            <a:ext cx="2638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b="0">
                <a:latin typeface="Comic Sans MS" pitchFamily="66" charset="0"/>
              </a:rPr>
              <a:t>16-bit identifier</a:t>
            </a:r>
            <a:r>
              <a:rPr lang="en-US" sz="1400" b="0">
                <a:solidFill>
                  <a:srgbClr val="FD1A09"/>
                </a:solidFill>
                <a:latin typeface="Comic Sans MS" pitchFamily="66" charset="0"/>
              </a:rPr>
              <a:t>(16)</a:t>
            </a:r>
            <a:endParaRPr lang="en-US" sz="1400" b="0">
              <a:solidFill>
                <a:srgbClr val="FD1A09"/>
              </a:solidFill>
              <a:latin typeface="Times New Roman" pitchFamily="18" charset="0"/>
            </a:endParaRPr>
          </a:p>
        </p:txBody>
      </p:sp>
      <p:sp>
        <p:nvSpPr>
          <p:cNvPr id="17420" name="Line 15"/>
          <p:cNvSpPr>
            <a:spLocks noChangeShapeType="1"/>
          </p:cNvSpPr>
          <p:nvPr/>
        </p:nvSpPr>
        <p:spPr bwMode="auto">
          <a:xfrm flipV="1">
            <a:off x="2544763" y="3500438"/>
            <a:ext cx="4843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7421" name="Line 16"/>
          <p:cNvSpPr>
            <a:spLocks noChangeShapeType="1"/>
          </p:cNvSpPr>
          <p:nvPr/>
        </p:nvSpPr>
        <p:spPr bwMode="auto">
          <a:xfrm flipV="1">
            <a:off x="2544763" y="3976688"/>
            <a:ext cx="4843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7422" name="Text Box 17"/>
          <p:cNvSpPr txBox="1">
            <a:spLocks noChangeArrowheads="1"/>
          </p:cNvSpPr>
          <p:nvPr/>
        </p:nvSpPr>
        <p:spPr bwMode="auto">
          <a:xfrm>
            <a:off x="5334000" y="2513013"/>
            <a:ext cx="1600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b="0">
                <a:latin typeface="Comic Sans MS" pitchFamily="66" charset="0"/>
              </a:rPr>
              <a:t>Header Internet</a:t>
            </a:r>
          </a:p>
          <a:p>
            <a:pPr algn="ctr"/>
            <a:r>
              <a:rPr lang="en-US" sz="1400" b="0">
                <a:latin typeface="Comic Sans MS" pitchFamily="66" charset="0"/>
              </a:rPr>
              <a:t> checksum</a:t>
            </a:r>
            <a:r>
              <a:rPr lang="en-US" sz="1400" b="0">
                <a:solidFill>
                  <a:srgbClr val="FD1A09"/>
                </a:solidFill>
                <a:latin typeface="Comic Sans MS" pitchFamily="66" charset="0"/>
              </a:rPr>
              <a:t>(16)</a:t>
            </a:r>
            <a:endParaRPr lang="en-US" sz="1400" b="0">
              <a:solidFill>
                <a:srgbClr val="FD1A09"/>
              </a:solidFill>
              <a:latin typeface="Times New Roman" pitchFamily="18" charset="0"/>
            </a:endParaRPr>
          </a:p>
        </p:txBody>
      </p:sp>
      <p:sp>
        <p:nvSpPr>
          <p:cNvPr id="17423" name="Text Box 18"/>
          <p:cNvSpPr txBox="1">
            <a:spLocks noChangeArrowheads="1"/>
          </p:cNvSpPr>
          <p:nvPr/>
        </p:nvSpPr>
        <p:spPr bwMode="auto">
          <a:xfrm>
            <a:off x="2732088" y="2484438"/>
            <a:ext cx="7826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b="0">
                <a:latin typeface="Comic Sans MS" pitchFamily="66" charset="0"/>
              </a:rPr>
              <a:t>time to</a:t>
            </a:r>
          </a:p>
          <a:p>
            <a:pPr algn="ctr"/>
            <a:r>
              <a:rPr lang="en-US" sz="1400" b="0">
                <a:latin typeface="Comic Sans MS" pitchFamily="66" charset="0"/>
              </a:rPr>
              <a:t>Live</a:t>
            </a:r>
            <a:r>
              <a:rPr lang="en-US" sz="1400" b="0">
                <a:solidFill>
                  <a:srgbClr val="FD1A09"/>
                </a:solidFill>
                <a:latin typeface="Comic Sans MS" pitchFamily="66" charset="0"/>
              </a:rPr>
              <a:t>(8)</a:t>
            </a:r>
            <a:endParaRPr lang="en-US" sz="1400" b="0">
              <a:solidFill>
                <a:srgbClr val="FD1A09"/>
              </a:solidFill>
              <a:latin typeface="Times New Roman" pitchFamily="18" charset="0"/>
            </a:endParaRPr>
          </a:p>
        </p:txBody>
      </p:sp>
      <p:sp>
        <p:nvSpPr>
          <p:cNvPr id="17424" name="Text Box 19"/>
          <p:cNvSpPr txBox="1">
            <a:spLocks noChangeArrowheads="1"/>
          </p:cNvSpPr>
          <p:nvPr/>
        </p:nvSpPr>
        <p:spPr bwMode="auto">
          <a:xfrm>
            <a:off x="3792538" y="3163888"/>
            <a:ext cx="3141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b="0">
                <a:latin typeface="Comic Sans MS" pitchFamily="66" charset="0"/>
              </a:rPr>
              <a:t>32 bit source IP address</a:t>
            </a:r>
            <a:r>
              <a:rPr lang="en-US" sz="1400" b="0">
                <a:solidFill>
                  <a:srgbClr val="FD1A09"/>
                </a:solidFill>
                <a:latin typeface="Comic Sans MS" pitchFamily="66" charset="0"/>
              </a:rPr>
              <a:t>(32)</a:t>
            </a:r>
            <a:endParaRPr lang="en-US" sz="1400" b="0">
              <a:solidFill>
                <a:srgbClr val="FD1A09"/>
              </a:solidFill>
              <a:latin typeface="Times New Roman" pitchFamily="18" charset="0"/>
            </a:endParaRPr>
          </a:p>
        </p:txBody>
      </p:sp>
      <p:sp>
        <p:nvSpPr>
          <p:cNvPr id="17425" name="Text Box 31"/>
          <p:cNvSpPr txBox="1">
            <a:spLocks noChangeArrowheads="1"/>
          </p:cNvSpPr>
          <p:nvPr/>
        </p:nvSpPr>
        <p:spPr bwMode="auto">
          <a:xfrm>
            <a:off x="3116263" y="1493838"/>
            <a:ext cx="711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b="0">
                <a:latin typeface="Comic Sans MS" pitchFamily="66" charset="0"/>
              </a:rPr>
              <a:t>head.</a:t>
            </a:r>
          </a:p>
          <a:p>
            <a:pPr algn="ctr"/>
            <a:r>
              <a:rPr lang="en-US" sz="1400" b="0">
                <a:latin typeface="Comic Sans MS" pitchFamily="66" charset="0"/>
              </a:rPr>
              <a:t>Len</a:t>
            </a:r>
            <a:r>
              <a:rPr lang="en-US" sz="1400" b="0">
                <a:solidFill>
                  <a:srgbClr val="FD1A09"/>
                </a:solidFill>
                <a:latin typeface="Comic Sans MS" pitchFamily="66" charset="0"/>
              </a:rPr>
              <a:t>(4)</a:t>
            </a:r>
            <a:endParaRPr lang="en-US" sz="1400" b="0">
              <a:solidFill>
                <a:srgbClr val="FD1A09"/>
              </a:solidFill>
              <a:latin typeface="Times New Roman" pitchFamily="18" charset="0"/>
            </a:endParaRPr>
          </a:p>
        </p:txBody>
      </p:sp>
      <p:sp>
        <p:nvSpPr>
          <p:cNvPr id="17426" name="Text Box 32"/>
          <p:cNvSpPr txBox="1">
            <a:spLocks noChangeArrowheads="1"/>
          </p:cNvSpPr>
          <p:nvPr/>
        </p:nvSpPr>
        <p:spPr bwMode="auto">
          <a:xfrm>
            <a:off x="3865563" y="1484313"/>
            <a:ext cx="10525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b="0">
                <a:latin typeface="Comic Sans MS" pitchFamily="66" charset="0"/>
              </a:rPr>
              <a:t>type of</a:t>
            </a:r>
          </a:p>
          <a:p>
            <a:pPr algn="ctr"/>
            <a:r>
              <a:rPr lang="en-US" sz="1400" b="0">
                <a:latin typeface="Comic Sans MS" pitchFamily="66" charset="0"/>
              </a:rPr>
              <a:t>Service</a:t>
            </a:r>
            <a:r>
              <a:rPr lang="en-US" sz="1400" b="0">
                <a:solidFill>
                  <a:srgbClr val="FD1A09"/>
                </a:solidFill>
                <a:latin typeface="Comic Sans MS" pitchFamily="66" charset="0"/>
              </a:rPr>
              <a:t>(8)</a:t>
            </a:r>
            <a:endParaRPr lang="en-US" sz="1400" b="0">
              <a:solidFill>
                <a:srgbClr val="FD1A09"/>
              </a:solidFill>
              <a:latin typeface="Times New Roman" pitchFamily="18" charset="0"/>
            </a:endParaRPr>
          </a:p>
        </p:txBody>
      </p:sp>
      <p:sp>
        <p:nvSpPr>
          <p:cNvPr id="17427" name="Line 33"/>
          <p:cNvSpPr>
            <a:spLocks noChangeShapeType="1"/>
          </p:cNvSpPr>
          <p:nvPr/>
        </p:nvSpPr>
        <p:spPr bwMode="auto">
          <a:xfrm flipH="1" flipV="1">
            <a:off x="3833813" y="1489075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7428" name="Line 34"/>
          <p:cNvSpPr>
            <a:spLocks noChangeShapeType="1"/>
          </p:cNvSpPr>
          <p:nvPr/>
        </p:nvSpPr>
        <p:spPr bwMode="auto">
          <a:xfrm flipH="1" flipV="1">
            <a:off x="3081338" y="1498600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7429" name="Line 37"/>
          <p:cNvSpPr>
            <a:spLocks noChangeShapeType="1"/>
          </p:cNvSpPr>
          <p:nvPr/>
        </p:nvSpPr>
        <p:spPr bwMode="auto">
          <a:xfrm flipH="1" flipV="1">
            <a:off x="4930775" y="2008188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7430" name="Text Box 38"/>
          <p:cNvSpPr txBox="1">
            <a:spLocks noChangeArrowheads="1"/>
          </p:cNvSpPr>
          <p:nvPr/>
        </p:nvSpPr>
        <p:spPr bwMode="auto">
          <a:xfrm>
            <a:off x="4838700" y="2085975"/>
            <a:ext cx="800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b="0">
                <a:latin typeface="Comic Sans MS" pitchFamily="66" charset="0"/>
              </a:rPr>
              <a:t>Flgs</a:t>
            </a:r>
            <a:r>
              <a:rPr lang="en-US" sz="1400" b="0">
                <a:solidFill>
                  <a:srgbClr val="FD1A09"/>
                </a:solidFill>
                <a:latin typeface="Comic Sans MS" pitchFamily="66" charset="0"/>
              </a:rPr>
              <a:t>(3)</a:t>
            </a:r>
            <a:endParaRPr lang="en-US" sz="1400" b="0">
              <a:solidFill>
                <a:srgbClr val="FD1A09"/>
              </a:solidFill>
              <a:latin typeface="Times New Roman" pitchFamily="18" charset="0"/>
            </a:endParaRPr>
          </a:p>
        </p:txBody>
      </p:sp>
      <p:sp>
        <p:nvSpPr>
          <p:cNvPr id="17431" name="Line 39"/>
          <p:cNvSpPr>
            <a:spLocks noChangeShapeType="1"/>
          </p:cNvSpPr>
          <p:nvPr/>
        </p:nvSpPr>
        <p:spPr bwMode="auto">
          <a:xfrm flipH="1" flipV="1">
            <a:off x="5503863" y="1998663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7432" name="Text Box 40"/>
          <p:cNvSpPr txBox="1">
            <a:spLocks noChangeArrowheads="1"/>
          </p:cNvSpPr>
          <p:nvPr/>
        </p:nvSpPr>
        <p:spPr bwMode="auto">
          <a:xfrm>
            <a:off x="5556250" y="1952625"/>
            <a:ext cx="1751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200" b="0">
                <a:latin typeface="Comic Sans MS" pitchFamily="66" charset="0"/>
              </a:rPr>
              <a:t>13 bit fragment</a:t>
            </a:r>
          </a:p>
          <a:p>
            <a:pPr algn="ctr"/>
            <a:r>
              <a:rPr lang="en-US" sz="1200" b="0">
                <a:latin typeface="Comic Sans MS" pitchFamily="66" charset="0"/>
              </a:rPr>
              <a:t> offset</a:t>
            </a:r>
            <a:r>
              <a:rPr lang="en-US" sz="1200" b="0">
                <a:solidFill>
                  <a:srgbClr val="FD1A09"/>
                </a:solidFill>
                <a:latin typeface="Comic Sans MS" pitchFamily="66" charset="0"/>
              </a:rPr>
              <a:t>(13)</a:t>
            </a:r>
            <a:endParaRPr lang="en-US" sz="1400" b="0">
              <a:solidFill>
                <a:srgbClr val="FD1A09"/>
              </a:solidFill>
              <a:latin typeface="Times New Roman" pitchFamily="18" charset="0"/>
            </a:endParaRPr>
          </a:p>
        </p:txBody>
      </p:sp>
      <p:sp>
        <p:nvSpPr>
          <p:cNvPr id="17433" name="Line 43"/>
          <p:cNvSpPr>
            <a:spLocks noChangeShapeType="1"/>
          </p:cNvSpPr>
          <p:nvPr/>
        </p:nvSpPr>
        <p:spPr bwMode="auto">
          <a:xfrm flipV="1">
            <a:off x="2544763" y="2509838"/>
            <a:ext cx="4843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7434" name="Line 44"/>
          <p:cNvSpPr>
            <a:spLocks noChangeShapeType="1"/>
          </p:cNvSpPr>
          <p:nvPr/>
        </p:nvSpPr>
        <p:spPr bwMode="auto">
          <a:xfrm flipH="1" flipV="1">
            <a:off x="4930775" y="2513013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7435" name="Line 45"/>
          <p:cNvSpPr>
            <a:spLocks noChangeShapeType="1"/>
          </p:cNvSpPr>
          <p:nvPr/>
        </p:nvSpPr>
        <p:spPr bwMode="auto">
          <a:xfrm flipV="1">
            <a:off x="2522538" y="3024188"/>
            <a:ext cx="4843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7436" name="Text Box 46"/>
          <p:cNvSpPr txBox="1">
            <a:spLocks noChangeArrowheads="1"/>
          </p:cNvSpPr>
          <p:nvPr/>
        </p:nvSpPr>
        <p:spPr bwMode="auto">
          <a:xfrm>
            <a:off x="3698875" y="2474913"/>
            <a:ext cx="12969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b="0">
                <a:latin typeface="Comic Sans MS" pitchFamily="66" charset="0"/>
              </a:rPr>
              <a:t>upper</a:t>
            </a:r>
          </a:p>
          <a:p>
            <a:pPr algn="ctr"/>
            <a:r>
              <a:rPr lang="en-US" sz="1400" b="0">
                <a:latin typeface="Comic Sans MS" pitchFamily="66" charset="0"/>
              </a:rPr>
              <a:t> layer Prot</a:t>
            </a:r>
            <a:r>
              <a:rPr lang="en-US" sz="1400" b="0">
                <a:solidFill>
                  <a:srgbClr val="FD1A09"/>
                </a:solidFill>
                <a:latin typeface="Comic Sans MS" pitchFamily="66" charset="0"/>
              </a:rPr>
              <a:t>(8)</a:t>
            </a:r>
            <a:endParaRPr lang="en-US" sz="1400" b="0">
              <a:solidFill>
                <a:srgbClr val="FD1A09"/>
              </a:solidFill>
              <a:latin typeface="Times New Roman" pitchFamily="18" charset="0"/>
            </a:endParaRPr>
          </a:p>
        </p:txBody>
      </p:sp>
      <p:sp>
        <p:nvSpPr>
          <p:cNvPr id="17437" name="Line 47"/>
          <p:cNvSpPr>
            <a:spLocks noChangeShapeType="1"/>
          </p:cNvSpPr>
          <p:nvPr/>
        </p:nvSpPr>
        <p:spPr bwMode="auto">
          <a:xfrm flipH="1" flipV="1">
            <a:off x="3763963" y="2522538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7438" name="Text Box 49"/>
          <p:cNvSpPr txBox="1">
            <a:spLocks noChangeArrowheads="1"/>
          </p:cNvSpPr>
          <p:nvPr/>
        </p:nvSpPr>
        <p:spPr bwMode="auto">
          <a:xfrm>
            <a:off x="3656013" y="3602038"/>
            <a:ext cx="32781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b="0">
                <a:latin typeface="Comic Sans MS" pitchFamily="66" charset="0"/>
              </a:rPr>
              <a:t>32 bit destination IP address</a:t>
            </a:r>
            <a:r>
              <a:rPr lang="en-US" sz="1400" b="0">
                <a:solidFill>
                  <a:srgbClr val="FD1A09"/>
                </a:solidFill>
                <a:latin typeface="Comic Sans MS" pitchFamily="66" charset="0"/>
              </a:rPr>
              <a:t>(32)</a:t>
            </a:r>
            <a:endParaRPr lang="en-US" sz="1400" b="0">
              <a:solidFill>
                <a:srgbClr val="FD1A09"/>
              </a:solidFill>
              <a:latin typeface="Times New Roman" pitchFamily="18" charset="0"/>
            </a:endParaRPr>
          </a:p>
        </p:txBody>
      </p:sp>
      <p:sp>
        <p:nvSpPr>
          <p:cNvPr id="17439" name="Line 50"/>
          <p:cNvSpPr>
            <a:spLocks noChangeShapeType="1"/>
          </p:cNvSpPr>
          <p:nvPr/>
        </p:nvSpPr>
        <p:spPr bwMode="auto">
          <a:xfrm flipV="1">
            <a:off x="2544763" y="4424363"/>
            <a:ext cx="4843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7440" name="Text Box 51"/>
          <p:cNvSpPr txBox="1">
            <a:spLocks noChangeArrowheads="1"/>
          </p:cNvSpPr>
          <p:nvPr/>
        </p:nvSpPr>
        <p:spPr bwMode="auto">
          <a:xfrm>
            <a:off x="4173538" y="4068763"/>
            <a:ext cx="2227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b="0">
                <a:latin typeface="Comic Sans MS" pitchFamily="66" charset="0"/>
              </a:rPr>
              <a:t>Options (if any)</a:t>
            </a:r>
            <a:endParaRPr lang="en-US" sz="1400" b="0">
              <a:latin typeface="Times New Roman" pitchFamily="18" charset="0"/>
            </a:endParaRPr>
          </a:p>
        </p:txBody>
      </p:sp>
      <p:sp>
        <p:nvSpPr>
          <p:cNvPr id="1744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32656"/>
            <a:ext cx="7772400" cy="533400"/>
          </a:xfrm>
        </p:spPr>
        <p:txBody>
          <a:bodyPr/>
          <a:lstStyle/>
          <a:p>
            <a:pPr eaLnBrk="1" hangingPunct="1"/>
            <a:r>
              <a:rPr lang="en-US" sz="3200" smtClean="0"/>
              <a:t>IP Datagram</a:t>
            </a:r>
          </a:p>
        </p:txBody>
      </p:sp>
      <p:sp>
        <p:nvSpPr>
          <p:cNvPr id="17442" name="Text Box 10"/>
          <p:cNvSpPr txBox="1">
            <a:spLocks noChangeArrowheads="1"/>
          </p:cNvSpPr>
          <p:nvPr/>
        </p:nvSpPr>
        <p:spPr bwMode="auto">
          <a:xfrm>
            <a:off x="4503738" y="968375"/>
            <a:ext cx="949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latin typeface="Comic Sans MS" pitchFamily="66" charset="0"/>
              </a:rPr>
              <a:t>32 bits</a:t>
            </a:r>
            <a:endParaRPr lang="en-US" b="0">
              <a:latin typeface="Times New Roman" pitchFamily="18" charset="0"/>
            </a:endParaRPr>
          </a:p>
        </p:txBody>
      </p:sp>
      <p:sp>
        <p:nvSpPr>
          <p:cNvPr id="17443" name="Text Box 20"/>
          <p:cNvSpPr txBox="1">
            <a:spLocks noChangeArrowheads="1"/>
          </p:cNvSpPr>
          <p:nvPr/>
        </p:nvSpPr>
        <p:spPr bwMode="auto">
          <a:xfrm>
            <a:off x="185738" y="887413"/>
            <a:ext cx="19796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r>
              <a:rPr lang="en-US" sz="1600" b="0">
                <a:latin typeface="Comic Sans MS" pitchFamily="66" charset="0"/>
              </a:rPr>
              <a:t>IP protocol version</a:t>
            </a:r>
          </a:p>
          <a:p>
            <a:pPr algn="r"/>
            <a:r>
              <a:rPr lang="en-US" sz="1600" b="0">
                <a:latin typeface="Comic Sans MS" pitchFamily="66" charset="0"/>
              </a:rPr>
              <a:t>number</a:t>
            </a:r>
            <a:endParaRPr lang="en-US" sz="900" b="0">
              <a:latin typeface="Times New Roman" pitchFamily="18" charset="0"/>
            </a:endParaRPr>
          </a:p>
        </p:txBody>
      </p:sp>
      <p:sp>
        <p:nvSpPr>
          <p:cNvPr id="17444" name="Text Box 21"/>
          <p:cNvSpPr txBox="1">
            <a:spLocks noChangeArrowheads="1"/>
          </p:cNvSpPr>
          <p:nvPr/>
        </p:nvSpPr>
        <p:spPr bwMode="auto">
          <a:xfrm>
            <a:off x="660400" y="1435100"/>
            <a:ext cx="15001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r>
              <a:rPr lang="en-US" sz="1600" b="0">
                <a:latin typeface="Comic Sans MS" pitchFamily="66" charset="0"/>
              </a:rPr>
              <a:t>header length</a:t>
            </a:r>
          </a:p>
          <a:p>
            <a:pPr algn="r"/>
            <a:r>
              <a:rPr lang="en-US" sz="1600" b="0">
                <a:latin typeface="Comic Sans MS" pitchFamily="66" charset="0"/>
              </a:rPr>
              <a:t> (bytes)</a:t>
            </a:r>
            <a:endParaRPr lang="en-US" sz="900" b="0">
              <a:latin typeface="Times New Roman" pitchFamily="18" charset="0"/>
            </a:endParaRPr>
          </a:p>
        </p:txBody>
      </p:sp>
      <p:sp>
        <p:nvSpPr>
          <p:cNvPr id="17445" name="Text Box 22"/>
          <p:cNvSpPr txBox="1">
            <a:spLocks noChangeArrowheads="1"/>
          </p:cNvSpPr>
          <p:nvPr/>
        </p:nvSpPr>
        <p:spPr bwMode="auto">
          <a:xfrm>
            <a:off x="427038" y="2435225"/>
            <a:ext cx="1824037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r>
              <a:rPr lang="en-US" sz="1600" b="0">
                <a:latin typeface="Comic Sans MS" pitchFamily="66" charset="0"/>
              </a:rPr>
              <a:t>max number</a:t>
            </a:r>
          </a:p>
          <a:p>
            <a:pPr algn="r"/>
            <a:r>
              <a:rPr lang="en-US" sz="1600" b="0">
                <a:latin typeface="Comic Sans MS" pitchFamily="66" charset="0"/>
              </a:rPr>
              <a:t>remaining hops</a:t>
            </a:r>
          </a:p>
          <a:p>
            <a:pPr algn="r"/>
            <a:r>
              <a:rPr lang="en-US" sz="1600" b="0">
                <a:latin typeface="Comic Sans MS" pitchFamily="66" charset="0"/>
              </a:rPr>
              <a:t>(decremented at </a:t>
            </a:r>
          </a:p>
          <a:p>
            <a:pPr algn="r"/>
            <a:r>
              <a:rPr lang="en-US" sz="1600" b="0">
                <a:latin typeface="Comic Sans MS" pitchFamily="66" charset="0"/>
              </a:rPr>
              <a:t>each router)</a:t>
            </a:r>
          </a:p>
        </p:txBody>
      </p:sp>
      <p:sp>
        <p:nvSpPr>
          <p:cNvPr id="17446" name="Text Box 25"/>
          <p:cNvSpPr txBox="1">
            <a:spLocks noChangeArrowheads="1"/>
          </p:cNvSpPr>
          <p:nvPr/>
        </p:nvSpPr>
        <p:spPr bwMode="auto">
          <a:xfrm>
            <a:off x="7608888" y="1841500"/>
            <a:ext cx="1458912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400" b="0">
                <a:latin typeface="Comic Sans MS" pitchFamily="66" charset="0"/>
              </a:rPr>
              <a:t>for</a:t>
            </a:r>
          </a:p>
          <a:p>
            <a:r>
              <a:rPr lang="en-US" sz="1400" b="0">
                <a:latin typeface="Comic Sans MS" pitchFamily="66" charset="0"/>
              </a:rPr>
              <a:t>fragmentation/</a:t>
            </a:r>
          </a:p>
          <a:p>
            <a:r>
              <a:rPr lang="en-US" sz="1400" b="0">
                <a:latin typeface="Comic Sans MS" pitchFamily="66" charset="0"/>
              </a:rPr>
              <a:t>reassembly</a:t>
            </a:r>
          </a:p>
        </p:txBody>
      </p:sp>
      <p:sp>
        <p:nvSpPr>
          <p:cNvPr id="17447" name="Text Box 26"/>
          <p:cNvSpPr txBox="1">
            <a:spLocks noChangeArrowheads="1"/>
          </p:cNvSpPr>
          <p:nvPr/>
        </p:nvSpPr>
        <p:spPr bwMode="auto">
          <a:xfrm>
            <a:off x="7578725" y="1108075"/>
            <a:ext cx="14160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400" b="0">
                <a:latin typeface="Comic Sans MS" pitchFamily="66" charset="0"/>
              </a:rPr>
              <a:t>total datagram</a:t>
            </a:r>
          </a:p>
          <a:p>
            <a:r>
              <a:rPr lang="en-US" sz="1400" b="0">
                <a:latin typeface="Comic Sans MS" pitchFamily="66" charset="0"/>
              </a:rPr>
              <a:t>length (bytes)</a:t>
            </a:r>
          </a:p>
        </p:txBody>
      </p:sp>
      <p:sp>
        <p:nvSpPr>
          <p:cNvPr id="17448" name="Text Box 27"/>
          <p:cNvSpPr txBox="1">
            <a:spLocks noChangeArrowheads="1"/>
          </p:cNvSpPr>
          <p:nvPr/>
        </p:nvSpPr>
        <p:spPr bwMode="auto">
          <a:xfrm>
            <a:off x="152400" y="3711575"/>
            <a:ext cx="21240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r>
              <a:rPr lang="en-US" sz="1600" b="0">
                <a:latin typeface="Comic Sans MS" pitchFamily="66" charset="0"/>
              </a:rPr>
              <a:t>upper layer protocol</a:t>
            </a:r>
          </a:p>
          <a:p>
            <a:pPr algn="r"/>
            <a:r>
              <a:rPr lang="en-US" sz="1600" b="0">
                <a:latin typeface="Comic Sans MS" pitchFamily="66" charset="0"/>
              </a:rPr>
              <a:t>to deliver payload to</a:t>
            </a:r>
          </a:p>
        </p:txBody>
      </p:sp>
      <p:sp>
        <p:nvSpPr>
          <p:cNvPr id="17449" name="Text Box 35"/>
          <p:cNvSpPr txBox="1">
            <a:spLocks noChangeArrowheads="1"/>
          </p:cNvSpPr>
          <p:nvPr/>
        </p:nvSpPr>
        <p:spPr bwMode="auto">
          <a:xfrm>
            <a:off x="630238" y="1987550"/>
            <a:ext cx="157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r>
              <a:rPr lang="en-US" sz="1600" b="0">
                <a:latin typeface="Comic Sans MS" pitchFamily="66" charset="0"/>
              </a:rPr>
              <a:t>“type” of data </a:t>
            </a:r>
            <a:endParaRPr lang="en-US" sz="900" b="0">
              <a:latin typeface="Times New Roman" pitchFamily="18" charset="0"/>
            </a:endParaRPr>
          </a:p>
        </p:txBody>
      </p:sp>
      <p:sp>
        <p:nvSpPr>
          <p:cNvPr id="17450" name="Text Box 52"/>
          <p:cNvSpPr txBox="1">
            <a:spLocks noChangeArrowheads="1"/>
          </p:cNvSpPr>
          <p:nvPr/>
        </p:nvSpPr>
        <p:spPr bwMode="auto">
          <a:xfrm>
            <a:off x="7494588" y="4041775"/>
            <a:ext cx="1443037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400" b="0">
                <a:latin typeface="Comic Sans MS" pitchFamily="66" charset="0"/>
              </a:rPr>
              <a:t>E.g. timestamp,</a:t>
            </a:r>
          </a:p>
          <a:p>
            <a:r>
              <a:rPr lang="en-US" sz="1400" b="0">
                <a:latin typeface="Comic Sans MS" pitchFamily="66" charset="0"/>
              </a:rPr>
              <a:t>record route</a:t>
            </a:r>
          </a:p>
          <a:p>
            <a:r>
              <a:rPr lang="en-US" sz="1400" b="0">
                <a:latin typeface="Comic Sans MS" pitchFamily="66" charset="0"/>
              </a:rPr>
              <a:t>taken, specify</a:t>
            </a:r>
          </a:p>
          <a:p>
            <a:r>
              <a:rPr lang="en-US" sz="1400" b="0">
                <a:latin typeface="Comic Sans MS" pitchFamily="66" charset="0"/>
              </a:rPr>
              <a:t>list of routers </a:t>
            </a:r>
          </a:p>
          <a:p>
            <a:r>
              <a:rPr lang="en-US" sz="1400" b="0">
                <a:latin typeface="Comic Sans MS" pitchFamily="66" charset="0"/>
              </a:rPr>
              <a:t>to visit.</a:t>
            </a:r>
          </a:p>
        </p:txBody>
      </p:sp>
      <p:sp>
        <p:nvSpPr>
          <p:cNvPr id="17451" name="Rectangle 54"/>
          <p:cNvSpPr>
            <a:spLocks noChangeArrowheads="1"/>
          </p:cNvSpPr>
          <p:nvPr/>
        </p:nvSpPr>
        <p:spPr bwMode="auto">
          <a:xfrm>
            <a:off x="233363" y="4451350"/>
            <a:ext cx="2128837" cy="21415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b="0" u="sng" dirty="0"/>
              <a:t>how much </a:t>
            </a:r>
            <a:r>
              <a:rPr lang="en-US" sz="1600" b="0" u="sng" dirty="0" smtClean="0"/>
              <a:t>overhead?</a:t>
            </a:r>
            <a:endParaRPr lang="en-US" sz="1600" b="0" dirty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sz="1600" b="0" dirty="0" smtClean="0"/>
              <a:t>20 </a:t>
            </a:r>
            <a:r>
              <a:rPr lang="en-US" sz="1600" b="0" dirty="0"/>
              <a:t>bytes of IP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sz="1600" b="0" dirty="0"/>
              <a:t>= </a:t>
            </a:r>
            <a:r>
              <a:rPr lang="en-US" sz="1600" b="0" dirty="0" smtClean="0"/>
              <a:t>20 </a:t>
            </a:r>
            <a:r>
              <a:rPr lang="en-US" sz="1600" b="0" dirty="0"/>
              <a:t>bytes + </a:t>
            </a:r>
            <a:r>
              <a:rPr lang="en-US" sz="1600" b="0" dirty="0" smtClean="0"/>
              <a:t>upper layer (TCP/UDP) + app </a:t>
            </a:r>
            <a:r>
              <a:rPr lang="en-US" sz="1600" b="0" dirty="0"/>
              <a:t>layer overhead</a:t>
            </a:r>
          </a:p>
        </p:txBody>
      </p:sp>
      <p:sp>
        <p:nvSpPr>
          <p:cNvPr id="17452" name="Text Box 56"/>
          <p:cNvSpPr txBox="1">
            <a:spLocks noChangeArrowheads="1"/>
          </p:cNvSpPr>
          <p:nvPr/>
        </p:nvSpPr>
        <p:spPr bwMode="auto">
          <a:xfrm>
            <a:off x="7772400" y="2667000"/>
            <a:ext cx="800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b="0">
                <a:latin typeface="Comic Sans MS" pitchFamily="66" charset="0"/>
              </a:rPr>
              <a:t>DF+MF</a:t>
            </a:r>
            <a:endParaRPr lang="en-US" sz="1400" b="0">
              <a:solidFill>
                <a:srgbClr val="FD1A09"/>
              </a:solidFill>
              <a:latin typeface="Times New Roman" pitchFamily="18" charset="0"/>
            </a:endParaRPr>
          </a:p>
        </p:txBody>
      </p:sp>
      <p:sp>
        <p:nvSpPr>
          <p:cNvPr id="17453" name="Line 57"/>
          <p:cNvSpPr>
            <a:spLocks noChangeShapeType="1"/>
          </p:cNvSpPr>
          <p:nvPr/>
        </p:nvSpPr>
        <p:spPr bwMode="auto">
          <a:xfrm flipH="1" flipV="1">
            <a:off x="5257800" y="2362200"/>
            <a:ext cx="2590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Fragmentation/Reassembly</a:t>
            </a:r>
          </a:p>
        </p:txBody>
      </p:sp>
      <p:sp>
        <p:nvSpPr>
          <p:cNvPr id="22531" name="Rectangle 8"/>
          <p:cNvSpPr>
            <a:spLocks noChangeArrowheads="1"/>
          </p:cNvSpPr>
          <p:nvPr/>
        </p:nvSpPr>
        <p:spPr bwMode="auto">
          <a:xfrm>
            <a:off x="152400" y="1600200"/>
            <a:ext cx="3810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2000" b="0" dirty="0"/>
              <a:t>network links have MTU (</a:t>
            </a:r>
            <a:r>
              <a:rPr lang="en-US" sz="2000" b="0" dirty="0" err="1"/>
              <a:t>max.transfer</a:t>
            </a:r>
            <a:r>
              <a:rPr lang="en-US" sz="2000" b="0" dirty="0"/>
              <a:t> size) - largest possible link-level frame.</a:t>
            </a:r>
            <a:endParaRPr lang="en-US" b="0" dirty="0"/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0" dirty="0"/>
              <a:t>different link types, different MTUs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2000" b="0" dirty="0"/>
              <a:t>large IP datagram divided (“fragmented”) within net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0" dirty="0"/>
              <a:t>one datagram becomes several datagrams</a:t>
            </a:r>
            <a:endParaRPr lang="en-US" sz="1800" b="0" dirty="0"/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0" dirty="0"/>
              <a:t>“reassembled” only at final destination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0" dirty="0"/>
              <a:t>IP header bits used to identify, order related fragments</a:t>
            </a:r>
          </a:p>
        </p:txBody>
      </p:sp>
      <p:sp>
        <p:nvSpPr>
          <p:cNvPr id="22532" name="Freeform 9"/>
          <p:cNvSpPr>
            <a:spLocks/>
          </p:cNvSpPr>
          <p:nvPr/>
        </p:nvSpPr>
        <p:spPr bwMode="auto">
          <a:xfrm>
            <a:off x="4397375" y="1847850"/>
            <a:ext cx="2436813" cy="2255838"/>
          </a:xfrm>
          <a:custGeom>
            <a:avLst/>
            <a:gdLst>
              <a:gd name="T0" fmla="*/ 450773 w 1292"/>
              <a:gd name="T1" fmla="*/ 12582 h 1255"/>
              <a:gd name="T2" fmla="*/ 66013 w 1292"/>
              <a:gd name="T3" fmla="*/ 282204 h 1255"/>
              <a:gd name="T4" fmla="*/ 54696 w 1292"/>
              <a:gd name="T5" fmla="*/ 940082 h 1255"/>
              <a:gd name="T6" fmla="*/ 99962 w 1292"/>
              <a:gd name="T7" fmla="*/ 1490111 h 1255"/>
              <a:gd name="T8" fmla="*/ 462089 w 1292"/>
              <a:gd name="T9" fmla="*/ 1565605 h 1255"/>
              <a:gd name="T10" fmla="*/ 1220293 w 1292"/>
              <a:gd name="T11" fmla="*/ 2029355 h 1255"/>
              <a:gd name="T12" fmla="*/ 1876648 w 1292"/>
              <a:gd name="T13" fmla="*/ 2223483 h 1255"/>
              <a:gd name="T14" fmla="*/ 2261408 w 1292"/>
              <a:gd name="T15" fmla="*/ 1835228 h 1255"/>
              <a:gd name="T16" fmla="*/ 2397205 w 1292"/>
              <a:gd name="T17" fmla="*/ 799879 h 1255"/>
              <a:gd name="T18" fmla="*/ 2272724 w 1292"/>
              <a:gd name="T19" fmla="*/ 379268 h 1255"/>
              <a:gd name="T20" fmla="*/ 1412673 w 1292"/>
              <a:gd name="T21" fmla="*/ 206710 h 1255"/>
              <a:gd name="T22" fmla="*/ 450773 w 1292"/>
              <a:gd name="T23" fmla="*/ 12582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33" name="Freeform 10"/>
          <p:cNvSpPr>
            <a:spLocks/>
          </p:cNvSpPr>
          <p:nvPr/>
        </p:nvSpPr>
        <p:spPr bwMode="auto">
          <a:xfrm>
            <a:off x="4397375" y="4249738"/>
            <a:ext cx="1976438" cy="1987550"/>
          </a:xfrm>
          <a:custGeom>
            <a:avLst/>
            <a:gdLst>
              <a:gd name="T0" fmla="*/ 4528 w 873"/>
              <a:gd name="T1" fmla="*/ 856338 h 940"/>
              <a:gd name="T2" fmla="*/ 520711 w 873"/>
              <a:gd name="T3" fmla="*/ 137437 h 940"/>
              <a:gd name="T4" fmla="*/ 1256498 w 873"/>
              <a:gd name="T5" fmla="*/ 46517 h 940"/>
              <a:gd name="T6" fmla="*/ 1811169 w 873"/>
              <a:gd name="T7" fmla="*/ 416540 h 940"/>
              <a:gd name="T8" fmla="*/ 1960590 w 873"/>
              <a:gd name="T9" fmla="*/ 733702 h 940"/>
              <a:gd name="T10" fmla="*/ 1906255 w 873"/>
              <a:gd name="T11" fmla="*/ 1114297 h 940"/>
              <a:gd name="T12" fmla="*/ 1784001 w 873"/>
              <a:gd name="T13" fmla="*/ 1621756 h 940"/>
              <a:gd name="T14" fmla="*/ 1376488 w 873"/>
              <a:gd name="T15" fmla="*/ 1786681 h 940"/>
              <a:gd name="T16" fmla="*/ 946336 w 873"/>
              <a:gd name="T17" fmla="*/ 1955834 h 940"/>
              <a:gd name="T18" fmla="*/ 314691 w 873"/>
              <a:gd name="T19" fmla="*/ 1594269 h 940"/>
              <a:gd name="T20" fmla="*/ 4528 w 873"/>
              <a:gd name="T21" fmla="*/ 856338 h 9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73"/>
              <a:gd name="T34" fmla="*/ 0 h 940"/>
              <a:gd name="T35" fmla="*/ 873 w 873"/>
              <a:gd name="T36" fmla="*/ 940 h 94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73" h="940">
                <a:moveTo>
                  <a:pt x="2" y="405"/>
                </a:moveTo>
                <a:cubicBezTo>
                  <a:pt x="17" y="290"/>
                  <a:pt x="138" y="129"/>
                  <a:pt x="230" y="65"/>
                </a:cubicBezTo>
                <a:cubicBezTo>
                  <a:pt x="322" y="1"/>
                  <a:pt x="460" y="0"/>
                  <a:pt x="555" y="22"/>
                </a:cubicBezTo>
                <a:cubicBezTo>
                  <a:pt x="650" y="44"/>
                  <a:pt x="748" y="143"/>
                  <a:pt x="800" y="197"/>
                </a:cubicBezTo>
                <a:cubicBezTo>
                  <a:pt x="852" y="251"/>
                  <a:pt x="859" y="292"/>
                  <a:pt x="866" y="347"/>
                </a:cubicBezTo>
                <a:cubicBezTo>
                  <a:pt x="873" y="402"/>
                  <a:pt x="855" y="457"/>
                  <a:pt x="842" y="527"/>
                </a:cubicBezTo>
                <a:cubicBezTo>
                  <a:pt x="829" y="597"/>
                  <a:pt x="827" y="714"/>
                  <a:pt x="788" y="767"/>
                </a:cubicBezTo>
                <a:cubicBezTo>
                  <a:pt x="749" y="820"/>
                  <a:pt x="670" y="819"/>
                  <a:pt x="608" y="845"/>
                </a:cubicBezTo>
                <a:cubicBezTo>
                  <a:pt x="546" y="871"/>
                  <a:pt x="496" y="940"/>
                  <a:pt x="418" y="925"/>
                </a:cubicBezTo>
                <a:cubicBezTo>
                  <a:pt x="340" y="910"/>
                  <a:pt x="208" y="840"/>
                  <a:pt x="139" y="754"/>
                </a:cubicBezTo>
                <a:cubicBezTo>
                  <a:pt x="69" y="667"/>
                  <a:pt x="0" y="546"/>
                  <a:pt x="2" y="405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grpSp>
        <p:nvGrpSpPr>
          <p:cNvPr id="22534" name="Group 11"/>
          <p:cNvGrpSpPr>
            <a:grpSpLocks/>
          </p:cNvGrpSpPr>
          <p:nvPr/>
        </p:nvGrpSpPr>
        <p:grpSpPr bwMode="auto">
          <a:xfrm>
            <a:off x="3990975" y="2227263"/>
            <a:ext cx="649288" cy="1247775"/>
            <a:chOff x="3314" y="1248"/>
            <a:chExt cx="344" cy="694"/>
          </a:xfrm>
        </p:grpSpPr>
        <p:graphicFrame>
          <p:nvGraphicFramePr>
            <p:cNvPr id="22673" name="Object 12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38" name="ClipArt" r:id="rId4" imgW="1307263" imgH="1084139" progId="MS_ClipArt_Gallery.2">
                    <p:embed/>
                  </p:oleObj>
                </mc:Choice>
                <mc:Fallback>
                  <p:oleObj name="ClipArt" r:id="rId4" imgW="1307263" imgH="1084139" progId="MS_ClipArt_Gallery.2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74" name="Line 13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22675" name="Object 14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39" name="ClipArt" r:id="rId6" imgW="1307263" imgH="1084139" progId="MS_ClipArt_Gallery.2">
                    <p:embed/>
                  </p:oleObj>
                </mc:Choice>
                <mc:Fallback>
                  <p:oleObj name="ClipArt" r:id="rId6" imgW="1307263" imgH="1084139" progId="MS_ClipArt_Gallery.2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76" name="Line 15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22677" name="Group 16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22679" name="Oval 17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80" name="Oval 18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81" name="Oval 19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sp>
          <p:nvSpPr>
            <p:cNvPr id="22678" name="Line 20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</p:grpSp>
      <p:sp>
        <p:nvSpPr>
          <p:cNvPr id="22535" name="Line 21"/>
          <p:cNvSpPr>
            <a:spLocks noChangeShapeType="1"/>
          </p:cNvSpPr>
          <p:nvPr/>
        </p:nvSpPr>
        <p:spPr bwMode="auto">
          <a:xfrm flipV="1">
            <a:off x="4470400" y="2803525"/>
            <a:ext cx="1270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36" name="Line 22"/>
          <p:cNvSpPr>
            <a:spLocks noChangeShapeType="1"/>
          </p:cNvSpPr>
          <p:nvPr/>
        </p:nvSpPr>
        <p:spPr bwMode="auto">
          <a:xfrm>
            <a:off x="5046663" y="2128838"/>
            <a:ext cx="658812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37" name="Line 23"/>
          <p:cNvSpPr>
            <a:spLocks noChangeShapeType="1"/>
          </p:cNvSpPr>
          <p:nvPr/>
        </p:nvSpPr>
        <p:spPr bwMode="auto">
          <a:xfrm>
            <a:off x="5892800" y="2465388"/>
            <a:ext cx="196850" cy="669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38" name="Line 24"/>
          <p:cNvSpPr>
            <a:spLocks noChangeShapeType="1"/>
          </p:cNvSpPr>
          <p:nvPr/>
        </p:nvSpPr>
        <p:spPr bwMode="auto">
          <a:xfrm>
            <a:off x="4795838" y="2241550"/>
            <a:ext cx="1587" cy="582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39" name="Line 25"/>
          <p:cNvSpPr>
            <a:spLocks noChangeShapeType="1"/>
          </p:cNvSpPr>
          <p:nvPr/>
        </p:nvSpPr>
        <p:spPr bwMode="auto">
          <a:xfrm>
            <a:off x="4821238" y="2889250"/>
            <a:ext cx="971550" cy="401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40" name="Line 26"/>
          <p:cNvSpPr>
            <a:spLocks noChangeShapeType="1"/>
          </p:cNvSpPr>
          <p:nvPr/>
        </p:nvSpPr>
        <p:spPr bwMode="auto">
          <a:xfrm flipH="1" flipV="1">
            <a:off x="6348413" y="3381375"/>
            <a:ext cx="476250" cy="687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41" name="Line 27"/>
          <p:cNvSpPr>
            <a:spLocks noChangeShapeType="1"/>
          </p:cNvSpPr>
          <p:nvPr/>
        </p:nvSpPr>
        <p:spPr bwMode="auto">
          <a:xfrm flipH="1">
            <a:off x="5054600" y="2433638"/>
            <a:ext cx="758825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42" name="Line 28"/>
          <p:cNvSpPr>
            <a:spLocks noChangeShapeType="1"/>
          </p:cNvSpPr>
          <p:nvPr/>
        </p:nvSpPr>
        <p:spPr bwMode="auto">
          <a:xfrm flipH="1">
            <a:off x="5064125" y="1873250"/>
            <a:ext cx="47625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43" name="Line 29"/>
          <p:cNvSpPr>
            <a:spLocks noChangeShapeType="1"/>
          </p:cNvSpPr>
          <p:nvPr/>
        </p:nvSpPr>
        <p:spPr bwMode="auto">
          <a:xfrm flipH="1">
            <a:off x="5781675" y="2049463"/>
            <a:ext cx="273050" cy="236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pSp>
        <p:nvGrpSpPr>
          <p:cNvPr id="22544" name="Group 30"/>
          <p:cNvGrpSpPr>
            <a:grpSpLocks/>
          </p:cNvGrpSpPr>
          <p:nvPr/>
        </p:nvGrpSpPr>
        <p:grpSpPr bwMode="auto">
          <a:xfrm>
            <a:off x="4545013" y="2012950"/>
            <a:ext cx="679450" cy="314325"/>
            <a:chOff x="3600" y="219"/>
            <a:chExt cx="360" cy="175"/>
          </a:xfrm>
        </p:grpSpPr>
        <p:sp>
          <p:nvSpPr>
            <p:cNvPr id="22660" name="Oval 3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661" name="Line 3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662" name="Line 3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663" name="Rectangle 3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ro-RO" b="0">
                <a:latin typeface="Times New Roman" pitchFamily="18" charset="0"/>
              </a:endParaRPr>
            </a:p>
          </p:txBody>
        </p:sp>
        <p:sp>
          <p:nvSpPr>
            <p:cNvPr id="22664" name="Oval 3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22665" name="Group 3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670" name="Line 3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71" name="Line 3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72" name="Line 3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22666" name="Group 4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667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68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69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</p:grpSp>
      <p:grpSp>
        <p:nvGrpSpPr>
          <p:cNvPr id="22545" name="Group 44"/>
          <p:cNvGrpSpPr>
            <a:grpSpLocks/>
          </p:cNvGrpSpPr>
          <p:nvPr/>
        </p:nvGrpSpPr>
        <p:grpSpPr bwMode="auto">
          <a:xfrm>
            <a:off x="4562475" y="2670175"/>
            <a:ext cx="679450" cy="314325"/>
            <a:chOff x="3600" y="219"/>
            <a:chExt cx="360" cy="175"/>
          </a:xfrm>
        </p:grpSpPr>
        <p:sp>
          <p:nvSpPr>
            <p:cNvPr id="22647" name="Oval 4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648" name="Line 4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649" name="Line 4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650" name="Rectangle 4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ro-RO" b="0">
                <a:latin typeface="Times New Roman" pitchFamily="18" charset="0"/>
              </a:endParaRPr>
            </a:p>
          </p:txBody>
        </p:sp>
        <p:sp>
          <p:nvSpPr>
            <p:cNvPr id="22651" name="Oval 4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22652" name="Group 5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657" name="Line 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58" name="Line 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59" name="Line 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22653" name="Group 5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654" name="Line 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55" name="Line 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56" name="Line 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</p:grpSp>
      <p:grpSp>
        <p:nvGrpSpPr>
          <p:cNvPr id="22546" name="Group 58"/>
          <p:cNvGrpSpPr>
            <a:grpSpLocks/>
          </p:cNvGrpSpPr>
          <p:nvPr/>
        </p:nvGrpSpPr>
        <p:grpSpPr bwMode="auto">
          <a:xfrm>
            <a:off x="5532438" y="2220913"/>
            <a:ext cx="676275" cy="314325"/>
            <a:chOff x="3600" y="219"/>
            <a:chExt cx="360" cy="175"/>
          </a:xfrm>
        </p:grpSpPr>
        <p:sp>
          <p:nvSpPr>
            <p:cNvPr id="22634" name="Oval 5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635" name="Line 6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636" name="Line 6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637" name="Rectangle 6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ro-RO" b="0">
                <a:latin typeface="Times New Roman" pitchFamily="18" charset="0"/>
              </a:endParaRPr>
            </a:p>
          </p:txBody>
        </p:sp>
        <p:sp>
          <p:nvSpPr>
            <p:cNvPr id="22638" name="Oval 6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22639" name="Group 6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644" name="Line 6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45" name="Line 6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46" name="Line 6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22640" name="Group 6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641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42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43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</p:grpSp>
      <p:grpSp>
        <p:nvGrpSpPr>
          <p:cNvPr id="22547" name="Group 72"/>
          <p:cNvGrpSpPr>
            <a:grpSpLocks/>
          </p:cNvGrpSpPr>
          <p:nvPr/>
        </p:nvGrpSpPr>
        <p:grpSpPr bwMode="auto">
          <a:xfrm>
            <a:off x="5776913" y="3127375"/>
            <a:ext cx="679450" cy="314325"/>
            <a:chOff x="3600" y="219"/>
            <a:chExt cx="360" cy="175"/>
          </a:xfrm>
        </p:grpSpPr>
        <p:sp>
          <p:nvSpPr>
            <p:cNvPr id="22621" name="Oval 7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622" name="Line 7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623" name="Line 7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624" name="Rectangle 7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ro-RO" b="0">
                <a:latin typeface="Times New Roman" pitchFamily="18" charset="0"/>
              </a:endParaRPr>
            </a:p>
          </p:txBody>
        </p:sp>
        <p:sp>
          <p:nvSpPr>
            <p:cNvPr id="22625" name="Oval 7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22626" name="Group 7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631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32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33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22627" name="Group 8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628" name="Line 8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29" name="Line 8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30" name="Line 8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</p:grpSp>
      <p:grpSp>
        <p:nvGrpSpPr>
          <p:cNvPr id="22548" name="Group 86"/>
          <p:cNvGrpSpPr>
            <a:grpSpLocks/>
          </p:cNvGrpSpPr>
          <p:nvPr/>
        </p:nvGrpSpPr>
        <p:grpSpPr bwMode="auto">
          <a:xfrm>
            <a:off x="5545138" y="5119688"/>
            <a:ext cx="715962" cy="311150"/>
            <a:chOff x="3600" y="219"/>
            <a:chExt cx="360" cy="175"/>
          </a:xfrm>
        </p:grpSpPr>
        <p:sp>
          <p:nvSpPr>
            <p:cNvPr id="22608" name="Oval 8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609" name="Line 8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610" name="Line 8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611" name="Rectangle 9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ro-RO" b="0">
                <a:latin typeface="Times New Roman" pitchFamily="18" charset="0"/>
              </a:endParaRPr>
            </a:p>
          </p:txBody>
        </p:sp>
        <p:sp>
          <p:nvSpPr>
            <p:cNvPr id="22612" name="Oval 9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22613" name="Group 9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618" name="Line 9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19" name="Line 9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20" name="Line 9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22614" name="Group 9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615" name="Line 9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16" name="Line 9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17" name="Line 9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</p:grpSp>
      <p:grpSp>
        <p:nvGrpSpPr>
          <p:cNvPr id="22549" name="Group 100"/>
          <p:cNvGrpSpPr>
            <a:grpSpLocks/>
          </p:cNvGrpSpPr>
          <p:nvPr/>
        </p:nvGrpSpPr>
        <p:grpSpPr bwMode="auto">
          <a:xfrm>
            <a:off x="6538913" y="4108450"/>
            <a:ext cx="679450" cy="314325"/>
            <a:chOff x="3600" y="219"/>
            <a:chExt cx="360" cy="175"/>
          </a:xfrm>
        </p:grpSpPr>
        <p:sp>
          <p:nvSpPr>
            <p:cNvPr id="22595" name="Oval 10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596" name="Line 10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597" name="Line 10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598" name="Rectangle 10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ro-RO" b="0">
                <a:latin typeface="Times New Roman" pitchFamily="18" charset="0"/>
              </a:endParaRPr>
            </a:p>
          </p:txBody>
        </p:sp>
        <p:sp>
          <p:nvSpPr>
            <p:cNvPr id="22599" name="Oval 10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22600" name="Group 10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605" name="Line 10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06" name="Line 10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07" name="Line 10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22601" name="Group 11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602" name="Line 1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03" name="Line 1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04" name="Line 1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</p:grpSp>
      <p:graphicFrame>
        <p:nvGraphicFramePr>
          <p:cNvPr id="22550" name="Object 114"/>
          <p:cNvGraphicFramePr>
            <a:graphicFrameLocks noChangeAspect="1"/>
          </p:cNvGraphicFramePr>
          <p:nvPr/>
        </p:nvGraphicFramePr>
        <p:xfrm>
          <a:off x="4505325" y="4611688"/>
          <a:ext cx="5635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0" name="ClipArt" r:id="rId7" imgW="1307263" imgH="1084139" progId="MS_ClipArt_Gallery.2">
                  <p:embed/>
                </p:oleObj>
              </mc:Choice>
              <mc:Fallback>
                <p:oleObj name="ClipArt" r:id="rId7" imgW="1307263" imgH="1084139" progId="MS_ClipArt_Gallery.2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325" y="4611688"/>
                        <a:ext cx="56356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1" name="Line 115"/>
          <p:cNvSpPr>
            <a:spLocks noChangeShapeType="1"/>
          </p:cNvSpPr>
          <p:nvPr/>
        </p:nvSpPr>
        <p:spPr bwMode="auto">
          <a:xfrm>
            <a:off x="5049838" y="4940300"/>
            <a:ext cx="3143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aphicFrame>
        <p:nvGraphicFramePr>
          <p:cNvPr id="22552" name="Object 116"/>
          <p:cNvGraphicFramePr>
            <a:graphicFrameLocks noChangeAspect="1"/>
          </p:cNvGraphicFramePr>
          <p:nvPr/>
        </p:nvGraphicFramePr>
        <p:xfrm>
          <a:off x="4714875" y="5410200"/>
          <a:ext cx="5635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1" name="ClipArt" r:id="rId8" imgW="1307263" imgH="1084139" progId="MS_ClipArt_Gallery.2">
                  <p:embed/>
                </p:oleObj>
              </mc:Choice>
              <mc:Fallback>
                <p:oleObj name="ClipArt" r:id="rId8" imgW="1307263" imgH="1084139" progId="MS_ClipArt_Gallery.2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5410200"/>
                        <a:ext cx="56356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3" name="Line 117"/>
          <p:cNvSpPr>
            <a:spLocks noChangeShapeType="1"/>
          </p:cNvSpPr>
          <p:nvPr/>
        </p:nvSpPr>
        <p:spPr bwMode="auto">
          <a:xfrm flipV="1">
            <a:off x="5265738" y="5748338"/>
            <a:ext cx="984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pSp>
        <p:nvGrpSpPr>
          <p:cNvPr id="22554" name="Group 118"/>
          <p:cNvGrpSpPr>
            <a:grpSpLocks/>
          </p:cNvGrpSpPr>
          <p:nvPr/>
        </p:nvGrpSpPr>
        <p:grpSpPr bwMode="auto">
          <a:xfrm>
            <a:off x="4884738" y="5068888"/>
            <a:ext cx="96837" cy="300037"/>
            <a:chOff x="3842" y="406"/>
            <a:chExt cx="51" cy="167"/>
          </a:xfrm>
        </p:grpSpPr>
        <p:sp>
          <p:nvSpPr>
            <p:cNvPr id="22592" name="Oval 119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593" name="Oval 120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594" name="Oval 121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</p:grpSp>
      <p:sp>
        <p:nvSpPr>
          <p:cNvPr id="22555" name="Line 122"/>
          <p:cNvSpPr>
            <a:spLocks noChangeShapeType="1"/>
          </p:cNvSpPr>
          <p:nvPr/>
        </p:nvSpPr>
        <p:spPr bwMode="auto">
          <a:xfrm>
            <a:off x="5356225" y="4937125"/>
            <a:ext cx="0" cy="809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56" name="Line 123"/>
          <p:cNvSpPr>
            <a:spLocks noChangeShapeType="1"/>
          </p:cNvSpPr>
          <p:nvPr/>
        </p:nvSpPr>
        <p:spPr bwMode="auto">
          <a:xfrm>
            <a:off x="5356225" y="5286375"/>
            <a:ext cx="187325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57" name="Line 124"/>
          <p:cNvSpPr>
            <a:spLocks noChangeShapeType="1"/>
          </p:cNvSpPr>
          <p:nvPr/>
        </p:nvSpPr>
        <p:spPr bwMode="auto">
          <a:xfrm flipH="1">
            <a:off x="6261100" y="4425950"/>
            <a:ext cx="636588" cy="877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pSp>
        <p:nvGrpSpPr>
          <p:cNvPr id="22558" name="Group 125"/>
          <p:cNvGrpSpPr>
            <a:grpSpLocks/>
          </p:cNvGrpSpPr>
          <p:nvPr/>
        </p:nvGrpSpPr>
        <p:grpSpPr bwMode="auto">
          <a:xfrm rot="1433392">
            <a:off x="4803775" y="3175000"/>
            <a:ext cx="1028700" cy="171450"/>
            <a:chOff x="4712" y="1742"/>
            <a:chExt cx="648" cy="108"/>
          </a:xfrm>
        </p:grpSpPr>
        <p:sp>
          <p:nvSpPr>
            <p:cNvPr id="22590" name="Rectangle 126"/>
            <p:cNvSpPr>
              <a:spLocks noChangeArrowheads="1"/>
            </p:cNvSpPr>
            <p:nvPr/>
          </p:nvSpPr>
          <p:spPr bwMode="auto">
            <a:xfrm>
              <a:off x="4712" y="1742"/>
              <a:ext cx="648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591" name="Rectangle 127"/>
            <p:cNvSpPr>
              <a:spLocks noChangeArrowheads="1"/>
            </p:cNvSpPr>
            <p:nvPr/>
          </p:nvSpPr>
          <p:spPr bwMode="auto">
            <a:xfrm>
              <a:off x="4712" y="1742"/>
              <a:ext cx="534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</p:grpSp>
      <p:grpSp>
        <p:nvGrpSpPr>
          <p:cNvPr id="22559" name="Group 128"/>
          <p:cNvGrpSpPr>
            <a:grpSpLocks/>
          </p:cNvGrpSpPr>
          <p:nvPr/>
        </p:nvGrpSpPr>
        <p:grpSpPr bwMode="auto">
          <a:xfrm rot="3346875">
            <a:off x="6083300" y="3460751"/>
            <a:ext cx="447675" cy="171450"/>
            <a:chOff x="5078" y="1860"/>
            <a:chExt cx="282" cy="108"/>
          </a:xfrm>
        </p:grpSpPr>
        <p:sp>
          <p:nvSpPr>
            <p:cNvPr id="22588" name="Rectangle 129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589" name="Rectangle 130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</p:grpSp>
      <p:grpSp>
        <p:nvGrpSpPr>
          <p:cNvPr id="22560" name="Group 131"/>
          <p:cNvGrpSpPr>
            <a:grpSpLocks/>
          </p:cNvGrpSpPr>
          <p:nvPr/>
        </p:nvGrpSpPr>
        <p:grpSpPr bwMode="auto">
          <a:xfrm rot="3215306">
            <a:off x="6400800" y="3565526"/>
            <a:ext cx="447675" cy="171450"/>
            <a:chOff x="5078" y="1860"/>
            <a:chExt cx="282" cy="108"/>
          </a:xfrm>
        </p:grpSpPr>
        <p:sp>
          <p:nvSpPr>
            <p:cNvPr id="22586" name="Rectangle 132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587" name="Rectangle 133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</p:grpSp>
      <p:grpSp>
        <p:nvGrpSpPr>
          <p:cNvPr id="22561" name="Group 134"/>
          <p:cNvGrpSpPr>
            <a:grpSpLocks/>
          </p:cNvGrpSpPr>
          <p:nvPr/>
        </p:nvGrpSpPr>
        <p:grpSpPr bwMode="auto">
          <a:xfrm rot="3051000">
            <a:off x="6753225" y="3686176"/>
            <a:ext cx="447675" cy="171450"/>
            <a:chOff x="5078" y="1860"/>
            <a:chExt cx="282" cy="108"/>
          </a:xfrm>
        </p:grpSpPr>
        <p:sp>
          <p:nvSpPr>
            <p:cNvPr id="22584" name="Rectangle 135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585" name="Rectangle 136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</p:grpSp>
      <p:sp>
        <p:nvSpPr>
          <p:cNvPr id="22562" name="Line 137"/>
          <p:cNvSpPr>
            <a:spLocks noChangeShapeType="1"/>
          </p:cNvSpPr>
          <p:nvPr/>
        </p:nvSpPr>
        <p:spPr bwMode="auto">
          <a:xfrm>
            <a:off x="5807075" y="3495675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63" name="Line 138"/>
          <p:cNvSpPr>
            <a:spLocks noChangeShapeType="1"/>
          </p:cNvSpPr>
          <p:nvPr/>
        </p:nvSpPr>
        <p:spPr bwMode="auto">
          <a:xfrm>
            <a:off x="6442075" y="3736975"/>
            <a:ext cx="13335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64" name="Line 139"/>
          <p:cNvSpPr>
            <a:spLocks noChangeShapeType="1"/>
          </p:cNvSpPr>
          <p:nvPr/>
        </p:nvSpPr>
        <p:spPr bwMode="auto">
          <a:xfrm>
            <a:off x="6765925" y="3835400"/>
            <a:ext cx="117475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65" name="Line 140"/>
          <p:cNvSpPr>
            <a:spLocks noChangeShapeType="1"/>
          </p:cNvSpPr>
          <p:nvPr/>
        </p:nvSpPr>
        <p:spPr bwMode="auto">
          <a:xfrm>
            <a:off x="7134225" y="3949700"/>
            <a:ext cx="101600" cy="18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66" name="Text Box 141"/>
          <p:cNvSpPr txBox="1">
            <a:spLocks noChangeArrowheads="1"/>
          </p:cNvSpPr>
          <p:nvPr/>
        </p:nvSpPr>
        <p:spPr bwMode="auto">
          <a:xfrm>
            <a:off x="6415088" y="2465388"/>
            <a:ext cx="252888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Comic Sans MS" pitchFamily="66" charset="0"/>
              </a:rPr>
              <a:t>fragmentation: </a:t>
            </a:r>
            <a:endParaRPr lang="en-US" sz="1600" b="0">
              <a:solidFill>
                <a:srgbClr val="3333FF"/>
              </a:solidFill>
              <a:latin typeface="Comic Sans MS" pitchFamily="66" charset="0"/>
            </a:endParaRPr>
          </a:p>
          <a:p>
            <a:r>
              <a:rPr lang="en-US" sz="1600" b="0">
                <a:solidFill>
                  <a:srgbClr val="3333FF"/>
                </a:solidFill>
                <a:latin typeface="Comic Sans MS" pitchFamily="66" charset="0"/>
              </a:rPr>
              <a:t>in:</a:t>
            </a:r>
            <a:r>
              <a:rPr lang="en-US" sz="1600" b="0">
                <a:latin typeface="Comic Sans MS" pitchFamily="66" charset="0"/>
              </a:rPr>
              <a:t> one large datagram</a:t>
            </a:r>
          </a:p>
          <a:p>
            <a:r>
              <a:rPr lang="en-US" sz="1600" b="0">
                <a:solidFill>
                  <a:srgbClr val="3333FF"/>
                </a:solidFill>
                <a:latin typeface="Comic Sans MS" pitchFamily="66" charset="0"/>
              </a:rPr>
              <a:t>out:</a:t>
            </a:r>
            <a:r>
              <a:rPr lang="en-US" sz="1600" b="0">
                <a:latin typeface="Comic Sans MS" pitchFamily="66" charset="0"/>
              </a:rPr>
              <a:t> 3 smaller datagrams</a:t>
            </a:r>
            <a:endParaRPr lang="en-US" sz="1800" b="0">
              <a:latin typeface="Comic Sans MS" pitchFamily="66" charset="0"/>
            </a:endParaRPr>
          </a:p>
        </p:txBody>
      </p:sp>
      <p:grpSp>
        <p:nvGrpSpPr>
          <p:cNvPr id="22567" name="Group 142"/>
          <p:cNvGrpSpPr>
            <a:grpSpLocks/>
          </p:cNvGrpSpPr>
          <p:nvPr/>
        </p:nvGrpSpPr>
        <p:grpSpPr bwMode="auto">
          <a:xfrm rot="-10773343">
            <a:off x="5410200" y="4572000"/>
            <a:ext cx="447675" cy="171450"/>
            <a:chOff x="5078" y="1860"/>
            <a:chExt cx="282" cy="108"/>
          </a:xfrm>
        </p:grpSpPr>
        <p:sp>
          <p:nvSpPr>
            <p:cNvPr id="22582" name="Rectangle 143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583" name="Rectangle 144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</p:grpSp>
      <p:grpSp>
        <p:nvGrpSpPr>
          <p:cNvPr id="22568" name="Group 145"/>
          <p:cNvGrpSpPr>
            <a:grpSpLocks/>
          </p:cNvGrpSpPr>
          <p:nvPr/>
        </p:nvGrpSpPr>
        <p:grpSpPr bwMode="auto">
          <a:xfrm rot="-10773343">
            <a:off x="5413375" y="4765675"/>
            <a:ext cx="447675" cy="171450"/>
            <a:chOff x="5078" y="1860"/>
            <a:chExt cx="282" cy="108"/>
          </a:xfrm>
        </p:grpSpPr>
        <p:sp>
          <p:nvSpPr>
            <p:cNvPr id="22580" name="Rectangle 146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581" name="Rectangle 147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</p:grpSp>
      <p:grpSp>
        <p:nvGrpSpPr>
          <p:cNvPr id="22569" name="Group 148"/>
          <p:cNvGrpSpPr>
            <a:grpSpLocks/>
          </p:cNvGrpSpPr>
          <p:nvPr/>
        </p:nvGrpSpPr>
        <p:grpSpPr bwMode="auto">
          <a:xfrm rot="-10773343">
            <a:off x="5416550" y="4959350"/>
            <a:ext cx="447675" cy="171450"/>
            <a:chOff x="5078" y="1860"/>
            <a:chExt cx="282" cy="108"/>
          </a:xfrm>
        </p:grpSpPr>
        <p:sp>
          <p:nvSpPr>
            <p:cNvPr id="22578" name="Rectangle 149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579" name="Rectangle 150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</p:grpSp>
      <p:sp>
        <p:nvSpPr>
          <p:cNvPr id="22570" name="Line 151"/>
          <p:cNvSpPr>
            <a:spLocks noChangeShapeType="1"/>
          </p:cNvSpPr>
          <p:nvPr/>
        </p:nvSpPr>
        <p:spPr bwMode="auto">
          <a:xfrm rot="9691848">
            <a:off x="5165725" y="4629150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71" name="Line 152"/>
          <p:cNvSpPr>
            <a:spLocks noChangeShapeType="1"/>
          </p:cNvSpPr>
          <p:nvPr/>
        </p:nvSpPr>
        <p:spPr bwMode="auto">
          <a:xfrm rot="9691848">
            <a:off x="5156200" y="4803775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72" name="Line 153"/>
          <p:cNvSpPr>
            <a:spLocks noChangeShapeType="1"/>
          </p:cNvSpPr>
          <p:nvPr/>
        </p:nvSpPr>
        <p:spPr bwMode="auto">
          <a:xfrm rot="9691848">
            <a:off x="5159375" y="5010150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pSp>
        <p:nvGrpSpPr>
          <p:cNvPr id="22573" name="Group 154"/>
          <p:cNvGrpSpPr>
            <a:grpSpLocks/>
          </p:cNvGrpSpPr>
          <p:nvPr/>
        </p:nvGrpSpPr>
        <p:grpSpPr bwMode="auto">
          <a:xfrm rot="10793026">
            <a:off x="4081463" y="4408488"/>
            <a:ext cx="1030287" cy="173037"/>
            <a:chOff x="4712" y="1742"/>
            <a:chExt cx="648" cy="108"/>
          </a:xfrm>
        </p:grpSpPr>
        <p:sp>
          <p:nvSpPr>
            <p:cNvPr id="22576" name="Rectangle 155"/>
            <p:cNvSpPr>
              <a:spLocks noChangeArrowheads="1"/>
            </p:cNvSpPr>
            <p:nvPr/>
          </p:nvSpPr>
          <p:spPr bwMode="auto">
            <a:xfrm>
              <a:off x="4712" y="1742"/>
              <a:ext cx="648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577" name="Rectangle 156"/>
            <p:cNvSpPr>
              <a:spLocks noChangeArrowheads="1"/>
            </p:cNvSpPr>
            <p:nvPr/>
          </p:nvSpPr>
          <p:spPr bwMode="auto">
            <a:xfrm>
              <a:off x="4712" y="1742"/>
              <a:ext cx="534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</p:grpSp>
      <p:sp>
        <p:nvSpPr>
          <p:cNvPr id="22574" name="Line 157"/>
          <p:cNvSpPr>
            <a:spLocks noChangeShapeType="1"/>
          </p:cNvSpPr>
          <p:nvPr/>
        </p:nvSpPr>
        <p:spPr bwMode="auto">
          <a:xfrm rot="9691848">
            <a:off x="3832225" y="4451350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75" name="Text Box 158"/>
          <p:cNvSpPr txBox="1">
            <a:spLocks noChangeArrowheads="1"/>
          </p:cNvSpPr>
          <p:nvPr/>
        </p:nvSpPr>
        <p:spPr bwMode="auto">
          <a:xfrm>
            <a:off x="4471988" y="4062413"/>
            <a:ext cx="12461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Comic Sans MS" pitchFamily="66" charset="0"/>
              </a:rPr>
              <a:t>reassembly</a:t>
            </a:r>
            <a:endParaRPr lang="en-US" sz="1800" b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Fragmentation/Reassembly</a:t>
            </a: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3635375" y="1681163"/>
            <a:ext cx="4800600" cy="4041775"/>
            <a:chOff x="1218" y="944"/>
            <a:chExt cx="3024" cy="2546"/>
          </a:xfrm>
        </p:grpSpPr>
        <p:grpSp>
          <p:nvGrpSpPr>
            <p:cNvPr id="23557" name="Group 4"/>
            <p:cNvGrpSpPr>
              <a:grpSpLocks/>
            </p:cNvGrpSpPr>
            <p:nvPr/>
          </p:nvGrpSpPr>
          <p:grpSpPr bwMode="auto">
            <a:xfrm>
              <a:off x="1218" y="944"/>
              <a:ext cx="2676" cy="416"/>
              <a:chOff x="3006" y="1208"/>
              <a:chExt cx="2676" cy="416"/>
            </a:xfrm>
          </p:grpSpPr>
          <p:sp>
            <p:nvSpPr>
              <p:cNvPr id="23601" name="Rectangle 5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ro-RO" sz="1800" b="0">
                  <a:latin typeface="Comic Sans MS" pitchFamily="66" charset="0"/>
                </a:endParaRPr>
              </a:p>
            </p:txBody>
          </p:sp>
          <p:sp>
            <p:nvSpPr>
              <p:cNvPr id="23602" name="Rectangle 6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603" name="Text Box 7"/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9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800" b="0">
                    <a:latin typeface="Comic Sans MS" pitchFamily="66" charset="0"/>
                  </a:rPr>
                  <a:t>ID</a:t>
                </a:r>
              </a:p>
              <a:p>
                <a:r>
                  <a:rPr lang="en-US" sz="1800" b="0">
                    <a:latin typeface="Comic Sans MS" pitchFamily="66" charset="0"/>
                  </a:rPr>
                  <a:t>=x</a:t>
                </a:r>
              </a:p>
            </p:txBody>
          </p:sp>
          <p:sp>
            <p:nvSpPr>
              <p:cNvPr id="23604" name="Text Box 8"/>
              <p:cNvSpPr txBox="1">
                <a:spLocks noChangeArrowheads="1"/>
              </p:cNvSpPr>
              <p:nvPr/>
            </p:nvSpPr>
            <p:spPr bwMode="auto">
              <a:xfrm>
                <a:off x="4605" y="1220"/>
                <a:ext cx="55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sz="1800" b="0">
                    <a:latin typeface="Comic Sans MS" pitchFamily="66" charset="0"/>
                  </a:rPr>
                  <a:t>offset</a:t>
                </a:r>
              </a:p>
              <a:p>
                <a:pPr algn="ctr"/>
                <a:r>
                  <a:rPr lang="en-US" sz="1800" b="0">
                    <a:latin typeface="Comic Sans MS" pitchFamily="66" charset="0"/>
                  </a:rPr>
                  <a:t>=</a:t>
                </a:r>
                <a:r>
                  <a:rPr lang="en-US" sz="1800" b="0">
                    <a:solidFill>
                      <a:srgbClr val="92D050"/>
                    </a:solidFill>
                    <a:latin typeface="Comic Sans MS" pitchFamily="66" charset="0"/>
                  </a:rPr>
                  <a:t>0</a:t>
                </a:r>
              </a:p>
            </p:txBody>
          </p:sp>
          <p:sp>
            <p:nvSpPr>
              <p:cNvPr id="23605" name="Text Box 9"/>
              <p:cNvSpPr txBox="1">
                <a:spLocks noChangeArrowheads="1"/>
              </p:cNvSpPr>
              <p:nvPr/>
            </p:nvSpPr>
            <p:spPr bwMode="auto">
              <a:xfrm>
                <a:off x="3980" y="1220"/>
                <a:ext cx="67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sz="1800" b="0">
                    <a:latin typeface="Comic Sans MS" pitchFamily="66" charset="0"/>
                  </a:rPr>
                  <a:t>fragflag</a:t>
                </a:r>
              </a:p>
              <a:p>
                <a:pPr algn="ctr"/>
                <a:r>
                  <a:rPr lang="en-US" sz="1800" b="0">
                    <a:latin typeface="Comic Sans MS" pitchFamily="66" charset="0"/>
                  </a:rPr>
                  <a:t>=</a:t>
                </a:r>
                <a:r>
                  <a:rPr lang="en-US" sz="1800" b="0">
                    <a:solidFill>
                      <a:srgbClr val="92D050"/>
                    </a:solidFill>
                    <a:latin typeface="Comic Sans MS" pitchFamily="66" charset="0"/>
                  </a:rPr>
                  <a:t>0</a:t>
                </a:r>
              </a:p>
            </p:txBody>
          </p:sp>
          <p:sp>
            <p:nvSpPr>
              <p:cNvPr id="23606" name="Text Box 10"/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41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800" b="0">
                    <a:latin typeface="Comic Sans MS" pitchFamily="66" charset="0"/>
                  </a:rPr>
                  <a:t>length</a:t>
                </a:r>
              </a:p>
              <a:p>
                <a:r>
                  <a:rPr lang="en-US" sz="1800" b="0">
                    <a:latin typeface="Comic Sans MS" pitchFamily="66" charset="0"/>
                  </a:rPr>
                  <a:t>=4000</a:t>
                </a:r>
              </a:p>
            </p:txBody>
          </p:sp>
          <p:sp>
            <p:nvSpPr>
              <p:cNvPr id="23607" name="Line 11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608" name="Line 12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609" name="Line 13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610" name="Line 14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611" name="Line 15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612" name="Rectangle 16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23558" name="Group 17"/>
            <p:cNvGrpSpPr>
              <a:grpSpLocks/>
            </p:cNvGrpSpPr>
            <p:nvPr/>
          </p:nvGrpSpPr>
          <p:grpSpPr bwMode="auto">
            <a:xfrm>
              <a:off x="1566" y="2048"/>
              <a:ext cx="2676" cy="416"/>
              <a:chOff x="3006" y="1208"/>
              <a:chExt cx="2676" cy="416"/>
            </a:xfrm>
          </p:grpSpPr>
          <p:sp>
            <p:nvSpPr>
              <p:cNvPr id="23589" name="Rectangle 18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ro-RO" sz="1800" b="0">
                  <a:latin typeface="Comic Sans MS" pitchFamily="66" charset="0"/>
                </a:endParaRPr>
              </a:p>
            </p:txBody>
          </p:sp>
          <p:sp>
            <p:nvSpPr>
              <p:cNvPr id="23590" name="Rectangle 19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591" name="Text Box 20"/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9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800" b="0">
                    <a:latin typeface="Comic Sans MS" pitchFamily="66" charset="0"/>
                  </a:rPr>
                  <a:t>ID</a:t>
                </a:r>
              </a:p>
              <a:p>
                <a:r>
                  <a:rPr lang="en-US" sz="1800" b="0">
                    <a:latin typeface="Comic Sans MS" pitchFamily="66" charset="0"/>
                  </a:rPr>
                  <a:t>=x</a:t>
                </a:r>
              </a:p>
            </p:txBody>
          </p:sp>
          <p:sp>
            <p:nvSpPr>
              <p:cNvPr id="23592" name="Text Box 21"/>
              <p:cNvSpPr txBox="1">
                <a:spLocks noChangeArrowheads="1"/>
              </p:cNvSpPr>
              <p:nvPr/>
            </p:nvSpPr>
            <p:spPr bwMode="auto">
              <a:xfrm>
                <a:off x="4605" y="1220"/>
                <a:ext cx="55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sz="1800" b="0">
                    <a:latin typeface="Comic Sans MS" pitchFamily="66" charset="0"/>
                  </a:rPr>
                  <a:t>offset</a:t>
                </a:r>
              </a:p>
              <a:p>
                <a:pPr algn="ctr"/>
                <a:r>
                  <a:rPr lang="en-US" sz="1800" b="0">
                    <a:latin typeface="Comic Sans MS" pitchFamily="66" charset="0"/>
                  </a:rPr>
                  <a:t>=0</a:t>
                </a:r>
              </a:p>
            </p:txBody>
          </p:sp>
          <p:sp>
            <p:nvSpPr>
              <p:cNvPr id="23593" name="Text Box 22"/>
              <p:cNvSpPr txBox="1">
                <a:spLocks noChangeArrowheads="1"/>
              </p:cNvSpPr>
              <p:nvPr/>
            </p:nvSpPr>
            <p:spPr bwMode="auto">
              <a:xfrm>
                <a:off x="3980" y="1220"/>
                <a:ext cx="67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sz="1800" b="0">
                    <a:latin typeface="Comic Sans MS" pitchFamily="66" charset="0"/>
                  </a:rPr>
                  <a:t>fragflag</a:t>
                </a:r>
              </a:p>
              <a:p>
                <a:pPr algn="ctr"/>
                <a:r>
                  <a:rPr lang="en-US" sz="1800" b="0">
                    <a:latin typeface="Comic Sans MS" pitchFamily="66" charset="0"/>
                  </a:rPr>
                  <a:t>=1</a:t>
                </a:r>
              </a:p>
            </p:txBody>
          </p:sp>
          <p:sp>
            <p:nvSpPr>
              <p:cNvPr id="23594" name="Text Box 23"/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3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800" b="0">
                    <a:latin typeface="Comic Sans MS" pitchFamily="66" charset="0"/>
                  </a:rPr>
                  <a:t>length</a:t>
                </a:r>
              </a:p>
              <a:p>
                <a:r>
                  <a:rPr lang="en-US" sz="1800" b="0">
                    <a:latin typeface="Comic Sans MS" pitchFamily="66" charset="0"/>
                  </a:rPr>
                  <a:t>=1500</a:t>
                </a:r>
              </a:p>
            </p:txBody>
          </p:sp>
          <p:sp>
            <p:nvSpPr>
              <p:cNvPr id="23595" name="Line 24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596" name="Line 25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597" name="Line 26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598" name="Line 27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599" name="Line 28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600" name="Rectangle 29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23559" name="Group 30"/>
            <p:cNvGrpSpPr>
              <a:grpSpLocks/>
            </p:cNvGrpSpPr>
            <p:nvPr/>
          </p:nvGrpSpPr>
          <p:grpSpPr bwMode="auto">
            <a:xfrm>
              <a:off x="1566" y="2552"/>
              <a:ext cx="2676" cy="416"/>
              <a:chOff x="3006" y="1208"/>
              <a:chExt cx="2676" cy="416"/>
            </a:xfrm>
          </p:grpSpPr>
          <p:sp>
            <p:nvSpPr>
              <p:cNvPr id="23577" name="Rectangle 31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ro-RO" sz="1800" b="0">
                  <a:latin typeface="Comic Sans MS" pitchFamily="66" charset="0"/>
                </a:endParaRPr>
              </a:p>
            </p:txBody>
          </p:sp>
          <p:sp>
            <p:nvSpPr>
              <p:cNvPr id="23578" name="Rectangle 32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579" name="Text Box 33"/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9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800" b="0">
                    <a:latin typeface="Comic Sans MS" pitchFamily="66" charset="0"/>
                  </a:rPr>
                  <a:t>ID</a:t>
                </a:r>
              </a:p>
              <a:p>
                <a:r>
                  <a:rPr lang="en-US" sz="1800" b="0">
                    <a:latin typeface="Comic Sans MS" pitchFamily="66" charset="0"/>
                  </a:rPr>
                  <a:t>=x</a:t>
                </a:r>
              </a:p>
            </p:txBody>
          </p:sp>
          <p:sp>
            <p:nvSpPr>
              <p:cNvPr id="23580" name="Text Box 34"/>
              <p:cNvSpPr txBox="1">
                <a:spLocks noChangeArrowheads="1"/>
              </p:cNvSpPr>
              <p:nvPr/>
            </p:nvSpPr>
            <p:spPr bwMode="auto">
              <a:xfrm>
                <a:off x="4605" y="1220"/>
                <a:ext cx="55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sz="1800" b="0">
                    <a:latin typeface="Comic Sans MS" pitchFamily="66" charset="0"/>
                  </a:rPr>
                  <a:t>offset</a:t>
                </a:r>
              </a:p>
              <a:p>
                <a:pPr algn="ctr"/>
                <a:r>
                  <a:rPr lang="en-US" sz="1800" b="0">
                    <a:latin typeface="Comic Sans MS" pitchFamily="66" charset="0"/>
                  </a:rPr>
                  <a:t>=1480</a:t>
                </a:r>
              </a:p>
            </p:txBody>
          </p:sp>
          <p:sp>
            <p:nvSpPr>
              <p:cNvPr id="23581" name="Text Box 35"/>
              <p:cNvSpPr txBox="1">
                <a:spLocks noChangeArrowheads="1"/>
              </p:cNvSpPr>
              <p:nvPr/>
            </p:nvSpPr>
            <p:spPr bwMode="auto">
              <a:xfrm>
                <a:off x="3980" y="1220"/>
                <a:ext cx="67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sz="1800" b="0">
                    <a:latin typeface="Comic Sans MS" pitchFamily="66" charset="0"/>
                  </a:rPr>
                  <a:t>fragflag</a:t>
                </a:r>
              </a:p>
              <a:p>
                <a:pPr algn="ctr"/>
                <a:r>
                  <a:rPr lang="en-US" sz="1800" b="0">
                    <a:latin typeface="Comic Sans MS" pitchFamily="66" charset="0"/>
                  </a:rPr>
                  <a:t>=1</a:t>
                </a:r>
              </a:p>
            </p:txBody>
          </p:sp>
          <p:sp>
            <p:nvSpPr>
              <p:cNvPr id="23582" name="Text Box 36"/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3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800" b="0">
                    <a:latin typeface="Comic Sans MS" pitchFamily="66" charset="0"/>
                  </a:rPr>
                  <a:t>length</a:t>
                </a:r>
              </a:p>
              <a:p>
                <a:r>
                  <a:rPr lang="en-US" sz="1800" b="0">
                    <a:latin typeface="Comic Sans MS" pitchFamily="66" charset="0"/>
                  </a:rPr>
                  <a:t>=1500</a:t>
                </a:r>
              </a:p>
            </p:txBody>
          </p:sp>
          <p:sp>
            <p:nvSpPr>
              <p:cNvPr id="23583" name="Line 37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584" name="Line 38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585" name="Line 39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586" name="Line 40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587" name="Line 41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588" name="Rectangle 42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23560" name="Group 43"/>
            <p:cNvGrpSpPr>
              <a:grpSpLocks/>
            </p:cNvGrpSpPr>
            <p:nvPr/>
          </p:nvGrpSpPr>
          <p:grpSpPr bwMode="auto">
            <a:xfrm>
              <a:off x="1560" y="3074"/>
              <a:ext cx="2676" cy="416"/>
              <a:chOff x="3006" y="1208"/>
              <a:chExt cx="2676" cy="416"/>
            </a:xfrm>
          </p:grpSpPr>
          <p:sp>
            <p:nvSpPr>
              <p:cNvPr id="23565" name="Rectangle 44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ro-RO" sz="1800" b="0">
                  <a:latin typeface="Comic Sans MS" pitchFamily="66" charset="0"/>
                </a:endParaRPr>
              </a:p>
            </p:txBody>
          </p:sp>
          <p:sp>
            <p:nvSpPr>
              <p:cNvPr id="23566" name="Rectangle 45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567" name="Text Box 46"/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9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800" b="0">
                    <a:latin typeface="Comic Sans MS" pitchFamily="66" charset="0"/>
                  </a:rPr>
                  <a:t>ID</a:t>
                </a:r>
              </a:p>
              <a:p>
                <a:r>
                  <a:rPr lang="en-US" sz="1800" b="0">
                    <a:latin typeface="Comic Sans MS" pitchFamily="66" charset="0"/>
                  </a:rPr>
                  <a:t>=x</a:t>
                </a:r>
              </a:p>
            </p:txBody>
          </p:sp>
          <p:sp>
            <p:nvSpPr>
              <p:cNvPr id="23568" name="Text Box 47"/>
              <p:cNvSpPr txBox="1">
                <a:spLocks noChangeArrowheads="1"/>
              </p:cNvSpPr>
              <p:nvPr/>
            </p:nvSpPr>
            <p:spPr bwMode="auto">
              <a:xfrm>
                <a:off x="4605" y="1220"/>
                <a:ext cx="55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sz="1800" b="0">
                    <a:latin typeface="Comic Sans MS" pitchFamily="66" charset="0"/>
                  </a:rPr>
                  <a:t>offset</a:t>
                </a:r>
              </a:p>
              <a:p>
                <a:pPr algn="ctr"/>
                <a:r>
                  <a:rPr lang="en-US" sz="1800" b="0">
                    <a:latin typeface="Comic Sans MS" pitchFamily="66" charset="0"/>
                  </a:rPr>
                  <a:t>=</a:t>
                </a:r>
                <a:r>
                  <a:rPr lang="en-US" sz="1800" b="0">
                    <a:solidFill>
                      <a:srgbClr val="FF0000"/>
                    </a:solidFill>
                    <a:latin typeface="Comic Sans MS" pitchFamily="66" charset="0"/>
                  </a:rPr>
                  <a:t>2960</a:t>
                </a:r>
              </a:p>
            </p:txBody>
          </p:sp>
          <p:sp>
            <p:nvSpPr>
              <p:cNvPr id="23569" name="Text Box 48"/>
              <p:cNvSpPr txBox="1">
                <a:spLocks noChangeArrowheads="1"/>
              </p:cNvSpPr>
              <p:nvPr/>
            </p:nvSpPr>
            <p:spPr bwMode="auto">
              <a:xfrm>
                <a:off x="3980" y="1220"/>
                <a:ext cx="67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sz="1800" b="0">
                    <a:latin typeface="Comic Sans MS" pitchFamily="66" charset="0"/>
                  </a:rPr>
                  <a:t>fragflag</a:t>
                </a:r>
              </a:p>
              <a:p>
                <a:pPr algn="ctr"/>
                <a:r>
                  <a:rPr lang="en-US" sz="1800" b="0">
                    <a:solidFill>
                      <a:srgbClr val="FF0000"/>
                    </a:solidFill>
                    <a:latin typeface="Comic Sans MS" pitchFamily="66" charset="0"/>
                  </a:rPr>
                  <a:t>=0</a:t>
                </a:r>
              </a:p>
            </p:txBody>
          </p:sp>
          <p:sp>
            <p:nvSpPr>
              <p:cNvPr id="23570" name="Text Box 49"/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3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800" b="0">
                    <a:latin typeface="Comic Sans MS" pitchFamily="66" charset="0"/>
                  </a:rPr>
                  <a:t>length</a:t>
                </a:r>
              </a:p>
              <a:p>
                <a:r>
                  <a:rPr lang="en-US" sz="1800" b="0">
                    <a:latin typeface="Comic Sans MS" pitchFamily="66" charset="0"/>
                  </a:rPr>
                  <a:t>=1040</a:t>
                </a:r>
              </a:p>
            </p:txBody>
          </p:sp>
          <p:sp>
            <p:nvSpPr>
              <p:cNvPr id="23571" name="Line 50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572" name="Line 51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573" name="Line 52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574" name="Line 53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575" name="Line 54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576" name="Rectangle 55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sp>
          <p:nvSpPr>
            <p:cNvPr id="23561" name="Freeform 56"/>
            <p:cNvSpPr>
              <a:spLocks/>
            </p:cNvSpPr>
            <p:nvPr/>
          </p:nvSpPr>
          <p:spPr bwMode="auto">
            <a:xfrm>
              <a:off x="1290" y="1422"/>
              <a:ext cx="210" cy="1362"/>
            </a:xfrm>
            <a:custGeom>
              <a:avLst/>
              <a:gdLst>
                <a:gd name="T0" fmla="*/ 0 w 210"/>
                <a:gd name="T1" fmla="*/ 0 h 1362"/>
                <a:gd name="T2" fmla="*/ 0 w 210"/>
                <a:gd name="T3" fmla="*/ 1362 h 1362"/>
                <a:gd name="T4" fmla="*/ 210 w 210"/>
                <a:gd name="T5" fmla="*/ 858 h 1362"/>
                <a:gd name="T6" fmla="*/ 0 60000 65536"/>
                <a:gd name="T7" fmla="*/ 0 60000 65536"/>
                <a:gd name="T8" fmla="*/ 0 60000 65536"/>
                <a:gd name="T9" fmla="*/ 0 w 210"/>
                <a:gd name="T10" fmla="*/ 0 h 1362"/>
                <a:gd name="T11" fmla="*/ 210 w 210"/>
                <a:gd name="T12" fmla="*/ 1362 h 13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" h="1362">
                  <a:moveTo>
                    <a:pt x="0" y="0"/>
                  </a:moveTo>
                  <a:lnTo>
                    <a:pt x="0" y="1362"/>
                  </a:lnTo>
                  <a:lnTo>
                    <a:pt x="210" y="858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3562" name="Line 57"/>
            <p:cNvSpPr>
              <a:spLocks noChangeShapeType="1"/>
            </p:cNvSpPr>
            <p:nvPr/>
          </p:nvSpPr>
          <p:spPr bwMode="auto">
            <a:xfrm>
              <a:off x="1290" y="2766"/>
              <a:ext cx="22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3563" name="Line 58"/>
            <p:cNvSpPr>
              <a:spLocks noChangeShapeType="1"/>
            </p:cNvSpPr>
            <p:nvPr/>
          </p:nvSpPr>
          <p:spPr bwMode="auto">
            <a:xfrm>
              <a:off x="1296" y="2772"/>
              <a:ext cx="210" cy="49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3564" name="Text Box 59"/>
            <p:cNvSpPr txBox="1">
              <a:spLocks noChangeArrowheads="1"/>
            </p:cNvSpPr>
            <p:nvPr/>
          </p:nvSpPr>
          <p:spPr bwMode="auto">
            <a:xfrm>
              <a:off x="1274" y="1472"/>
              <a:ext cx="205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 b="0">
                  <a:solidFill>
                    <a:srgbClr val="FF0000"/>
                  </a:solidFill>
                  <a:latin typeface="Comic Sans MS" pitchFamily="66" charset="0"/>
                </a:rPr>
                <a:t>One large datagram becomes</a:t>
              </a:r>
            </a:p>
            <a:p>
              <a:r>
                <a:rPr lang="en-US" sz="1800" b="0">
                  <a:solidFill>
                    <a:srgbClr val="FF0000"/>
                  </a:solidFill>
                  <a:latin typeface="Comic Sans MS" pitchFamily="66" charset="0"/>
                </a:rPr>
                <a:t>several smaller datagrams</a:t>
              </a:r>
              <a:endParaRPr lang="en-US" sz="1800" b="0">
                <a:latin typeface="Comic Sans MS" pitchFamily="66" charset="0"/>
              </a:endParaRPr>
            </a:p>
          </p:txBody>
        </p:sp>
      </p:grpSp>
      <p:sp>
        <p:nvSpPr>
          <p:cNvPr id="23556" name="Rectangle 60"/>
          <p:cNvSpPr>
            <a:spLocks noChangeArrowheads="1"/>
          </p:cNvSpPr>
          <p:nvPr/>
        </p:nvSpPr>
        <p:spPr bwMode="auto">
          <a:xfrm>
            <a:off x="304800" y="1801813"/>
            <a:ext cx="2857500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 u="sng">
                <a:solidFill>
                  <a:srgbClr val="FF0000"/>
                </a:solidFill>
              </a:rPr>
              <a:t>Example</a:t>
            </a:r>
            <a:endParaRPr lang="en-US" b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b="0"/>
              <a:t>4000 byte datagram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b="0"/>
              <a:t>MTU = 1500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NAT – Network Address Translation</a:t>
            </a:r>
          </a:p>
        </p:txBody>
      </p:sp>
      <p:sp>
        <p:nvSpPr>
          <p:cNvPr id="24579" name="Freeform 3"/>
          <p:cNvSpPr>
            <a:spLocks/>
          </p:cNvSpPr>
          <p:nvPr/>
        </p:nvSpPr>
        <p:spPr bwMode="auto">
          <a:xfrm>
            <a:off x="4152900" y="1871663"/>
            <a:ext cx="3738563" cy="2697162"/>
          </a:xfrm>
          <a:custGeom>
            <a:avLst/>
            <a:gdLst>
              <a:gd name="T0" fmla="*/ 554038 w 2355"/>
              <a:gd name="T1" fmla="*/ 1208087 h 1699"/>
              <a:gd name="T2" fmla="*/ 2620963 w 2355"/>
              <a:gd name="T3" fmla="*/ 1162050 h 1699"/>
              <a:gd name="T4" fmla="*/ 2814638 w 2355"/>
              <a:gd name="T5" fmla="*/ 365125 h 1699"/>
              <a:gd name="T6" fmla="*/ 3221038 w 2355"/>
              <a:gd name="T7" fmla="*/ 12700 h 1699"/>
              <a:gd name="T8" fmla="*/ 3598863 w 2355"/>
              <a:gd name="T9" fmla="*/ 290512 h 1699"/>
              <a:gd name="T10" fmla="*/ 3738563 w 2355"/>
              <a:gd name="T11" fmla="*/ 1495425 h 1699"/>
              <a:gd name="T12" fmla="*/ 3598863 w 2355"/>
              <a:gd name="T13" fmla="*/ 2527300 h 1699"/>
              <a:gd name="T14" fmla="*/ 2921000 w 2355"/>
              <a:gd name="T15" fmla="*/ 2517775 h 1699"/>
              <a:gd name="T16" fmla="*/ 2651125 w 2355"/>
              <a:gd name="T17" fmla="*/ 1627187 h 1699"/>
              <a:gd name="T18" fmla="*/ 349250 w 2355"/>
              <a:gd name="T19" fmla="*/ 1465262 h 1699"/>
              <a:gd name="T20" fmla="*/ 554038 w 2355"/>
              <a:gd name="T21" fmla="*/ 120808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4580" name="Freeform 4"/>
          <p:cNvSpPr>
            <a:spLocks/>
          </p:cNvSpPr>
          <p:nvPr/>
        </p:nvSpPr>
        <p:spPr bwMode="auto">
          <a:xfrm>
            <a:off x="0" y="2638425"/>
            <a:ext cx="3825875" cy="1355725"/>
          </a:xfrm>
          <a:custGeom>
            <a:avLst/>
            <a:gdLst>
              <a:gd name="T0" fmla="*/ 3183452 w 2269"/>
              <a:gd name="T1" fmla="*/ 452438 h 854"/>
              <a:gd name="T2" fmla="*/ 704811 w 2269"/>
              <a:gd name="T3" fmla="*/ 449263 h 854"/>
              <a:gd name="T4" fmla="*/ 101169 w 2269"/>
              <a:gd name="T5" fmla="*/ 131763 h 854"/>
              <a:gd name="T6" fmla="*/ 101169 w 2269"/>
              <a:gd name="T7" fmla="*/ 1239838 h 854"/>
              <a:gd name="T8" fmla="*/ 630620 w 2269"/>
              <a:gd name="T9" fmla="*/ 823913 h 854"/>
              <a:gd name="T10" fmla="*/ 3400965 w 2269"/>
              <a:gd name="T11" fmla="*/ 709613 h 854"/>
              <a:gd name="T12" fmla="*/ 3183452 w 2269"/>
              <a:gd name="T13" fmla="*/ 452438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7181850" y="2182813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8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1850" y="2182813"/>
                        <a:ext cx="55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7231063" y="2971800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9"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1063" y="2971800"/>
                        <a:ext cx="5794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7202488" y="3736975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0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2488" y="3736975"/>
                        <a:ext cx="563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4267200" y="3194050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>
            <a:off x="7102475" y="2451100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7107238" y="2446338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 flipV="1">
            <a:off x="7113588" y="3951288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7732713" y="2181225"/>
            <a:ext cx="892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Comic Sans MS" pitchFamily="66" charset="0"/>
              </a:rPr>
              <a:t>10.0.0.1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7859713" y="2949575"/>
            <a:ext cx="923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Comic Sans MS" pitchFamily="66" charset="0"/>
              </a:rPr>
              <a:t>10.0.0.2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7821613" y="3844925"/>
            <a:ext cx="923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Comic Sans MS" pitchFamily="66" charset="0"/>
              </a:rPr>
              <a:t>10.0.0.3</a:t>
            </a: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4217988" y="2771775"/>
            <a:ext cx="923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Comic Sans MS" pitchFamily="66" charset="0"/>
              </a:rPr>
              <a:t>10.0.0.4</a:t>
            </a:r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 flipH="1">
            <a:off x="4341813" y="3022600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2379663" y="3328988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Comic Sans MS" pitchFamily="66" charset="0"/>
              </a:rPr>
              <a:t>138.76.29.7</a:t>
            </a:r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 flipH="1">
            <a:off x="3602038" y="326072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grpSp>
        <p:nvGrpSpPr>
          <p:cNvPr id="24595" name="Group 19"/>
          <p:cNvGrpSpPr>
            <a:grpSpLocks/>
          </p:cNvGrpSpPr>
          <p:nvPr/>
        </p:nvGrpSpPr>
        <p:grpSpPr bwMode="auto">
          <a:xfrm>
            <a:off x="3746500" y="3054350"/>
            <a:ext cx="555625" cy="307975"/>
            <a:chOff x="3600" y="219"/>
            <a:chExt cx="360" cy="175"/>
          </a:xfrm>
        </p:grpSpPr>
        <p:sp>
          <p:nvSpPr>
            <p:cNvPr id="24608" name="Oval 2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4609" name="Line 2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4610" name="Line 2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4611" name="Rectangle 2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ro-RO" b="0">
                <a:latin typeface="Times New Roman" pitchFamily="18" charset="0"/>
              </a:endParaRPr>
            </a:p>
          </p:txBody>
        </p:sp>
        <p:sp>
          <p:nvSpPr>
            <p:cNvPr id="24612" name="Oval 2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24613" name="Group 2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4618" name="Line 2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4619" name="Line 2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4620" name="Line 2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24614" name="Group 2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4615" name="Line 3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4616" name="Line 3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4617" name="Line 3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</p:grpSp>
      <p:sp>
        <p:nvSpPr>
          <p:cNvPr id="24596" name="Line 33"/>
          <p:cNvSpPr>
            <a:spLocks noChangeShapeType="1"/>
          </p:cNvSpPr>
          <p:nvPr/>
        </p:nvSpPr>
        <p:spPr bwMode="auto">
          <a:xfrm>
            <a:off x="706438" y="3222625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4597" name="Text Box 34"/>
          <p:cNvSpPr txBox="1">
            <a:spLocks noChangeArrowheads="1"/>
          </p:cNvSpPr>
          <p:nvPr/>
        </p:nvSpPr>
        <p:spPr bwMode="auto">
          <a:xfrm>
            <a:off x="4691063" y="1679575"/>
            <a:ext cx="233203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latin typeface="Comic Sans MS" pitchFamily="66" charset="0"/>
              </a:rPr>
              <a:t>local network</a:t>
            </a:r>
          </a:p>
          <a:p>
            <a:pPr algn="ctr"/>
            <a:r>
              <a:rPr lang="en-US" sz="1800" b="0">
                <a:latin typeface="Comic Sans MS" pitchFamily="66" charset="0"/>
              </a:rPr>
              <a:t>(e.g., home network)</a:t>
            </a:r>
          </a:p>
          <a:p>
            <a:pPr algn="ctr"/>
            <a:r>
              <a:rPr lang="en-US" sz="1800" b="0">
                <a:latin typeface="Comic Sans MS" pitchFamily="66" charset="0"/>
              </a:rPr>
              <a:t>10.0.0/24</a:t>
            </a:r>
          </a:p>
        </p:txBody>
      </p:sp>
      <p:sp>
        <p:nvSpPr>
          <p:cNvPr id="24598" name="Line 35"/>
          <p:cNvSpPr>
            <a:spLocks noChangeShapeType="1"/>
          </p:cNvSpPr>
          <p:nvPr/>
        </p:nvSpPr>
        <p:spPr bwMode="auto">
          <a:xfrm>
            <a:off x="69850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4599" name="Line 36"/>
          <p:cNvSpPr>
            <a:spLocks noChangeShapeType="1"/>
          </p:cNvSpPr>
          <p:nvPr/>
        </p:nvSpPr>
        <p:spPr bwMode="auto">
          <a:xfrm>
            <a:off x="4033838" y="1760538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4600" name="Line 37"/>
          <p:cNvSpPr>
            <a:spLocks noChangeShapeType="1"/>
          </p:cNvSpPr>
          <p:nvPr/>
        </p:nvSpPr>
        <p:spPr bwMode="auto">
          <a:xfrm flipH="1" flipV="1">
            <a:off x="4173538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4601" name="Line 38"/>
          <p:cNvSpPr>
            <a:spLocks noChangeShapeType="1"/>
          </p:cNvSpPr>
          <p:nvPr/>
        </p:nvSpPr>
        <p:spPr bwMode="auto">
          <a:xfrm>
            <a:off x="25781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4602" name="Line 39"/>
          <p:cNvSpPr>
            <a:spLocks noChangeShapeType="1"/>
          </p:cNvSpPr>
          <p:nvPr/>
        </p:nvSpPr>
        <p:spPr bwMode="auto">
          <a:xfrm flipH="1" flipV="1">
            <a:off x="766763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4603" name="Text Box 40"/>
          <p:cNvSpPr txBox="1">
            <a:spLocks noChangeArrowheads="1"/>
          </p:cNvSpPr>
          <p:nvPr/>
        </p:nvSpPr>
        <p:spPr bwMode="auto">
          <a:xfrm>
            <a:off x="1571625" y="1666875"/>
            <a:ext cx="1123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latin typeface="Comic Sans MS" pitchFamily="66" charset="0"/>
              </a:rPr>
              <a:t>rest of</a:t>
            </a:r>
          </a:p>
          <a:p>
            <a:pPr algn="ctr"/>
            <a:r>
              <a:rPr lang="en-US" sz="1800" b="0">
                <a:latin typeface="Comic Sans MS" pitchFamily="66" charset="0"/>
              </a:rPr>
              <a:t>Internet</a:t>
            </a:r>
          </a:p>
        </p:txBody>
      </p:sp>
      <p:sp>
        <p:nvSpPr>
          <p:cNvPr id="24604" name="Line 41"/>
          <p:cNvSpPr>
            <a:spLocks noChangeShapeType="1"/>
          </p:cNvSpPr>
          <p:nvPr/>
        </p:nvSpPr>
        <p:spPr bwMode="auto">
          <a:xfrm flipH="1" flipV="1">
            <a:off x="2819400" y="3644900"/>
            <a:ext cx="11113" cy="788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4605" name="Text Box 42"/>
          <p:cNvSpPr txBox="1">
            <a:spLocks noChangeArrowheads="1"/>
          </p:cNvSpPr>
          <p:nvPr/>
        </p:nvSpPr>
        <p:spPr bwMode="auto">
          <a:xfrm>
            <a:off x="4478338" y="4414838"/>
            <a:ext cx="36163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2000" b="0">
                <a:latin typeface="Comic Sans MS" pitchFamily="66" charset="0"/>
              </a:rPr>
              <a:t>Datagrams with source or </a:t>
            </a:r>
          </a:p>
          <a:p>
            <a:pPr algn="ctr"/>
            <a:r>
              <a:rPr lang="en-US" sz="2000" b="0">
                <a:latin typeface="Comic Sans MS" pitchFamily="66" charset="0"/>
              </a:rPr>
              <a:t>destination in this network</a:t>
            </a:r>
          </a:p>
          <a:p>
            <a:pPr algn="ctr"/>
            <a:r>
              <a:rPr lang="en-US" sz="2000" b="0">
                <a:latin typeface="Comic Sans MS" pitchFamily="66" charset="0"/>
              </a:rPr>
              <a:t>have 10.0.0/24 address for </a:t>
            </a:r>
          </a:p>
          <a:p>
            <a:pPr algn="ctr"/>
            <a:r>
              <a:rPr lang="en-US" sz="2000" b="0">
                <a:latin typeface="Comic Sans MS" pitchFamily="66" charset="0"/>
              </a:rPr>
              <a:t>source, destination (as usual)</a:t>
            </a:r>
          </a:p>
        </p:txBody>
      </p:sp>
      <p:sp>
        <p:nvSpPr>
          <p:cNvPr id="24606" name="Line 43"/>
          <p:cNvSpPr>
            <a:spLocks noChangeShapeType="1"/>
          </p:cNvSpPr>
          <p:nvPr/>
        </p:nvSpPr>
        <p:spPr bwMode="auto">
          <a:xfrm flipH="1" flipV="1">
            <a:off x="5838825" y="3451225"/>
            <a:ext cx="11113" cy="996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4607" name="Text Box 44"/>
          <p:cNvSpPr txBox="1">
            <a:spLocks noChangeArrowheads="1"/>
          </p:cNvSpPr>
          <p:nvPr/>
        </p:nvSpPr>
        <p:spPr bwMode="auto">
          <a:xfrm>
            <a:off x="0" y="4424363"/>
            <a:ext cx="44989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2000" b="0" i="1">
                <a:solidFill>
                  <a:srgbClr val="FF0000"/>
                </a:solidFill>
                <a:latin typeface="Comic Sans MS" pitchFamily="66" charset="0"/>
              </a:rPr>
              <a:t>All</a:t>
            </a:r>
            <a:r>
              <a:rPr lang="en-US" sz="2000" b="0">
                <a:latin typeface="Comic Sans MS" pitchFamily="66" charset="0"/>
              </a:rPr>
              <a:t> datagrams </a:t>
            </a:r>
            <a:r>
              <a:rPr lang="en-US" sz="2000" b="0" i="1">
                <a:solidFill>
                  <a:srgbClr val="FF0000"/>
                </a:solidFill>
                <a:latin typeface="Comic Sans MS" pitchFamily="66" charset="0"/>
              </a:rPr>
              <a:t>leaving</a:t>
            </a:r>
            <a:r>
              <a:rPr lang="en-US" sz="2000" b="0">
                <a:latin typeface="Comic Sans MS" pitchFamily="66" charset="0"/>
              </a:rPr>
              <a:t> local</a:t>
            </a:r>
          </a:p>
          <a:p>
            <a:pPr algn="ctr"/>
            <a:r>
              <a:rPr lang="en-US" sz="2000" b="0">
                <a:latin typeface="Comic Sans MS" pitchFamily="66" charset="0"/>
              </a:rPr>
              <a:t>network have </a:t>
            </a:r>
            <a:r>
              <a:rPr lang="en-US" sz="2000" b="0">
                <a:solidFill>
                  <a:srgbClr val="FF0000"/>
                </a:solidFill>
                <a:latin typeface="Comic Sans MS" pitchFamily="66" charset="0"/>
              </a:rPr>
              <a:t>same</a:t>
            </a:r>
            <a:r>
              <a:rPr lang="en-US" sz="2000" b="0">
                <a:latin typeface="Comic Sans MS" pitchFamily="66" charset="0"/>
              </a:rPr>
              <a:t> single source NAT IP address: 138.76.29.7,</a:t>
            </a:r>
          </a:p>
          <a:p>
            <a:pPr algn="ctr"/>
            <a:r>
              <a:rPr lang="en-US" sz="2000" b="0">
                <a:latin typeface="Comic Sans MS" pitchFamily="66" charset="0"/>
              </a:rPr>
              <a:t>different source port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NAT – Network Address Translation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28600" y="1600200"/>
            <a:ext cx="85756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sz="2800" b="0">
                <a:solidFill>
                  <a:srgbClr val="FF0000"/>
                </a:solidFill>
              </a:rPr>
              <a:t>Motivation:</a:t>
            </a:r>
            <a:r>
              <a:rPr lang="en-US" sz="2800" b="0"/>
              <a:t> local network uses just one IP address as far as outside word is concerned: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800" b="0"/>
              <a:t>no need to be allocated range of addresses from ISP: - just one IP address is used for all devices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800" b="0"/>
              <a:t>can change addresses of devices in local network without notifying outside world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800" b="0"/>
              <a:t>can change ISP without changing addresses of devices in local network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800" b="0"/>
              <a:t>devices inside local net not explicitly addressable, visible by outside world (a security plus).</a:t>
            </a:r>
            <a:endParaRPr lang="en-US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90600"/>
          </a:xfrm>
        </p:spPr>
        <p:txBody>
          <a:bodyPr/>
          <a:lstStyle/>
          <a:p>
            <a:pPr eaLnBrk="1" hangingPunct="1"/>
            <a:r>
              <a:rPr lang="en-US" sz="3600" smtClean="0"/>
              <a:t>NAT – Network Address Translation</a:t>
            </a:r>
          </a:p>
        </p:txBody>
      </p:sp>
      <p:sp>
        <p:nvSpPr>
          <p:cNvPr id="26627" name="Freeform 3"/>
          <p:cNvSpPr>
            <a:spLocks/>
          </p:cNvSpPr>
          <p:nvPr/>
        </p:nvSpPr>
        <p:spPr bwMode="auto">
          <a:xfrm>
            <a:off x="0" y="3767138"/>
            <a:ext cx="4089400" cy="1355725"/>
          </a:xfrm>
          <a:custGeom>
            <a:avLst/>
            <a:gdLst>
              <a:gd name="T0" fmla="*/ 3402727 w 2269"/>
              <a:gd name="T1" fmla="*/ 452438 h 854"/>
              <a:gd name="T2" fmla="*/ 753358 w 2269"/>
              <a:gd name="T3" fmla="*/ 449263 h 854"/>
              <a:gd name="T4" fmla="*/ 108138 w 2269"/>
              <a:gd name="T5" fmla="*/ 131763 h 854"/>
              <a:gd name="T6" fmla="*/ 108138 w 2269"/>
              <a:gd name="T7" fmla="*/ 1239838 h 854"/>
              <a:gd name="T8" fmla="*/ 674057 w 2269"/>
              <a:gd name="T9" fmla="*/ 823913 h 854"/>
              <a:gd name="T10" fmla="*/ 3635222 w 2269"/>
              <a:gd name="T11" fmla="*/ 709613 h 854"/>
              <a:gd name="T12" fmla="*/ 3402727 w 2269"/>
              <a:gd name="T13" fmla="*/ 452438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6628" name="Freeform 4"/>
          <p:cNvSpPr>
            <a:spLocks/>
          </p:cNvSpPr>
          <p:nvPr/>
        </p:nvSpPr>
        <p:spPr bwMode="auto">
          <a:xfrm>
            <a:off x="4289425" y="3038475"/>
            <a:ext cx="3738563" cy="2697163"/>
          </a:xfrm>
          <a:custGeom>
            <a:avLst/>
            <a:gdLst>
              <a:gd name="T0" fmla="*/ 554038 w 2355"/>
              <a:gd name="T1" fmla="*/ 1208088 h 1699"/>
              <a:gd name="T2" fmla="*/ 2620963 w 2355"/>
              <a:gd name="T3" fmla="*/ 1162050 h 1699"/>
              <a:gd name="T4" fmla="*/ 2814638 w 2355"/>
              <a:gd name="T5" fmla="*/ 365125 h 1699"/>
              <a:gd name="T6" fmla="*/ 3221038 w 2355"/>
              <a:gd name="T7" fmla="*/ 12700 h 1699"/>
              <a:gd name="T8" fmla="*/ 3598863 w 2355"/>
              <a:gd name="T9" fmla="*/ 290513 h 1699"/>
              <a:gd name="T10" fmla="*/ 3738563 w 2355"/>
              <a:gd name="T11" fmla="*/ 1495425 h 1699"/>
              <a:gd name="T12" fmla="*/ 3598863 w 2355"/>
              <a:gd name="T13" fmla="*/ 2527300 h 1699"/>
              <a:gd name="T14" fmla="*/ 2921000 w 2355"/>
              <a:gd name="T15" fmla="*/ 2517775 h 1699"/>
              <a:gd name="T16" fmla="*/ 2651125 w 2355"/>
              <a:gd name="T17" fmla="*/ 1627188 h 1699"/>
              <a:gd name="T18" fmla="*/ 349250 w 2355"/>
              <a:gd name="T19" fmla="*/ 1465263 h 1699"/>
              <a:gd name="T20" fmla="*/ 554038 w 2355"/>
              <a:gd name="T21" fmla="*/ 1208088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7318375" y="3349625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2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75" y="3349625"/>
                        <a:ext cx="55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7367588" y="4138613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3"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7588" y="4138613"/>
                        <a:ext cx="5794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7339013" y="4903788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4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9013" y="4903788"/>
                        <a:ext cx="563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4403725" y="4360863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flipH="1">
            <a:off x="7239000" y="3617913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7243763" y="3613150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V="1">
            <a:off x="7250113" y="5118100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7869238" y="3348038"/>
            <a:ext cx="892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Comic Sans MS" pitchFamily="66" charset="0"/>
              </a:rPr>
              <a:t>10.0.0.1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7996238" y="4116388"/>
            <a:ext cx="923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Comic Sans MS" pitchFamily="66" charset="0"/>
              </a:rPr>
              <a:t>10.0.0.2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7958138" y="5011738"/>
            <a:ext cx="923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Comic Sans MS" pitchFamily="66" charset="0"/>
              </a:rPr>
              <a:t>10.0.0.3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456238" y="2976563"/>
            <a:ext cx="1871662" cy="1033462"/>
            <a:chOff x="3550" y="2055"/>
            <a:chExt cx="1179" cy="651"/>
          </a:xfrm>
        </p:grpSpPr>
        <p:grpSp>
          <p:nvGrpSpPr>
            <p:cNvPr id="26717" name="Group 16"/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26722" name="Rectangle 17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6723" name="Text Box 18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200" b="0">
                    <a:latin typeface="Comic Sans MS" pitchFamily="66" charset="0"/>
                  </a:rPr>
                  <a:t>S: 10.0.0.1, 3345</a:t>
                </a:r>
              </a:p>
              <a:p>
                <a:r>
                  <a:rPr lang="en-US" sz="1200" b="0">
                    <a:latin typeface="Comic Sans MS" pitchFamily="66" charset="0"/>
                  </a:rPr>
                  <a:t>D: 128.119.40.186, 80</a:t>
                </a:r>
              </a:p>
            </p:txBody>
          </p:sp>
          <p:grpSp>
            <p:nvGrpSpPr>
              <p:cNvPr id="26724" name="Group 19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26729" name="Freeform 20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ro-RO"/>
                </a:p>
              </p:txBody>
            </p:sp>
            <p:sp>
              <p:nvSpPr>
                <p:cNvPr id="26730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ro-RO"/>
                </a:p>
              </p:txBody>
            </p:sp>
            <p:sp>
              <p:nvSpPr>
                <p:cNvPr id="26731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ro-RO"/>
                </a:p>
              </p:txBody>
            </p:sp>
          </p:grpSp>
          <p:grpSp>
            <p:nvGrpSpPr>
              <p:cNvPr id="26725" name="Group 23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26726" name="Freeform 24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ro-RO"/>
                </a:p>
              </p:txBody>
            </p:sp>
            <p:sp>
              <p:nvSpPr>
                <p:cNvPr id="26727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ro-RO"/>
                </a:p>
              </p:txBody>
            </p:sp>
            <p:sp>
              <p:nvSpPr>
                <p:cNvPr id="26728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ro-RO"/>
                </a:p>
              </p:txBody>
            </p:sp>
          </p:grpSp>
        </p:grpSp>
        <p:sp>
          <p:nvSpPr>
            <p:cNvPr id="26718" name="Freeform 27"/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>
                <a:gd name="T0" fmla="*/ 0 w 417"/>
                <a:gd name="T1" fmla="*/ 342 h 264"/>
                <a:gd name="T2" fmla="*/ 564 w 417"/>
                <a:gd name="T3" fmla="*/ 342 h 264"/>
                <a:gd name="T4" fmla="*/ 564 w 417"/>
                <a:gd name="T5" fmla="*/ 0 h 264"/>
                <a:gd name="T6" fmla="*/ 0 60000 65536"/>
                <a:gd name="T7" fmla="*/ 0 60000 65536"/>
                <a:gd name="T8" fmla="*/ 0 60000 65536"/>
                <a:gd name="T9" fmla="*/ 0 w 417"/>
                <a:gd name="T10" fmla="*/ 0 h 264"/>
                <a:gd name="T11" fmla="*/ 417 w 417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ro-RO"/>
            </a:p>
          </p:txBody>
        </p:sp>
        <p:grpSp>
          <p:nvGrpSpPr>
            <p:cNvPr id="26719" name="Group 28"/>
            <p:cNvGrpSpPr>
              <a:grpSpLocks/>
            </p:cNvGrpSpPr>
            <p:nvPr/>
          </p:nvGrpSpPr>
          <p:grpSpPr bwMode="auto">
            <a:xfrm>
              <a:off x="4032" y="2419"/>
              <a:ext cx="218" cy="231"/>
              <a:chOff x="5140" y="403"/>
              <a:chExt cx="218" cy="231"/>
            </a:xfrm>
          </p:grpSpPr>
          <p:sp>
            <p:nvSpPr>
              <p:cNvPr id="26720" name="Oval 29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6721" name="Text Box 30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800" b="0">
                    <a:solidFill>
                      <a:srgbClr val="FF0000"/>
                    </a:solidFill>
                    <a:latin typeface="Comic Sans MS" pitchFamily="66" charset="0"/>
                  </a:rPr>
                  <a:t>1</a:t>
                </a:r>
              </a:p>
            </p:txBody>
          </p:sp>
        </p:grpSp>
      </p:grpSp>
      <p:sp>
        <p:nvSpPr>
          <p:cNvPr id="26640" name="Text Box 31"/>
          <p:cNvSpPr txBox="1">
            <a:spLocks noChangeArrowheads="1"/>
          </p:cNvSpPr>
          <p:nvPr/>
        </p:nvSpPr>
        <p:spPr bwMode="auto">
          <a:xfrm>
            <a:off x="4354513" y="3938588"/>
            <a:ext cx="923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Comic Sans MS" pitchFamily="66" charset="0"/>
              </a:rPr>
              <a:t>10.0.0.4</a:t>
            </a:r>
          </a:p>
        </p:txBody>
      </p:sp>
      <p:sp>
        <p:nvSpPr>
          <p:cNvPr id="26641" name="Line 32"/>
          <p:cNvSpPr>
            <a:spLocks noChangeShapeType="1"/>
          </p:cNvSpPr>
          <p:nvPr/>
        </p:nvSpPr>
        <p:spPr bwMode="auto">
          <a:xfrm flipH="1">
            <a:off x="4478338" y="4189413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6642" name="Text Box 33"/>
          <p:cNvSpPr txBox="1">
            <a:spLocks noChangeArrowheads="1"/>
          </p:cNvSpPr>
          <p:nvPr/>
        </p:nvSpPr>
        <p:spPr bwMode="auto">
          <a:xfrm>
            <a:off x="2516188" y="4495800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Comic Sans MS" pitchFamily="66" charset="0"/>
              </a:rPr>
              <a:t>138.76.29.7</a:t>
            </a:r>
          </a:p>
        </p:txBody>
      </p:sp>
      <p:sp>
        <p:nvSpPr>
          <p:cNvPr id="26643" name="Line 34"/>
          <p:cNvSpPr>
            <a:spLocks noChangeShapeType="1"/>
          </p:cNvSpPr>
          <p:nvPr/>
        </p:nvSpPr>
        <p:spPr bwMode="auto">
          <a:xfrm flipH="1">
            <a:off x="3738563" y="4427538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6289675" y="1657350"/>
            <a:ext cx="2503488" cy="1417638"/>
            <a:chOff x="3944" y="971"/>
            <a:chExt cx="1577" cy="893"/>
          </a:xfrm>
        </p:grpSpPr>
        <p:sp>
          <p:nvSpPr>
            <p:cNvPr id="26715" name="Text Box 36"/>
            <p:cNvSpPr txBox="1">
              <a:spLocks noChangeArrowheads="1"/>
            </p:cNvSpPr>
            <p:nvPr/>
          </p:nvSpPr>
          <p:spPr bwMode="auto">
            <a:xfrm>
              <a:off x="4121" y="971"/>
              <a:ext cx="140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 b="0" u="sng" dirty="0">
                  <a:solidFill>
                    <a:srgbClr val="FF0000"/>
                  </a:solidFill>
                  <a:latin typeface="Comic Sans MS" pitchFamily="66" charset="0"/>
                </a:rPr>
                <a:t>1:</a:t>
              </a:r>
              <a:r>
                <a:rPr lang="en-US" sz="1800" b="0" dirty="0">
                  <a:solidFill>
                    <a:srgbClr val="FF0000"/>
                  </a:solidFill>
                  <a:latin typeface="Comic Sans MS" pitchFamily="66" charset="0"/>
                </a:rPr>
                <a:t> host 10.0.0.1 </a:t>
              </a:r>
            </a:p>
            <a:p>
              <a:r>
                <a:rPr lang="en-US" sz="1800" b="0" dirty="0">
                  <a:solidFill>
                    <a:srgbClr val="FF0000"/>
                  </a:solidFill>
                  <a:latin typeface="Comic Sans MS" pitchFamily="66" charset="0"/>
                </a:rPr>
                <a:t>sends datagram to </a:t>
              </a:r>
            </a:p>
            <a:p>
              <a:r>
                <a:rPr lang="en-US" sz="1800" b="0" dirty="0">
                  <a:solidFill>
                    <a:srgbClr val="FF0000"/>
                  </a:solidFill>
                  <a:latin typeface="Comic Sans MS" pitchFamily="66" charset="0"/>
                </a:rPr>
                <a:t>128.119.40.186, 80</a:t>
              </a:r>
            </a:p>
          </p:txBody>
        </p:sp>
        <p:sp>
          <p:nvSpPr>
            <p:cNvPr id="26716" name="Line 37"/>
            <p:cNvSpPr>
              <a:spLocks noChangeShapeType="1"/>
            </p:cNvSpPr>
            <p:nvPr/>
          </p:nvSpPr>
          <p:spPr bwMode="auto">
            <a:xfrm flipH="1">
              <a:off x="3944" y="1105"/>
              <a:ext cx="197" cy="75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ro-RO"/>
            </a:p>
          </p:txBody>
        </p:sp>
      </p:grpSp>
      <p:sp>
        <p:nvSpPr>
          <p:cNvPr id="26645" name="Freeform 38"/>
          <p:cNvSpPr>
            <a:spLocks/>
          </p:cNvSpPr>
          <p:nvPr/>
        </p:nvSpPr>
        <p:spPr bwMode="auto">
          <a:xfrm>
            <a:off x="2165350" y="2743200"/>
            <a:ext cx="3862388" cy="1531938"/>
          </a:xfrm>
          <a:custGeom>
            <a:avLst/>
            <a:gdLst>
              <a:gd name="T0" fmla="*/ 0 w 2433"/>
              <a:gd name="T1" fmla="*/ 101600 h 965"/>
              <a:gd name="T2" fmla="*/ 3733800 w 2433"/>
              <a:gd name="T3" fmla="*/ 101600 h 965"/>
              <a:gd name="T4" fmla="*/ 2603500 w 2433"/>
              <a:gd name="T5" fmla="*/ 714375 h 965"/>
              <a:gd name="T6" fmla="*/ 2076450 w 2433"/>
              <a:gd name="T7" fmla="*/ 1531938 h 965"/>
              <a:gd name="T8" fmla="*/ 1839913 w 2433"/>
              <a:gd name="T9" fmla="*/ 1531938 h 965"/>
              <a:gd name="T10" fmla="*/ 1301750 w 2433"/>
              <a:gd name="T11" fmla="*/ 628650 h 965"/>
              <a:gd name="T12" fmla="*/ 0 w 2433"/>
              <a:gd name="T13" fmla="*/ 101600 h 9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3"/>
              <a:gd name="T22" fmla="*/ 0 h 965"/>
              <a:gd name="T23" fmla="*/ 2433 w 2433"/>
              <a:gd name="T24" fmla="*/ 965 h 9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 w="317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ro-RO"/>
          </a:p>
        </p:txBody>
      </p:sp>
      <p:sp>
        <p:nvSpPr>
          <p:cNvPr id="26646" name="Rectangle 39"/>
          <p:cNvSpPr>
            <a:spLocks noChangeArrowheads="1"/>
          </p:cNvSpPr>
          <p:nvPr/>
        </p:nvSpPr>
        <p:spPr bwMode="auto">
          <a:xfrm>
            <a:off x="2165350" y="1490663"/>
            <a:ext cx="3784600" cy="1354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o-RO"/>
          </a:p>
        </p:txBody>
      </p:sp>
      <p:sp>
        <p:nvSpPr>
          <p:cNvPr id="26647" name="Text Box 40"/>
          <p:cNvSpPr txBox="1">
            <a:spLocks noChangeArrowheads="1"/>
          </p:cNvSpPr>
          <p:nvPr/>
        </p:nvSpPr>
        <p:spPr bwMode="auto">
          <a:xfrm>
            <a:off x="2081213" y="1539875"/>
            <a:ext cx="39290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latin typeface="Comic Sans MS" pitchFamily="66" charset="0"/>
              </a:rPr>
              <a:t>NAT translation table</a:t>
            </a:r>
          </a:p>
          <a:p>
            <a:pPr algn="ctr"/>
            <a:r>
              <a:rPr lang="en-US" sz="1800" b="0">
                <a:latin typeface="Comic Sans MS" pitchFamily="66" charset="0"/>
              </a:rPr>
              <a:t>WAN side addr        LAN side addr</a:t>
            </a:r>
          </a:p>
        </p:txBody>
      </p:sp>
      <p:sp>
        <p:nvSpPr>
          <p:cNvPr id="26648" name="Line 41"/>
          <p:cNvSpPr>
            <a:spLocks noChangeShapeType="1"/>
          </p:cNvSpPr>
          <p:nvPr/>
        </p:nvSpPr>
        <p:spPr bwMode="auto">
          <a:xfrm flipV="1">
            <a:off x="2165350" y="1863725"/>
            <a:ext cx="3790950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6649" name="Line 42"/>
          <p:cNvSpPr>
            <a:spLocks noChangeShapeType="1"/>
          </p:cNvSpPr>
          <p:nvPr/>
        </p:nvSpPr>
        <p:spPr bwMode="auto">
          <a:xfrm flipV="1">
            <a:off x="2179638" y="2141538"/>
            <a:ext cx="3749675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6650" name="Line 43"/>
          <p:cNvSpPr>
            <a:spLocks noChangeShapeType="1"/>
          </p:cNvSpPr>
          <p:nvPr/>
        </p:nvSpPr>
        <p:spPr bwMode="auto">
          <a:xfrm>
            <a:off x="4289425" y="1885950"/>
            <a:ext cx="3175" cy="95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grpSp>
        <p:nvGrpSpPr>
          <p:cNvPr id="26651" name="Group 44"/>
          <p:cNvGrpSpPr>
            <a:grpSpLocks/>
          </p:cNvGrpSpPr>
          <p:nvPr/>
        </p:nvGrpSpPr>
        <p:grpSpPr bwMode="auto">
          <a:xfrm>
            <a:off x="3883025" y="4221163"/>
            <a:ext cx="555625" cy="307975"/>
            <a:chOff x="3600" y="219"/>
            <a:chExt cx="360" cy="175"/>
          </a:xfrm>
        </p:grpSpPr>
        <p:sp>
          <p:nvSpPr>
            <p:cNvPr id="26702" name="Oval 4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6703" name="Line 4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6704" name="Line 4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6705" name="Rectangle 4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ro-RO" b="0">
                <a:latin typeface="Times New Roman" pitchFamily="18" charset="0"/>
              </a:endParaRPr>
            </a:p>
          </p:txBody>
        </p:sp>
        <p:sp>
          <p:nvSpPr>
            <p:cNvPr id="26706" name="Oval 4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26707" name="Group 5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6712" name="Line 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6713" name="Line 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6714" name="Line 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26708" name="Group 5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6709" name="Line 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6710" name="Line 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6711" name="Line 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</p:grpSp>
      <p:sp>
        <p:nvSpPr>
          <p:cNvPr id="229434" name="Text Box 58"/>
          <p:cNvSpPr txBox="1">
            <a:spLocks noChangeArrowheads="1"/>
          </p:cNvSpPr>
          <p:nvPr/>
        </p:nvSpPr>
        <p:spPr bwMode="auto">
          <a:xfrm>
            <a:off x="2182813" y="2165350"/>
            <a:ext cx="37830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solidFill>
                  <a:srgbClr val="FF0000"/>
                </a:solidFill>
                <a:latin typeface="Comic Sans MS" pitchFamily="66" charset="0"/>
              </a:rPr>
              <a:t>138.76.29.7, 5001   10.0.0.1, 3345</a:t>
            </a:r>
          </a:p>
          <a:p>
            <a:pPr algn="ctr"/>
            <a:r>
              <a:rPr lang="en-US" sz="1800" b="0">
                <a:latin typeface="Comic Sans MS" pitchFamily="66" charset="0"/>
              </a:rPr>
              <a:t>……                                         ……</a:t>
            </a:r>
          </a:p>
        </p:txBody>
      </p:sp>
      <p:grpSp>
        <p:nvGrpSpPr>
          <p:cNvPr id="11" name="Group 59"/>
          <p:cNvGrpSpPr>
            <a:grpSpLocks/>
          </p:cNvGrpSpPr>
          <p:nvPr/>
        </p:nvGrpSpPr>
        <p:grpSpPr bwMode="auto">
          <a:xfrm>
            <a:off x="4586288" y="3551238"/>
            <a:ext cx="2784475" cy="1631950"/>
            <a:chOff x="3002" y="2417"/>
            <a:chExt cx="1754" cy="1028"/>
          </a:xfrm>
        </p:grpSpPr>
        <p:sp>
          <p:nvSpPr>
            <p:cNvPr id="26688" name="Rectangle 60"/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6689" name="Text Box 61"/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200" b="0">
                  <a:latin typeface="Comic Sans MS" pitchFamily="66" charset="0"/>
                </a:rPr>
                <a:t>S: 128.119.40.186, 80 </a:t>
              </a:r>
            </a:p>
            <a:p>
              <a:r>
                <a:rPr lang="en-US" sz="1200" b="0">
                  <a:latin typeface="Comic Sans MS" pitchFamily="66" charset="0"/>
                </a:rPr>
                <a:t>D: 10.0.0.1, 3345</a:t>
              </a:r>
            </a:p>
            <a:p>
              <a:endParaRPr lang="en-US" sz="1200" b="0">
                <a:latin typeface="Comic Sans MS" pitchFamily="66" charset="0"/>
              </a:endParaRPr>
            </a:p>
          </p:txBody>
        </p:sp>
        <p:grpSp>
          <p:nvGrpSpPr>
            <p:cNvPr id="26690" name="Group 62"/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26699" name="Freeform 63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ro-RO"/>
              </a:p>
            </p:txBody>
          </p:sp>
          <p:sp>
            <p:nvSpPr>
              <p:cNvPr id="26700" name="Line 64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ro-RO"/>
              </a:p>
            </p:txBody>
          </p:sp>
          <p:sp>
            <p:nvSpPr>
              <p:cNvPr id="26701" name="Line 65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ro-RO"/>
              </a:p>
            </p:txBody>
          </p:sp>
        </p:grpSp>
        <p:grpSp>
          <p:nvGrpSpPr>
            <p:cNvPr id="26691" name="Group 66"/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26696" name="Freeform 67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ro-RO"/>
              </a:p>
            </p:txBody>
          </p:sp>
          <p:sp>
            <p:nvSpPr>
              <p:cNvPr id="26697" name="Line 68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ro-RO"/>
              </a:p>
            </p:txBody>
          </p:sp>
          <p:sp>
            <p:nvSpPr>
              <p:cNvPr id="26698" name="Line 69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ro-RO"/>
              </a:p>
            </p:txBody>
          </p:sp>
        </p:grpSp>
        <p:sp>
          <p:nvSpPr>
            <p:cNvPr id="26692" name="Freeform 70"/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7"/>
                <a:gd name="T13" fmla="*/ 0 h 768"/>
                <a:gd name="T14" fmla="*/ 577 w 577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ro-RO"/>
            </a:p>
          </p:txBody>
        </p:sp>
        <p:grpSp>
          <p:nvGrpSpPr>
            <p:cNvPr id="26693" name="Group 71"/>
            <p:cNvGrpSpPr>
              <a:grpSpLocks/>
            </p:cNvGrpSpPr>
            <p:nvPr/>
          </p:nvGrpSpPr>
          <p:grpSpPr bwMode="auto">
            <a:xfrm>
              <a:off x="4240" y="3064"/>
              <a:ext cx="218" cy="231"/>
              <a:chOff x="5140" y="403"/>
              <a:chExt cx="218" cy="231"/>
            </a:xfrm>
          </p:grpSpPr>
          <p:sp>
            <p:nvSpPr>
              <p:cNvPr id="26694" name="Oval 72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6695" name="Text Box 73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800" b="0">
                    <a:solidFill>
                      <a:srgbClr val="FF0000"/>
                    </a:solidFill>
                    <a:latin typeface="Comic Sans MS" pitchFamily="66" charset="0"/>
                  </a:rPr>
                  <a:t>4</a:t>
                </a:r>
              </a:p>
            </p:txBody>
          </p:sp>
        </p:grpSp>
      </p:grpSp>
      <p:grpSp>
        <p:nvGrpSpPr>
          <p:cNvPr id="15" name="Group 74"/>
          <p:cNvGrpSpPr>
            <a:grpSpLocks/>
          </p:cNvGrpSpPr>
          <p:nvPr/>
        </p:nvGrpSpPr>
        <p:grpSpPr bwMode="auto">
          <a:xfrm>
            <a:off x="1352550" y="3757613"/>
            <a:ext cx="2497138" cy="566737"/>
            <a:chOff x="1026" y="3559"/>
            <a:chExt cx="1573" cy="357"/>
          </a:xfrm>
        </p:grpSpPr>
        <p:grpSp>
          <p:nvGrpSpPr>
            <p:cNvPr id="26673" name="Group 75"/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26678" name="Rectangle 76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6679" name="Text Box 77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200" b="0">
                    <a:latin typeface="Comic Sans MS" pitchFamily="66" charset="0"/>
                  </a:rPr>
                  <a:t>S: 138.76.29.7, 5001</a:t>
                </a:r>
              </a:p>
              <a:p>
                <a:r>
                  <a:rPr lang="en-US" sz="1200" b="0">
                    <a:latin typeface="Comic Sans MS" pitchFamily="66" charset="0"/>
                  </a:rPr>
                  <a:t>D: 128.119.40.186, 80</a:t>
                </a:r>
              </a:p>
            </p:txBody>
          </p:sp>
          <p:grpSp>
            <p:nvGrpSpPr>
              <p:cNvPr id="26680" name="Group 78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26685" name="Freeform 79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ro-RO"/>
                </a:p>
              </p:txBody>
            </p:sp>
            <p:sp>
              <p:nvSpPr>
                <p:cNvPr id="26686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ro-RO"/>
                </a:p>
              </p:txBody>
            </p:sp>
            <p:sp>
              <p:nvSpPr>
                <p:cNvPr id="26687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ro-RO"/>
                </a:p>
              </p:txBody>
            </p:sp>
          </p:grpSp>
          <p:grpSp>
            <p:nvGrpSpPr>
              <p:cNvPr id="26681" name="Group 82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26682" name="Freeform 83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ro-RO"/>
                </a:p>
              </p:txBody>
            </p:sp>
            <p:sp>
              <p:nvSpPr>
                <p:cNvPr id="26683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ro-RO"/>
                </a:p>
              </p:txBody>
            </p:sp>
            <p:sp>
              <p:nvSpPr>
                <p:cNvPr id="26684" name="Line 85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ro-RO"/>
                </a:p>
              </p:txBody>
            </p:sp>
          </p:grpSp>
        </p:grpSp>
        <p:sp>
          <p:nvSpPr>
            <p:cNvPr id="26674" name="Line 86"/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ro-RO"/>
            </a:p>
          </p:txBody>
        </p:sp>
        <p:grpSp>
          <p:nvGrpSpPr>
            <p:cNvPr id="26675" name="Group 87"/>
            <p:cNvGrpSpPr>
              <a:grpSpLocks/>
            </p:cNvGrpSpPr>
            <p:nvPr/>
          </p:nvGrpSpPr>
          <p:grpSpPr bwMode="auto">
            <a:xfrm>
              <a:off x="1143" y="3616"/>
              <a:ext cx="218" cy="231"/>
              <a:chOff x="5140" y="403"/>
              <a:chExt cx="218" cy="231"/>
            </a:xfrm>
          </p:grpSpPr>
          <p:sp>
            <p:nvSpPr>
              <p:cNvPr id="26676" name="Oval 88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6677" name="Text Box 89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800" b="0">
                    <a:solidFill>
                      <a:srgbClr val="FF0000"/>
                    </a:solidFill>
                    <a:latin typeface="Comic Sans MS" pitchFamily="66" charset="0"/>
                  </a:rPr>
                  <a:t>2</a:t>
                </a:r>
              </a:p>
            </p:txBody>
          </p:sp>
        </p:grpSp>
      </p:grpSp>
      <p:grpSp>
        <p:nvGrpSpPr>
          <p:cNvPr id="20" name="Group 90"/>
          <p:cNvGrpSpPr>
            <a:grpSpLocks/>
          </p:cNvGrpSpPr>
          <p:nvPr/>
        </p:nvGrpSpPr>
        <p:grpSpPr bwMode="auto">
          <a:xfrm>
            <a:off x="1181100" y="4797425"/>
            <a:ext cx="2471738" cy="696913"/>
            <a:chOff x="1163" y="3752"/>
            <a:chExt cx="1557" cy="439"/>
          </a:xfrm>
        </p:grpSpPr>
        <p:sp>
          <p:nvSpPr>
            <p:cNvPr id="26659" name="Rectangle 91"/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6660" name="Text Box 92"/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200" b="0" dirty="0">
                  <a:latin typeface="Comic Sans MS" pitchFamily="66" charset="0"/>
                </a:rPr>
                <a:t>S: 128.119.40.186, 80 </a:t>
              </a:r>
            </a:p>
            <a:p>
              <a:r>
                <a:rPr lang="en-US" sz="1200" b="0" dirty="0">
                  <a:latin typeface="Comic Sans MS" pitchFamily="66" charset="0"/>
                </a:rPr>
                <a:t>D: 138.76.29.7, 5001</a:t>
              </a:r>
            </a:p>
            <a:p>
              <a:endParaRPr lang="en-US" sz="1200" b="0" dirty="0">
                <a:latin typeface="Comic Sans MS" pitchFamily="66" charset="0"/>
              </a:endParaRPr>
            </a:p>
          </p:txBody>
        </p:sp>
        <p:grpSp>
          <p:nvGrpSpPr>
            <p:cNvPr id="26661" name="Group 93"/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26670" name="Freeform 94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ro-RO"/>
              </a:p>
            </p:txBody>
          </p:sp>
          <p:sp>
            <p:nvSpPr>
              <p:cNvPr id="26671" name="Line 95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ro-RO"/>
              </a:p>
            </p:txBody>
          </p:sp>
          <p:sp>
            <p:nvSpPr>
              <p:cNvPr id="26672" name="Line 96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ro-RO"/>
              </a:p>
            </p:txBody>
          </p:sp>
        </p:grpSp>
        <p:grpSp>
          <p:nvGrpSpPr>
            <p:cNvPr id="26662" name="Group 97"/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26667" name="Freeform 9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ro-RO"/>
              </a:p>
            </p:txBody>
          </p:sp>
          <p:sp>
            <p:nvSpPr>
              <p:cNvPr id="26668" name="Line 9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ro-RO"/>
              </a:p>
            </p:txBody>
          </p:sp>
          <p:sp>
            <p:nvSpPr>
              <p:cNvPr id="26669" name="Line 10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ro-RO"/>
              </a:p>
            </p:txBody>
          </p:sp>
        </p:grpSp>
        <p:sp>
          <p:nvSpPr>
            <p:cNvPr id="26663" name="Line 101"/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ro-RO"/>
            </a:p>
          </p:txBody>
        </p:sp>
        <p:grpSp>
          <p:nvGrpSpPr>
            <p:cNvPr id="26664" name="Group 102"/>
            <p:cNvGrpSpPr>
              <a:grpSpLocks/>
            </p:cNvGrpSpPr>
            <p:nvPr/>
          </p:nvGrpSpPr>
          <p:grpSpPr bwMode="auto">
            <a:xfrm>
              <a:off x="2409" y="3818"/>
              <a:ext cx="218" cy="231"/>
              <a:chOff x="5140" y="403"/>
              <a:chExt cx="218" cy="231"/>
            </a:xfrm>
          </p:grpSpPr>
          <p:sp>
            <p:nvSpPr>
              <p:cNvPr id="26665" name="Oval 103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6666" name="Text Box 104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800" b="0">
                    <a:solidFill>
                      <a:srgbClr val="FF0000"/>
                    </a:solidFill>
                    <a:latin typeface="Comic Sans MS" pitchFamily="66" charset="0"/>
                  </a:rPr>
                  <a:t>3</a:t>
                </a:r>
              </a:p>
            </p:txBody>
          </p:sp>
        </p:grpSp>
      </p:grpSp>
      <p:sp>
        <p:nvSpPr>
          <p:cNvPr id="229481" name="Text Box 105"/>
          <p:cNvSpPr txBox="1">
            <a:spLocks noChangeArrowheads="1"/>
          </p:cNvSpPr>
          <p:nvPr/>
        </p:nvSpPr>
        <p:spPr bwMode="auto">
          <a:xfrm>
            <a:off x="1138238" y="5257800"/>
            <a:ext cx="2159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0" u="sng" dirty="0">
                <a:solidFill>
                  <a:srgbClr val="FF0000"/>
                </a:solidFill>
                <a:latin typeface="Comic Sans MS" pitchFamily="66" charset="0"/>
              </a:rPr>
              <a:t>3:</a:t>
            </a:r>
            <a:r>
              <a:rPr lang="en-US" sz="1800" b="0" dirty="0">
                <a:solidFill>
                  <a:srgbClr val="FF0000"/>
                </a:solidFill>
                <a:latin typeface="Comic Sans MS" pitchFamily="66" charset="0"/>
              </a:rPr>
              <a:t> Reply arrives</a:t>
            </a:r>
          </a:p>
          <a:p>
            <a:r>
              <a:rPr lang="en-US" sz="1800" b="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1800" b="0" dirty="0" err="1">
                <a:solidFill>
                  <a:srgbClr val="FF0000"/>
                </a:solidFill>
                <a:latin typeface="Comic Sans MS" pitchFamily="66" charset="0"/>
              </a:rPr>
              <a:t>dest</a:t>
            </a:r>
            <a:r>
              <a:rPr lang="en-US" sz="1800" b="0" dirty="0">
                <a:solidFill>
                  <a:srgbClr val="FF0000"/>
                </a:solidFill>
                <a:latin typeface="Comic Sans MS" pitchFamily="66" charset="0"/>
              </a:rPr>
              <a:t>. address:</a:t>
            </a:r>
          </a:p>
          <a:p>
            <a:r>
              <a:rPr lang="en-US" sz="1800" b="0" dirty="0">
                <a:solidFill>
                  <a:srgbClr val="FF0000"/>
                </a:solidFill>
                <a:latin typeface="Comic Sans MS" pitchFamily="66" charset="0"/>
              </a:rPr>
              <a:t> 138.76.29.7, 5001</a:t>
            </a:r>
          </a:p>
        </p:txBody>
      </p:sp>
      <p:sp>
        <p:nvSpPr>
          <p:cNvPr id="229482" name="Text Box 106"/>
          <p:cNvSpPr txBox="1">
            <a:spLocks noChangeArrowheads="1"/>
          </p:cNvSpPr>
          <p:nvPr/>
        </p:nvSpPr>
        <p:spPr bwMode="auto">
          <a:xfrm>
            <a:off x="4562475" y="5092700"/>
            <a:ext cx="4011613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0" u="sng">
                <a:solidFill>
                  <a:srgbClr val="FF0000"/>
                </a:solidFill>
                <a:latin typeface="Comic Sans MS" pitchFamily="66" charset="0"/>
              </a:rPr>
              <a:t>4:</a:t>
            </a:r>
            <a:r>
              <a:rPr lang="en-US" sz="1800" b="0">
                <a:solidFill>
                  <a:srgbClr val="FF0000"/>
                </a:solidFill>
                <a:latin typeface="Comic Sans MS" pitchFamily="66" charset="0"/>
              </a:rPr>
              <a:t> NAT router</a:t>
            </a:r>
          </a:p>
          <a:p>
            <a:r>
              <a:rPr lang="en-US" sz="1800" b="0">
                <a:solidFill>
                  <a:srgbClr val="FF0000"/>
                </a:solidFill>
                <a:latin typeface="Comic Sans MS" pitchFamily="66" charset="0"/>
              </a:rPr>
              <a:t>changes datagram</a:t>
            </a:r>
          </a:p>
          <a:p>
            <a:r>
              <a:rPr lang="en-US" sz="1800" b="0">
                <a:solidFill>
                  <a:srgbClr val="FF0000"/>
                </a:solidFill>
                <a:latin typeface="Comic Sans MS" pitchFamily="66" charset="0"/>
              </a:rPr>
              <a:t>dest addr from</a:t>
            </a:r>
          </a:p>
          <a:p>
            <a:r>
              <a:rPr lang="en-US" sz="1800" b="0">
                <a:solidFill>
                  <a:srgbClr val="FF0000"/>
                </a:solidFill>
                <a:latin typeface="Comic Sans MS" pitchFamily="66" charset="0"/>
              </a:rPr>
              <a:t>138.76.29.7, 5001 to 10.0.0.1, 3345</a:t>
            </a:r>
            <a:r>
              <a:rPr lang="en-US" sz="1800" b="0">
                <a:latin typeface="Comic Sans MS" pitchFamily="66" charset="0"/>
              </a:rPr>
              <a:t> </a:t>
            </a:r>
            <a:endParaRPr lang="en-US" sz="1800" b="0">
              <a:solidFill>
                <a:srgbClr val="FF0000"/>
              </a:solidFill>
              <a:latin typeface="Comic Sans MS" pitchFamily="66" charset="0"/>
            </a:endParaRPr>
          </a:p>
          <a:p>
            <a:endParaRPr lang="en-US" sz="18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6658" name="Line 107"/>
          <p:cNvSpPr>
            <a:spLocks noChangeShapeType="1"/>
          </p:cNvSpPr>
          <p:nvPr/>
        </p:nvSpPr>
        <p:spPr bwMode="auto">
          <a:xfrm>
            <a:off x="842963" y="4389438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3" name="Oval 2"/>
          <p:cNvSpPr/>
          <p:nvPr/>
        </p:nvSpPr>
        <p:spPr bwMode="auto">
          <a:xfrm>
            <a:off x="1095179" y="5054600"/>
            <a:ext cx="2086171" cy="236538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9" name="Oval 108"/>
          <p:cNvSpPr/>
          <p:nvPr/>
        </p:nvSpPr>
        <p:spPr bwMode="auto">
          <a:xfrm>
            <a:off x="2120531" y="2112727"/>
            <a:ext cx="2289121" cy="441795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2278979" y="2522103"/>
            <a:ext cx="1112582" cy="25483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434" grpId="0" autoUpdateAnimBg="0"/>
      <p:bldP spid="229481" grpId="0" autoUpdateAnimBg="0"/>
      <p:bldP spid="229482" grpId="0" autoUpdateAnimBg="0"/>
      <p:bldP spid="3" grpId="0" animBg="1"/>
      <p:bldP spid="10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NAT – Network Address Translation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533400" y="16002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sz="3200" b="0"/>
              <a:t>16-bit port-number field: 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800" b="0"/>
              <a:t>60,000 simultaneous connections with a single LAN-side address!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sz="3200" b="0"/>
              <a:t>NAT is controversial: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800" b="0"/>
              <a:t>routers should only process up to layer 3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800" b="0"/>
              <a:t>violates end-to-end argument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</a:pPr>
            <a:r>
              <a:rPr lang="en-US" b="0"/>
              <a:t>NAT possibility must be taken into account by app designers, e.g., P2P applications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800" b="0"/>
              <a:t>address shortage should instead be solved by IPv6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endParaRPr lang="en-US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Internet Network Layer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235200" y="1781175"/>
            <a:ext cx="6534150" cy="40767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168525" y="1847850"/>
            <a:ext cx="6534150" cy="40767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o-RO"/>
          </a:p>
        </p:txBody>
      </p:sp>
      <p:grpSp>
        <p:nvGrpSpPr>
          <p:cNvPr id="6149" name="Group 5"/>
          <p:cNvGrpSpPr>
            <a:grpSpLocks/>
          </p:cNvGrpSpPr>
          <p:nvPr/>
        </p:nvGrpSpPr>
        <p:grpSpPr bwMode="auto">
          <a:xfrm>
            <a:off x="4243388" y="3479800"/>
            <a:ext cx="1354137" cy="1214438"/>
            <a:chOff x="3967" y="2883"/>
            <a:chExt cx="660" cy="765"/>
          </a:xfrm>
        </p:grpSpPr>
        <p:sp>
          <p:nvSpPr>
            <p:cNvPr id="6172" name="Rectangle 6"/>
            <p:cNvSpPr>
              <a:spLocks noChangeArrowheads="1"/>
            </p:cNvSpPr>
            <p:nvPr/>
          </p:nvSpPr>
          <p:spPr bwMode="auto">
            <a:xfrm>
              <a:off x="4023" y="2883"/>
              <a:ext cx="582" cy="7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6173" name="Rectangle 7"/>
            <p:cNvSpPr>
              <a:spLocks noChangeArrowheads="1"/>
            </p:cNvSpPr>
            <p:nvPr/>
          </p:nvSpPr>
          <p:spPr bwMode="auto">
            <a:xfrm>
              <a:off x="3996" y="2910"/>
              <a:ext cx="582" cy="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6174" name="Text Box 8"/>
            <p:cNvSpPr txBox="1">
              <a:spLocks noChangeArrowheads="1"/>
            </p:cNvSpPr>
            <p:nvPr/>
          </p:nvSpPr>
          <p:spPr bwMode="auto">
            <a:xfrm>
              <a:off x="3967" y="3074"/>
              <a:ext cx="6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>
                  <a:latin typeface="Comic Sans MS" pitchFamily="66" charset="0"/>
                </a:rPr>
                <a:t>forwarding</a:t>
              </a:r>
            </a:p>
            <a:p>
              <a:pPr algn="ctr"/>
              <a:r>
                <a:rPr lang="en-US" sz="1800" b="0">
                  <a:latin typeface="Comic Sans MS" pitchFamily="66" charset="0"/>
                </a:rPr>
                <a:t>table</a:t>
              </a:r>
            </a:p>
          </p:txBody>
        </p:sp>
        <p:sp>
          <p:nvSpPr>
            <p:cNvPr id="6175" name="Line 9"/>
            <p:cNvSpPr>
              <a:spLocks noChangeShapeType="1"/>
            </p:cNvSpPr>
            <p:nvPr/>
          </p:nvSpPr>
          <p:spPr bwMode="auto">
            <a:xfrm>
              <a:off x="4065" y="2994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6176" name="Line 10"/>
            <p:cNvSpPr>
              <a:spLocks noChangeShapeType="1"/>
            </p:cNvSpPr>
            <p:nvPr/>
          </p:nvSpPr>
          <p:spPr bwMode="auto">
            <a:xfrm>
              <a:off x="4071" y="3048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6177" name="Line 11"/>
            <p:cNvSpPr>
              <a:spLocks noChangeShapeType="1"/>
            </p:cNvSpPr>
            <p:nvPr/>
          </p:nvSpPr>
          <p:spPr bwMode="auto">
            <a:xfrm>
              <a:off x="4074" y="3102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6178" name="Line 12"/>
            <p:cNvSpPr>
              <a:spLocks noChangeShapeType="1"/>
            </p:cNvSpPr>
            <p:nvPr/>
          </p:nvSpPr>
          <p:spPr bwMode="auto">
            <a:xfrm>
              <a:off x="4065" y="3477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6179" name="Line 13"/>
            <p:cNvSpPr>
              <a:spLocks noChangeShapeType="1"/>
            </p:cNvSpPr>
            <p:nvPr/>
          </p:nvSpPr>
          <p:spPr bwMode="auto">
            <a:xfrm>
              <a:off x="4068" y="3528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6180" name="Line 14"/>
            <p:cNvSpPr>
              <a:spLocks noChangeShapeType="1"/>
            </p:cNvSpPr>
            <p:nvPr/>
          </p:nvSpPr>
          <p:spPr bwMode="auto">
            <a:xfrm>
              <a:off x="4071" y="3579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</p:grpSp>
      <p:sp>
        <p:nvSpPr>
          <p:cNvPr id="6150" name="Line 15"/>
          <p:cNvSpPr>
            <a:spLocks noChangeShapeType="1"/>
          </p:cNvSpPr>
          <p:nvPr/>
        </p:nvSpPr>
        <p:spPr bwMode="auto">
          <a:xfrm flipV="1">
            <a:off x="2159000" y="5410200"/>
            <a:ext cx="6505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6151" name="Line 16"/>
          <p:cNvSpPr>
            <a:spLocks noChangeShapeType="1"/>
          </p:cNvSpPr>
          <p:nvPr/>
        </p:nvSpPr>
        <p:spPr bwMode="auto">
          <a:xfrm flipV="1">
            <a:off x="2187575" y="4886325"/>
            <a:ext cx="65246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pSp>
        <p:nvGrpSpPr>
          <p:cNvPr id="6152" name="Group 17"/>
          <p:cNvGrpSpPr>
            <a:grpSpLocks/>
          </p:cNvGrpSpPr>
          <p:nvPr/>
        </p:nvGrpSpPr>
        <p:grpSpPr bwMode="auto">
          <a:xfrm>
            <a:off x="2366963" y="2667000"/>
            <a:ext cx="1887537" cy="900113"/>
            <a:chOff x="1175" y="1848"/>
            <a:chExt cx="1189" cy="567"/>
          </a:xfrm>
        </p:grpSpPr>
        <p:sp>
          <p:nvSpPr>
            <p:cNvPr id="6169" name="Rectangle 18"/>
            <p:cNvSpPr>
              <a:spLocks noChangeArrowheads="1"/>
            </p:cNvSpPr>
            <p:nvPr/>
          </p:nvSpPr>
          <p:spPr bwMode="auto">
            <a:xfrm>
              <a:off x="1224" y="1848"/>
              <a:ext cx="1140" cy="5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6170" name="Rectangle 19"/>
            <p:cNvSpPr>
              <a:spLocks noChangeArrowheads="1"/>
            </p:cNvSpPr>
            <p:nvPr/>
          </p:nvSpPr>
          <p:spPr bwMode="auto">
            <a:xfrm>
              <a:off x="1182" y="1890"/>
              <a:ext cx="1140" cy="5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6171" name="Text Box 20"/>
            <p:cNvSpPr txBox="1">
              <a:spLocks noChangeArrowheads="1"/>
            </p:cNvSpPr>
            <p:nvPr/>
          </p:nvSpPr>
          <p:spPr bwMode="auto">
            <a:xfrm>
              <a:off x="1175" y="1895"/>
              <a:ext cx="1153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solidFill>
                    <a:srgbClr val="FF0000"/>
                  </a:solidFill>
                  <a:latin typeface="Comic Sans MS" pitchFamily="66" charset="0"/>
                </a:rPr>
                <a:t>Routing protocols</a:t>
              </a:r>
            </a:p>
            <a:p>
              <a:pPr>
                <a:buFontTx/>
                <a:buChar char="•"/>
              </a:pPr>
              <a:r>
                <a:rPr lang="en-US" sz="1600" b="0">
                  <a:latin typeface="Comic Sans MS" pitchFamily="66" charset="0"/>
                </a:rPr>
                <a:t>path selection</a:t>
              </a:r>
            </a:p>
            <a:p>
              <a:pPr>
                <a:buFontTx/>
                <a:buChar char="•"/>
              </a:pPr>
              <a:r>
                <a:rPr lang="en-US" sz="1600" b="0">
                  <a:latin typeface="Comic Sans MS" pitchFamily="66" charset="0"/>
                </a:rPr>
                <a:t>RIP, OSPF, BGP</a:t>
              </a:r>
              <a:endParaRPr lang="en-US" sz="1800" b="0">
                <a:latin typeface="Comic Sans MS" pitchFamily="66" charset="0"/>
              </a:endParaRPr>
            </a:p>
          </p:txBody>
        </p:sp>
      </p:grpSp>
      <p:sp>
        <p:nvSpPr>
          <p:cNvPr id="6153" name="Freeform 21"/>
          <p:cNvSpPr>
            <a:spLocks/>
          </p:cNvSpPr>
          <p:nvPr/>
        </p:nvSpPr>
        <p:spPr bwMode="auto">
          <a:xfrm>
            <a:off x="3673475" y="3657600"/>
            <a:ext cx="628650" cy="390525"/>
          </a:xfrm>
          <a:custGeom>
            <a:avLst/>
            <a:gdLst>
              <a:gd name="T0" fmla="*/ 0 w 396"/>
              <a:gd name="T1" fmla="*/ 0 h 246"/>
              <a:gd name="T2" fmla="*/ 238125 w 396"/>
              <a:gd name="T3" fmla="*/ 295275 h 246"/>
              <a:gd name="T4" fmla="*/ 628650 w 396"/>
              <a:gd name="T5" fmla="*/ 333375 h 246"/>
              <a:gd name="T6" fmla="*/ 0 60000 65536"/>
              <a:gd name="T7" fmla="*/ 0 60000 65536"/>
              <a:gd name="T8" fmla="*/ 0 60000 65536"/>
              <a:gd name="T9" fmla="*/ 0 w 396"/>
              <a:gd name="T10" fmla="*/ 0 h 246"/>
              <a:gd name="T11" fmla="*/ 396 w 396"/>
              <a:gd name="T12" fmla="*/ 246 h 2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" h="246">
                <a:moveTo>
                  <a:pt x="0" y="0"/>
                </a:moveTo>
                <a:cubicBezTo>
                  <a:pt x="30" y="16"/>
                  <a:pt x="42" y="126"/>
                  <a:pt x="150" y="186"/>
                </a:cubicBezTo>
                <a:cubicBezTo>
                  <a:pt x="258" y="246"/>
                  <a:pt x="345" y="205"/>
                  <a:pt x="396" y="21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pSp>
        <p:nvGrpSpPr>
          <p:cNvPr id="6154" name="Group 22"/>
          <p:cNvGrpSpPr>
            <a:grpSpLocks/>
          </p:cNvGrpSpPr>
          <p:nvPr/>
        </p:nvGrpSpPr>
        <p:grpSpPr bwMode="auto">
          <a:xfrm>
            <a:off x="5622925" y="2576513"/>
            <a:ext cx="3000375" cy="1181100"/>
            <a:chOff x="102" y="1272"/>
            <a:chExt cx="1890" cy="744"/>
          </a:xfrm>
        </p:grpSpPr>
        <p:sp>
          <p:nvSpPr>
            <p:cNvPr id="6166" name="Rectangle 23"/>
            <p:cNvSpPr>
              <a:spLocks noChangeArrowheads="1"/>
            </p:cNvSpPr>
            <p:nvPr/>
          </p:nvSpPr>
          <p:spPr bwMode="auto">
            <a:xfrm>
              <a:off x="144" y="1272"/>
              <a:ext cx="1848" cy="6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6167" name="Rectangle 24"/>
            <p:cNvSpPr>
              <a:spLocks noChangeArrowheads="1"/>
            </p:cNvSpPr>
            <p:nvPr/>
          </p:nvSpPr>
          <p:spPr bwMode="auto">
            <a:xfrm>
              <a:off x="102" y="1314"/>
              <a:ext cx="1848" cy="70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6168" name="Text Box 25"/>
            <p:cNvSpPr txBox="1">
              <a:spLocks noChangeArrowheads="1"/>
            </p:cNvSpPr>
            <p:nvPr/>
          </p:nvSpPr>
          <p:spPr bwMode="auto">
            <a:xfrm>
              <a:off x="116" y="1319"/>
              <a:ext cx="1820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solidFill>
                    <a:srgbClr val="FF0000"/>
                  </a:solidFill>
                  <a:latin typeface="Comic Sans MS" pitchFamily="66" charset="0"/>
                </a:rPr>
                <a:t>IP protocol</a:t>
              </a:r>
            </a:p>
            <a:p>
              <a:pPr>
                <a:buFontTx/>
                <a:buChar char="•"/>
              </a:pPr>
              <a:r>
                <a:rPr lang="en-US" sz="1600" u="sng">
                  <a:latin typeface="Comic Sans MS" pitchFamily="66" charset="0"/>
                </a:rPr>
                <a:t>addressing conventions</a:t>
              </a:r>
            </a:p>
            <a:p>
              <a:pPr>
                <a:buFontTx/>
                <a:buChar char="•"/>
              </a:pPr>
              <a:r>
                <a:rPr lang="en-US" sz="1600" b="0">
                  <a:latin typeface="Comic Sans MS" pitchFamily="66" charset="0"/>
                </a:rPr>
                <a:t>datagram format</a:t>
              </a:r>
            </a:p>
            <a:p>
              <a:pPr>
                <a:buFontTx/>
                <a:buChar char="•"/>
              </a:pPr>
              <a:r>
                <a:rPr lang="en-US" sz="1600" b="0">
                  <a:latin typeface="Comic Sans MS" pitchFamily="66" charset="0"/>
                </a:rPr>
                <a:t>packet handling conventions</a:t>
              </a:r>
              <a:endParaRPr lang="en-US" sz="1800" b="0">
                <a:latin typeface="Comic Sans MS" pitchFamily="66" charset="0"/>
              </a:endParaRPr>
            </a:p>
          </p:txBody>
        </p:sp>
      </p:grpSp>
      <p:grpSp>
        <p:nvGrpSpPr>
          <p:cNvPr id="6155" name="Group 26"/>
          <p:cNvGrpSpPr>
            <a:grpSpLocks/>
          </p:cNvGrpSpPr>
          <p:nvPr/>
        </p:nvGrpSpPr>
        <p:grpSpPr bwMode="auto">
          <a:xfrm>
            <a:off x="5680075" y="3889375"/>
            <a:ext cx="2000250" cy="890588"/>
            <a:chOff x="72" y="1146"/>
            <a:chExt cx="1260" cy="561"/>
          </a:xfrm>
        </p:grpSpPr>
        <p:sp>
          <p:nvSpPr>
            <p:cNvPr id="6163" name="Rectangle 27"/>
            <p:cNvSpPr>
              <a:spLocks noChangeArrowheads="1"/>
            </p:cNvSpPr>
            <p:nvPr/>
          </p:nvSpPr>
          <p:spPr bwMode="auto">
            <a:xfrm>
              <a:off x="114" y="1146"/>
              <a:ext cx="1218" cy="5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6164" name="Rectangle 28"/>
            <p:cNvSpPr>
              <a:spLocks noChangeArrowheads="1"/>
            </p:cNvSpPr>
            <p:nvPr/>
          </p:nvSpPr>
          <p:spPr bwMode="auto">
            <a:xfrm>
              <a:off x="72" y="1188"/>
              <a:ext cx="1218" cy="5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6165" name="Text Box 29"/>
            <p:cNvSpPr txBox="1">
              <a:spLocks noChangeArrowheads="1"/>
            </p:cNvSpPr>
            <p:nvPr/>
          </p:nvSpPr>
          <p:spPr bwMode="auto">
            <a:xfrm>
              <a:off x="80" y="1187"/>
              <a:ext cx="1197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solidFill>
                    <a:srgbClr val="FF0000"/>
                  </a:solidFill>
                  <a:latin typeface="Comic Sans MS" pitchFamily="66" charset="0"/>
                </a:rPr>
                <a:t>ICMP protocol</a:t>
              </a:r>
            </a:p>
            <a:p>
              <a:pPr>
                <a:buFontTx/>
                <a:buChar char="•"/>
              </a:pPr>
              <a:r>
                <a:rPr lang="en-US" sz="1600" b="0">
                  <a:latin typeface="Comic Sans MS" pitchFamily="66" charset="0"/>
                </a:rPr>
                <a:t>error reporting</a:t>
              </a:r>
            </a:p>
            <a:p>
              <a:pPr>
                <a:buFontTx/>
                <a:buChar char="•"/>
              </a:pPr>
              <a:r>
                <a:rPr lang="en-US" sz="1600" b="0">
                  <a:latin typeface="Comic Sans MS" pitchFamily="66" charset="0"/>
                </a:rPr>
                <a:t>router “signaling”</a:t>
              </a:r>
              <a:endParaRPr lang="en-US" sz="1800" b="0">
                <a:latin typeface="Comic Sans MS" pitchFamily="66" charset="0"/>
              </a:endParaRPr>
            </a:p>
          </p:txBody>
        </p:sp>
      </p:grpSp>
      <p:sp>
        <p:nvSpPr>
          <p:cNvPr id="6156" name="Line 30"/>
          <p:cNvSpPr>
            <a:spLocks noChangeShapeType="1"/>
          </p:cNvSpPr>
          <p:nvPr/>
        </p:nvSpPr>
        <p:spPr bwMode="auto">
          <a:xfrm flipV="1">
            <a:off x="2187575" y="2466975"/>
            <a:ext cx="65246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6157" name="Text Box 31"/>
          <p:cNvSpPr txBox="1">
            <a:spLocks noChangeArrowheads="1"/>
          </p:cNvSpPr>
          <p:nvPr/>
        </p:nvSpPr>
        <p:spPr bwMode="auto">
          <a:xfrm>
            <a:off x="3629025" y="1993900"/>
            <a:ext cx="2992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0">
                <a:solidFill>
                  <a:schemeClr val="bg2"/>
                </a:solidFill>
                <a:latin typeface="Comic Sans MS" pitchFamily="66" charset="0"/>
              </a:rPr>
              <a:t>Transport layer: TCP, UDP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6158" name="Text Box 32"/>
          <p:cNvSpPr txBox="1">
            <a:spLocks noChangeArrowheads="1"/>
          </p:cNvSpPr>
          <p:nvPr/>
        </p:nvSpPr>
        <p:spPr bwMode="auto">
          <a:xfrm>
            <a:off x="4743450" y="4965700"/>
            <a:ext cx="1217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0">
                <a:solidFill>
                  <a:schemeClr val="bg2"/>
                </a:solidFill>
                <a:latin typeface="Comic Sans MS" pitchFamily="66" charset="0"/>
              </a:rPr>
              <a:t>Link layer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6159" name="Text Box 33"/>
          <p:cNvSpPr txBox="1">
            <a:spLocks noChangeArrowheads="1"/>
          </p:cNvSpPr>
          <p:nvPr/>
        </p:nvSpPr>
        <p:spPr bwMode="auto">
          <a:xfrm>
            <a:off x="4591050" y="5489575"/>
            <a:ext cx="1630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0">
                <a:solidFill>
                  <a:schemeClr val="bg2"/>
                </a:solidFill>
                <a:latin typeface="Comic Sans MS" pitchFamily="66" charset="0"/>
              </a:rPr>
              <a:t>physical layer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6160" name="Text Box 34"/>
          <p:cNvSpPr txBox="1">
            <a:spLocks noChangeArrowheads="1"/>
          </p:cNvSpPr>
          <p:nvPr/>
        </p:nvSpPr>
        <p:spPr bwMode="auto">
          <a:xfrm>
            <a:off x="685800" y="3265488"/>
            <a:ext cx="14160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r>
              <a:rPr lang="en-US" b="0">
                <a:solidFill>
                  <a:srgbClr val="FF0000"/>
                </a:solidFill>
                <a:latin typeface="Comic Sans MS" pitchFamily="66" charset="0"/>
              </a:rPr>
              <a:t>Network</a:t>
            </a:r>
          </a:p>
          <a:p>
            <a:pPr algn="r"/>
            <a:r>
              <a:rPr lang="en-US" b="0">
                <a:solidFill>
                  <a:srgbClr val="FF0000"/>
                </a:solidFill>
                <a:latin typeface="Comic Sans MS" pitchFamily="66" charset="0"/>
              </a:rPr>
              <a:t>layer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6161" name="Line 35"/>
          <p:cNvSpPr>
            <a:spLocks noChangeShapeType="1"/>
          </p:cNvSpPr>
          <p:nvPr/>
        </p:nvSpPr>
        <p:spPr bwMode="auto">
          <a:xfrm flipV="1">
            <a:off x="1911350" y="2486025"/>
            <a:ext cx="0" cy="742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6162" name="Line 36"/>
          <p:cNvSpPr>
            <a:spLocks noChangeShapeType="1"/>
          </p:cNvSpPr>
          <p:nvPr/>
        </p:nvSpPr>
        <p:spPr bwMode="auto">
          <a:xfrm>
            <a:off x="1911350" y="4152900"/>
            <a:ext cx="0" cy="742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UDP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2743200" y="1143000"/>
          <a:ext cx="41910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3" name="Bitmap Image" r:id="rId3" imgW="2142857" imgH="1914286" progId="Paint.Picture">
                  <p:embed/>
                </p:oleObj>
              </mc:Choice>
              <mc:Fallback>
                <p:oleObj name="Bitmap Image" r:id="rId3" imgW="2142857" imgH="1914286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143000"/>
                        <a:ext cx="4191000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33400" y="4648200"/>
            <a:ext cx="7543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/>
              <a:t>Checksum – for the entire datagram (header + data)</a:t>
            </a:r>
          </a:p>
          <a:p>
            <a:pPr eaLnBrk="1" hangingPunct="1">
              <a:spcBef>
                <a:spcPct val="50000"/>
              </a:spcBef>
            </a:pPr>
            <a:r>
              <a:rPr lang="en-US" b="0"/>
              <a:t>Length &gt;=8 – entire datagram</a:t>
            </a:r>
          </a:p>
        </p:txBody>
      </p:sp>
      <p:graphicFrame>
        <p:nvGraphicFramePr>
          <p:cNvPr id="225300" name="Group 20"/>
          <p:cNvGraphicFramePr>
            <a:graphicFrameLocks noGrp="1"/>
          </p:cNvGraphicFramePr>
          <p:nvPr/>
        </p:nvGraphicFramePr>
        <p:xfrm>
          <a:off x="2887663" y="-4189413"/>
          <a:ext cx="415936" cy="15240001"/>
        </p:xfrm>
        <a:graphic>
          <a:graphicData uri="http://schemas.openxmlformats.org/drawingml/2006/table">
            <a:tbl>
              <a:tblPr/>
              <a:tblGrid>
                <a:gridCol w="207968"/>
                <a:gridCol w="207968"/>
              </a:tblGrid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284" marR="91284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284" marR="91284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21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284" marR="9128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  <a:hlinkClick r:id="rId5" action="ppaction://hlinkfile"/>
                        </a:rPr>
                        <a:t>  </a:t>
                      </a:r>
                      <a:r>
                        <a:rPr kumimoji="0" lang="en-US" sz="7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                                                                                      </a:t>
                      </a:r>
                    </a:p>
                  </a:txBody>
                  <a:tcPr marL="91284" marR="91284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682" name="AutoShape 8" descr="Click to expand">
            <a:hlinkClick r:id="rId5" action="ppaction://hlinkfile"/>
          </p:cNvPr>
          <p:cNvSpPr>
            <a:spLocks noChangeAspect="1" noChangeArrowheads="1"/>
          </p:cNvSpPr>
          <p:nvPr/>
        </p:nvSpPr>
        <p:spPr bwMode="auto">
          <a:xfrm>
            <a:off x="3160713" y="-3473450"/>
            <a:ext cx="30956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28683" name="AutoShape 22" descr="Click to expand">
            <a:hlinkClick r:id="rId5" action="ppaction://hlinkfile"/>
          </p:cNvPr>
          <p:cNvSpPr>
            <a:spLocks noChangeAspect="1" noChangeArrowheads="1"/>
          </p:cNvSpPr>
          <p:nvPr/>
        </p:nvSpPr>
        <p:spPr bwMode="auto">
          <a:xfrm>
            <a:off x="3024188" y="2867025"/>
            <a:ext cx="30956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ICMP</a:t>
            </a: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533400" y="1600200"/>
            <a:ext cx="7924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b="0"/>
              <a:t>Used by hosts, routers, gateways to communication network-level information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b="0"/>
              <a:t>error reporting: unreachable host, network, port, protocol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b="0"/>
              <a:t>echo request/reply (used by ping)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b="0"/>
              <a:t>Network-layer “above” IP: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b="0"/>
              <a:t>ICMP msgs carried in IP datagrams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b="0">
                <a:solidFill>
                  <a:srgbClr val="3333FF"/>
                </a:solidFill>
              </a:rPr>
              <a:t>ICMP message:</a:t>
            </a:r>
            <a:r>
              <a:rPr lang="en-US" b="0"/>
              <a:t> type, code plus first 8 bytes of IP datagram causing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ICMP</a:t>
            </a:r>
          </a:p>
        </p:txBody>
      </p:sp>
      <p:pic>
        <p:nvPicPr>
          <p:cNvPr id="32771" name="Picture 4" descr="3376f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7543800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152400" y="3200400"/>
            <a:ext cx="434340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0" u="sng">
                <a:latin typeface="Arial" charset="0"/>
              </a:rPr>
              <a:t>Type</a:t>
            </a:r>
            <a:r>
              <a:rPr lang="en-US" sz="1800" b="0">
                <a:latin typeface="Arial" charset="0"/>
              </a:rPr>
              <a:t>  </a:t>
            </a:r>
            <a:r>
              <a:rPr lang="en-US" sz="1800" b="0" u="sng">
                <a:latin typeface="Arial" charset="0"/>
              </a:rPr>
              <a:t>Code</a:t>
            </a:r>
            <a:r>
              <a:rPr lang="en-US" sz="1800" b="0">
                <a:latin typeface="Arial" charset="0"/>
              </a:rPr>
              <a:t>  </a:t>
            </a:r>
            <a:r>
              <a:rPr lang="en-US" sz="1800" b="0" u="sng">
                <a:latin typeface="Arial" charset="0"/>
              </a:rPr>
              <a:t>description</a:t>
            </a:r>
            <a:endParaRPr lang="en-US" sz="1800" b="0">
              <a:latin typeface="Arial" charset="0"/>
            </a:endParaRPr>
          </a:p>
          <a:p>
            <a:r>
              <a:rPr lang="en-US" sz="1800" b="0">
                <a:latin typeface="Arial" charset="0"/>
              </a:rPr>
              <a:t>0        0         echo reply (ping)</a:t>
            </a:r>
          </a:p>
          <a:p>
            <a:r>
              <a:rPr lang="en-US" sz="1800" b="0">
                <a:latin typeface="Arial" charset="0"/>
              </a:rPr>
              <a:t>3        0         dest. network unreachable</a:t>
            </a:r>
          </a:p>
          <a:p>
            <a:r>
              <a:rPr lang="en-US" sz="1800" b="0">
                <a:latin typeface="Arial" charset="0"/>
              </a:rPr>
              <a:t>3        1         dest host unreachable</a:t>
            </a:r>
          </a:p>
          <a:p>
            <a:r>
              <a:rPr lang="en-US" sz="1800" b="0">
                <a:latin typeface="Arial" charset="0"/>
              </a:rPr>
              <a:t>3        2         dest protocol unreachable</a:t>
            </a:r>
          </a:p>
          <a:p>
            <a:r>
              <a:rPr lang="en-US" sz="1800" b="0">
                <a:latin typeface="Arial" charset="0"/>
              </a:rPr>
              <a:t>3        3         dest port unreachable</a:t>
            </a:r>
          </a:p>
          <a:p>
            <a:r>
              <a:rPr lang="en-US" sz="1800" b="0">
                <a:latin typeface="Arial" charset="0"/>
              </a:rPr>
              <a:t>3        6         dest network unknown</a:t>
            </a:r>
          </a:p>
          <a:p>
            <a:r>
              <a:rPr lang="en-US" sz="1800" b="0">
                <a:latin typeface="Arial" charset="0"/>
              </a:rPr>
              <a:t>3        7         dest host unknown</a:t>
            </a:r>
          </a:p>
          <a:p>
            <a:endParaRPr lang="en-US" sz="1800" b="0">
              <a:latin typeface="Arial" charset="0"/>
            </a:endParaRPr>
          </a:p>
        </p:txBody>
      </p:sp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4572000" y="3200400"/>
            <a:ext cx="43434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0" u="sng">
                <a:latin typeface="Arial" charset="0"/>
              </a:rPr>
              <a:t>Type</a:t>
            </a:r>
            <a:r>
              <a:rPr lang="en-US" sz="1800" b="0">
                <a:latin typeface="Arial" charset="0"/>
              </a:rPr>
              <a:t>  </a:t>
            </a:r>
            <a:r>
              <a:rPr lang="en-US" sz="1800" b="0" u="sng">
                <a:latin typeface="Arial" charset="0"/>
              </a:rPr>
              <a:t>Code</a:t>
            </a:r>
            <a:r>
              <a:rPr lang="en-US" sz="1800" b="0">
                <a:latin typeface="Arial" charset="0"/>
              </a:rPr>
              <a:t>  </a:t>
            </a:r>
            <a:r>
              <a:rPr lang="en-US" sz="1800" b="0" u="sng">
                <a:latin typeface="Arial" charset="0"/>
              </a:rPr>
              <a:t>description</a:t>
            </a:r>
            <a:endParaRPr lang="en-US" sz="1800" b="0">
              <a:latin typeface="Arial" charset="0"/>
            </a:endParaRPr>
          </a:p>
          <a:p>
            <a:r>
              <a:rPr lang="en-US" sz="1800" b="0">
                <a:latin typeface="Arial" charset="0"/>
              </a:rPr>
              <a:t>4        0         source quench (congestion</a:t>
            </a:r>
          </a:p>
          <a:p>
            <a:r>
              <a:rPr lang="en-US" sz="1800" b="0">
                <a:latin typeface="Arial" charset="0"/>
              </a:rPr>
              <a:t>                     control - not used)</a:t>
            </a:r>
          </a:p>
          <a:p>
            <a:r>
              <a:rPr lang="en-US" sz="1800" b="0">
                <a:latin typeface="Arial" charset="0"/>
              </a:rPr>
              <a:t>8        0         echo request (ping)</a:t>
            </a:r>
          </a:p>
          <a:p>
            <a:r>
              <a:rPr lang="en-US" sz="1800" b="0">
                <a:latin typeface="Arial" charset="0"/>
              </a:rPr>
              <a:t>9        0         route advertisement</a:t>
            </a:r>
          </a:p>
          <a:p>
            <a:r>
              <a:rPr lang="en-US" sz="1800" b="0">
                <a:latin typeface="Arial" charset="0"/>
              </a:rPr>
              <a:t>10      0         router discovery</a:t>
            </a:r>
          </a:p>
          <a:p>
            <a:r>
              <a:rPr lang="en-US" sz="1800" b="0">
                <a:latin typeface="Arial" charset="0"/>
              </a:rPr>
              <a:t>11      0         TTL expired</a:t>
            </a:r>
          </a:p>
          <a:p>
            <a:r>
              <a:rPr lang="en-US" sz="1800" b="0">
                <a:latin typeface="Arial" charset="0"/>
              </a:rPr>
              <a:t>12      0         bad IP header</a:t>
            </a:r>
          </a:p>
          <a:p>
            <a:endParaRPr lang="en-US" sz="1800" b="0">
              <a:latin typeface="Arial" charset="0"/>
            </a:endParaRPr>
          </a:p>
          <a:p>
            <a:endParaRPr lang="en-US" sz="1800" b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TCP Datagrams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447800" y="1600200"/>
          <a:ext cx="6096000" cy="380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9" name="Bitmap Image" r:id="rId3" imgW="4742857" imgH="2962689" progId="Paint.Picture">
                  <p:embed/>
                </p:oleObj>
              </mc:Choice>
              <mc:Fallback>
                <p:oleObj name="Bitmap Image" r:id="rId3" imgW="4742857" imgH="2962689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00200"/>
                        <a:ext cx="6096000" cy="380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Sequence No – ACK 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IP Addressing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76250" y="1600200"/>
            <a:ext cx="35623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b="0" dirty="0">
                <a:solidFill>
                  <a:srgbClr val="FD1A09"/>
                </a:solidFill>
              </a:rPr>
              <a:t>IP address:</a:t>
            </a:r>
            <a:r>
              <a:rPr lang="en-US" b="0" dirty="0"/>
              <a:t> 32-bit identifier for host, router </a:t>
            </a:r>
            <a:r>
              <a:rPr lang="en-US" b="0" i="1" dirty="0"/>
              <a:t>interface</a:t>
            </a:r>
            <a:r>
              <a:rPr lang="en-US" b="0" dirty="0"/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b="0" i="1" dirty="0">
                <a:solidFill>
                  <a:srgbClr val="FD1A09"/>
                </a:solidFill>
              </a:rPr>
              <a:t>interface:</a:t>
            </a:r>
            <a:r>
              <a:rPr lang="en-US" b="0" dirty="0"/>
              <a:t> connection between host/router and physical link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0" dirty="0"/>
              <a:t>router’s typically have multiple interfaces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0" dirty="0"/>
              <a:t>host may have multiple interfaces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0" dirty="0"/>
              <a:t>IP addresses associated with each interface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4456113" y="1219200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0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1219200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5016500" y="1592263"/>
            <a:ext cx="277813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H="1">
            <a:off x="5307013" y="1577975"/>
            <a:ext cx="0" cy="1290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 flipV="1">
            <a:off x="5016500" y="2236788"/>
            <a:ext cx="277813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5026025" y="2863850"/>
            <a:ext cx="27305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4456113" y="1885950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1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1885950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4456113" y="2495550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2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2495550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5307013" y="2435225"/>
            <a:ext cx="10350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pSp>
        <p:nvGrpSpPr>
          <p:cNvPr id="7180" name="Group 12"/>
          <p:cNvGrpSpPr>
            <a:grpSpLocks/>
          </p:cNvGrpSpPr>
          <p:nvPr/>
        </p:nvGrpSpPr>
        <p:grpSpPr bwMode="auto">
          <a:xfrm>
            <a:off x="6249988" y="2400300"/>
            <a:ext cx="711200" cy="381000"/>
            <a:chOff x="3600" y="219"/>
            <a:chExt cx="360" cy="175"/>
          </a:xfrm>
        </p:grpSpPr>
        <p:sp>
          <p:nvSpPr>
            <p:cNvPr id="7224" name="Oval 1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7225" name="Line 1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7226" name="Line 1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7227" name="Rectangle 1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ro-RO" b="0">
                <a:latin typeface="Times New Roman" pitchFamily="18" charset="0"/>
              </a:endParaRPr>
            </a:p>
          </p:txBody>
        </p:sp>
        <p:sp>
          <p:nvSpPr>
            <p:cNvPr id="7228" name="Oval 1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7229" name="Group 1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234" name="Line 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7235" name="Line 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7236" name="Line 2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7230" name="Group 2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231" name="Line 2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7232" name="Line 2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7233" name="Line 2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</p:grpSp>
      <p:sp>
        <p:nvSpPr>
          <p:cNvPr id="7181" name="Text Box 26"/>
          <p:cNvSpPr txBox="1">
            <a:spLocks noChangeArrowheads="1"/>
          </p:cNvSpPr>
          <p:nvPr/>
        </p:nvSpPr>
        <p:spPr bwMode="auto">
          <a:xfrm>
            <a:off x="4975225" y="1266825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 dirty="0">
                <a:solidFill>
                  <a:srgbClr val="FF0000"/>
                </a:solidFill>
                <a:latin typeface="Arial" charset="0"/>
              </a:rPr>
              <a:t>223.1.1.1</a:t>
            </a:r>
            <a:endParaRPr lang="en-US" sz="1800" b="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grpSp>
        <p:nvGrpSpPr>
          <p:cNvPr id="7182" name="Group 27"/>
          <p:cNvGrpSpPr>
            <a:grpSpLocks/>
          </p:cNvGrpSpPr>
          <p:nvPr/>
        </p:nvGrpSpPr>
        <p:grpSpPr bwMode="auto">
          <a:xfrm>
            <a:off x="4975225" y="1909763"/>
            <a:ext cx="1031875" cy="336550"/>
            <a:chOff x="3251" y="608"/>
            <a:chExt cx="650" cy="212"/>
          </a:xfrm>
        </p:grpSpPr>
        <p:sp>
          <p:nvSpPr>
            <p:cNvPr id="7222" name="Rectangle 28"/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7223" name="Text Box 29"/>
            <p:cNvSpPr txBox="1">
              <a:spLocks noChangeArrowheads="1"/>
            </p:cNvSpPr>
            <p:nvPr/>
          </p:nvSpPr>
          <p:spPr bwMode="auto">
            <a:xfrm>
              <a:off x="3251" y="608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223.1.1.2</a:t>
              </a:r>
              <a:endParaRPr lang="en-US" sz="1800" b="0">
                <a:latin typeface="Comic Sans MS" pitchFamily="66" charset="0"/>
              </a:endParaRPr>
            </a:p>
          </p:txBody>
        </p:sp>
      </p:grpSp>
      <p:sp>
        <p:nvSpPr>
          <p:cNvPr id="7183" name="Text Box 30"/>
          <p:cNvSpPr txBox="1">
            <a:spLocks noChangeArrowheads="1"/>
          </p:cNvSpPr>
          <p:nvPr/>
        </p:nvSpPr>
        <p:spPr bwMode="auto">
          <a:xfrm>
            <a:off x="4860925" y="2847975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223.1.1.3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7184" name="Text Box 31"/>
          <p:cNvSpPr txBox="1">
            <a:spLocks noChangeArrowheads="1"/>
          </p:cNvSpPr>
          <p:nvPr/>
        </p:nvSpPr>
        <p:spPr bwMode="auto">
          <a:xfrm>
            <a:off x="5651500" y="21764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223.1.1.4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7185" name="Line 32"/>
          <p:cNvSpPr>
            <a:spLocks noChangeShapeType="1"/>
          </p:cNvSpPr>
          <p:nvPr/>
        </p:nvSpPr>
        <p:spPr bwMode="auto">
          <a:xfrm>
            <a:off x="6854825" y="2444750"/>
            <a:ext cx="10160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7186" name="Text Box 33"/>
          <p:cNvSpPr txBox="1">
            <a:spLocks noChangeArrowheads="1"/>
          </p:cNvSpPr>
          <p:nvPr/>
        </p:nvSpPr>
        <p:spPr bwMode="auto">
          <a:xfrm>
            <a:off x="6727825" y="216693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223.1.2.9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7187" name="Line 34"/>
          <p:cNvSpPr>
            <a:spLocks noChangeShapeType="1"/>
          </p:cNvSpPr>
          <p:nvPr/>
        </p:nvSpPr>
        <p:spPr bwMode="auto">
          <a:xfrm flipH="1">
            <a:off x="7878763" y="1749425"/>
            <a:ext cx="0" cy="1290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aphicFrame>
        <p:nvGraphicFramePr>
          <p:cNvPr id="7188" name="Object 35"/>
          <p:cNvGraphicFramePr>
            <a:graphicFrameLocks noChangeAspect="1"/>
          </p:cNvGraphicFramePr>
          <p:nvPr/>
        </p:nvGraphicFramePr>
        <p:xfrm>
          <a:off x="8056563" y="1457325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3"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6563" y="1457325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9" name="Line 36"/>
          <p:cNvSpPr>
            <a:spLocks noChangeShapeType="1"/>
          </p:cNvSpPr>
          <p:nvPr/>
        </p:nvSpPr>
        <p:spPr bwMode="auto">
          <a:xfrm>
            <a:off x="7878763" y="1754188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aphicFrame>
        <p:nvGraphicFramePr>
          <p:cNvPr id="7190" name="Object 37"/>
          <p:cNvGraphicFramePr>
            <a:graphicFrameLocks noChangeAspect="1"/>
          </p:cNvGraphicFramePr>
          <p:nvPr/>
        </p:nvGraphicFramePr>
        <p:xfrm>
          <a:off x="8061325" y="2838450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4" name="Clip" r:id="rId9" imgW="1307263" imgH="1084139" progId="MS_ClipArt_Gallery.2">
                  <p:embed/>
                </p:oleObj>
              </mc:Choice>
              <mc:Fallback>
                <p:oleObj name="Clip" r:id="rId9" imgW="1307263" imgH="1084139" progId="MS_ClipArt_Gallery.2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1325" y="2838450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1" name="Line 38"/>
          <p:cNvSpPr>
            <a:spLocks noChangeShapeType="1"/>
          </p:cNvSpPr>
          <p:nvPr/>
        </p:nvSpPr>
        <p:spPr bwMode="auto">
          <a:xfrm>
            <a:off x="7878763" y="3025775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pSp>
        <p:nvGrpSpPr>
          <p:cNvPr id="7192" name="Group 39"/>
          <p:cNvGrpSpPr>
            <a:grpSpLocks/>
          </p:cNvGrpSpPr>
          <p:nvPr/>
        </p:nvGrpSpPr>
        <p:grpSpPr bwMode="auto">
          <a:xfrm>
            <a:off x="7189788" y="2686050"/>
            <a:ext cx="1031875" cy="336550"/>
            <a:chOff x="4532" y="1229"/>
            <a:chExt cx="650" cy="212"/>
          </a:xfrm>
        </p:grpSpPr>
        <p:sp>
          <p:nvSpPr>
            <p:cNvPr id="7220" name="Rectangle 40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7221" name="Text Box 41"/>
            <p:cNvSpPr txBox="1">
              <a:spLocks noChangeArrowheads="1"/>
            </p:cNvSpPr>
            <p:nvPr/>
          </p:nvSpPr>
          <p:spPr bwMode="auto">
            <a:xfrm>
              <a:off x="4532" y="1229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223.1.2.2</a:t>
              </a:r>
              <a:endParaRPr lang="en-US" sz="1800" b="0">
                <a:latin typeface="Comic Sans MS" pitchFamily="66" charset="0"/>
              </a:endParaRPr>
            </a:p>
          </p:txBody>
        </p:sp>
      </p:grpSp>
      <p:grpSp>
        <p:nvGrpSpPr>
          <p:cNvPr id="7193" name="Group 42"/>
          <p:cNvGrpSpPr>
            <a:grpSpLocks/>
          </p:cNvGrpSpPr>
          <p:nvPr/>
        </p:nvGrpSpPr>
        <p:grpSpPr bwMode="auto">
          <a:xfrm>
            <a:off x="7151688" y="1714500"/>
            <a:ext cx="1031875" cy="336550"/>
            <a:chOff x="4532" y="1229"/>
            <a:chExt cx="650" cy="212"/>
          </a:xfrm>
        </p:grpSpPr>
        <p:sp>
          <p:nvSpPr>
            <p:cNvPr id="7218" name="Rectangle 43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7219" name="Text Box 44"/>
            <p:cNvSpPr txBox="1">
              <a:spLocks noChangeArrowheads="1"/>
            </p:cNvSpPr>
            <p:nvPr/>
          </p:nvSpPr>
          <p:spPr bwMode="auto">
            <a:xfrm>
              <a:off x="4532" y="1229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223.1.2.1</a:t>
              </a:r>
              <a:endParaRPr lang="en-US" sz="1800" b="0">
                <a:latin typeface="Comic Sans MS" pitchFamily="66" charset="0"/>
              </a:endParaRPr>
            </a:p>
          </p:txBody>
        </p:sp>
      </p:grpSp>
      <p:sp>
        <p:nvSpPr>
          <p:cNvPr id="7194" name="Line 45"/>
          <p:cNvSpPr>
            <a:spLocks noChangeShapeType="1"/>
          </p:cNvSpPr>
          <p:nvPr/>
        </p:nvSpPr>
        <p:spPr bwMode="auto">
          <a:xfrm flipH="1">
            <a:off x="6616700" y="2782888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7195" name="Line 46"/>
          <p:cNvSpPr>
            <a:spLocks noChangeShapeType="1"/>
          </p:cNvSpPr>
          <p:nvPr/>
        </p:nvSpPr>
        <p:spPr bwMode="auto">
          <a:xfrm flipH="1">
            <a:off x="6007100" y="4064000"/>
            <a:ext cx="11858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7196" name="Line 47"/>
          <p:cNvSpPr>
            <a:spLocks noChangeShapeType="1"/>
          </p:cNvSpPr>
          <p:nvPr/>
        </p:nvSpPr>
        <p:spPr bwMode="auto">
          <a:xfrm flipH="1" flipV="1">
            <a:off x="6003925" y="405606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7197" name="Line 48"/>
          <p:cNvSpPr>
            <a:spLocks noChangeShapeType="1"/>
          </p:cNvSpPr>
          <p:nvPr/>
        </p:nvSpPr>
        <p:spPr bwMode="auto">
          <a:xfrm flipH="1" flipV="1">
            <a:off x="7180263" y="4060825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aphicFrame>
        <p:nvGraphicFramePr>
          <p:cNvPr id="7198" name="Object 49"/>
          <p:cNvGraphicFramePr>
            <a:graphicFrameLocks noChangeAspect="1"/>
          </p:cNvGraphicFramePr>
          <p:nvPr/>
        </p:nvGraphicFramePr>
        <p:xfrm>
          <a:off x="6965950" y="4219575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5" name="Clip" r:id="rId10" imgW="1307263" imgH="1084139" progId="MS_ClipArt_Gallery.2">
                  <p:embed/>
                </p:oleObj>
              </mc:Choice>
              <mc:Fallback>
                <p:oleObj name="Clip" r:id="rId10" imgW="1307263" imgH="1084139" progId="MS_ClipArt_Gallery.2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950" y="4219575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9" name="Object 50"/>
          <p:cNvGraphicFramePr>
            <a:graphicFrameLocks noChangeAspect="1"/>
          </p:cNvGraphicFramePr>
          <p:nvPr/>
        </p:nvGraphicFramePr>
        <p:xfrm>
          <a:off x="5708650" y="423386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6" name="Clip" r:id="rId11" imgW="1307263" imgH="1084139" progId="MS_ClipArt_Gallery.2">
                  <p:embed/>
                </p:oleObj>
              </mc:Choice>
              <mc:Fallback>
                <p:oleObj name="Clip" r:id="rId11" imgW="1307263" imgH="1084139" progId="MS_ClipArt_Gallery.2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4233863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00" name="Group 51"/>
          <p:cNvGrpSpPr>
            <a:grpSpLocks/>
          </p:cNvGrpSpPr>
          <p:nvPr/>
        </p:nvGrpSpPr>
        <p:grpSpPr bwMode="auto">
          <a:xfrm>
            <a:off x="7151688" y="3938588"/>
            <a:ext cx="1031875" cy="336550"/>
            <a:chOff x="4532" y="1229"/>
            <a:chExt cx="650" cy="212"/>
          </a:xfrm>
        </p:grpSpPr>
        <p:sp>
          <p:nvSpPr>
            <p:cNvPr id="7216" name="Rectangle 52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7217" name="Text Box 53"/>
            <p:cNvSpPr txBox="1">
              <a:spLocks noChangeArrowheads="1"/>
            </p:cNvSpPr>
            <p:nvPr/>
          </p:nvSpPr>
          <p:spPr bwMode="auto">
            <a:xfrm>
              <a:off x="4532" y="1229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223.1.3.2</a:t>
              </a:r>
              <a:endParaRPr lang="en-US" sz="1800" b="0">
                <a:latin typeface="Comic Sans MS" pitchFamily="66" charset="0"/>
              </a:endParaRPr>
            </a:p>
          </p:txBody>
        </p:sp>
      </p:grpSp>
      <p:grpSp>
        <p:nvGrpSpPr>
          <p:cNvPr id="7201" name="Group 54"/>
          <p:cNvGrpSpPr>
            <a:grpSpLocks/>
          </p:cNvGrpSpPr>
          <p:nvPr/>
        </p:nvGrpSpPr>
        <p:grpSpPr bwMode="auto">
          <a:xfrm>
            <a:off x="5003800" y="3967163"/>
            <a:ext cx="1031875" cy="336550"/>
            <a:chOff x="4532" y="1229"/>
            <a:chExt cx="650" cy="212"/>
          </a:xfrm>
        </p:grpSpPr>
        <p:sp>
          <p:nvSpPr>
            <p:cNvPr id="7214" name="Rectangle 55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7215" name="Text Box 56"/>
            <p:cNvSpPr txBox="1">
              <a:spLocks noChangeArrowheads="1"/>
            </p:cNvSpPr>
            <p:nvPr/>
          </p:nvSpPr>
          <p:spPr bwMode="auto">
            <a:xfrm>
              <a:off x="4532" y="1229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223.1.3.1</a:t>
              </a:r>
              <a:endParaRPr lang="en-US" sz="1800" b="0">
                <a:latin typeface="Comic Sans MS" pitchFamily="66" charset="0"/>
              </a:endParaRPr>
            </a:p>
          </p:txBody>
        </p:sp>
      </p:grpSp>
      <p:grpSp>
        <p:nvGrpSpPr>
          <p:cNvPr id="7202" name="Group 57"/>
          <p:cNvGrpSpPr>
            <a:grpSpLocks/>
          </p:cNvGrpSpPr>
          <p:nvPr/>
        </p:nvGrpSpPr>
        <p:grpSpPr bwMode="auto">
          <a:xfrm>
            <a:off x="6003925" y="2828925"/>
            <a:ext cx="1144588" cy="336550"/>
            <a:chOff x="4532" y="1229"/>
            <a:chExt cx="721" cy="212"/>
          </a:xfrm>
        </p:grpSpPr>
        <p:sp>
          <p:nvSpPr>
            <p:cNvPr id="7212" name="Rectangle 58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7213" name="Text Box 59"/>
            <p:cNvSpPr txBox="1">
              <a:spLocks noChangeArrowheads="1"/>
            </p:cNvSpPr>
            <p:nvPr/>
          </p:nvSpPr>
          <p:spPr bwMode="auto">
            <a:xfrm>
              <a:off x="4532" y="1229"/>
              <a:ext cx="7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223.1.3.27</a:t>
              </a:r>
              <a:endParaRPr lang="en-US" sz="1800" b="0">
                <a:latin typeface="Comic Sans MS" pitchFamily="66" charset="0"/>
              </a:endParaRPr>
            </a:p>
          </p:txBody>
        </p:sp>
      </p:grpSp>
      <p:sp>
        <p:nvSpPr>
          <p:cNvPr id="7203" name="Text Box 60"/>
          <p:cNvSpPr txBox="1">
            <a:spLocks noChangeArrowheads="1"/>
          </p:cNvSpPr>
          <p:nvPr/>
        </p:nvSpPr>
        <p:spPr bwMode="auto">
          <a:xfrm>
            <a:off x="3984625" y="5295900"/>
            <a:ext cx="5043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223.1.1.1 = 11011111 00000001 00000001 00000001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7204" name="Freeform 61"/>
          <p:cNvSpPr>
            <a:spLocks/>
          </p:cNvSpPr>
          <p:nvPr/>
        </p:nvSpPr>
        <p:spPr bwMode="auto">
          <a:xfrm>
            <a:off x="5162550" y="5551488"/>
            <a:ext cx="892175" cy="92075"/>
          </a:xfrm>
          <a:custGeom>
            <a:avLst/>
            <a:gdLst>
              <a:gd name="T0" fmla="*/ 0 w 562"/>
              <a:gd name="T1" fmla="*/ 0 h 58"/>
              <a:gd name="T2" fmla="*/ 0 w 562"/>
              <a:gd name="T3" fmla="*/ 92075 h 58"/>
              <a:gd name="T4" fmla="*/ 892175 w 562"/>
              <a:gd name="T5" fmla="*/ 92075 h 58"/>
              <a:gd name="T6" fmla="*/ 892175 w 562"/>
              <a:gd name="T7" fmla="*/ 2540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8"/>
              <a:gd name="T14" fmla="*/ 562 w 562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8">
                <a:moveTo>
                  <a:pt x="0" y="0"/>
                </a:moveTo>
                <a:lnTo>
                  <a:pt x="0" y="58"/>
                </a:lnTo>
                <a:lnTo>
                  <a:pt x="562" y="58"/>
                </a:lnTo>
                <a:lnTo>
                  <a:pt x="562" y="1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7205" name="Freeform 62"/>
          <p:cNvSpPr>
            <a:spLocks/>
          </p:cNvSpPr>
          <p:nvPr/>
        </p:nvSpPr>
        <p:spPr bwMode="auto">
          <a:xfrm>
            <a:off x="6124575" y="5570538"/>
            <a:ext cx="892175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79375 h 50"/>
              <a:gd name="T4" fmla="*/ 892175 w 562"/>
              <a:gd name="T5" fmla="*/ 79375 h 50"/>
              <a:gd name="T6" fmla="*/ 892175 w 562"/>
              <a:gd name="T7" fmla="*/ 1270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0"/>
              <a:gd name="T14" fmla="*/ 562 w 56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7206" name="Freeform 63"/>
          <p:cNvSpPr>
            <a:spLocks/>
          </p:cNvSpPr>
          <p:nvPr/>
        </p:nvSpPr>
        <p:spPr bwMode="auto">
          <a:xfrm>
            <a:off x="7089775" y="5573713"/>
            <a:ext cx="869950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79375 h 50"/>
              <a:gd name="T4" fmla="*/ 869950 w 562"/>
              <a:gd name="T5" fmla="*/ 79375 h 50"/>
              <a:gd name="T6" fmla="*/ 869950 w 562"/>
              <a:gd name="T7" fmla="*/ 1270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0"/>
              <a:gd name="T14" fmla="*/ 562 w 56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7207" name="Freeform 64"/>
          <p:cNvSpPr>
            <a:spLocks/>
          </p:cNvSpPr>
          <p:nvPr/>
        </p:nvSpPr>
        <p:spPr bwMode="auto">
          <a:xfrm>
            <a:off x="8054975" y="5576888"/>
            <a:ext cx="869950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79375 h 50"/>
              <a:gd name="T4" fmla="*/ 869950 w 562"/>
              <a:gd name="T5" fmla="*/ 79375 h 50"/>
              <a:gd name="T6" fmla="*/ 869950 w 562"/>
              <a:gd name="T7" fmla="*/ 1270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0"/>
              <a:gd name="T14" fmla="*/ 562 w 56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7208" name="Text Box 65"/>
          <p:cNvSpPr txBox="1">
            <a:spLocks noChangeArrowheads="1"/>
          </p:cNvSpPr>
          <p:nvPr/>
        </p:nvSpPr>
        <p:spPr bwMode="auto">
          <a:xfrm>
            <a:off x="5360988" y="5772150"/>
            <a:ext cx="522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7209" name="Text Box 66"/>
          <p:cNvSpPr txBox="1">
            <a:spLocks noChangeArrowheads="1"/>
          </p:cNvSpPr>
          <p:nvPr/>
        </p:nvSpPr>
        <p:spPr bwMode="auto">
          <a:xfrm>
            <a:off x="6403975" y="578167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1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7210" name="Text Box 67"/>
          <p:cNvSpPr txBox="1">
            <a:spLocks noChangeArrowheads="1"/>
          </p:cNvSpPr>
          <p:nvPr/>
        </p:nvSpPr>
        <p:spPr bwMode="auto">
          <a:xfrm>
            <a:off x="8361363" y="578167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1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7211" name="Text Box 68"/>
          <p:cNvSpPr txBox="1">
            <a:spLocks noChangeArrowheads="1"/>
          </p:cNvSpPr>
          <p:nvPr/>
        </p:nvSpPr>
        <p:spPr bwMode="auto">
          <a:xfrm>
            <a:off x="7342188" y="578167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1</a:t>
            </a:r>
            <a:endParaRPr lang="en-US" sz="1800" b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IP Addressing</a:t>
            </a:r>
          </a:p>
        </p:txBody>
      </p:sp>
      <p:sp>
        <p:nvSpPr>
          <p:cNvPr id="8195" name="Freeform 3"/>
          <p:cNvSpPr>
            <a:spLocks/>
          </p:cNvSpPr>
          <p:nvPr/>
        </p:nvSpPr>
        <p:spPr bwMode="auto">
          <a:xfrm>
            <a:off x="6894513" y="1447800"/>
            <a:ext cx="1906587" cy="1958975"/>
          </a:xfrm>
          <a:custGeom>
            <a:avLst/>
            <a:gdLst>
              <a:gd name="T0" fmla="*/ 39687 w 1201"/>
              <a:gd name="T1" fmla="*/ 1125538 h 1234"/>
              <a:gd name="T2" fmla="*/ 835025 w 1201"/>
              <a:gd name="T3" fmla="*/ 1238250 h 1234"/>
              <a:gd name="T4" fmla="*/ 973137 w 1201"/>
              <a:gd name="T5" fmla="*/ 1800225 h 1234"/>
              <a:gd name="T6" fmla="*/ 1501775 w 1201"/>
              <a:gd name="T7" fmla="*/ 1952625 h 1234"/>
              <a:gd name="T8" fmla="*/ 1858962 w 1201"/>
              <a:gd name="T9" fmla="*/ 1757363 h 1234"/>
              <a:gd name="T10" fmla="*/ 1787525 w 1201"/>
              <a:gd name="T11" fmla="*/ 1419225 h 1234"/>
              <a:gd name="T12" fmla="*/ 1768475 w 1201"/>
              <a:gd name="T13" fmla="*/ 1100138 h 1234"/>
              <a:gd name="T14" fmla="*/ 1744662 w 1201"/>
              <a:gd name="T15" fmla="*/ 671513 h 1234"/>
              <a:gd name="T16" fmla="*/ 1811337 w 1201"/>
              <a:gd name="T17" fmla="*/ 342900 h 1234"/>
              <a:gd name="T18" fmla="*/ 1749425 w 1201"/>
              <a:gd name="T19" fmla="*/ 52388 h 1234"/>
              <a:gd name="T20" fmla="*/ 1025525 w 1201"/>
              <a:gd name="T21" fmla="*/ 128588 h 1234"/>
              <a:gd name="T22" fmla="*/ 849312 w 1201"/>
              <a:gd name="T23" fmla="*/ 823913 h 1234"/>
              <a:gd name="T24" fmla="*/ 69850 w 1201"/>
              <a:gd name="T25" fmla="*/ 869950 h 1234"/>
              <a:gd name="T26" fmla="*/ 39687 w 1201"/>
              <a:gd name="T27" fmla="*/ 1125538 h 1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1"/>
              <a:gd name="T43" fmla="*/ 0 h 1234"/>
              <a:gd name="T44" fmla="*/ 1201 w 1201"/>
              <a:gd name="T45" fmla="*/ 1234 h 123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8196" name="Freeform 4"/>
          <p:cNvSpPr>
            <a:spLocks/>
          </p:cNvSpPr>
          <p:nvPr/>
        </p:nvSpPr>
        <p:spPr bwMode="auto">
          <a:xfrm>
            <a:off x="5578475" y="2881313"/>
            <a:ext cx="2041525" cy="1979612"/>
          </a:xfrm>
          <a:custGeom>
            <a:avLst/>
            <a:gdLst>
              <a:gd name="T0" fmla="*/ 931863 w 1286"/>
              <a:gd name="T1" fmla="*/ 47625 h 1247"/>
              <a:gd name="T2" fmla="*/ 808038 w 1286"/>
              <a:gd name="T3" fmla="*/ 981075 h 1247"/>
              <a:gd name="T4" fmla="*/ 122238 w 1286"/>
              <a:gd name="T5" fmla="*/ 1443037 h 1247"/>
              <a:gd name="T6" fmla="*/ 74613 w 1286"/>
              <a:gd name="T7" fmla="*/ 1738312 h 1247"/>
              <a:gd name="T8" fmla="*/ 222250 w 1286"/>
              <a:gd name="T9" fmla="*/ 1943100 h 1247"/>
              <a:gd name="T10" fmla="*/ 731838 w 1286"/>
              <a:gd name="T11" fmla="*/ 1919287 h 1247"/>
              <a:gd name="T12" fmla="*/ 1098550 w 1286"/>
              <a:gd name="T13" fmla="*/ 1919287 h 1247"/>
              <a:gd name="T14" fmla="*/ 1889125 w 1286"/>
              <a:gd name="T15" fmla="*/ 1947862 h 1247"/>
              <a:gd name="T16" fmla="*/ 2017713 w 1286"/>
              <a:gd name="T17" fmla="*/ 1728787 h 1247"/>
              <a:gd name="T18" fmla="*/ 1808163 w 1286"/>
              <a:gd name="T19" fmla="*/ 1176337 h 1247"/>
              <a:gd name="T20" fmla="*/ 1270000 w 1286"/>
              <a:gd name="T21" fmla="*/ 995362 h 1247"/>
              <a:gd name="T22" fmla="*/ 1189038 w 1286"/>
              <a:gd name="T23" fmla="*/ 66675 h 1247"/>
              <a:gd name="T24" fmla="*/ 931863 w 1286"/>
              <a:gd name="T25" fmla="*/ 47625 h 124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86"/>
              <a:gd name="T40" fmla="*/ 0 h 1247"/>
              <a:gd name="T41" fmla="*/ 1286 w 1286"/>
              <a:gd name="T42" fmla="*/ 1247 h 124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86" h="1247">
                <a:moveTo>
                  <a:pt x="587" y="30"/>
                </a:moveTo>
                <a:cubicBezTo>
                  <a:pt x="473" y="60"/>
                  <a:pt x="601" y="475"/>
                  <a:pt x="509" y="618"/>
                </a:cubicBezTo>
                <a:cubicBezTo>
                  <a:pt x="424" y="765"/>
                  <a:pt x="154" y="830"/>
                  <a:pt x="77" y="909"/>
                </a:cubicBezTo>
                <a:cubicBezTo>
                  <a:pt x="0" y="988"/>
                  <a:pt x="37" y="1043"/>
                  <a:pt x="47" y="1095"/>
                </a:cubicBezTo>
                <a:cubicBezTo>
                  <a:pt x="57" y="1147"/>
                  <a:pt x="71" y="1205"/>
                  <a:pt x="140" y="1224"/>
                </a:cubicBezTo>
                <a:cubicBezTo>
                  <a:pt x="209" y="1243"/>
                  <a:pt x="369" y="1212"/>
                  <a:pt x="461" y="1209"/>
                </a:cubicBezTo>
                <a:cubicBezTo>
                  <a:pt x="553" y="1206"/>
                  <a:pt x="571" y="1206"/>
                  <a:pt x="692" y="1209"/>
                </a:cubicBezTo>
                <a:cubicBezTo>
                  <a:pt x="813" y="1212"/>
                  <a:pt x="1094" y="1247"/>
                  <a:pt x="1190" y="1227"/>
                </a:cubicBezTo>
                <a:cubicBezTo>
                  <a:pt x="1286" y="1207"/>
                  <a:pt x="1279" y="1170"/>
                  <a:pt x="1271" y="1089"/>
                </a:cubicBezTo>
                <a:cubicBezTo>
                  <a:pt x="1263" y="1008"/>
                  <a:pt x="1217" y="818"/>
                  <a:pt x="1139" y="741"/>
                </a:cubicBezTo>
                <a:cubicBezTo>
                  <a:pt x="1061" y="664"/>
                  <a:pt x="865" y="743"/>
                  <a:pt x="800" y="627"/>
                </a:cubicBezTo>
                <a:cubicBezTo>
                  <a:pt x="735" y="511"/>
                  <a:pt x="785" y="142"/>
                  <a:pt x="749" y="42"/>
                </a:cubicBezTo>
                <a:cubicBezTo>
                  <a:pt x="695" y="15"/>
                  <a:pt x="701" y="0"/>
                  <a:pt x="587" y="3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457199" y="1333500"/>
            <a:ext cx="3754861" cy="5119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b="0" dirty="0">
                <a:solidFill>
                  <a:srgbClr val="FD1A09"/>
                </a:solidFill>
              </a:rPr>
              <a:t>IP address:</a:t>
            </a:r>
            <a:r>
              <a:rPr lang="en-US" b="0" dirty="0"/>
              <a:t> 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0" dirty="0"/>
              <a:t>network part (high order bits)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0" dirty="0"/>
              <a:t>host part (low order bits)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b="0" i="1" dirty="0">
                <a:solidFill>
                  <a:srgbClr val="FD1A09"/>
                </a:solidFill>
              </a:rPr>
              <a:t>What’s a network ?</a:t>
            </a:r>
            <a:r>
              <a:rPr lang="en-US" b="0" i="1" dirty="0">
                <a:solidFill>
                  <a:schemeClr val="accent2"/>
                </a:solidFill>
              </a:rPr>
              <a:t> </a:t>
            </a:r>
            <a:r>
              <a:rPr lang="en-US" b="0" dirty="0"/>
              <a:t>(</a:t>
            </a:r>
            <a:r>
              <a:rPr lang="en-US" sz="2000" b="0" dirty="0"/>
              <a:t>from IP address perspective)</a:t>
            </a:r>
            <a:endParaRPr lang="en-US" b="0" dirty="0"/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0" dirty="0"/>
              <a:t>device interfaces with same network part of IP address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0" dirty="0"/>
              <a:t>can physically reach each other without intervening </a:t>
            </a:r>
            <a:r>
              <a:rPr lang="en-US" sz="2000" b="0" dirty="0" smtClean="0"/>
              <a:t>router</a:t>
            </a:r>
            <a:r>
              <a:rPr lang="en-US" sz="2000" b="0" dirty="0" smtClean="0">
                <a:solidFill>
                  <a:srgbClr val="FF0000"/>
                </a:solidFill>
              </a:rPr>
              <a:t>=no crossroads </a:t>
            </a:r>
            <a:endParaRPr lang="en-US" sz="2000" b="0" dirty="0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5016500" y="1638300"/>
            <a:ext cx="2778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 flipH="1">
            <a:off x="5307013" y="1624013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 flipV="1">
            <a:off x="5016500" y="2282825"/>
            <a:ext cx="277813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5026025" y="2909888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4456113" y="19319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3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193198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4456113" y="25415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4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254158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5307013" y="2481263"/>
            <a:ext cx="10350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pSp>
        <p:nvGrpSpPr>
          <p:cNvPr id="8205" name="Group 13"/>
          <p:cNvGrpSpPr>
            <a:grpSpLocks/>
          </p:cNvGrpSpPr>
          <p:nvPr/>
        </p:nvGrpSpPr>
        <p:grpSpPr bwMode="auto">
          <a:xfrm>
            <a:off x="6249988" y="2446338"/>
            <a:ext cx="711200" cy="381000"/>
            <a:chOff x="3600" y="219"/>
            <a:chExt cx="360" cy="175"/>
          </a:xfrm>
        </p:grpSpPr>
        <p:sp>
          <p:nvSpPr>
            <p:cNvPr id="8236" name="Oval 1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8237" name="Line 1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8238" name="Line 1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8239" name="Rectangle 1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ro-RO" b="0">
                <a:latin typeface="Times New Roman" pitchFamily="18" charset="0"/>
              </a:endParaRPr>
            </a:p>
          </p:txBody>
        </p:sp>
        <p:sp>
          <p:nvSpPr>
            <p:cNvPr id="8240" name="Oval 1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8241" name="Group 1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46" name="Line 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8247" name="Line 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8248" name="Line 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8242" name="Group 2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43" name="Line 2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8244" name="Line 2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8245" name="Line 2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</p:grpSp>
      <p:sp>
        <p:nvSpPr>
          <p:cNvPr id="8206" name="Text Box 27"/>
          <p:cNvSpPr txBox="1">
            <a:spLocks noChangeArrowheads="1"/>
          </p:cNvSpPr>
          <p:nvPr/>
        </p:nvSpPr>
        <p:spPr bwMode="auto">
          <a:xfrm>
            <a:off x="4975225" y="13128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223.1.1.1</a:t>
            </a:r>
            <a:endParaRPr lang="en-US" sz="1800" b="0">
              <a:latin typeface="Comic Sans MS" pitchFamily="66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931507" y="1951038"/>
            <a:ext cx="1040670" cy="338554"/>
            <a:chOff x="5961992" y="1186872"/>
            <a:chExt cx="1040670" cy="338554"/>
          </a:xfrm>
        </p:grpSpPr>
        <p:sp>
          <p:nvSpPr>
            <p:cNvPr id="8207" name="Rectangle 28"/>
            <p:cNvSpPr>
              <a:spLocks noChangeArrowheads="1"/>
            </p:cNvSpPr>
            <p:nvPr/>
          </p:nvSpPr>
          <p:spPr bwMode="auto">
            <a:xfrm>
              <a:off x="6081712" y="1270794"/>
              <a:ext cx="623888" cy="177006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8208" name="Text Box 29"/>
            <p:cNvSpPr txBox="1">
              <a:spLocks noChangeArrowheads="1"/>
            </p:cNvSpPr>
            <p:nvPr/>
          </p:nvSpPr>
          <p:spPr bwMode="auto">
            <a:xfrm>
              <a:off x="5961992" y="1186872"/>
              <a:ext cx="10406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 dirty="0" smtClean="0">
                  <a:latin typeface="Arial" charset="0"/>
                </a:rPr>
                <a:t>223.1.1.2</a:t>
              </a:r>
              <a:endParaRPr lang="en-US" sz="1800" b="0" dirty="0">
                <a:latin typeface="Comic Sans MS" pitchFamily="66" charset="0"/>
              </a:endParaRPr>
            </a:p>
          </p:txBody>
        </p:sp>
      </p:grpSp>
      <p:sp>
        <p:nvSpPr>
          <p:cNvPr id="8209" name="Text Box 30"/>
          <p:cNvSpPr txBox="1">
            <a:spLocks noChangeArrowheads="1"/>
          </p:cNvSpPr>
          <p:nvPr/>
        </p:nvSpPr>
        <p:spPr bwMode="auto">
          <a:xfrm>
            <a:off x="4860925" y="28940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223.1.1.3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8210" name="Text Box 31"/>
          <p:cNvSpPr txBox="1">
            <a:spLocks noChangeArrowheads="1"/>
          </p:cNvSpPr>
          <p:nvPr/>
        </p:nvSpPr>
        <p:spPr bwMode="auto">
          <a:xfrm>
            <a:off x="5651500" y="2222500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223.1.1.4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8211" name="Line 32"/>
          <p:cNvSpPr>
            <a:spLocks noChangeShapeType="1"/>
          </p:cNvSpPr>
          <p:nvPr/>
        </p:nvSpPr>
        <p:spPr bwMode="auto">
          <a:xfrm>
            <a:off x="6854825" y="2490788"/>
            <a:ext cx="10160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8212" name="Text Box 33"/>
          <p:cNvSpPr txBox="1">
            <a:spLocks noChangeArrowheads="1"/>
          </p:cNvSpPr>
          <p:nvPr/>
        </p:nvSpPr>
        <p:spPr bwMode="auto">
          <a:xfrm>
            <a:off x="6727825" y="2212975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223.1.2.9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8213" name="Line 34"/>
          <p:cNvSpPr>
            <a:spLocks noChangeShapeType="1"/>
          </p:cNvSpPr>
          <p:nvPr/>
        </p:nvSpPr>
        <p:spPr bwMode="auto">
          <a:xfrm flipH="1">
            <a:off x="7878763" y="1795463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aphicFrame>
        <p:nvGraphicFramePr>
          <p:cNvPr id="8214" name="Object 35"/>
          <p:cNvGraphicFramePr>
            <a:graphicFrameLocks noChangeAspect="1"/>
          </p:cNvGraphicFramePr>
          <p:nvPr/>
        </p:nvGraphicFramePr>
        <p:xfrm>
          <a:off x="8056563" y="150336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5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6563" y="1503363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5" name="Line 36"/>
          <p:cNvSpPr>
            <a:spLocks noChangeShapeType="1"/>
          </p:cNvSpPr>
          <p:nvPr/>
        </p:nvSpPr>
        <p:spPr bwMode="auto">
          <a:xfrm>
            <a:off x="7878763" y="1800225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aphicFrame>
        <p:nvGraphicFramePr>
          <p:cNvPr id="8216" name="Object 37"/>
          <p:cNvGraphicFramePr>
            <a:graphicFrameLocks noChangeAspect="1"/>
          </p:cNvGraphicFramePr>
          <p:nvPr/>
        </p:nvGraphicFramePr>
        <p:xfrm>
          <a:off x="8061325" y="28844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6"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1325" y="288448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7" name="Line 38"/>
          <p:cNvSpPr>
            <a:spLocks noChangeShapeType="1"/>
          </p:cNvSpPr>
          <p:nvPr/>
        </p:nvSpPr>
        <p:spPr bwMode="auto">
          <a:xfrm>
            <a:off x="7878763" y="3071813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8218" name="Rectangle 39"/>
          <p:cNvSpPr>
            <a:spLocks noChangeArrowheads="1"/>
          </p:cNvSpPr>
          <p:nvPr/>
        </p:nvSpPr>
        <p:spPr bwMode="auto">
          <a:xfrm>
            <a:off x="7824788" y="2819400"/>
            <a:ext cx="171450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8219" name="Text Box 40"/>
          <p:cNvSpPr txBox="1">
            <a:spLocks noChangeArrowheads="1"/>
          </p:cNvSpPr>
          <p:nvPr/>
        </p:nvSpPr>
        <p:spPr bwMode="auto">
          <a:xfrm>
            <a:off x="7251700" y="275748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223.1.2.2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8220" name="Rectangle 41"/>
          <p:cNvSpPr>
            <a:spLocks noChangeArrowheads="1"/>
          </p:cNvSpPr>
          <p:nvPr/>
        </p:nvSpPr>
        <p:spPr bwMode="auto">
          <a:xfrm>
            <a:off x="7839075" y="1847850"/>
            <a:ext cx="247650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8221" name="Text Box 42"/>
          <p:cNvSpPr txBox="1">
            <a:spLocks noChangeArrowheads="1"/>
          </p:cNvSpPr>
          <p:nvPr/>
        </p:nvSpPr>
        <p:spPr bwMode="auto">
          <a:xfrm>
            <a:off x="7061200" y="17510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223.1.2.1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8222" name="Line 43"/>
          <p:cNvSpPr>
            <a:spLocks noChangeShapeType="1"/>
          </p:cNvSpPr>
          <p:nvPr/>
        </p:nvSpPr>
        <p:spPr bwMode="auto">
          <a:xfrm flipH="1">
            <a:off x="6616700" y="2828925"/>
            <a:ext cx="0" cy="1290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8223" name="Line 44"/>
          <p:cNvSpPr>
            <a:spLocks noChangeShapeType="1"/>
          </p:cNvSpPr>
          <p:nvPr/>
        </p:nvSpPr>
        <p:spPr bwMode="auto">
          <a:xfrm flipH="1">
            <a:off x="6007100" y="4110038"/>
            <a:ext cx="11858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8224" name="Line 45"/>
          <p:cNvSpPr>
            <a:spLocks noChangeShapeType="1"/>
          </p:cNvSpPr>
          <p:nvPr/>
        </p:nvSpPr>
        <p:spPr bwMode="auto">
          <a:xfrm flipH="1" flipV="1">
            <a:off x="6003925" y="4102100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8225" name="Line 46"/>
          <p:cNvSpPr>
            <a:spLocks noChangeShapeType="1"/>
          </p:cNvSpPr>
          <p:nvPr/>
        </p:nvSpPr>
        <p:spPr bwMode="auto">
          <a:xfrm flipH="1" flipV="1">
            <a:off x="7180263" y="410686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aphicFrame>
        <p:nvGraphicFramePr>
          <p:cNvPr id="8226" name="Object 47"/>
          <p:cNvGraphicFramePr>
            <a:graphicFrameLocks noChangeAspect="1"/>
          </p:cNvGraphicFramePr>
          <p:nvPr/>
        </p:nvGraphicFramePr>
        <p:xfrm>
          <a:off x="6965950" y="426561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7" name="Clip" r:id="rId9" imgW="1307263" imgH="1084139" progId="MS_ClipArt_Gallery.2">
                  <p:embed/>
                </p:oleObj>
              </mc:Choice>
              <mc:Fallback>
                <p:oleObj name="Clip" r:id="rId9" imgW="1307263" imgH="1084139" progId="MS_ClipArt_Gallery.2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950" y="4265613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7" name="Object 48"/>
          <p:cNvGraphicFramePr>
            <a:graphicFrameLocks noChangeAspect="1"/>
          </p:cNvGraphicFramePr>
          <p:nvPr/>
        </p:nvGraphicFramePr>
        <p:xfrm>
          <a:off x="5708650" y="4279900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8" name="Clip" r:id="rId10" imgW="1307263" imgH="1084139" progId="MS_ClipArt_Gallery.2">
                  <p:embed/>
                </p:oleObj>
              </mc:Choice>
              <mc:Fallback>
                <p:oleObj name="Clip" r:id="rId10" imgW="1307263" imgH="1084139" progId="MS_ClipArt_Gallery.2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4279900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8" name="Text Box 49"/>
          <p:cNvSpPr txBox="1">
            <a:spLocks noChangeArrowheads="1"/>
          </p:cNvSpPr>
          <p:nvPr/>
        </p:nvSpPr>
        <p:spPr bwMode="auto">
          <a:xfrm>
            <a:off x="7185025" y="3956050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223.1.3.2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8229" name="Rectangle 50"/>
          <p:cNvSpPr>
            <a:spLocks noChangeArrowheads="1"/>
          </p:cNvSpPr>
          <p:nvPr/>
        </p:nvSpPr>
        <p:spPr bwMode="auto">
          <a:xfrm>
            <a:off x="4848225" y="3829050"/>
            <a:ext cx="847725" cy="180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8230" name="Text Box 51"/>
          <p:cNvSpPr txBox="1">
            <a:spLocks noChangeArrowheads="1"/>
          </p:cNvSpPr>
          <p:nvPr/>
        </p:nvSpPr>
        <p:spPr bwMode="auto">
          <a:xfrm>
            <a:off x="5008563" y="3994150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223.1.3.1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8231" name="Rectangle 52"/>
          <p:cNvSpPr>
            <a:spLocks noChangeArrowheads="1"/>
          </p:cNvSpPr>
          <p:nvPr/>
        </p:nvSpPr>
        <p:spPr bwMode="auto">
          <a:xfrm>
            <a:off x="6553200" y="2962275"/>
            <a:ext cx="128588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8232" name="Text Box 53"/>
          <p:cNvSpPr txBox="1">
            <a:spLocks noChangeArrowheads="1"/>
          </p:cNvSpPr>
          <p:nvPr/>
        </p:nvSpPr>
        <p:spPr bwMode="auto">
          <a:xfrm>
            <a:off x="6115050" y="2922588"/>
            <a:ext cx="1144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223.1.3.27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8233" name="Text Box 54"/>
          <p:cNvSpPr txBox="1">
            <a:spLocks noChangeArrowheads="1"/>
          </p:cNvSpPr>
          <p:nvPr/>
        </p:nvSpPr>
        <p:spPr bwMode="auto">
          <a:xfrm>
            <a:off x="4670425" y="5051425"/>
            <a:ext cx="41497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0">
                <a:latin typeface="Comic Sans MS" pitchFamily="66" charset="0"/>
              </a:rPr>
              <a:t>network consisting of 3 IP networks</a:t>
            </a:r>
          </a:p>
          <a:p>
            <a:r>
              <a:rPr lang="en-US" sz="1800" b="0">
                <a:latin typeface="Comic Sans MS" pitchFamily="66" charset="0"/>
              </a:rPr>
              <a:t>(for IP addresses starting with 223, </a:t>
            </a:r>
          </a:p>
          <a:p>
            <a:r>
              <a:rPr lang="en-US" sz="1800" b="0">
                <a:latin typeface="Comic Sans MS" pitchFamily="66" charset="0"/>
              </a:rPr>
              <a:t>first 24 bits are network address)</a:t>
            </a:r>
          </a:p>
        </p:txBody>
      </p:sp>
      <p:sp>
        <p:nvSpPr>
          <p:cNvPr id="8234" name="Text Box 55"/>
          <p:cNvSpPr txBox="1">
            <a:spLocks noChangeArrowheads="1"/>
          </p:cNvSpPr>
          <p:nvPr/>
        </p:nvSpPr>
        <p:spPr bwMode="auto">
          <a:xfrm>
            <a:off x="6842125" y="3432175"/>
            <a:ext cx="658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0">
                <a:solidFill>
                  <a:srgbClr val="FF0000"/>
                </a:solidFill>
                <a:latin typeface="Comic Sans MS" pitchFamily="66" charset="0"/>
              </a:rPr>
              <a:t>LAN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8235" name="Line 56"/>
          <p:cNvSpPr>
            <a:spLocks noChangeShapeType="1"/>
          </p:cNvSpPr>
          <p:nvPr/>
        </p:nvSpPr>
        <p:spPr bwMode="auto">
          <a:xfrm flipH="1">
            <a:off x="6705600" y="3695700"/>
            <a:ext cx="17145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reeform 3"/>
          <p:cNvSpPr>
            <a:spLocks/>
          </p:cNvSpPr>
          <p:nvPr/>
        </p:nvSpPr>
        <p:spPr bwMode="auto">
          <a:xfrm>
            <a:off x="6115050" y="2819400"/>
            <a:ext cx="1268413" cy="1463675"/>
          </a:xfrm>
          <a:custGeom>
            <a:avLst/>
            <a:gdLst>
              <a:gd name="T0" fmla="*/ 9525 w 799"/>
              <a:gd name="T1" fmla="*/ 104775 h 922"/>
              <a:gd name="T2" fmla="*/ 541338 w 799"/>
              <a:gd name="T3" fmla="*/ 708025 h 922"/>
              <a:gd name="T4" fmla="*/ 1028700 w 799"/>
              <a:gd name="T5" fmla="*/ 1362075 h 922"/>
              <a:gd name="T6" fmla="*/ 1219200 w 799"/>
              <a:gd name="T7" fmla="*/ 1314450 h 922"/>
              <a:gd name="T8" fmla="*/ 735013 w 799"/>
              <a:gd name="T9" fmla="*/ 561975 h 922"/>
              <a:gd name="T10" fmla="*/ 95250 w 799"/>
              <a:gd name="T11" fmla="*/ 0 h 922"/>
              <a:gd name="T12" fmla="*/ 9525 w 799"/>
              <a:gd name="T13" fmla="*/ 104775 h 9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99"/>
              <a:gd name="T22" fmla="*/ 0 h 922"/>
              <a:gd name="T23" fmla="*/ 799 w 799"/>
              <a:gd name="T24" fmla="*/ 922 h 9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99" h="922">
                <a:moveTo>
                  <a:pt x="6" y="66"/>
                </a:moveTo>
                <a:cubicBezTo>
                  <a:pt x="13" y="117"/>
                  <a:pt x="234" y="314"/>
                  <a:pt x="341" y="446"/>
                </a:cubicBezTo>
                <a:cubicBezTo>
                  <a:pt x="448" y="578"/>
                  <a:pt x="577" y="794"/>
                  <a:pt x="648" y="858"/>
                </a:cubicBezTo>
                <a:cubicBezTo>
                  <a:pt x="719" y="922"/>
                  <a:pt x="799" y="912"/>
                  <a:pt x="768" y="828"/>
                </a:cubicBezTo>
                <a:cubicBezTo>
                  <a:pt x="737" y="744"/>
                  <a:pt x="581" y="492"/>
                  <a:pt x="463" y="354"/>
                </a:cubicBezTo>
                <a:cubicBezTo>
                  <a:pt x="345" y="216"/>
                  <a:pt x="136" y="48"/>
                  <a:pt x="60" y="0"/>
                </a:cubicBezTo>
                <a:cubicBezTo>
                  <a:pt x="25" y="47"/>
                  <a:pt x="0" y="15"/>
                  <a:pt x="6" y="6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19" name="Freeform 4"/>
          <p:cNvSpPr>
            <a:spLocks/>
          </p:cNvSpPr>
          <p:nvPr/>
        </p:nvSpPr>
        <p:spPr bwMode="auto">
          <a:xfrm>
            <a:off x="4819650" y="4330700"/>
            <a:ext cx="2257425" cy="327025"/>
          </a:xfrm>
          <a:custGeom>
            <a:avLst/>
            <a:gdLst>
              <a:gd name="T0" fmla="*/ 66675 w 1422"/>
              <a:gd name="T1" fmla="*/ 279400 h 206"/>
              <a:gd name="T2" fmla="*/ 1017588 w 1422"/>
              <a:gd name="T3" fmla="*/ 263525 h 206"/>
              <a:gd name="T4" fmla="*/ 2009775 w 1422"/>
              <a:gd name="T5" fmla="*/ 269875 h 206"/>
              <a:gd name="T6" fmla="*/ 2095500 w 1422"/>
              <a:gd name="T7" fmla="*/ 50800 h 206"/>
              <a:gd name="T8" fmla="*/ 1042988 w 1422"/>
              <a:gd name="T9" fmla="*/ 22225 h 206"/>
              <a:gd name="T10" fmla="*/ 71438 w 1422"/>
              <a:gd name="T11" fmla="*/ 42863 h 206"/>
              <a:gd name="T12" fmla="*/ 66675 w 1422"/>
              <a:gd name="T13" fmla="*/ 279400 h 2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22"/>
              <a:gd name="T22" fmla="*/ 0 h 206"/>
              <a:gd name="T23" fmla="*/ 1422 w 1422"/>
              <a:gd name="T24" fmla="*/ 206 h 2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22" h="206">
                <a:moveTo>
                  <a:pt x="42" y="176"/>
                </a:moveTo>
                <a:cubicBezTo>
                  <a:pt x="84" y="206"/>
                  <a:pt x="437" y="167"/>
                  <a:pt x="641" y="166"/>
                </a:cubicBezTo>
                <a:cubicBezTo>
                  <a:pt x="845" y="165"/>
                  <a:pt x="1153" y="192"/>
                  <a:pt x="1266" y="170"/>
                </a:cubicBezTo>
                <a:cubicBezTo>
                  <a:pt x="1379" y="148"/>
                  <a:pt x="1422" y="58"/>
                  <a:pt x="1320" y="32"/>
                </a:cubicBezTo>
                <a:cubicBezTo>
                  <a:pt x="1218" y="6"/>
                  <a:pt x="869" y="15"/>
                  <a:pt x="657" y="14"/>
                </a:cubicBezTo>
                <a:cubicBezTo>
                  <a:pt x="445" y="13"/>
                  <a:pt x="147" y="0"/>
                  <a:pt x="45" y="27"/>
                </a:cubicBezTo>
                <a:cubicBezTo>
                  <a:pt x="56" y="84"/>
                  <a:pt x="0" y="146"/>
                  <a:pt x="42" y="17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20" name="Freeform 5"/>
          <p:cNvSpPr>
            <a:spLocks/>
          </p:cNvSpPr>
          <p:nvPr/>
        </p:nvSpPr>
        <p:spPr bwMode="auto">
          <a:xfrm>
            <a:off x="4562475" y="2743200"/>
            <a:ext cx="1158875" cy="1547813"/>
          </a:xfrm>
          <a:custGeom>
            <a:avLst/>
            <a:gdLst>
              <a:gd name="T0" fmla="*/ 249238 w 730"/>
              <a:gd name="T1" fmla="*/ 1511300 h 975"/>
              <a:gd name="T2" fmla="*/ 733425 w 730"/>
              <a:gd name="T3" fmla="*/ 790575 h 975"/>
              <a:gd name="T4" fmla="*/ 1123950 w 730"/>
              <a:gd name="T5" fmla="*/ 228600 h 975"/>
              <a:gd name="T6" fmla="*/ 942975 w 730"/>
              <a:gd name="T7" fmla="*/ 66675 h 975"/>
              <a:gd name="T8" fmla="*/ 552450 w 730"/>
              <a:gd name="T9" fmla="*/ 628650 h 975"/>
              <a:gd name="T10" fmla="*/ 0 w 730"/>
              <a:gd name="T11" fmla="*/ 1428750 h 975"/>
              <a:gd name="T12" fmla="*/ 249238 w 730"/>
              <a:gd name="T13" fmla="*/ 1511300 h 9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0"/>
              <a:gd name="T22" fmla="*/ 0 h 975"/>
              <a:gd name="T23" fmla="*/ 730 w 730"/>
              <a:gd name="T24" fmla="*/ 975 h 9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0" h="975">
                <a:moveTo>
                  <a:pt x="157" y="952"/>
                </a:moveTo>
                <a:cubicBezTo>
                  <a:pt x="272" y="930"/>
                  <a:pt x="357" y="644"/>
                  <a:pt x="462" y="498"/>
                </a:cubicBezTo>
                <a:cubicBezTo>
                  <a:pt x="554" y="363"/>
                  <a:pt x="686" y="220"/>
                  <a:pt x="708" y="144"/>
                </a:cubicBezTo>
                <a:cubicBezTo>
                  <a:pt x="730" y="68"/>
                  <a:pt x="654" y="0"/>
                  <a:pt x="594" y="42"/>
                </a:cubicBezTo>
                <a:cubicBezTo>
                  <a:pt x="534" y="84"/>
                  <a:pt x="447" y="253"/>
                  <a:pt x="348" y="396"/>
                </a:cubicBezTo>
                <a:cubicBezTo>
                  <a:pt x="249" y="539"/>
                  <a:pt x="32" y="807"/>
                  <a:pt x="0" y="900"/>
                </a:cubicBezTo>
                <a:cubicBezTo>
                  <a:pt x="53" y="924"/>
                  <a:pt x="43" y="975"/>
                  <a:pt x="157" y="95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21" name="Freeform 6"/>
          <p:cNvSpPr>
            <a:spLocks/>
          </p:cNvSpPr>
          <p:nvPr/>
        </p:nvSpPr>
        <p:spPr bwMode="auto">
          <a:xfrm rot="5265760">
            <a:off x="5310982" y="561181"/>
            <a:ext cx="1612900" cy="2049463"/>
          </a:xfrm>
          <a:custGeom>
            <a:avLst/>
            <a:gdLst>
              <a:gd name="T0" fmla="*/ 1583886 w 1223"/>
              <a:gd name="T1" fmla="*/ 1200150 h 1291"/>
              <a:gd name="T2" fmla="*/ 925802 w 1223"/>
              <a:gd name="T3" fmla="*/ 1063625 h 1291"/>
              <a:gd name="T4" fmla="*/ 801834 w 1223"/>
              <a:gd name="T5" fmla="*/ 163513 h 1291"/>
              <a:gd name="T6" fmla="*/ 441800 w 1223"/>
              <a:gd name="T7" fmla="*/ 82550 h 1291"/>
              <a:gd name="T8" fmla="*/ 85722 w 1223"/>
              <a:gd name="T9" fmla="*/ 130175 h 1291"/>
              <a:gd name="T10" fmla="*/ 54071 w 1223"/>
              <a:gd name="T11" fmla="*/ 863600 h 1291"/>
              <a:gd name="T12" fmla="*/ 50115 w 1223"/>
              <a:gd name="T13" fmla="*/ 1192213 h 1291"/>
              <a:gd name="T14" fmla="*/ 30333 w 1223"/>
              <a:gd name="T15" fmla="*/ 1492250 h 1291"/>
              <a:gd name="T16" fmla="*/ 22420 w 1223"/>
              <a:gd name="T17" fmla="*/ 1768475 h 1291"/>
              <a:gd name="T18" fmla="*/ 168807 w 1223"/>
              <a:gd name="T19" fmla="*/ 1935163 h 1291"/>
              <a:gd name="T20" fmla="*/ 793921 w 1223"/>
              <a:gd name="T21" fmla="*/ 1973263 h 1291"/>
              <a:gd name="T22" fmla="*/ 904701 w 1223"/>
              <a:gd name="T23" fmla="*/ 1476375 h 1291"/>
              <a:gd name="T24" fmla="*/ 1552235 w 1223"/>
              <a:gd name="T25" fmla="*/ 1454150 h 1291"/>
              <a:gd name="T26" fmla="*/ 1583886 w 1223"/>
              <a:gd name="T27" fmla="*/ 1200150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b="0">
                <a:solidFill>
                  <a:schemeClr val="tx2"/>
                </a:solidFill>
              </a:rPr>
              <a:t>IP Addressing</a:t>
            </a:r>
          </a:p>
        </p:txBody>
      </p:sp>
      <p:sp>
        <p:nvSpPr>
          <p:cNvPr id="9223" name="Rectangle 8"/>
          <p:cNvSpPr>
            <a:spLocks noChangeArrowheads="1"/>
          </p:cNvSpPr>
          <p:nvPr/>
        </p:nvSpPr>
        <p:spPr bwMode="auto">
          <a:xfrm>
            <a:off x="381000" y="1600200"/>
            <a:ext cx="343852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>
                <a:solidFill>
                  <a:srgbClr val="FD1A09"/>
                </a:solidFill>
              </a:rPr>
              <a:t>How to find the networks?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w"/>
            </a:pPr>
            <a:r>
              <a:rPr lang="en-US" b="0"/>
              <a:t>Detach each interface from router, host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w"/>
            </a:pPr>
            <a:r>
              <a:rPr lang="en-US" b="0"/>
              <a:t>create “islands of isolated networks</a:t>
            </a:r>
          </a:p>
        </p:txBody>
      </p:sp>
      <p:graphicFrame>
        <p:nvGraphicFramePr>
          <p:cNvPr id="9224" name="Object 9"/>
          <p:cNvGraphicFramePr>
            <a:graphicFrameLocks noChangeAspect="1"/>
          </p:cNvGraphicFramePr>
          <p:nvPr/>
        </p:nvGraphicFramePr>
        <p:xfrm>
          <a:off x="6389688" y="95091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5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9688" y="950913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Line 10"/>
          <p:cNvSpPr>
            <a:spLocks noChangeShapeType="1"/>
          </p:cNvSpPr>
          <p:nvPr/>
        </p:nvSpPr>
        <p:spPr bwMode="auto">
          <a:xfrm flipH="1">
            <a:off x="5226050" y="1576388"/>
            <a:ext cx="1500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26" name="Line 11"/>
          <p:cNvSpPr>
            <a:spLocks noChangeShapeType="1"/>
          </p:cNvSpPr>
          <p:nvPr/>
        </p:nvSpPr>
        <p:spPr bwMode="auto">
          <a:xfrm flipH="1" flipV="1">
            <a:off x="6727825" y="1401763"/>
            <a:ext cx="3175" cy="165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27" name="Line 12"/>
          <p:cNvSpPr>
            <a:spLocks noChangeShapeType="1"/>
          </p:cNvSpPr>
          <p:nvPr/>
        </p:nvSpPr>
        <p:spPr bwMode="auto">
          <a:xfrm flipH="1">
            <a:off x="5227638" y="1347788"/>
            <a:ext cx="3175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aphicFrame>
        <p:nvGraphicFramePr>
          <p:cNvPr id="9228" name="Object 13"/>
          <p:cNvGraphicFramePr>
            <a:graphicFrameLocks noChangeAspect="1"/>
          </p:cNvGraphicFramePr>
          <p:nvPr/>
        </p:nvGraphicFramePr>
        <p:xfrm>
          <a:off x="5780088" y="84613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6"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88" y="84613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14"/>
          <p:cNvGraphicFramePr>
            <a:graphicFrameLocks noChangeAspect="1"/>
          </p:cNvGraphicFramePr>
          <p:nvPr/>
        </p:nvGraphicFramePr>
        <p:xfrm>
          <a:off x="5151438" y="9794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7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1438" y="97948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Line 15"/>
          <p:cNvSpPr>
            <a:spLocks noChangeShapeType="1"/>
          </p:cNvSpPr>
          <p:nvPr/>
        </p:nvSpPr>
        <p:spPr bwMode="auto">
          <a:xfrm flipH="1">
            <a:off x="5856288" y="1585913"/>
            <a:ext cx="3175" cy="796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31" name="Text Box 16"/>
          <p:cNvSpPr txBox="1">
            <a:spLocks noChangeArrowheads="1"/>
          </p:cNvSpPr>
          <p:nvPr/>
        </p:nvSpPr>
        <p:spPr bwMode="auto">
          <a:xfrm>
            <a:off x="4237038" y="1346200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223.1.1.1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9232" name="Rectangle 17"/>
          <p:cNvSpPr>
            <a:spLocks noChangeArrowheads="1"/>
          </p:cNvSpPr>
          <p:nvPr/>
        </p:nvSpPr>
        <p:spPr bwMode="auto">
          <a:xfrm>
            <a:off x="5729288" y="2052638"/>
            <a:ext cx="309562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33" name="Text Box 18"/>
          <p:cNvSpPr txBox="1">
            <a:spLocks noChangeArrowheads="1"/>
          </p:cNvSpPr>
          <p:nvPr/>
        </p:nvSpPr>
        <p:spPr bwMode="auto">
          <a:xfrm>
            <a:off x="5372100" y="19542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223.1.1.3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9234" name="Text Box 19"/>
          <p:cNvSpPr txBox="1">
            <a:spLocks noChangeArrowheads="1"/>
          </p:cNvSpPr>
          <p:nvPr/>
        </p:nvSpPr>
        <p:spPr bwMode="auto">
          <a:xfrm>
            <a:off x="6684963" y="13509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223.1.1.4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9235" name="Freeform 20"/>
          <p:cNvSpPr>
            <a:spLocks/>
          </p:cNvSpPr>
          <p:nvPr/>
        </p:nvSpPr>
        <p:spPr bwMode="auto">
          <a:xfrm>
            <a:off x="3622675" y="4564063"/>
            <a:ext cx="1539875" cy="1490662"/>
          </a:xfrm>
          <a:custGeom>
            <a:avLst/>
            <a:gdLst>
              <a:gd name="T0" fmla="*/ 715963 w 970"/>
              <a:gd name="T1" fmla="*/ 65087 h 939"/>
              <a:gd name="T2" fmla="*/ 615950 w 970"/>
              <a:gd name="T3" fmla="*/ 684212 h 939"/>
              <a:gd name="T4" fmla="*/ 101600 w 970"/>
              <a:gd name="T5" fmla="*/ 760412 h 939"/>
              <a:gd name="T6" fmla="*/ 11113 w 970"/>
              <a:gd name="T7" fmla="*/ 1255712 h 939"/>
              <a:gd name="T8" fmla="*/ 158750 w 970"/>
              <a:gd name="T9" fmla="*/ 1460500 h 939"/>
              <a:gd name="T10" fmla="*/ 668338 w 970"/>
              <a:gd name="T11" fmla="*/ 1436687 h 939"/>
              <a:gd name="T12" fmla="*/ 1035050 w 970"/>
              <a:gd name="T13" fmla="*/ 1436687 h 939"/>
              <a:gd name="T14" fmla="*/ 1435100 w 970"/>
              <a:gd name="T15" fmla="*/ 1360487 h 939"/>
              <a:gd name="T16" fmla="*/ 1454150 w 970"/>
              <a:gd name="T17" fmla="*/ 750887 h 939"/>
              <a:gd name="T18" fmla="*/ 920750 w 970"/>
              <a:gd name="T19" fmla="*/ 703262 h 939"/>
              <a:gd name="T20" fmla="*/ 835025 w 970"/>
              <a:gd name="T21" fmla="*/ 103187 h 939"/>
              <a:gd name="T22" fmla="*/ 839788 w 970"/>
              <a:gd name="T23" fmla="*/ 84137 h 939"/>
              <a:gd name="T24" fmla="*/ 715963 w 970"/>
              <a:gd name="T25" fmla="*/ 65087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70"/>
              <a:gd name="T40" fmla="*/ 0 h 939"/>
              <a:gd name="T41" fmla="*/ 970 w 970"/>
              <a:gd name="T42" fmla="*/ 939 h 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grpSp>
        <p:nvGrpSpPr>
          <p:cNvPr id="9236" name="Group 21"/>
          <p:cNvGrpSpPr>
            <a:grpSpLocks/>
          </p:cNvGrpSpPr>
          <p:nvPr/>
        </p:nvGrpSpPr>
        <p:grpSpPr bwMode="auto">
          <a:xfrm>
            <a:off x="4059238" y="4275138"/>
            <a:ext cx="711200" cy="381000"/>
            <a:chOff x="3600" y="219"/>
            <a:chExt cx="360" cy="175"/>
          </a:xfrm>
        </p:grpSpPr>
        <p:sp>
          <p:nvSpPr>
            <p:cNvPr id="9299" name="Oval 2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9300" name="Line 2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9301" name="Line 2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9302" name="Rectangle 2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ro-RO" b="0">
                <a:latin typeface="Times New Roman" pitchFamily="18" charset="0"/>
              </a:endParaRPr>
            </a:p>
          </p:txBody>
        </p:sp>
        <p:sp>
          <p:nvSpPr>
            <p:cNvPr id="9303" name="Oval 2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9304" name="Group 2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09" name="Line 2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9310" name="Line 2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9311" name="Line 3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9305" name="Group 3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06" name="Line 3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9307" name="Line 3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9308" name="Line 3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</p:grpSp>
      <p:sp>
        <p:nvSpPr>
          <p:cNvPr id="9237" name="Line 35"/>
          <p:cNvSpPr>
            <a:spLocks noChangeShapeType="1"/>
          </p:cNvSpPr>
          <p:nvPr/>
        </p:nvSpPr>
        <p:spPr bwMode="auto">
          <a:xfrm flipH="1">
            <a:off x="4378325" y="4667250"/>
            <a:ext cx="0" cy="704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38" name="Line 36"/>
          <p:cNvSpPr>
            <a:spLocks noChangeShapeType="1"/>
          </p:cNvSpPr>
          <p:nvPr/>
        </p:nvSpPr>
        <p:spPr bwMode="auto">
          <a:xfrm flipH="1" flipV="1">
            <a:off x="3859213" y="5372100"/>
            <a:ext cx="101917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39" name="Line 37"/>
          <p:cNvSpPr>
            <a:spLocks noChangeShapeType="1"/>
          </p:cNvSpPr>
          <p:nvPr/>
        </p:nvSpPr>
        <p:spPr bwMode="auto">
          <a:xfrm flipH="1" flipV="1">
            <a:off x="3870325" y="5387975"/>
            <a:ext cx="3175" cy="169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40" name="Line 38"/>
          <p:cNvSpPr>
            <a:spLocks noChangeShapeType="1"/>
          </p:cNvSpPr>
          <p:nvPr/>
        </p:nvSpPr>
        <p:spPr bwMode="auto">
          <a:xfrm flipH="1" flipV="1">
            <a:off x="4865688" y="537368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aphicFrame>
        <p:nvGraphicFramePr>
          <p:cNvPr id="9241" name="Object 39"/>
          <p:cNvGraphicFramePr>
            <a:graphicFrameLocks noChangeAspect="1"/>
          </p:cNvGraphicFramePr>
          <p:nvPr/>
        </p:nvGraphicFramePr>
        <p:xfrm>
          <a:off x="4413250" y="54752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8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0" y="547528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2" name="Object 40"/>
          <p:cNvGraphicFramePr>
            <a:graphicFrameLocks noChangeAspect="1"/>
          </p:cNvGraphicFramePr>
          <p:nvPr/>
        </p:nvGraphicFramePr>
        <p:xfrm>
          <a:off x="3765550" y="5489575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9"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5489575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3" name="Text Box 41"/>
          <p:cNvSpPr txBox="1">
            <a:spLocks noChangeArrowheads="1"/>
          </p:cNvSpPr>
          <p:nvPr/>
        </p:nvSpPr>
        <p:spPr bwMode="auto">
          <a:xfrm>
            <a:off x="4813300" y="5260975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223.1.2.2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9244" name="Text Box 42"/>
          <p:cNvSpPr txBox="1">
            <a:spLocks noChangeArrowheads="1"/>
          </p:cNvSpPr>
          <p:nvPr/>
        </p:nvSpPr>
        <p:spPr bwMode="auto">
          <a:xfrm>
            <a:off x="2917825" y="52562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223.1.2.1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9245" name="Rectangle 43"/>
          <p:cNvSpPr>
            <a:spLocks noChangeArrowheads="1"/>
          </p:cNvSpPr>
          <p:nvPr/>
        </p:nvSpPr>
        <p:spPr bwMode="auto">
          <a:xfrm>
            <a:off x="4319588" y="4767263"/>
            <a:ext cx="128587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46" name="Text Box 44"/>
          <p:cNvSpPr txBox="1">
            <a:spLocks noChangeArrowheads="1"/>
          </p:cNvSpPr>
          <p:nvPr/>
        </p:nvSpPr>
        <p:spPr bwMode="auto">
          <a:xfrm>
            <a:off x="3876675" y="470693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223.1.2.6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9247" name="Freeform 45"/>
          <p:cNvSpPr>
            <a:spLocks/>
          </p:cNvSpPr>
          <p:nvPr/>
        </p:nvSpPr>
        <p:spPr bwMode="auto">
          <a:xfrm>
            <a:off x="6651625" y="4583113"/>
            <a:ext cx="1539875" cy="1490662"/>
          </a:xfrm>
          <a:custGeom>
            <a:avLst/>
            <a:gdLst>
              <a:gd name="T0" fmla="*/ 715963 w 970"/>
              <a:gd name="T1" fmla="*/ 65087 h 939"/>
              <a:gd name="T2" fmla="*/ 615950 w 970"/>
              <a:gd name="T3" fmla="*/ 684212 h 939"/>
              <a:gd name="T4" fmla="*/ 101600 w 970"/>
              <a:gd name="T5" fmla="*/ 760412 h 939"/>
              <a:gd name="T6" fmla="*/ 11113 w 970"/>
              <a:gd name="T7" fmla="*/ 1255712 h 939"/>
              <a:gd name="T8" fmla="*/ 158750 w 970"/>
              <a:gd name="T9" fmla="*/ 1460500 h 939"/>
              <a:gd name="T10" fmla="*/ 668338 w 970"/>
              <a:gd name="T11" fmla="*/ 1436687 h 939"/>
              <a:gd name="T12" fmla="*/ 1035050 w 970"/>
              <a:gd name="T13" fmla="*/ 1436687 h 939"/>
              <a:gd name="T14" fmla="*/ 1435100 w 970"/>
              <a:gd name="T15" fmla="*/ 1360487 h 939"/>
              <a:gd name="T16" fmla="*/ 1454150 w 970"/>
              <a:gd name="T17" fmla="*/ 750887 h 939"/>
              <a:gd name="T18" fmla="*/ 920750 w 970"/>
              <a:gd name="T19" fmla="*/ 703262 h 939"/>
              <a:gd name="T20" fmla="*/ 835025 w 970"/>
              <a:gd name="T21" fmla="*/ 103187 h 939"/>
              <a:gd name="T22" fmla="*/ 839788 w 970"/>
              <a:gd name="T23" fmla="*/ 84137 h 939"/>
              <a:gd name="T24" fmla="*/ 715963 w 970"/>
              <a:gd name="T25" fmla="*/ 65087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70"/>
              <a:gd name="T40" fmla="*/ 0 h 939"/>
              <a:gd name="T41" fmla="*/ 970 w 970"/>
              <a:gd name="T42" fmla="*/ 939 h 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grpSp>
        <p:nvGrpSpPr>
          <p:cNvPr id="9248" name="Group 46"/>
          <p:cNvGrpSpPr>
            <a:grpSpLocks/>
          </p:cNvGrpSpPr>
          <p:nvPr/>
        </p:nvGrpSpPr>
        <p:grpSpPr bwMode="auto">
          <a:xfrm>
            <a:off x="7088188" y="4294188"/>
            <a:ext cx="711200" cy="381000"/>
            <a:chOff x="3600" y="219"/>
            <a:chExt cx="360" cy="175"/>
          </a:xfrm>
        </p:grpSpPr>
        <p:sp>
          <p:nvSpPr>
            <p:cNvPr id="9286" name="Oval 4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9287" name="Line 4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9288" name="Line 4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9289" name="Rectangle 5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ro-RO" b="0">
                <a:latin typeface="Times New Roman" pitchFamily="18" charset="0"/>
              </a:endParaRPr>
            </a:p>
          </p:txBody>
        </p:sp>
        <p:sp>
          <p:nvSpPr>
            <p:cNvPr id="9290" name="Oval 5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9291" name="Group 5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296" name="Line 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9297" name="Line 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9298" name="Line 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9292" name="Group 5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293" name="Line 5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9294" name="Line 5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9295" name="Line 5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</p:grpSp>
      <p:sp>
        <p:nvSpPr>
          <p:cNvPr id="9249" name="Line 60"/>
          <p:cNvSpPr>
            <a:spLocks noChangeShapeType="1"/>
          </p:cNvSpPr>
          <p:nvPr/>
        </p:nvSpPr>
        <p:spPr bwMode="auto">
          <a:xfrm flipH="1">
            <a:off x="7407275" y="4686300"/>
            <a:ext cx="0" cy="704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50" name="Line 61"/>
          <p:cNvSpPr>
            <a:spLocks noChangeShapeType="1"/>
          </p:cNvSpPr>
          <p:nvPr/>
        </p:nvSpPr>
        <p:spPr bwMode="auto">
          <a:xfrm flipH="1" flipV="1">
            <a:off x="6888163" y="5391150"/>
            <a:ext cx="101917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51" name="Line 62"/>
          <p:cNvSpPr>
            <a:spLocks noChangeShapeType="1"/>
          </p:cNvSpPr>
          <p:nvPr/>
        </p:nvSpPr>
        <p:spPr bwMode="auto">
          <a:xfrm flipH="1" flipV="1">
            <a:off x="6899275" y="5407025"/>
            <a:ext cx="3175" cy="169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52" name="Line 63"/>
          <p:cNvSpPr>
            <a:spLocks noChangeShapeType="1"/>
          </p:cNvSpPr>
          <p:nvPr/>
        </p:nvSpPr>
        <p:spPr bwMode="auto">
          <a:xfrm flipH="1" flipV="1">
            <a:off x="7894638" y="539273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aphicFrame>
        <p:nvGraphicFramePr>
          <p:cNvPr id="9253" name="Object 64"/>
          <p:cNvGraphicFramePr>
            <a:graphicFrameLocks noChangeAspect="1"/>
          </p:cNvGraphicFramePr>
          <p:nvPr/>
        </p:nvGraphicFramePr>
        <p:xfrm>
          <a:off x="7442200" y="549433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0" name="Clip" r:id="rId9" imgW="1307263" imgH="1084139" progId="MS_ClipArt_Gallery.2">
                  <p:embed/>
                </p:oleObj>
              </mc:Choice>
              <mc:Fallback>
                <p:oleObj name="Clip" r:id="rId9" imgW="1307263" imgH="1084139" progId="MS_ClipArt_Gallery.2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200" y="549433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4" name="Object 65"/>
          <p:cNvGraphicFramePr>
            <a:graphicFrameLocks noChangeAspect="1"/>
          </p:cNvGraphicFramePr>
          <p:nvPr/>
        </p:nvGraphicFramePr>
        <p:xfrm>
          <a:off x="6794500" y="5508625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1" name="Clip" r:id="rId10" imgW="1307263" imgH="1084139" progId="MS_ClipArt_Gallery.2">
                  <p:embed/>
                </p:oleObj>
              </mc:Choice>
              <mc:Fallback>
                <p:oleObj name="Clip" r:id="rId10" imgW="1307263" imgH="1084139" progId="MS_ClipArt_Gallery.2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0" y="5508625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5" name="Text Box 66"/>
          <p:cNvSpPr txBox="1">
            <a:spLocks noChangeArrowheads="1"/>
          </p:cNvSpPr>
          <p:nvPr/>
        </p:nvSpPr>
        <p:spPr bwMode="auto">
          <a:xfrm>
            <a:off x="7842250" y="5280025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223.1.3.2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9256" name="Text Box 67"/>
          <p:cNvSpPr txBox="1">
            <a:spLocks noChangeArrowheads="1"/>
          </p:cNvSpPr>
          <p:nvPr/>
        </p:nvSpPr>
        <p:spPr bwMode="auto">
          <a:xfrm>
            <a:off x="5946775" y="52752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223.1.3.1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9257" name="Rectangle 68"/>
          <p:cNvSpPr>
            <a:spLocks noChangeArrowheads="1"/>
          </p:cNvSpPr>
          <p:nvPr/>
        </p:nvSpPr>
        <p:spPr bwMode="auto">
          <a:xfrm>
            <a:off x="7348538" y="4786313"/>
            <a:ext cx="128587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58" name="Text Box 69"/>
          <p:cNvSpPr txBox="1">
            <a:spLocks noChangeArrowheads="1"/>
          </p:cNvSpPr>
          <p:nvPr/>
        </p:nvSpPr>
        <p:spPr bwMode="auto">
          <a:xfrm>
            <a:off x="6899275" y="4751388"/>
            <a:ext cx="1144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223.1.3.27</a:t>
            </a:r>
            <a:endParaRPr lang="en-US" sz="1800" b="0">
              <a:latin typeface="Comic Sans MS" pitchFamily="66" charset="0"/>
            </a:endParaRPr>
          </a:p>
        </p:txBody>
      </p:sp>
      <p:grpSp>
        <p:nvGrpSpPr>
          <p:cNvPr id="9259" name="Group 70"/>
          <p:cNvGrpSpPr>
            <a:grpSpLocks/>
          </p:cNvGrpSpPr>
          <p:nvPr/>
        </p:nvGrpSpPr>
        <p:grpSpPr bwMode="auto">
          <a:xfrm>
            <a:off x="5526088" y="2389188"/>
            <a:ext cx="711200" cy="381000"/>
            <a:chOff x="3600" y="219"/>
            <a:chExt cx="360" cy="175"/>
          </a:xfrm>
        </p:grpSpPr>
        <p:sp>
          <p:nvSpPr>
            <p:cNvPr id="9273" name="Oval 7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9274" name="Line 7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9275" name="Line 7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9276" name="Rectangle 7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ro-RO" b="0">
                <a:latin typeface="Times New Roman" pitchFamily="18" charset="0"/>
              </a:endParaRPr>
            </a:p>
          </p:txBody>
        </p:sp>
        <p:sp>
          <p:nvSpPr>
            <p:cNvPr id="9277" name="Oval 7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9278" name="Group 7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283" name="Line 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9284" name="Line 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9285" name="Line 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9279" name="Group 8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280" name="Line 8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9281" name="Line 8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9282" name="Line 8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</p:grpSp>
      <p:sp>
        <p:nvSpPr>
          <p:cNvPr id="9260" name="Line 84"/>
          <p:cNvSpPr>
            <a:spLocks noChangeShapeType="1"/>
          </p:cNvSpPr>
          <p:nvPr/>
        </p:nvSpPr>
        <p:spPr bwMode="auto">
          <a:xfrm flipH="1" flipV="1">
            <a:off x="6108700" y="1306513"/>
            <a:ext cx="3175" cy="265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61" name="Rectangle 85"/>
          <p:cNvSpPr>
            <a:spLocks noChangeArrowheads="1"/>
          </p:cNvSpPr>
          <p:nvPr/>
        </p:nvSpPr>
        <p:spPr bwMode="auto">
          <a:xfrm>
            <a:off x="6053138" y="1343025"/>
            <a:ext cx="109537" cy="195263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62" name="Text Box 86"/>
          <p:cNvSpPr txBox="1">
            <a:spLocks noChangeArrowheads="1"/>
          </p:cNvSpPr>
          <p:nvPr/>
        </p:nvSpPr>
        <p:spPr bwMode="auto">
          <a:xfrm>
            <a:off x="5618163" y="5572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223.1.1.2</a:t>
            </a:r>
            <a:endParaRPr lang="en-US" sz="1600" b="0">
              <a:latin typeface="Comic Sans MS" pitchFamily="66" charset="0"/>
            </a:endParaRPr>
          </a:p>
        </p:txBody>
      </p:sp>
      <p:sp>
        <p:nvSpPr>
          <p:cNvPr id="9263" name="Line 87"/>
          <p:cNvSpPr>
            <a:spLocks noChangeShapeType="1"/>
          </p:cNvSpPr>
          <p:nvPr/>
        </p:nvSpPr>
        <p:spPr bwMode="auto">
          <a:xfrm flipV="1">
            <a:off x="4591050" y="2762250"/>
            <a:ext cx="1114425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64" name="Line 88"/>
          <p:cNvSpPr>
            <a:spLocks noChangeShapeType="1"/>
          </p:cNvSpPr>
          <p:nvPr/>
        </p:nvSpPr>
        <p:spPr bwMode="auto">
          <a:xfrm flipH="1" flipV="1">
            <a:off x="6105525" y="2743200"/>
            <a:ext cx="1276350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65" name="Line 89"/>
          <p:cNvSpPr>
            <a:spLocks noChangeShapeType="1"/>
          </p:cNvSpPr>
          <p:nvPr/>
        </p:nvSpPr>
        <p:spPr bwMode="auto">
          <a:xfrm flipH="1" flipV="1">
            <a:off x="4781550" y="4505325"/>
            <a:ext cx="2305050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66" name="Text Box 90"/>
          <p:cNvSpPr txBox="1">
            <a:spLocks noChangeArrowheads="1"/>
          </p:cNvSpPr>
          <p:nvPr/>
        </p:nvSpPr>
        <p:spPr bwMode="auto">
          <a:xfrm>
            <a:off x="6184900" y="265588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223.1.7.0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9267" name="Text Box 91"/>
          <p:cNvSpPr txBox="1">
            <a:spLocks noChangeArrowheads="1"/>
          </p:cNvSpPr>
          <p:nvPr/>
        </p:nvSpPr>
        <p:spPr bwMode="auto">
          <a:xfrm>
            <a:off x="7261225" y="39417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223.1.7.1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9268" name="Text Box 92"/>
          <p:cNvSpPr txBox="1">
            <a:spLocks noChangeArrowheads="1"/>
          </p:cNvSpPr>
          <p:nvPr/>
        </p:nvSpPr>
        <p:spPr bwMode="auto">
          <a:xfrm>
            <a:off x="6022975" y="419893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223.1.8.0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9269" name="Text Box 93"/>
          <p:cNvSpPr txBox="1">
            <a:spLocks noChangeArrowheads="1"/>
          </p:cNvSpPr>
          <p:nvPr/>
        </p:nvSpPr>
        <p:spPr bwMode="auto">
          <a:xfrm>
            <a:off x="4775200" y="419893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223.1.8.1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9270" name="Text Box 94"/>
          <p:cNvSpPr txBox="1">
            <a:spLocks noChangeArrowheads="1"/>
          </p:cNvSpPr>
          <p:nvPr/>
        </p:nvSpPr>
        <p:spPr bwMode="auto">
          <a:xfrm>
            <a:off x="3698875" y="39036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223.1.9.1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9271" name="Text Box 95"/>
          <p:cNvSpPr txBox="1">
            <a:spLocks noChangeArrowheads="1"/>
          </p:cNvSpPr>
          <p:nvPr/>
        </p:nvSpPr>
        <p:spPr bwMode="auto">
          <a:xfrm>
            <a:off x="4565650" y="26654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223.1.9.2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9272" name="Text Box 96"/>
          <p:cNvSpPr txBox="1">
            <a:spLocks noChangeArrowheads="1"/>
          </p:cNvSpPr>
          <p:nvPr/>
        </p:nvSpPr>
        <p:spPr bwMode="auto">
          <a:xfrm>
            <a:off x="477043" y="5185052"/>
            <a:ext cx="20589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r>
              <a:rPr lang="en-US" sz="1800" b="0" dirty="0">
                <a:latin typeface="Comic Sans MS" pitchFamily="66" charset="0"/>
              </a:rPr>
              <a:t>Interconnected </a:t>
            </a:r>
          </a:p>
          <a:p>
            <a:pPr algn="r"/>
            <a:r>
              <a:rPr lang="en-US" sz="1800" b="0" dirty="0">
                <a:latin typeface="Comic Sans MS" pitchFamily="66" charset="0"/>
              </a:rPr>
              <a:t>system consisting</a:t>
            </a:r>
          </a:p>
          <a:p>
            <a:pPr algn="r"/>
            <a:r>
              <a:rPr lang="en-US" sz="1800" b="0" dirty="0">
                <a:latin typeface="Comic Sans MS" pitchFamily="66" charset="0"/>
              </a:rPr>
              <a:t>of </a:t>
            </a:r>
            <a:r>
              <a:rPr lang="en-US" sz="1800" u="sng" dirty="0">
                <a:latin typeface="Comic Sans MS" pitchFamily="66" charset="0"/>
              </a:rPr>
              <a:t>six</a:t>
            </a:r>
            <a:r>
              <a:rPr lang="en-US" sz="1800" b="0" dirty="0">
                <a:latin typeface="Comic Sans MS" pitchFamily="66" charset="0"/>
              </a:rPr>
              <a:t>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IP Addresses – Class Full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748631" y="4883665"/>
            <a:ext cx="4581525" cy="3333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729581" y="4245490"/>
            <a:ext cx="4581525" cy="3333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729581" y="3635890"/>
            <a:ext cx="4581525" cy="3333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739106" y="3035815"/>
            <a:ext cx="4581525" cy="3333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1708944" y="3092965"/>
            <a:ext cx="4581525" cy="3333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o-RO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1675606" y="3086615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0">
                <a:latin typeface="Comic Sans MS" pitchFamily="66" charset="0"/>
              </a:rPr>
              <a:t>0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837531" y="3058040"/>
            <a:ext cx="1047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0">
                <a:latin typeface="Comic Sans MS" pitchFamily="66" charset="0"/>
              </a:rPr>
              <a:t>network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4161631" y="3086615"/>
            <a:ext cx="6556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0">
                <a:latin typeface="Comic Sans MS" pitchFamily="66" charset="0"/>
              </a:rPr>
              <a:t>host</a:t>
            </a:r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2844006" y="3092965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pSp>
        <p:nvGrpSpPr>
          <p:cNvPr id="10252" name="Group 12"/>
          <p:cNvGrpSpPr>
            <a:grpSpLocks/>
          </p:cNvGrpSpPr>
          <p:nvPr/>
        </p:nvGrpSpPr>
        <p:grpSpPr bwMode="auto">
          <a:xfrm>
            <a:off x="3939381" y="3092965"/>
            <a:ext cx="95250" cy="342900"/>
            <a:chOff x="1842" y="924"/>
            <a:chExt cx="60" cy="216"/>
          </a:xfrm>
        </p:grpSpPr>
        <p:sp>
          <p:nvSpPr>
            <p:cNvPr id="10307" name="Line 13"/>
            <p:cNvSpPr>
              <a:spLocks noChangeShapeType="1"/>
            </p:cNvSpPr>
            <p:nvPr/>
          </p:nvSpPr>
          <p:spPr bwMode="auto">
            <a:xfrm>
              <a:off x="1872" y="924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0308" name="Rectangle 14"/>
            <p:cNvSpPr>
              <a:spLocks noChangeArrowheads="1"/>
            </p:cNvSpPr>
            <p:nvPr/>
          </p:nvSpPr>
          <p:spPr bwMode="auto">
            <a:xfrm>
              <a:off x="1842" y="966"/>
              <a:ext cx="60" cy="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</p:grpSp>
      <p:grpSp>
        <p:nvGrpSpPr>
          <p:cNvPr id="10253" name="Group 15"/>
          <p:cNvGrpSpPr>
            <a:grpSpLocks/>
          </p:cNvGrpSpPr>
          <p:nvPr/>
        </p:nvGrpSpPr>
        <p:grpSpPr bwMode="auto">
          <a:xfrm>
            <a:off x="5025231" y="3092965"/>
            <a:ext cx="95250" cy="342900"/>
            <a:chOff x="1842" y="924"/>
            <a:chExt cx="60" cy="216"/>
          </a:xfrm>
        </p:grpSpPr>
        <p:sp>
          <p:nvSpPr>
            <p:cNvPr id="10305" name="Line 16"/>
            <p:cNvSpPr>
              <a:spLocks noChangeShapeType="1"/>
            </p:cNvSpPr>
            <p:nvPr/>
          </p:nvSpPr>
          <p:spPr bwMode="auto">
            <a:xfrm>
              <a:off x="1872" y="924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0306" name="Rectangle 17"/>
            <p:cNvSpPr>
              <a:spLocks noChangeArrowheads="1"/>
            </p:cNvSpPr>
            <p:nvPr/>
          </p:nvSpPr>
          <p:spPr bwMode="auto">
            <a:xfrm>
              <a:off x="1842" y="966"/>
              <a:ext cx="60" cy="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</p:grpSp>
      <p:grpSp>
        <p:nvGrpSpPr>
          <p:cNvPr id="10254" name="Group 18"/>
          <p:cNvGrpSpPr>
            <a:grpSpLocks/>
          </p:cNvGrpSpPr>
          <p:nvPr/>
        </p:nvGrpSpPr>
        <p:grpSpPr bwMode="auto">
          <a:xfrm>
            <a:off x="1708944" y="3669227"/>
            <a:ext cx="4597400" cy="395288"/>
            <a:chOff x="344" y="2666"/>
            <a:chExt cx="2896" cy="249"/>
          </a:xfrm>
        </p:grpSpPr>
        <p:sp>
          <p:nvSpPr>
            <p:cNvPr id="10294" name="Rectangle 19"/>
            <p:cNvSpPr>
              <a:spLocks noChangeArrowheads="1"/>
            </p:cNvSpPr>
            <p:nvPr/>
          </p:nvSpPr>
          <p:spPr bwMode="auto">
            <a:xfrm>
              <a:off x="354" y="2688"/>
              <a:ext cx="2886" cy="2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0295" name="Text Box 20"/>
            <p:cNvSpPr txBox="1">
              <a:spLocks noChangeArrowheads="1"/>
            </p:cNvSpPr>
            <p:nvPr/>
          </p:nvSpPr>
          <p:spPr bwMode="auto">
            <a:xfrm>
              <a:off x="344" y="2684"/>
              <a:ext cx="2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 b="0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10296" name="Line 21"/>
            <p:cNvSpPr>
              <a:spLocks noChangeShapeType="1"/>
            </p:cNvSpPr>
            <p:nvPr/>
          </p:nvSpPr>
          <p:spPr bwMode="auto">
            <a:xfrm>
              <a:off x="1800" y="2688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10297" name="Group 22"/>
            <p:cNvGrpSpPr>
              <a:grpSpLocks/>
            </p:cNvGrpSpPr>
            <p:nvPr/>
          </p:nvGrpSpPr>
          <p:grpSpPr bwMode="auto">
            <a:xfrm>
              <a:off x="1050" y="2688"/>
              <a:ext cx="60" cy="216"/>
              <a:chOff x="1842" y="924"/>
              <a:chExt cx="60" cy="216"/>
            </a:xfrm>
          </p:grpSpPr>
          <p:sp>
            <p:nvSpPr>
              <p:cNvPr id="10303" name="Line 23"/>
              <p:cNvSpPr>
                <a:spLocks noChangeShapeType="1"/>
              </p:cNvSpPr>
              <p:nvPr/>
            </p:nvSpPr>
            <p:spPr bwMode="auto">
              <a:xfrm>
                <a:off x="1872" y="924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0304" name="Rectangle 24"/>
              <p:cNvSpPr>
                <a:spLocks noChangeArrowheads="1"/>
              </p:cNvSpPr>
              <p:nvPr/>
            </p:nvSpPr>
            <p:spPr bwMode="auto">
              <a:xfrm>
                <a:off x="1842" y="966"/>
                <a:ext cx="60" cy="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10298" name="Group 25"/>
            <p:cNvGrpSpPr>
              <a:grpSpLocks/>
            </p:cNvGrpSpPr>
            <p:nvPr/>
          </p:nvGrpSpPr>
          <p:grpSpPr bwMode="auto">
            <a:xfrm>
              <a:off x="2454" y="2688"/>
              <a:ext cx="60" cy="216"/>
              <a:chOff x="1842" y="924"/>
              <a:chExt cx="60" cy="216"/>
            </a:xfrm>
          </p:grpSpPr>
          <p:sp>
            <p:nvSpPr>
              <p:cNvPr id="10301" name="Line 26"/>
              <p:cNvSpPr>
                <a:spLocks noChangeShapeType="1"/>
              </p:cNvSpPr>
              <p:nvPr/>
            </p:nvSpPr>
            <p:spPr bwMode="auto">
              <a:xfrm>
                <a:off x="1872" y="924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0302" name="Rectangle 27"/>
              <p:cNvSpPr>
                <a:spLocks noChangeArrowheads="1"/>
              </p:cNvSpPr>
              <p:nvPr/>
            </p:nvSpPr>
            <p:spPr bwMode="auto">
              <a:xfrm>
                <a:off x="1842" y="966"/>
                <a:ext cx="60" cy="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sp>
          <p:nvSpPr>
            <p:cNvPr id="10299" name="Text Box 28"/>
            <p:cNvSpPr txBox="1">
              <a:spLocks noChangeArrowheads="1"/>
            </p:cNvSpPr>
            <p:nvPr/>
          </p:nvSpPr>
          <p:spPr bwMode="auto">
            <a:xfrm>
              <a:off x="908" y="2666"/>
              <a:ext cx="6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 b="0">
                  <a:latin typeface="Comic Sans MS" pitchFamily="66" charset="0"/>
                </a:rPr>
                <a:t>network</a:t>
              </a:r>
            </a:p>
          </p:txBody>
        </p:sp>
        <p:sp>
          <p:nvSpPr>
            <p:cNvPr id="10300" name="Text Box 29"/>
            <p:cNvSpPr txBox="1">
              <a:spLocks noChangeArrowheads="1"/>
            </p:cNvSpPr>
            <p:nvPr/>
          </p:nvSpPr>
          <p:spPr bwMode="auto">
            <a:xfrm>
              <a:off x="2264" y="2684"/>
              <a:ext cx="41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 b="0">
                  <a:latin typeface="Comic Sans MS" pitchFamily="66" charset="0"/>
                </a:rPr>
                <a:t>host</a:t>
              </a:r>
            </a:p>
          </p:txBody>
        </p:sp>
      </p:grpSp>
      <p:grpSp>
        <p:nvGrpSpPr>
          <p:cNvPr id="10255" name="Group 30"/>
          <p:cNvGrpSpPr>
            <a:grpSpLocks/>
          </p:cNvGrpSpPr>
          <p:nvPr/>
        </p:nvGrpSpPr>
        <p:grpSpPr bwMode="auto">
          <a:xfrm>
            <a:off x="1675606" y="4274065"/>
            <a:ext cx="4597400" cy="379412"/>
            <a:chOff x="506" y="2538"/>
            <a:chExt cx="2896" cy="239"/>
          </a:xfrm>
        </p:grpSpPr>
        <p:sp>
          <p:nvSpPr>
            <p:cNvPr id="10283" name="Rectangle 31"/>
            <p:cNvSpPr>
              <a:spLocks noChangeArrowheads="1"/>
            </p:cNvSpPr>
            <p:nvPr/>
          </p:nvSpPr>
          <p:spPr bwMode="auto">
            <a:xfrm>
              <a:off x="516" y="2550"/>
              <a:ext cx="2886" cy="2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0284" name="Text Box 32"/>
            <p:cNvSpPr txBox="1">
              <a:spLocks noChangeArrowheads="1"/>
            </p:cNvSpPr>
            <p:nvPr/>
          </p:nvSpPr>
          <p:spPr bwMode="auto">
            <a:xfrm>
              <a:off x="506" y="2546"/>
              <a:ext cx="3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 b="0">
                  <a:latin typeface="Comic Sans MS" pitchFamily="66" charset="0"/>
                </a:rPr>
                <a:t>110</a:t>
              </a:r>
            </a:p>
          </p:txBody>
        </p:sp>
        <p:sp>
          <p:nvSpPr>
            <p:cNvPr id="10285" name="Line 33"/>
            <p:cNvSpPr>
              <a:spLocks noChangeShapeType="1"/>
            </p:cNvSpPr>
            <p:nvPr/>
          </p:nvSpPr>
          <p:spPr bwMode="auto">
            <a:xfrm>
              <a:off x="2640" y="2550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10286" name="Group 34"/>
            <p:cNvGrpSpPr>
              <a:grpSpLocks/>
            </p:cNvGrpSpPr>
            <p:nvPr/>
          </p:nvGrpSpPr>
          <p:grpSpPr bwMode="auto">
            <a:xfrm>
              <a:off x="1212" y="2550"/>
              <a:ext cx="60" cy="216"/>
              <a:chOff x="1842" y="924"/>
              <a:chExt cx="60" cy="216"/>
            </a:xfrm>
          </p:grpSpPr>
          <p:sp>
            <p:nvSpPr>
              <p:cNvPr id="10292" name="Line 35"/>
              <p:cNvSpPr>
                <a:spLocks noChangeShapeType="1"/>
              </p:cNvSpPr>
              <p:nvPr/>
            </p:nvSpPr>
            <p:spPr bwMode="auto">
              <a:xfrm>
                <a:off x="1872" y="924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0293" name="Rectangle 36"/>
              <p:cNvSpPr>
                <a:spLocks noChangeArrowheads="1"/>
              </p:cNvSpPr>
              <p:nvPr/>
            </p:nvSpPr>
            <p:spPr bwMode="auto">
              <a:xfrm>
                <a:off x="1842" y="966"/>
                <a:ext cx="60" cy="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10287" name="Group 37"/>
            <p:cNvGrpSpPr>
              <a:grpSpLocks/>
            </p:cNvGrpSpPr>
            <p:nvPr/>
          </p:nvGrpSpPr>
          <p:grpSpPr bwMode="auto">
            <a:xfrm>
              <a:off x="1932" y="2538"/>
              <a:ext cx="60" cy="216"/>
              <a:chOff x="1842" y="924"/>
              <a:chExt cx="60" cy="216"/>
            </a:xfrm>
          </p:grpSpPr>
          <p:sp>
            <p:nvSpPr>
              <p:cNvPr id="10290" name="Line 38"/>
              <p:cNvSpPr>
                <a:spLocks noChangeShapeType="1"/>
              </p:cNvSpPr>
              <p:nvPr/>
            </p:nvSpPr>
            <p:spPr bwMode="auto">
              <a:xfrm>
                <a:off x="1872" y="924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0291" name="Rectangle 39"/>
              <p:cNvSpPr>
                <a:spLocks noChangeArrowheads="1"/>
              </p:cNvSpPr>
              <p:nvPr/>
            </p:nvSpPr>
            <p:spPr bwMode="auto">
              <a:xfrm>
                <a:off x="1842" y="966"/>
                <a:ext cx="60" cy="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sp>
          <p:nvSpPr>
            <p:cNvPr id="10288" name="Text Box 40"/>
            <p:cNvSpPr txBox="1">
              <a:spLocks noChangeArrowheads="1"/>
            </p:cNvSpPr>
            <p:nvPr/>
          </p:nvSpPr>
          <p:spPr bwMode="auto">
            <a:xfrm>
              <a:off x="1262" y="2540"/>
              <a:ext cx="6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 b="0">
                  <a:latin typeface="Comic Sans MS" pitchFamily="66" charset="0"/>
                </a:rPr>
                <a:t>network</a:t>
              </a:r>
            </a:p>
          </p:txBody>
        </p:sp>
        <p:sp>
          <p:nvSpPr>
            <p:cNvPr id="10289" name="Text Box 41"/>
            <p:cNvSpPr txBox="1">
              <a:spLocks noChangeArrowheads="1"/>
            </p:cNvSpPr>
            <p:nvPr/>
          </p:nvSpPr>
          <p:spPr bwMode="auto">
            <a:xfrm>
              <a:off x="2810" y="2540"/>
              <a:ext cx="41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 b="0">
                  <a:latin typeface="Comic Sans MS" pitchFamily="66" charset="0"/>
                </a:rPr>
                <a:t>host</a:t>
              </a:r>
            </a:p>
          </p:txBody>
        </p:sp>
      </p:grpSp>
      <p:grpSp>
        <p:nvGrpSpPr>
          <p:cNvPr id="10256" name="Group 42"/>
          <p:cNvGrpSpPr>
            <a:grpSpLocks/>
          </p:cNvGrpSpPr>
          <p:nvPr/>
        </p:nvGrpSpPr>
        <p:grpSpPr bwMode="auto">
          <a:xfrm>
            <a:off x="1675606" y="4905890"/>
            <a:ext cx="4597400" cy="395287"/>
            <a:chOff x="464" y="2372"/>
            <a:chExt cx="2896" cy="249"/>
          </a:xfrm>
        </p:grpSpPr>
        <p:sp>
          <p:nvSpPr>
            <p:cNvPr id="10271" name="Rectangle 43"/>
            <p:cNvSpPr>
              <a:spLocks noChangeArrowheads="1"/>
            </p:cNvSpPr>
            <p:nvPr/>
          </p:nvSpPr>
          <p:spPr bwMode="auto">
            <a:xfrm>
              <a:off x="474" y="2394"/>
              <a:ext cx="2886" cy="2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0272" name="Text Box 44"/>
            <p:cNvSpPr txBox="1">
              <a:spLocks noChangeArrowheads="1"/>
            </p:cNvSpPr>
            <p:nvPr/>
          </p:nvSpPr>
          <p:spPr bwMode="auto">
            <a:xfrm>
              <a:off x="464" y="2390"/>
              <a:ext cx="3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 b="0">
                  <a:latin typeface="Comic Sans MS" pitchFamily="66" charset="0"/>
                </a:rPr>
                <a:t>1110</a:t>
              </a:r>
            </a:p>
          </p:txBody>
        </p:sp>
        <p:grpSp>
          <p:nvGrpSpPr>
            <p:cNvPr id="10273" name="Group 45"/>
            <p:cNvGrpSpPr>
              <a:grpSpLocks/>
            </p:cNvGrpSpPr>
            <p:nvPr/>
          </p:nvGrpSpPr>
          <p:grpSpPr bwMode="auto">
            <a:xfrm>
              <a:off x="1170" y="2394"/>
              <a:ext cx="60" cy="216"/>
              <a:chOff x="1842" y="924"/>
              <a:chExt cx="60" cy="216"/>
            </a:xfrm>
          </p:grpSpPr>
          <p:sp>
            <p:nvSpPr>
              <p:cNvPr id="10281" name="Line 46"/>
              <p:cNvSpPr>
                <a:spLocks noChangeShapeType="1"/>
              </p:cNvSpPr>
              <p:nvPr/>
            </p:nvSpPr>
            <p:spPr bwMode="auto">
              <a:xfrm>
                <a:off x="1872" y="924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0282" name="Rectangle 47"/>
              <p:cNvSpPr>
                <a:spLocks noChangeArrowheads="1"/>
              </p:cNvSpPr>
              <p:nvPr/>
            </p:nvSpPr>
            <p:spPr bwMode="auto">
              <a:xfrm>
                <a:off x="1842" y="966"/>
                <a:ext cx="60" cy="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10274" name="Group 48"/>
            <p:cNvGrpSpPr>
              <a:grpSpLocks/>
            </p:cNvGrpSpPr>
            <p:nvPr/>
          </p:nvGrpSpPr>
          <p:grpSpPr bwMode="auto">
            <a:xfrm>
              <a:off x="1890" y="2394"/>
              <a:ext cx="60" cy="216"/>
              <a:chOff x="1842" y="924"/>
              <a:chExt cx="60" cy="216"/>
            </a:xfrm>
          </p:grpSpPr>
          <p:sp>
            <p:nvSpPr>
              <p:cNvPr id="10279" name="Line 49"/>
              <p:cNvSpPr>
                <a:spLocks noChangeShapeType="1"/>
              </p:cNvSpPr>
              <p:nvPr/>
            </p:nvSpPr>
            <p:spPr bwMode="auto">
              <a:xfrm>
                <a:off x="1872" y="924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0280" name="Rectangle 50"/>
              <p:cNvSpPr>
                <a:spLocks noChangeArrowheads="1"/>
              </p:cNvSpPr>
              <p:nvPr/>
            </p:nvSpPr>
            <p:spPr bwMode="auto">
              <a:xfrm>
                <a:off x="1842" y="966"/>
                <a:ext cx="60" cy="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10275" name="Group 51"/>
            <p:cNvGrpSpPr>
              <a:grpSpLocks/>
            </p:cNvGrpSpPr>
            <p:nvPr/>
          </p:nvGrpSpPr>
          <p:grpSpPr bwMode="auto">
            <a:xfrm>
              <a:off x="2562" y="2394"/>
              <a:ext cx="60" cy="216"/>
              <a:chOff x="1842" y="924"/>
              <a:chExt cx="60" cy="216"/>
            </a:xfrm>
          </p:grpSpPr>
          <p:sp>
            <p:nvSpPr>
              <p:cNvPr id="10277" name="Line 52"/>
              <p:cNvSpPr>
                <a:spLocks noChangeShapeType="1"/>
              </p:cNvSpPr>
              <p:nvPr/>
            </p:nvSpPr>
            <p:spPr bwMode="auto">
              <a:xfrm>
                <a:off x="1872" y="924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0278" name="Rectangle 53"/>
              <p:cNvSpPr>
                <a:spLocks noChangeArrowheads="1"/>
              </p:cNvSpPr>
              <p:nvPr/>
            </p:nvSpPr>
            <p:spPr bwMode="auto">
              <a:xfrm>
                <a:off x="1842" y="966"/>
                <a:ext cx="60" cy="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sp>
          <p:nvSpPr>
            <p:cNvPr id="10276" name="Text Box 54"/>
            <p:cNvSpPr txBox="1">
              <a:spLocks noChangeArrowheads="1"/>
            </p:cNvSpPr>
            <p:nvPr/>
          </p:nvSpPr>
          <p:spPr bwMode="auto">
            <a:xfrm>
              <a:off x="1346" y="2372"/>
              <a:ext cx="13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 b="0">
                  <a:latin typeface="Comic Sans MS" pitchFamily="66" charset="0"/>
                </a:rPr>
                <a:t>multicast address</a:t>
              </a:r>
            </a:p>
          </p:txBody>
        </p:sp>
      </p:grpSp>
      <p:sp>
        <p:nvSpPr>
          <p:cNvPr id="10257" name="Text Box 55"/>
          <p:cNvSpPr txBox="1">
            <a:spLocks noChangeArrowheads="1"/>
          </p:cNvSpPr>
          <p:nvPr/>
        </p:nvSpPr>
        <p:spPr bwMode="auto">
          <a:xfrm>
            <a:off x="1189831" y="3034227"/>
            <a:ext cx="369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 b="0" dirty="0">
                <a:latin typeface="Comic Sans MS" pitchFamily="66" charset="0"/>
              </a:rPr>
              <a:t>A</a:t>
            </a:r>
            <a:endParaRPr lang="en-US" sz="1800" b="0" dirty="0">
              <a:latin typeface="Comic Sans MS" pitchFamily="66" charset="0"/>
            </a:endParaRPr>
          </a:p>
        </p:txBody>
      </p:sp>
      <p:sp>
        <p:nvSpPr>
          <p:cNvPr id="10258" name="Text Box 56"/>
          <p:cNvSpPr txBox="1">
            <a:spLocks noChangeArrowheads="1"/>
          </p:cNvSpPr>
          <p:nvPr/>
        </p:nvSpPr>
        <p:spPr bwMode="auto">
          <a:xfrm>
            <a:off x="1208881" y="3624777"/>
            <a:ext cx="344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 b="0">
                <a:latin typeface="Comic Sans MS" pitchFamily="66" charset="0"/>
              </a:rPr>
              <a:t>B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10259" name="Text Box 57"/>
          <p:cNvSpPr txBox="1">
            <a:spLocks noChangeArrowheads="1"/>
          </p:cNvSpPr>
          <p:nvPr/>
        </p:nvSpPr>
        <p:spPr bwMode="auto">
          <a:xfrm>
            <a:off x="1227931" y="4243902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 b="0">
                <a:latin typeface="Comic Sans MS" pitchFamily="66" charset="0"/>
              </a:rPr>
              <a:t>C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10260" name="Text Box 58"/>
          <p:cNvSpPr txBox="1">
            <a:spLocks noChangeArrowheads="1"/>
          </p:cNvSpPr>
          <p:nvPr/>
        </p:nvSpPr>
        <p:spPr bwMode="auto">
          <a:xfrm>
            <a:off x="1218406" y="4901127"/>
            <a:ext cx="366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 b="0" dirty="0">
                <a:latin typeface="Comic Sans MS" pitchFamily="66" charset="0"/>
              </a:rPr>
              <a:t>D</a:t>
            </a:r>
            <a:endParaRPr lang="en-US" sz="1800" b="0" dirty="0">
              <a:latin typeface="Comic Sans MS" pitchFamily="66" charset="0"/>
            </a:endParaRPr>
          </a:p>
        </p:txBody>
      </p:sp>
      <p:sp>
        <p:nvSpPr>
          <p:cNvPr id="10261" name="Text Box 59"/>
          <p:cNvSpPr txBox="1">
            <a:spLocks noChangeArrowheads="1"/>
          </p:cNvSpPr>
          <p:nvPr/>
        </p:nvSpPr>
        <p:spPr bwMode="auto">
          <a:xfrm>
            <a:off x="1031913" y="2537339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 b="0">
                <a:latin typeface="Comic Sans MS" pitchFamily="66" charset="0"/>
              </a:rPr>
              <a:t>class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10262" name="Text Box 60"/>
          <p:cNvSpPr txBox="1">
            <a:spLocks noChangeArrowheads="1"/>
          </p:cNvSpPr>
          <p:nvPr/>
        </p:nvSpPr>
        <p:spPr bwMode="auto">
          <a:xfrm>
            <a:off x="6514306" y="2977077"/>
            <a:ext cx="17907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Comic Sans MS" pitchFamily="66" charset="0"/>
              </a:rPr>
              <a:t>1.0.0.0 to</a:t>
            </a:r>
          </a:p>
          <a:p>
            <a:r>
              <a:rPr lang="en-US" sz="1600" b="0">
                <a:latin typeface="Comic Sans MS" pitchFamily="66" charset="0"/>
              </a:rPr>
              <a:t>127.255.255.255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10263" name="Text Box 61"/>
          <p:cNvSpPr txBox="1">
            <a:spLocks noChangeArrowheads="1"/>
          </p:cNvSpPr>
          <p:nvPr/>
        </p:nvSpPr>
        <p:spPr bwMode="auto">
          <a:xfrm>
            <a:off x="6514306" y="3577152"/>
            <a:ext cx="17589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Comic Sans MS" pitchFamily="66" charset="0"/>
              </a:rPr>
              <a:t>128.0.0.0 to</a:t>
            </a:r>
          </a:p>
          <a:p>
            <a:r>
              <a:rPr lang="en-US" sz="1600" b="0">
                <a:latin typeface="Comic Sans MS" pitchFamily="66" charset="0"/>
              </a:rPr>
              <a:t>191.255.255.255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10264" name="Text Box 62"/>
          <p:cNvSpPr txBox="1">
            <a:spLocks noChangeArrowheads="1"/>
          </p:cNvSpPr>
          <p:nvPr/>
        </p:nvSpPr>
        <p:spPr bwMode="auto">
          <a:xfrm>
            <a:off x="6504781" y="4177227"/>
            <a:ext cx="18224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Comic Sans MS" pitchFamily="66" charset="0"/>
              </a:rPr>
              <a:t>192.0.0.0 to</a:t>
            </a:r>
          </a:p>
          <a:p>
            <a:r>
              <a:rPr lang="en-US" sz="1600" b="0">
                <a:latin typeface="Comic Sans MS" pitchFamily="66" charset="0"/>
              </a:rPr>
              <a:t>223.255.255.255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10265" name="Text Box 63"/>
          <p:cNvSpPr txBox="1">
            <a:spLocks noChangeArrowheads="1"/>
          </p:cNvSpPr>
          <p:nvPr/>
        </p:nvSpPr>
        <p:spPr bwMode="auto">
          <a:xfrm>
            <a:off x="6533356" y="4815402"/>
            <a:ext cx="18224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Comic Sans MS" pitchFamily="66" charset="0"/>
              </a:rPr>
              <a:t>224.0.0.0 to</a:t>
            </a:r>
          </a:p>
          <a:p>
            <a:r>
              <a:rPr lang="en-US" sz="1600" b="0">
                <a:latin typeface="Comic Sans MS" pitchFamily="66" charset="0"/>
              </a:rPr>
              <a:t>239.255.255.255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10266" name="Text Box 64"/>
          <p:cNvSpPr txBox="1">
            <a:spLocks noChangeArrowheads="1"/>
          </p:cNvSpPr>
          <p:nvPr/>
        </p:nvSpPr>
        <p:spPr bwMode="auto">
          <a:xfrm>
            <a:off x="3502025" y="5927725"/>
            <a:ext cx="1036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 b="0">
                <a:latin typeface="Comic Sans MS" pitchFamily="66" charset="0"/>
              </a:rPr>
              <a:t>32 bits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10267" name="Line 65"/>
          <p:cNvSpPr>
            <a:spLocks noChangeShapeType="1"/>
          </p:cNvSpPr>
          <p:nvPr/>
        </p:nvSpPr>
        <p:spPr bwMode="auto">
          <a:xfrm>
            <a:off x="4556125" y="6119813"/>
            <a:ext cx="1743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0268" name="Line 66"/>
          <p:cNvSpPr>
            <a:spLocks noChangeShapeType="1"/>
          </p:cNvSpPr>
          <p:nvPr/>
        </p:nvSpPr>
        <p:spPr bwMode="auto">
          <a:xfrm flipH="1">
            <a:off x="1727200" y="6110288"/>
            <a:ext cx="1743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0269" name="Rectangle 67"/>
          <p:cNvSpPr>
            <a:spLocks noChangeArrowheads="1"/>
          </p:cNvSpPr>
          <p:nvPr/>
        </p:nvSpPr>
        <p:spPr bwMode="auto">
          <a:xfrm>
            <a:off x="695325" y="1704975"/>
            <a:ext cx="82962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800" b="0"/>
              <a:t>given the notion of “network”, let’s re-examine IP addresses:</a:t>
            </a:r>
            <a:endParaRPr lang="en-US" sz="3200" b="0"/>
          </a:p>
        </p:txBody>
      </p:sp>
      <p:sp>
        <p:nvSpPr>
          <p:cNvPr id="10270" name="Text Box 68"/>
          <p:cNvSpPr txBox="1">
            <a:spLocks noChangeArrowheads="1"/>
          </p:cNvSpPr>
          <p:nvPr/>
        </p:nvSpPr>
        <p:spPr bwMode="auto">
          <a:xfrm>
            <a:off x="2964930" y="2201354"/>
            <a:ext cx="416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b="0">
                <a:solidFill>
                  <a:srgbClr val="FF0000"/>
                </a:solidFill>
                <a:latin typeface="Comic Sans MS" pitchFamily="66" charset="0"/>
              </a:rPr>
              <a:t>“</a:t>
            </a: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class-full</a:t>
            </a:r>
            <a:r>
              <a:rPr lang="en-US" b="0">
                <a:solidFill>
                  <a:srgbClr val="FF0000"/>
                </a:solidFill>
                <a:latin typeface="Comic Sans MS" pitchFamily="66" charset="0"/>
              </a:rPr>
              <a:t>” addressing:</a:t>
            </a:r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1729581" y="5437702"/>
            <a:ext cx="4581525" cy="3333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grpSp>
        <p:nvGrpSpPr>
          <p:cNvPr id="85" name="Group 42"/>
          <p:cNvGrpSpPr>
            <a:grpSpLocks/>
          </p:cNvGrpSpPr>
          <p:nvPr/>
        </p:nvGrpSpPr>
        <p:grpSpPr bwMode="auto">
          <a:xfrm>
            <a:off x="1656556" y="5459927"/>
            <a:ext cx="4597400" cy="398462"/>
            <a:chOff x="464" y="2372"/>
            <a:chExt cx="2896" cy="251"/>
          </a:xfrm>
        </p:grpSpPr>
        <p:sp>
          <p:nvSpPr>
            <p:cNvPr id="86" name="Rectangle 43"/>
            <p:cNvSpPr>
              <a:spLocks noChangeArrowheads="1"/>
            </p:cNvSpPr>
            <p:nvPr/>
          </p:nvSpPr>
          <p:spPr bwMode="auto">
            <a:xfrm>
              <a:off x="474" y="2394"/>
              <a:ext cx="2886" cy="2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87" name="Text Box 44"/>
            <p:cNvSpPr txBox="1">
              <a:spLocks noChangeArrowheads="1"/>
            </p:cNvSpPr>
            <p:nvPr/>
          </p:nvSpPr>
          <p:spPr bwMode="auto">
            <a:xfrm>
              <a:off x="464" y="2390"/>
              <a:ext cx="37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 b="0" dirty="0" smtClean="0">
                  <a:latin typeface="Comic Sans MS" pitchFamily="66" charset="0"/>
                </a:rPr>
                <a:t>1111</a:t>
              </a:r>
              <a:endParaRPr lang="en-US" sz="1800" b="0" dirty="0">
                <a:latin typeface="Comic Sans MS" pitchFamily="66" charset="0"/>
              </a:endParaRPr>
            </a:p>
          </p:txBody>
        </p:sp>
        <p:grpSp>
          <p:nvGrpSpPr>
            <p:cNvPr id="88" name="Group 45"/>
            <p:cNvGrpSpPr>
              <a:grpSpLocks/>
            </p:cNvGrpSpPr>
            <p:nvPr/>
          </p:nvGrpSpPr>
          <p:grpSpPr bwMode="auto">
            <a:xfrm>
              <a:off x="1170" y="2394"/>
              <a:ext cx="60" cy="216"/>
              <a:chOff x="1842" y="924"/>
              <a:chExt cx="60" cy="216"/>
            </a:xfrm>
          </p:grpSpPr>
          <p:sp>
            <p:nvSpPr>
              <p:cNvPr id="96" name="Line 46"/>
              <p:cNvSpPr>
                <a:spLocks noChangeShapeType="1"/>
              </p:cNvSpPr>
              <p:nvPr/>
            </p:nvSpPr>
            <p:spPr bwMode="auto">
              <a:xfrm>
                <a:off x="1872" y="924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97" name="Rectangle 47"/>
              <p:cNvSpPr>
                <a:spLocks noChangeArrowheads="1"/>
              </p:cNvSpPr>
              <p:nvPr/>
            </p:nvSpPr>
            <p:spPr bwMode="auto">
              <a:xfrm>
                <a:off x="1842" y="966"/>
                <a:ext cx="60" cy="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89" name="Group 48"/>
            <p:cNvGrpSpPr>
              <a:grpSpLocks/>
            </p:cNvGrpSpPr>
            <p:nvPr/>
          </p:nvGrpSpPr>
          <p:grpSpPr bwMode="auto">
            <a:xfrm>
              <a:off x="1890" y="2394"/>
              <a:ext cx="60" cy="216"/>
              <a:chOff x="1842" y="924"/>
              <a:chExt cx="60" cy="216"/>
            </a:xfrm>
          </p:grpSpPr>
          <p:sp>
            <p:nvSpPr>
              <p:cNvPr id="94" name="Line 49"/>
              <p:cNvSpPr>
                <a:spLocks noChangeShapeType="1"/>
              </p:cNvSpPr>
              <p:nvPr/>
            </p:nvSpPr>
            <p:spPr bwMode="auto">
              <a:xfrm>
                <a:off x="1872" y="924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95" name="Rectangle 50"/>
              <p:cNvSpPr>
                <a:spLocks noChangeArrowheads="1"/>
              </p:cNvSpPr>
              <p:nvPr/>
            </p:nvSpPr>
            <p:spPr bwMode="auto">
              <a:xfrm>
                <a:off x="1842" y="966"/>
                <a:ext cx="60" cy="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90" name="Group 51"/>
            <p:cNvGrpSpPr>
              <a:grpSpLocks/>
            </p:cNvGrpSpPr>
            <p:nvPr/>
          </p:nvGrpSpPr>
          <p:grpSpPr bwMode="auto">
            <a:xfrm>
              <a:off x="2562" y="2394"/>
              <a:ext cx="60" cy="216"/>
              <a:chOff x="1842" y="924"/>
              <a:chExt cx="60" cy="216"/>
            </a:xfrm>
          </p:grpSpPr>
          <p:sp>
            <p:nvSpPr>
              <p:cNvPr id="92" name="Line 52"/>
              <p:cNvSpPr>
                <a:spLocks noChangeShapeType="1"/>
              </p:cNvSpPr>
              <p:nvPr/>
            </p:nvSpPr>
            <p:spPr bwMode="auto">
              <a:xfrm>
                <a:off x="1872" y="924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93" name="Rectangle 53"/>
              <p:cNvSpPr>
                <a:spLocks noChangeArrowheads="1"/>
              </p:cNvSpPr>
              <p:nvPr/>
            </p:nvSpPr>
            <p:spPr bwMode="auto">
              <a:xfrm>
                <a:off x="1842" y="966"/>
                <a:ext cx="60" cy="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sp>
          <p:nvSpPr>
            <p:cNvPr id="91" name="Text Box 54"/>
            <p:cNvSpPr txBox="1">
              <a:spLocks noChangeArrowheads="1"/>
            </p:cNvSpPr>
            <p:nvPr/>
          </p:nvSpPr>
          <p:spPr bwMode="auto">
            <a:xfrm>
              <a:off x="1346" y="2372"/>
              <a:ext cx="105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 b="0" dirty="0" smtClean="0">
                  <a:latin typeface="Comic Sans MS" pitchFamily="66" charset="0"/>
                </a:rPr>
                <a:t>Experimental </a:t>
              </a:r>
              <a:endParaRPr lang="en-US" sz="1800" b="0" dirty="0">
                <a:latin typeface="Comic Sans MS" pitchFamily="66" charset="0"/>
              </a:endParaRPr>
            </a:p>
          </p:txBody>
        </p:sp>
      </p:grpSp>
      <p:sp>
        <p:nvSpPr>
          <p:cNvPr id="98" name="Text Box 58"/>
          <p:cNvSpPr txBox="1">
            <a:spLocks noChangeArrowheads="1"/>
          </p:cNvSpPr>
          <p:nvPr/>
        </p:nvSpPr>
        <p:spPr bwMode="auto">
          <a:xfrm>
            <a:off x="1199356" y="5455164"/>
            <a:ext cx="3449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 b="0" dirty="0">
                <a:latin typeface="Comic Sans MS" pitchFamily="66" charset="0"/>
              </a:rPr>
              <a:t>E</a:t>
            </a:r>
            <a:endParaRPr lang="en-US" sz="1800" b="0" dirty="0">
              <a:latin typeface="Comic Sans MS" pitchFamily="66" charset="0"/>
            </a:endParaRPr>
          </a:p>
        </p:txBody>
      </p:sp>
      <p:sp>
        <p:nvSpPr>
          <p:cNvPr id="99" name="Text Box 63"/>
          <p:cNvSpPr txBox="1">
            <a:spLocks noChangeArrowheads="1"/>
          </p:cNvSpPr>
          <p:nvPr/>
        </p:nvSpPr>
        <p:spPr bwMode="auto">
          <a:xfrm>
            <a:off x="6514306" y="5369439"/>
            <a:ext cx="18389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 dirty="0"/>
              <a:t>240.0.0.0</a:t>
            </a:r>
            <a:r>
              <a:rPr lang="en-US" sz="1600" b="0" dirty="0" smtClean="0">
                <a:latin typeface="Comic Sans MS" pitchFamily="66" charset="0"/>
              </a:rPr>
              <a:t> </a:t>
            </a:r>
            <a:r>
              <a:rPr lang="en-US" sz="1600" b="0" dirty="0">
                <a:latin typeface="Comic Sans MS" pitchFamily="66" charset="0"/>
              </a:rPr>
              <a:t>to</a:t>
            </a:r>
          </a:p>
          <a:p>
            <a:r>
              <a:rPr lang="en-US" sz="1600" b="0" dirty="0" smtClean="0">
                <a:latin typeface="Comic Sans MS" pitchFamily="66" charset="0"/>
              </a:rPr>
              <a:t>255.255.255.255</a:t>
            </a:r>
            <a:endParaRPr lang="en-US" sz="1800" b="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90600"/>
          </a:xfrm>
        </p:spPr>
        <p:txBody>
          <a:bodyPr/>
          <a:lstStyle/>
          <a:p>
            <a:pPr eaLnBrk="1" hangingPunct="1"/>
            <a:r>
              <a:rPr lang="en-US" smtClean="0"/>
              <a:t>IP Addressing: CIDR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09600" y="1328738"/>
            <a:ext cx="8062913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sz="2800" b="0" dirty="0" err="1"/>
              <a:t>Classful</a:t>
            </a:r>
            <a:r>
              <a:rPr lang="en-US" sz="2800" b="0" dirty="0"/>
              <a:t> addressing: 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0" dirty="0"/>
              <a:t>inefficient use of address space, address space exhaustion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0" dirty="0"/>
              <a:t>e.g., class B net allocates enough addresses for 65K hosts, even if we only have 2K hosts in that network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sz="2800" b="0" dirty="0">
                <a:solidFill>
                  <a:srgbClr val="FF0000"/>
                </a:solidFill>
              </a:rPr>
              <a:t>CIDR:</a:t>
            </a:r>
            <a:r>
              <a:rPr lang="en-US" sz="2800" b="0" dirty="0"/>
              <a:t> </a:t>
            </a:r>
            <a:r>
              <a:rPr lang="en-US" sz="2800" b="0" dirty="0">
                <a:solidFill>
                  <a:srgbClr val="FF0000"/>
                </a:solidFill>
              </a:rPr>
              <a:t>C</a:t>
            </a:r>
            <a:r>
              <a:rPr lang="en-US" sz="2800" b="0" dirty="0"/>
              <a:t>lassless </a:t>
            </a:r>
            <a:r>
              <a:rPr lang="en-US" sz="2800" b="0" dirty="0" err="1">
                <a:solidFill>
                  <a:srgbClr val="FF0000"/>
                </a:solidFill>
              </a:rPr>
              <a:t>I</a:t>
            </a:r>
            <a:r>
              <a:rPr lang="en-US" sz="2800" b="0" dirty="0" err="1"/>
              <a:t>nter</a:t>
            </a:r>
            <a:r>
              <a:rPr lang="en-US" sz="2800" b="0" dirty="0" err="1">
                <a:solidFill>
                  <a:srgbClr val="FF0000"/>
                </a:solidFill>
              </a:rPr>
              <a:t>D</a:t>
            </a:r>
            <a:r>
              <a:rPr lang="en-US" sz="2800" b="0" dirty="0" err="1"/>
              <a:t>omain</a:t>
            </a:r>
            <a:r>
              <a:rPr lang="en-US" sz="2800" b="0" dirty="0"/>
              <a:t> </a:t>
            </a:r>
            <a:r>
              <a:rPr lang="en-US" sz="2800" b="0" dirty="0">
                <a:solidFill>
                  <a:srgbClr val="FF0000"/>
                </a:solidFill>
              </a:rPr>
              <a:t>R</a:t>
            </a:r>
            <a:r>
              <a:rPr lang="en-US" sz="2800" b="0" dirty="0"/>
              <a:t>outing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0" dirty="0"/>
              <a:t>network portion of address of arbitrary length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0" dirty="0"/>
              <a:t>address format: </a:t>
            </a:r>
            <a:r>
              <a:rPr lang="en-US" sz="2000" b="0" dirty="0" err="1">
                <a:solidFill>
                  <a:srgbClr val="FF0000"/>
                </a:solidFill>
              </a:rPr>
              <a:t>a.b.c.d</a:t>
            </a:r>
            <a:r>
              <a:rPr lang="en-US" sz="2000" b="0" dirty="0">
                <a:solidFill>
                  <a:srgbClr val="FF0000"/>
                </a:solidFill>
              </a:rPr>
              <a:t>/x</a:t>
            </a:r>
            <a:r>
              <a:rPr lang="en-US" sz="2000" b="0" dirty="0"/>
              <a:t>, where x is # bits in network portion of address</a:t>
            </a: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1423988" y="5218113"/>
            <a:ext cx="6124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b="0">
                <a:solidFill>
                  <a:srgbClr val="3333FF"/>
                </a:solidFill>
                <a:latin typeface="Arial" charset="0"/>
              </a:rPr>
              <a:t>11001000  00010111  0001000</a:t>
            </a:r>
            <a:r>
              <a:rPr lang="en-US" b="0">
                <a:solidFill>
                  <a:srgbClr val="000000"/>
                </a:solidFill>
                <a:latin typeface="Arial" charset="0"/>
              </a:rPr>
              <a:t>0  00000000</a:t>
            </a:r>
            <a:endParaRPr lang="en-US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2995613" y="4678363"/>
            <a:ext cx="1047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solidFill>
                  <a:srgbClr val="3333FF"/>
                </a:solidFill>
                <a:latin typeface="Comic Sans MS" pitchFamily="66" charset="0"/>
              </a:rPr>
              <a:t>network</a:t>
            </a:r>
          </a:p>
          <a:p>
            <a:pPr algn="ctr"/>
            <a:r>
              <a:rPr lang="en-US" sz="1800" b="0">
                <a:solidFill>
                  <a:srgbClr val="3333FF"/>
                </a:solidFill>
                <a:latin typeface="Comic Sans MS" pitchFamily="66" charset="0"/>
              </a:rPr>
              <a:t>part</a:t>
            </a:r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6391275" y="4641850"/>
            <a:ext cx="6556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latin typeface="Comic Sans MS" pitchFamily="66" charset="0"/>
              </a:rPr>
              <a:t>host</a:t>
            </a:r>
          </a:p>
          <a:p>
            <a:pPr algn="ctr"/>
            <a:r>
              <a:rPr lang="en-US" sz="1800" b="0">
                <a:solidFill>
                  <a:srgbClr val="000000"/>
                </a:solidFill>
                <a:latin typeface="Comic Sans MS" pitchFamily="66" charset="0"/>
              </a:rPr>
              <a:t>part</a:t>
            </a:r>
          </a:p>
        </p:txBody>
      </p:sp>
      <p:sp>
        <p:nvSpPr>
          <p:cNvPr id="11271" name="Line 8"/>
          <p:cNvSpPr>
            <a:spLocks noChangeShapeType="1"/>
          </p:cNvSpPr>
          <p:nvPr/>
        </p:nvSpPr>
        <p:spPr bwMode="auto">
          <a:xfrm>
            <a:off x="4092575" y="4994275"/>
            <a:ext cx="1620838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1272" name="Line 9"/>
          <p:cNvSpPr>
            <a:spLocks noChangeShapeType="1"/>
          </p:cNvSpPr>
          <p:nvPr/>
        </p:nvSpPr>
        <p:spPr bwMode="auto">
          <a:xfrm flipH="1">
            <a:off x="1533525" y="4989513"/>
            <a:ext cx="1466850" cy="11112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1273" name="Line 10"/>
          <p:cNvSpPr>
            <a:spLocks noChangeShapeType="1"/>
          </p:cNvSpPr>
          <p:nvPr/>
        </p:nvSpPr>
        <p:spPr bwMode="auto">
          <a:xfrm flipH="1" flipV="1">
            <a:off x="5735638" y="4997450"/>
            <a:ext cx="692150" cy="111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1274" name="Line 11"/>
          <p:cNvSpPr>
            <a:spLocks noChangeShapeType="1"/>
          </p:cNvSpPr>
          <p:nvPr/>
        </p:nvSpPr>
        <p:spPr bwMode="auto">
          <a:xfrm flipV="1">
            <a:off x="6883400" y="4994275"/>
            <a:ext cx="5953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1275" name="Text Box 12"/>
          <p:cNvSpPr txBox="1">
            <a:spLocks noChangeArrowheads="1"/>
          </p:cNvSpPr>
          <p:nvPr/>
        </p:nvSpPr>
        <p:spPr bwMode="auto">
          <a:xfrm>
            <a:off x="3360738" y="5810250"/>
            <a:ext cx="2376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b="0">
                <a:solidFill>
                  <a:srgbClr val="3333FF"/>
                </a:solidFill>
                <a:latin typeface="Comic Sans MS" pitchFamily="66" charset="0"/>
              </a:rPr>
              <a:t>200.23.16.0/23</a:t>
            </a:r>
            <a:endParaRPr lang="en-US" sz="1800" b="0">
              <a:solidFill>
                <a:srgbClr val="3333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E:\Program Files\Microsoft Office\Templates\Presentation Designs\Blueprint.pot</Template>
  <TotalTime>4928</TotalTime>
  <Words>2358</Words>
  <Application>Microsoft Office PowerPoint</Application>
  <PresentationFormat>On-screen Show (4:3)</PresentationFormat>
  <Paragraphs>797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Comic Sans MS</vt:lpstr>
      <vt:lpstr>Tahoma</vt:lpstr>
      <vt:lpstr>Times New Roman</vt:lpstr>
      <vt:lpstr>Wingdings</vt:lpstr>
      <vt:lpstr>Blueprint</vt:lpstr>
      <vt:lpstr>Clip</vt:lpstr>
      <vt:lpstr>ClipArt</vt:lpstr>
      <vt:lpstr>Bitmap Image</vt:lpstr>
      <vt:lpstr>Computer Networks  The Network Layer </vt:lpstr>
      <vt:lpstr>The Network Layer</vt:lpstr>
      <vt:lpstr>The Internet Protocol -IP</vt:lpstr>
      <vt:lpstr>The Internet Network Layer</vt:lpstr>
      <vt:lpstr>IP Addressing</vt:lpstr>
      <vt:lpstr>IP Addressing</vt:lpstr>
      <vt:lpstr>PowerPoint Presentation</vt:lpstr>
      <vt:lpstr>IP Addresses – Class Full</vt:lpstr>
      <vt:lpstr>IP Addressing: CIDR</vt:lpstr>
      <vt:lpstr>IP Subnet</vt:lpstr>
      <vt:lpstr>IP Subnet (cont)</vt:lpstr>
      <vt:lpstr>CIDR – Introduction</vt:lpstr>
      <vt:lpstr>CIDR - Basic Idea</vt:lpstr>
      <vt:lpstr>CIDR - Rules</vt:lpstr>
      <vt:lpstr>IP/Netmask - examples</vt:lpstr>
      <vt:lpstr>Network masks</vt:lpstr>
      <vt:lpstr>Natural Masks</vt:lpstr>
      <vt:lpstr>Natural masks</vt:lpstr>
      <vt:lpstr>Subnets out of masks</vt:lpstr>
      <vt:lpstr>Network Address</vt:lpstr>
      <vt:lpstr>Subnetting</vt:lpstr>
      <vt:lpstr>Example</vt:lpstr>
      <vt:lpstr>Example (cont) - Options</vt:lpstr>
      <vt:lpstr>How does one get IP Addresses ?</vt:lpstr>
      <vt:lpstr>Supernetting</vt:lpstr>
      <vt:lpstr>Reserved Addresses</vt:lpstr>
      <vt:lpstr>Private Addreses</vt:lpstr>
      <vt:lpstr>Routing tables (static)</vt:lpstr>
      <vt:lpstr>Datagram: from source to destination</vt:lpstr>
      <vt:lpstr>Datagram: from source to destination</vt:lpstr>
      <vt:lpstr>Datagram: from source to destination</vt:lpstr>
      <vt:lpstr>Datagram: from source to destination</vt:lpstr>
      <vt:lpstr>IP Datagram</vt:lpstr>
      <vt:lpstr>Fragmentation/Reassembly</vt:lpstr>
      <vt:lpstr>Fragmentation/Reassembly</vt:lpstr>
      <vt:lpstr>NAT – Network Address Translation</vt:lpstr>
      <vt:lpstr>NAT – Network Address Translation</vt:lpstr>
      <vt:lpstr>NAT – Network Address Translation</vt:lpstr>
      <vt:lpstr>NAT – Network Address Translation</vt:lpstr>
      <vt:lpstr>UDP</vt:lpstr>
      <vt:lpstr>ICMP</vt:lpstr>
      <vt:lpstr>ICMP</vt:lpstr>
      <vt:lpstr>TCP Datagrams</vt:lpstr>
      <vt:lpstr>Sequence No – ACK No</vt:lpstr>
    </vt:vector>
  </TitlesOfParts>
  <Company>UBB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Adrian Sergiu DARABANT</dc:creator>
  <cp:lastModifiedBy>Adrian Sergiu DARABANT</cp:lastModifiedBy>
  <cp:revision>295</cp:revision>
  <dcterms:created xsi:type="dcterms:W3CDTF">2004-10-07T13:04:07Z</dcterms:created>
  <dcterms:modified xsi:type="dcterms:W3CDTF">2019-11-27T06:50:23Z</dcterms:modified>
</cp:coreProperties>
</file>