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aytone One"/>
      <p:regular r:id="rId17"/>
    </p:embeddedFont>
    <p:embeddedFont>
      <p:font typeface="Alexandria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ytoneOn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exandria-bold.fntdata"/><Relationship Id="rId6" Type="http://schemas.openxmlformats.org/officeDocument/2006/relationships/slide" Target="slides/slide1.xml"/><Relationship Id="rId18" Type="http://schemas.openxmlformats.org/officeDocument/2006/relationships/font" Target="fonts/Alexandr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b2686e3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b2686e30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b2686e3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b2686e30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b2686e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b2686e3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b2686e3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b2686e30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FAD38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400"/>
              <a:buFont typeface="Paytone One"/>
              <a:buNone/>
              <a:defRPr i="0" sz="4400" u="none" cap="none" strike="noStrike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61616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61616"/>
              </a:buClr>
              <a:buSzPts val="2800"/>
              <a:buFont typeface="Open Sans"/>
              <a:buChar char="–"/>
              <a:defRPr i="0" sz="28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Open Sans"/>
              <a:buChar char="•"/>
              <a:defRPr i="0" sz="24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–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»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rgbClr val="16161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38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2072612" y="184376"/>
            <a:ext cx="22433224" cy="10964238"/>
          </a:xfrm>
          <a:custGeom>
            <a:rect b="b" l="l" r="r" t="t"/>
            <a:pathLst>
              <a:path extrusionOk="0" h="9534120" w="19507151">
                <a:moveTo>
                  <a:pt x="0" y="0"/>
                </a:moveTo>
                <a:lnTo>
                  <a:pt x="19507151" y="0"/>
                </a:lnTo>
                <a:lnTo>
                  <a:pt x="19507151" y="9534120"/>
                </a:lnTo>
                <a:lnTo>
                  <a:pt x="0" y="9534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4"/>
          <p:cNvSpPr txBox="1"/>
          <p:nvPr/>
        </p:nvSpPr>
        <p:spPr>
          <a:xfrm>
            <a:off x="-112800" y="4936875"/>
            <a:ext cx="12069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projeto imerção AI gemini  Alura e Google</a:t>
            </a:r>
            <a:endParaRPr sz="8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7" name="Google Shape;87;p14"/>
          <p:cNvSpPr/>
          <p:nvPr/>
        </p:nvSpPr>
        <p:spPr>
          <a:xfrm rot="-5466223">
            <a:off x="7832331" y="1416278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 rot="-5466223">
            <a:off x="6340698" y="599147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4"/>
          <p:cNvSpPr/>
          <p:nvPr/>
        </p:nvSpPr>
        <p:spPr>
          <a:xfrm rot="-5466223">
            <a:off x="5392234" y="1951435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4"/>
          <p:cNvSpPr/>
          <p:nvPr/>
        </p:nvSpPr>
        <p:spPr>
          <a:xfrm rot="-5466223">
            <a:off x="2939688" y="2423543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4"/>
          <p:cNvSpPr/>
          <p:nvPr/>
        </p:nvSpPr>
        <p:spPr>
          <a:xfrm rot="-5466223">
            <a:off x="3900601" y="1134304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4"/>
          <p:cNvSpPr/>
          <p:nvPr/>
        </p:nvSpPr>
        <p:spPr>
          <a:xfrm rot="-5466223">
            <a:off x="1448055" y="1606412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4"/>
          <p:cNvSpPr/>
          <p:nvPr/>
        </p:nvSpPr>
        <p:spPr>
          <a:xfrm rot="-5466223">
            <a:off x="10816183" y="992143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4"/>
          <p:cNvSpPr/>
          <p:nvPr/>
        </p:nvSpPr>
        <p:spPr>
          <a:xfrm rot="-5466223">
            <a:off x="9324550" y="175013"/>
            <a:ext cx="1308218" cy="1360955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4"/>
                </a:lnTo>
                <a:lnTo>
                  <a:pt x="0" y="1360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964535" y="7584142"/>
            <a:ext cx="5705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161616"/>
                </a:solidFill>
              </a:rPr>
              <a:t>Samuel Hernani Sander</a:t>
            </a:r>
            <a:endParaRPr sz="3899">
              <a:solidFill>
                <a:srgbClr val="161616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 rot="-5468746">
            <a:off x="13693231" y="466449"/>
            <a:ext cx="1308480" cy="1361227"/>
          </a:xfrm>
          <a:custGeom>
            <a:rect b="b" l="l" r="r" t="t"/>
            <a:pathLst>
              <a:path extrusionOk="0" h="1814607" w="1744291">
                <a:moveTo>
                  <a:pt x="0" y="0"/>
                </a:moveTo>
                <a:lnTo>
                  <a:pt x="1744290" y="0"/>
                </a:lnTo>
                <a:lnTo>
                  <a:pt x="1744290" y="1814607"/>
                </a:lnTo>
                <a:lnTo>
                  <a:pt x="0" y="1814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-5468746">
            <a:off x="12201598" y="-350682"/>
            <a:ext cx="1308480" cy="1361227"/>
          </a:xfrm>
          <a:custGeom>
            <a:rect b="b" l="l" r="r" t="t"/>
            <a:pathLst>
              <a:path extrusionOk="0" h="1814607" w="1744291">
                <a:moveTo>
                  <a:pt x="0" y="0"/>
                </a:moveTo>
                <a:lnTo>
                  <a:pt x="1744291" y="0"/>
                </a:lnTo>
                <a:lnTo>
                  <a:pt x="1744291" y="1814607"/>
                </a:lnTo>
                <a:lnTo>
                  <a:pt x="0" y="1814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693178" y="616025"/>
            <a:ext cx="1153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Paytone One"/>
                <a:ea typeface="Paytone One"/>
                <a:cs typeface="Paytone One"/>
                <a:sym typeface="Paytone One"/>
              </a:rPr>
              <a:t>saìda: mapa google maps</a:t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 rot="10695483">
            <a:off x="11429386" y="8678815"/>
            <a:ext cx="2460647" cy="1839932"/>
            <a:chOff x="-1099" y="-1420"/>
            <a:chExt cx="3280658" cy="2453090"/>
          </a:xfrm>
        </p:grpSpPr>
        <p:sp>
          <p:nvSpPr>
            <p:cNvPr id="228" name="Google Shape;228;p23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9" name="Google Shape;229;p23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30" name="Google Shape;230;p23"/>
          <p:cNvGrpSpPr/>
          <p:nvPr/>
        </p:nvGrpSpPr>
        <p:grpSpPr>
          <a:xfrm rot="10695483">
            <a:off x="14263980" y="8596936"/>
            <a:ext cx="2460647" cy="1839932"/>
            <a:chOff x="-1099" y="-1420"/>
            <a:chExt cx="3280658" cy="2453090"/>
          </a:xfrm>
        </p:grpSpPr>
        <p:sp>
          <p:nvSpPr>
            <p:cNvPr id="231" name="Google Shape;231;p23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2" name="Google Shape;232;p23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33" name="Google Shape;233;p23"/>
          <p:cNvGrpSpPr/>
          <p:nvPr/>
        </p:nvGrpSpPr>
        <p:grpSpPr>
          <a:xfrm rot="10695483">
            <a:off x="17098573" y="8809120"/>
            <a:ext cx="2460647" cy="1839932"/>
            <a:chOff x="-1099" y="-1420"/>
            <a:chExt cx="3280658" cy="2453090"/>
          </a:xfrm>
        </p:grpSpPr>
        <p:sp>
          <p:nvSpPr>
            <p:cNvPr id="234" name="Google Shape;234;p23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5" name="Google Shape;235;p23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50" y="2323800"/>
            <a:ext cx="10741141" cy="67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38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-2072612" y="184376"/>
            <a:ext cx="22433224" cy="10964238"/>
          </a:xfrm>
          <a:custGeom>
            <a:rect b="b" l="l" r="r" t="t"/>
            <a:pathLst>
              <a:path extrusionOk="0" h="9534120" w="19507151">
                <a:moveTo>
                  <a:pt x="0" y="0"/>
                </a:moveTo>
                <a:lnTo>
                  <a:pt x="19507151" y="0"/>
                </a:lnTo>
                <a:lnTo>
                  <a:pt x="19507151" y="9534120"/>
                </a:lnTo>
                <a:lnTo>
                  <a:pt x="0" y="9534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4"/>
          <p:cNvSpPr txBox="1"/>
          <p:nvPr/>
        </p:nvSpPr>
        <p:spPr>
          <a:xfrm>
            <a:off x="984150" y="4959425"/>
            <a:ext cx="11085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Alguma duvida ?</a:t>
            </a:r>
            <a:endParaRPr sz="8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243" name="Google Shape;243;p24"/>
          <p:cNvSpPr/>
          <p:nvPr/>
        </p:nvSpPr>
        <p:spPr>
          <a:xfrm rot="-5468746">
            <a:off x="7831844" y="1415519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 rot="-5468746">
            <a:off x="6340211" y="598388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 rot="-5468746">
            <a:off x="5391747" y="1950676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4"/>
          <p:cNvSpPr/>
          <p:nvPr/>
        </p:nvSpPr>
        <p:spPr>
          <a:xfrm rot="-5468746">
            <a:off x="2939201" y="2422784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24"/>
          <p:cNvSpPr/>
          <p:nvPr/>
        </p:nvSpPr>
        <p:spPr>
          <a:xfrm rot="-5468746">
            <a:off x="3900114" y="1133545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4"/>
          <p:cNvSpPr/>
          <p:nvPr/>
        </p:nvSpPr>
        <p:spPr>
          <a:xfrm rot="-5468746">
            <a:off x="1447568" y="1605653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24"/>
          <p:cNvSpPr/>
          <p:nvPr/>
        </p:nvSpPr>
        <p:spPr>
          <a:xfrm rot="-5468746">
            <a:off x="10815696" y="991384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5"/>
                </a:lnTo>
                <a:lnTo>
                  <a:pt x="0" y="1360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4"/>
          <p:cNvSpPr/>
          <p:nvPr/>
        </p:nvSpPr>
        <p:spPr>
          <a:xfrm rot="-5468746">
            <a:off x="9324063" y="174254"/>
            <a:ext cx="1308480" cy="1361227"/>
          </a:xfrm>
          <a:custGeom>
            <a:rect b="b" l="l" r="r" t="t"/>
            <a:pathLst>
              <a:path extrusionOk="0" h="1360955" w="1308218">
                <a:moveTo>
                  <a:pt x="0" y="0"/>
                </a:moveTo>
                <a:lnTo>
                  <a:pt x="1308218" y="0"/>
                </a:lnTo>
                <a:lnTo>
                  <a:pt x="1308218" y="1360954"/>
                </a:lnTo>
                <a:lnTo>
                  <a:pt x="0" y="1360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24"/>
          <p:cNvSpPr txBox="1"/>
          <p:nvPr/>
        </p:nvSpPr>
        <p:spPr>
          <a:xfrm>
            <a:off x="964523" y="7584150"/>
            <a:ext cx="83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161616"/>
                </a:solidFill>
              </a:rPr>
              <a:t>samuelhernanisander@gmail.com</a:t>
            </a:r>
            <a:endParaRPr sz="3999">
              <a:solidFill>
                <a:srgbClr val="161616"/>
              </a:solidFill>
            </a:endParaRPr>
          </a:p>
        </p:txBody>
      </p:sp>
      <p:sp>
        <p:nvSpPr>
          <p:cNvPr id="252" name="Google Shape;252;p24"/>
          <p:cNvSpPr/>
          <p:nvPr/>
        </p:nvSpPr>
        <p:spPr>
          <a:xfrm rot="-5468746">
            <a:off x="13693231" y="466449"/>
            <a:ext cx="1308480" cy="1361227"/>
          </a:xfrm>
          <a:custGeom>
            <a:rect b="b" l="l" r="r" t="t"/>
            <a:pathLst>
              <a:path extrusionOk="0" h="1814607" w="1744291">
                <a:moveTo>
                  <a:pt x="0" y="0"/>
                </a:moveTo>
                <a:lnTo>
                  <a:pt x="1744290" y="0"/>
                </a:lnTo>
                <a:lnTo>
                  <a:pt x="1744290" y="1814607"/>
                </a:lnTo>
                <a:lnTo>
                  <a:pt x="0" y="1814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24"/>
          <p:cNvSpPr/>
          <p:nvPr/>
        </p:nvSpPr>
        <p:spPr>
          <a:xfrm rot="-5468746">
            <a:off x="12201598" y="-350682"/>
            <a:ext cx="1308480" cy="1361227"/>
          </a:xfrm>
          <a:custGeom>
            <a:rect b="b" l="l" r="r" t="t"/>
            <a:pathLst>
              <a:path extrusionOk="0" h="1814607" w="1744291">
                <a:moveTo>
                  <a:pt x="0" y="0"/>
                </a:moveTo>
                <a:lnTo>
                  <a:pt x="1744291" y="0"/>
                </a:lnTo>
                <a:lnTo>
                  <a:pt x="1744291" y="1814607"/>
                </a:lnTo>
                <a:lnTo>
                  <a:pt x="0" y="1814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24"/>
          <p:cNvSpPr txBox="1"/>
          <p:nvPr/>
        </p:nvSpPr>
        <p:spPr>
          <a:xfrm>
            <a:off x="984150" y="8386500"/>
            <a:ext cx="1041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https://github.com/SamuelSanderdev/abrigoAnimal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38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6358763" y="2708713"/>
            <a:ext cx="10680949" cy="3818439"/>
          </a:xfrm>
          <a:custGeom>
            <a:rect b="b" l="l" r="r" t="t"/>
            <a:pathLst>
              <a:path extrusionOk="0" h="3818439" w="10680949">
                <a:moveTo>
                  <a:pt x="0" y="0"/>
                </a:moveTo>
                <a:lnTo>
                  <a:pt x="10680949" y="0"/>
                </a:lnTo>
                <a:lnTo>
                  <a:pt x="10680949" y="3818439"/>
                </a:lnTo>
                <a:lnTo>
                  <a:pt x="0" y="3818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5"/>
          <p:cNvSpPr txBox="1"/>
          <p:nvPr/>
        </p:nvSpPr>
        <p:spPr>
          <a:xfrm>
            <a:off x="7805474" y="3694375"/>
            <a:ext cx="85200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6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Abrigos para Animais em Momentos de Calamidade</a:t>
            </a:r>
            <a:endParaRPr sz="5036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437275" y="7112550"/>
            <a:ext cx="93228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1" lang="en-US" sz="2750">
                <a:solidFill>
                  <a:schemeClr val="dk1"/>
                </a:solidFill>
              </a:rPr>
              <a:t>Abrigos temporários garantem a segurança e bem-estar de animais domésticos durante desastres naturais ou emergências públicas.</a:t>
            </a:r>
            <a:endParaRPr b="1" sz="27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161616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 rot="-833831">
            <a:off x="16118762" y="430741"/>
            <a:ext cx="1478018" cy="1537601"/>
          </a:xfrm>
          <a:custGeom>
            <a:rect b="b" l="l" r="r" t="t"/>
            <a:pathLst>
              <a:path extrusionOk="0" h="1538755" w="1479128">
                <a:moveTo>
                  <a:pt x="0" y="0"/>
                </a:moveTo>
                <a:lnTo>
                  <a:pt x="1479128" y="0"/>
                </a:lnTo>
                <a:lnTo>
                  <a:pt x="1479128" y="1538754"/>
                </a:lnTo>
                <a:lnTo>
                  <a:pt x="0" y="15387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preencoded.png"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200" y="864025"/>
            <a:ext cx="5705950" cy="85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1368950" y="1099300"/>
            <a:ext cx="17970093" cy="8782883"/>
          </a:xfrm>
          <a:custGeom>
            <a:rect b="b" l="l" r="r" t="t"/>
            <a:pathLst>
              <a:path extrusionOk="0" h="8547818" w="17489142">
                <a:moveTo>
                  <a:pt x="0" y="0"/>
                </a:moveTo>
                <a:lnTo>
                  <a:pt x="17489141" y="0"/>
                </a:lnTo>
                <a:lnTo>
                  <a:pt x="17489141" y="8547818"/>
                </a:lnTo>
                <a:lnTo>
                  <a:pt x="0" y="8547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16"/>
          <p:cNvGrpSpPr/>
          <p:nvPr/>
        </p:nvGrpSpPr>
        <p:grpSpPr>
          <a:xfrm rot="10451024">
            <a:off x="14881271" y="7710190"/>
            <a:ext cx="2877385" cy="2151209"/>
            <a:chOff x="0" y="0"/>
            <a:chExt cx="3836714" cy="2868429"/>
          </a:xfrm>
        </p:grpSpPr>
        <p:sp>
          <p:nvSpPr>
            <p:cNvPr id="113" name="Google Shape;113;p16"/>
            <p:cNvSpPr/>
            <p:nvPr/>
          </p:nvSpPr>
          <p:spPr>
            <a:xfrm rot="-5466223">
              <a:off x="2040634" y="1071665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0" y="0"/>
                  </a:lnTo>
                  <a:lnTo>
                    <a:pt x="1744290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4" name="Google Shape;114;p16"/>
            <p:cNvSpPr/>
            <p:nvPr/>
          </p:nvSpPr>
          <p:spPr>
            <a:xfrm rot="-5466223">
              <a:off x="51789" y="-17843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1" y="0"/>
                  </a:lnTo>
                  <a:lnTo>
                    <a:pt x="1744291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5" name="Google Shape;115;p16"/>
          <p:cNvSpPr txBox="1"/>
          <p:nvPr/>
        </p:nvSpPr>
        <p:spPr>
          <a:xfrm>
            <a:off x="2045176" y="3846450"/>
            <a:ext cx="1376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Qual o problema a ser resolvido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045175" y="5132450"/>
            <a:ext cx="95346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A falta de informação na localização de abrigos,  com vagas disponíveis, para animais domésticos. Em momentos de calamidade publica, como a atual enchente do Rio Grande do Sul, aplicado no âmbito municipal.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153125" y="539900"/>
            <a:ext cx="27264621" cy="9747102"/>
          </a:xfrm>
          <a:custGeom>
            <a:rect b="b" l="l" r="r" t="t"/>
            <a:pathLst>
              <a:path extrusionOk="0" h="7876446" w="22032017">
                <a:moveTo>
                  <a:pt x="0" y="0"/>
                </a:moveTo>
                <a:lnTo>
                  <a:pt x="22032017" y="0"/>
                </a:lnTo>
                <a:lnTo>
                  <a:pt x="22032017" y="7876446"/>
                </a:lnTo>
                <a:lnTo>
                  <a:pt x="0" y="78764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7"/>
          <p:cNvSpPr txBox="1"/>
          <p:nvPr/>
        </p:nvSpPr>
        <p:spPr>
          <a:xfrm>
            <a:off x="1028700" y="2768631"/>
            <a:ext cx="132771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Alexandria"/>
              <a:buNone/>
            </a:pPr>
            <a:r>
              <a:rPr lang="en-US" sz="5074">
                <a:solidFill>
                  <a:srgbClr val="1B1B27"/>
                </a:solidFill>
                <a:latin typeface="Paytone One"/>
                <a:ea typeface="Paytone One"/>
                <a:cs typeface="Paytone One"/>
                <a:sym typeface="Paytone One"/>
              </a:rPr>
              <a:t>Desafios na Localização de Abrigos</a:t>
            </a:r>
            <a:endParaRPr sz="5074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28525" y="5411475"/>
            <a:ext cx="48783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2550">
                <a:solidFill>
                  <a:srgbClr val="404155"/>
                </a:solidFill>
              </a:rPr>
              <a:t>Dados incompletos sobre abrigos disponíveis e capacidade de atendimento.</a:t>
            </a:r>
            <a:endParaRPr sz="25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6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21525" y="4668525"/>
            <a:ext cx="4692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Falta de Informação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494812" y="5311425"/>
            <a:ext cx="44865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2550">
                <a:solidFill>
                  <a:srgbClr val="404155"/>
                </a:solidFill>
              </a:rPr>
              <a:t>Dificuldade em localizar e chegar aos abrigos durante situações de crise.</a:t>
            </a:r>
            <a:endParaRPr sz="25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6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06112" y="4620381"/>
            <a:ext cx="3240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Acesso Limitado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1223175" y="5199775"/>
            <a:ext cx="5831100" cy="2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2550">
                <a:solidFill>
                  <a:srgbClr val="404155"/>
                </a:solidFill>
              </a:rPr>
              <a:t>Necessidade de melhor integração entre órgãos públicos e entidades de proteção animal.</a:t>
            </a:r>
            <a:endParaRPr sz="25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1662276" y="4639725"/>
            <a:ext cx="5207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Coordenação Insuficiente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 rot="10800000">
            <a:off x="771870" y="-125641"/>
            <a:ext cx="2877535" cy="2151322"/>
            <a:chOff x="0" y="0"/>
            <a:chExt cx="3836714" cy="2868429"/>
          </a:xfrm>
        </p:grpSpPr>
        <p:sp>
          <p:nvSpPr>
            <p:cNvPr id="130" name="Google Shape;130;p17"/>
            <p:cNvSpPr/>
            <p:nvPr/>
          </p:nvSpPr>
          <p:spPr>
            <a:xfrm rot="-5466223">
              <a:off x="2040634" y="1071665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0" y="0"/>
                  </a:lnTo>
                  <a:lnTo>
                    <a:pt x="1744290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" name="Google Shape;131;p17"/>
            <p:cNvSpPr/>
            <p:nvPr/>
          </p:nvSpPr>
          <p:spPr>
            <a:xfrm rot="-5466223">
              <a:off x="51789" y="-17843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1" y="0"/>
                  </a:lnTo>
                  <a:lnTo>
                    <a:pt x="1744291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2" name="Google Shape;132;p17"/>
          <p:cNvGrpSpPr/>
          <p:nvPr/>
        </p:nvGrpSpPr>
        <p:grpSpPr>
          <a:xfrm rot="10800000">
            <a:off x="3928573" y="-247313"/>
            <a:ext cx="2877535" cy="2151322"/>
            <a:chOff x="0" y="0"/>
            <a:chExt cx="3836714" cy="2868429"/>
          </a:xfrm>
        </p:grpSpPr>
        <p:sp>
          <p:nvSpPr>
            <p:cNvPr id="133" name="Google Shape;133;p17"/>
            <p:cNvSpPr/>
            <p:nvPr/>
          </p:nvSpPr>
          <p:spPr>
            <a:xfrm rot="-5466223">
              <a:off x="2040634" y="1071665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0" y="0"/>
                  </a:lnTo>
                  <a:lnTo>
                    <a:pt x="1744290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" name="Google Shape;134;p17"/>
            <p:cNvSpPr/>
            <p:nvPr/>
          </p:nvSpPr>
          <p:spPr>
            <a:xfrm rot="-5466223">
              <a:off x="51789" y="-17843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1" y="0"/>
                  </a:lnTo>
                  <a:lnTo>
                    <a:pt x="1744291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5" name="Google Shape;135;p17"/>
          <p:cNvGrpSpPr/>
          <p:nvPr/>
        </p:nvGrpSpPr>
        <p:grpSpPr>
          <a:xfrm rot="10800000">
            <a:off x="7292204" y="-125641"/>
            <a:ext cx="2877535" cy="2151322"/>
            <a:chOff x="0" y="0"/>
            <a:chExt cx="3836714" cy="2868429"/>
          </a:xfrm>
        </p:grpSpPr>
        <p:sp>
          <p:nvSpPr>
            <p:cNvPr id="136" name="Google Shape;136;p17"/>
            <p:cNvSpPr/>
            <p:nvPr/>
          </p:nvSpPr>
          <p:spPr>
            <a:xfrm rot="-5466223">
              <a:off x="2040634" y="1071665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0" y="0"/>
                  </a:lnTo>
                  <a:lnTo>
                    <a:pt x="1744290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7" name="Google Shape;137;p17"/>
            <p:cNvSpPr/>
            <p:nvPr/>
          </p:nvSpPr>
          <p:spPr>
            <a:xfrm rot="-5466223">
              <a:off x="51789" y="-17843"/>
              <a:ext cx="1744291" cy="1814607"/>
            </a:xfrm>
            <a:custGeom>
              <a:rect b="b" l="l" r="r" t="t"/>
              <a:pathLst>
                <a:path extrusionOk="0" h="1814607" w="1744291">
                  <a:moveTo>
                    <a:pt x="0" y="0"/>
                  </a:moveTo>
                  <a:lnTo>
                    <a:pt x="1744291" y="0"/>
                  </a:lnTo>
                  <a:lnTo>
                    <a:pt x="1744291" y="1814607"/>
                  </a:lnTo>
                  <a:lnTo>
                    <a:pt x="0" y="18146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-735575" y="930461"/>
            <a:ext cx="25226659" cy="9018531"/>
          </a:xfrm>
          <a:custGeom>
            <a:rect b="b" l="l" r="r" t="t"/>
            <a:pathLst>
              <a:path extrusionOk="0" h="7876446" w="22032017">
                <a:moveTo>
                  <a:pt x="0" y="0"/>
                </a:moveTo>
                <a:lnTo>
                  <a:pt x="22032017" y="0"/>
                </a:lnTo>
                <a:lnTo>
                  <a:pt x="22032017" y="7876446"/>
                </a:lnTo>
                <a:lnTo>
                  <a:pt x="0" y="78764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4383078" y="2338752"/>
            <a:ext cx="9521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Alexandria"/>
              <a:buNone/>
            </a:pPr>
            <a:r>
              <a:rPr lang="en-US" sz="4274">
                <a:solidFill>
                  <a:srgbClr val="1B1B27"/>
                </a:solidFill>
                <a:latin typeface="Paytone One"/>
                <a:ea typeface="Paytone One"/>
                <a:cs typeface="Paytone One"/>
                <a:sym typeface="Paytone One"/>
              </a:rPr>
              <a:t>Benefícios de uma Rede de Abrigos</a:t>
            </a:r>
            <a:endParaRPr sz="4274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161616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358626" y="2435405"/>
            <a:ext cx="95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45" name="Google Shape;145;p18"/>
          <p:cNvSpPr/>
          <p:nvPr/>
        </p:nvSpPr>
        <p:spPr>
          <a:xfrm>
            <a:off x="2821395" y="4203777"/>
            <a:ext cx="2376107" cy="2471893"/>
          </a:xfrm>
          <a:custGeom>
            <a:rect b="b" l="l" r="r" t="t"/>
            <a:pathLst>
              <a:path extrusionOk="0" h="2471893" w="2376107">
                <a:moveTo>
                  <a:pt x="0" y="0"/>
                </a:moveTo>
                <a:lnTo>
                  <a:pt x="2376108" y="0"/>
                </a:lnTo>
                <a:lnTo>
                  <a:pt x="2376108" y="2471894"/>
                </a:lnTo>
                <a:lnTo>
                  <a:pt x="0" y="2471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8"/>
          <p:cNvSpPr txBox="1"/>
          <p:nvPr/>
        </p:nvSpPr>
        <p:spPr>
          <a:xfrm>
            <a:off x="3294094" y="5654088"/>
            <a:ext cx="14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 sz="4000"/>
          </a:p>
        </p:txBody>
      </p:sp>
      <p:sp>
        <p:nvSpPr>
          <p:cNvPr id="147" name="Google Shape;147;p18"/>
          <p:cNvSpPr txBox="1"/>
          <p:nvPr/>
        </p:nvSpPr>
        <p:spPr>
          <a:xfrm>
            <a:off x="2676604" y="6989996"/>
            <a:ext cx="4313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Resposta Rápida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6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958207" y="4203777"/>
            <a:ext cx="2376107" cy="2471893"/>
          </a:xfrm>
          <a:custGeom>
            <a:rect b="b" l="l" r="r" t="t"/>
            <a:pathLst>
              <a:path extrusionOk="0" h="2471893" w="2376107">
                <a:moveTo>
                  <a:pt x="0" y="0"/>
                </a:moveTo>
                <a:lnTo>
                  <a:pt x="2376107" y="0"/>
                </a:lnTo>
                <a:lnTo>
                  <a:pt x="2376107" y="2471894"/>
                </a:lnTo>
                <a:lnTo>
                  <a:pt x="0" y="2471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8"/>
          <p:cNvSpPr txBox="1"/>
          <p:nvPr/>
        </p:nvSpPr>
        <p:spPr>
          <a:xfrm>
            <a:off x="8430905" y="5654088"/>
            <a:ext cx="14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 sz="4000"/>
          </a:p>
        </p:txBody>
      </p:sp>
      <p:sp>
        <p:nvSpPr>
          <p:cNvPr id="150" name="Google Shape;150;p18"/>
          <p:cNvSpPr txBox="1"/>
          <p:nvPr/>
        </p:nvSpPr>
        <p:spPr>
          <a:xfrm>
            <a:off x="7423490" y="6989996"/>
            <a:ext cx="4313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Redução de Sofrimento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6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095022" y="4253277"/>
            <a:ext cx="2376107" cy="2471893"/>
          </a:xfrm>
          <a:custGeom>
            <a:rect b="b" l="l" r="r" t="t"/>
            <a:pathLst>
              <a:path extrusionOk="0" h="2471893" w="2376107">
                <a:moveTo>
                  <a:pt x="0" y="0"/>
                </a:moveTo>
                <a:lnTo>
                  <a:pt x="2376108" y="0"/>
                </a:lnTo>
                <a:lnTo>
                  <a:pt x="2376108" y="2471894"/>
                </a:lnTo>
                <a:lnTo>
                  <a:pt x="0" y="2471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8"/>
          <p:cNvSpPr txBox="1"/>
          <p:nvPr/>
        </p:nvSpPr>
        <p:spPr>
          <a:xfrm>
            <a:off x="13563196" y="5654088"/>
            <a:ext cx="14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 sz="4000"/>
          </a:p>
        </p:txBody>
      </p:sp>
      <p:sp>
        <p:nvSpPr>
          <p:cNvPr id="153" name="Google Shape;153;p18"/>
          <p:cNvSpPr txBox="1"/>
          <p:nvPr/>
        </p:nvSpPr>
        <p:spPr>
          <a:xfrm>
            <a:off x="12381575" y="7530500"/>
            <a:ext cx="46191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2550">
                <a:solidFill>
                  <a:srgbClr val="404155"/>
                </a:solidFill>
              </a:rPr>
              <a:t>Garantia de que seus animais de estimação estão seguros</a:t>
            </a:r>
            <a:r>
              <a:rPr lang="en-US" sz="2550">
                <a:solidFill>
                  <a:srgbClr val="404155"/>
                </a:solidFill>
              </a:rPr>
              <a:t>.</a:t>
            </a:r>
            <a:endParaRPr sz="3300">
              <a:solidFill>
                <a:srgbClr val="161616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882525" y="7530500"/>
            <a:ext cx="48960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2550">
                <a:solidFill>
                  <a:srgbClr val="404155"/>
                </a:solidFill>
              </a:rPr>
              <a:t>Disponibilidade imediata de abrigos e atendimento veterinário em emergências.</a:t>
            </a:r>
            <a:endParaRPr sz="2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7">
              <a:solidFill>
                <a:srgbClr val="404155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942363" y="7530500"/>
            <a:ext cx="51807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2550">
                <a:solidFill>
                  <a:srgbClr val="404155"/>
                </a:solidFill>
              </a:rPr>
              <a:t>Proteção e cuidados essenciais para animais vulneráveis.</a:t>
            </a:r>
            <a:endParaRPr sz="2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7">
              <a:solidFill>
                <a:srgbClr val="404155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2100763" y="6893700"/>
            <a:ext cx="51807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Alexandria"/>
              <a:buNone/>
            </a:pPr>
            <a:r>
              <a:rPr lang="en-US" sz="2687">
                <a:solidFill>
                  <a:srgbClr val="404155"/>
                </a:solidFill>
                <a:latin typeface="Paytone One"/>
                <a:ea typeface="Paytone One"/>
                <a:cs typeface="Paytone One"/>
                <a:sym typeface="Paytone One"/>
              </a:rPr>
              <a:t>Tranquilidade para Tutores</a:t>
            </a:r>
            <a:endParaRPr sz="2687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404155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38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1752600" y="201024"/>
            <a:ext cx="21060863" cy="10293497"/>
          </a:xfrm>
          <a:custGeom>
            <a:rect b="b" l="l" r="r" t="t"/>
            <a:pathLst>
              <a:path extrusionOk="0" h="10267827" w="21008342">
                <a:moveTo>
                  <a:pt x="0" y="0"/>
                </a:moveTo>
                <a:lnTo>
                  <a:pt x="21008342" y="0"/>
                </a:lnTo>
                <a:lnTo>
                  <a:pt x="21008342" y="10267827"/>
                </a:lnTo>
                <a:lnTo>
                  <a:pt x="0" y="102678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9"/>
          <p:cNvSpPr txBox="1"/>
          <p:nvPr/>
        </p:nvSpPr>
        <p:spPr>
          <a:xfrm>
            <a:off x="8076199" y="3576025"/>
            <a:ext cx="890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61616"/>
                </a:solidFill>
                <a:latin typeface="Paytone One"/>
                <a:ea typeface="Paytone One"/>
                <a:cs typeface="Paytone One"/>
                <a:sym typeface="Paytone One"/>
              </a:rPr>
              <a:t>Captura de telas da solucao desenvolvida</a:t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 rot="10450913">
            <a:off x="13990545" y="7575132"/>
            <a:ext cx="1927652" cy="1441163"/>
            <a:chOff x="1" y="0"/>
            <a:chExt cx="2570201" cy="1921551"/>
          </a:xfrm>
        </p:grpSpPr>
        <p:sp>
          <p:nvSpPr>
            <p:cNvPr id="164" name="Google Shape;164;p19"/>
            <p:cNvSpPr/>
            <p:nvPr/>
          </p:nvSpPr>
          <p:spPr>
            <a:xfrm rot="-5466223">
              <a:off x="1367014" y="717905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5" y="0"/>
                  </a:lnTo>
                  <a:lnTo>
                    <a:pt x="1168495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5" name="Google Shape;165;p19"/>
            <p:cNvSpPr/>
            <p:nvPr/>
          </p:nvSpPr>
          <p:spPr>
            <a:xfrm rot="-5466223">
              <a:off x="34694" y="-11953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4" y="0"/>
                  </a:lnTo>
                  <a:lnTo>
                    <a:pt x="1168494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6" name="Google Shape;166;p19"/>
          <p:cNvGrpSpPr/>
          <p:nvPr/>
        </p:nvGrpSpPr>
        <p:grpSpPr>
          <a:xfrm rot="10450913">
            <a:off x="16089886" y="7361218"/>
            <a:ext cx="1927652" cy="1441163"/>
            <a:chOff x="1" y="0"/>
            <a:chExt cx="2570201" cy="1921551"/>
          </a:xfrm>
        </p:grpSpPr>
        <p:sp>
          <p:nvSpPr>
            <p:cNvPr id="167" name="Google Shape;167;p19"/>
            <p:cNvSpPr/>
            <p:nvPr/>
          </p:nvSpPr>
          <p:spPr>
            <a:xfrm rot="-5466223">
              <a:off x="1367014" y="717905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5" y="0"/>
                  </a:lnTo>
                  <a:lnTo>
                    <a:pt x="1168495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8" name="Google Shape;168;p19"/>
            <p:cNvSpPr/>
            <p:nvPr/>
          </p:nvSpPr>
          <p:spPr>
            <a:xfrm rot="-5466223">
              <a:off x="34694" y="-11953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4" y="0"/>
                  </a:lnTo>
                  <a:lnTo>
                    <a:pt x="1168494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9" name="Google Shape;169;p19"/>
          <p:cNvGrpSpPr/>
          <p:nvPr/>
        </p:nvGrpSpPr>
        <p:grpSpPr>
          <a:xfrm rot="10451024">
            <a:off x="783145" y="510305"/>
            <a:ext cx="2459324" cy="1838656"/>
            <a:chOff x="1" y="0"/>
            <a:chExt cx="3279271" cy="2451669"/>
          </a:xfrm>
        </p:grpSpPr>
        <p:sp>
          <p:nvSpPr>
            <p:cNvPr id="170" name="Google Shape;170;p19"/>
            <p:cNvSpPr/>
            <p:nvPr/>
          </p:nvSpPr>
          <p:spPr>
            <a:xfrm rot="-5466223">
              <a:off x="1744147" y="915961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1" name="Google Shape;171;p19"/>
            <p:cNvSpPr/>
            <p:nvPr/>
          </p:nvSpPr>
          <p:spPr>
            <a:xfrm rot="-5466223">
              <a:off x="44265" y="-15250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72" name="Google Shape;172;p19"/>
          <p:cNvGrpSpPr/>
          <p:nvPr/>
        </p:nvGrpSpPr>
        <p:grpSpPr>
          <a:xfrm rot="10450913">
            <a:off x="11889405" y="7843287"/>
            <a:ext cx="1927652" cy="1441163"/>
            <a:chOff x="1" y="0"/>
            <a:chExt cx="2570201" cy="1921551"/>
          </a:xfrm>
        </p:grpSpPr>
        <p:sp>
          <p:nvSpPr>
            <p:cNvPr id="173" name="Google Shape;173;p19"/>
            <p:cNvSpPr/>
            <p:nvPr/>
          </p:nvSpPr>
          <p:spPr>
            <a:xfrm rot="-5466223">
              <a:off x="1367014" y="717905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5" y="0"/>
                  </a:lnTo>
                  <a:lnTo>
                    <a:pt x="1168495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4" name="Google Shape;174;p19"/>
            <p:cNvSpPr/>
            <p:nvPr/>
          </p:nvSpPr>
          <p:spPr>
            <a:xfrm rot="-5466223">
              <a:off x="34694" y="-11953"/>
              <a:ext cx="1168495" cy="1215599"/>
            </a:xfrm>
            <a:custGeom>
              <a:rect b="b" l="l" r="r" t="t"/>
              <a:pathLst>
                <a:path extrusionOk="0" h="1215599" w="1168495">
                  <a:moveTo>
                    <a:pt x="0" y="0"/>
                  </a:moveTo>
                  <a:lnTo>
                    <a:pt x="1168494" y="0"/>
                  </a:lnTo>
                  <a:lnTo>
                    <a:pt x="1168494" y="1215599"/>
                  </a:lnTo>
                  <a:lnTo>
                    <a:pt x="0" y="1215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693177" y="616025"/>
            <a:ext cx="1047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Paytone One"/>
                <a:ea typeface="Paytone One"/>
                <a:cs typeface="Paytone One"/>
                <a:sym typeface="Paytone One"/>
              </a:rPr>
              <a:t>entrada: cadastro </a:t>
            </a:r>
            <a:r>
              <a:rPr lang="en-US" sz="6000">
                <a:latin typeface="Paytone One"/>
                <a:ea typeface="Paytone One"/>
                <a:cs typeface="Paytone One"/>
                <a:sym typeface="Paytone One"/>
              </a:rPr>
              <a:t> cidadao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 rot="10695483">
            <a:off x="11429386" y="8678815"/>
            <a:ext cx="2460647" cy="1839932"/>
            <a:chOff x="-1099" y="-1420"/>
            <a:chExt cx="3280658" cy="2453090"/>
          </a:xfrm>
        </p:grpSpPr>
        <p:sp>
          <p:nvSpPr>
            <p:cNvPr id="181" name="Google Shape;181;p20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2" name="Google Shape;182;p20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83" name="Google Shape;183;p20"/>
          <p:cNvGrpSpPr/>
          <p:nvPr/>
        </p:nvGrpSpPr>
        <p:grpSpPr>
          <a:xfrm rot="10695483">
            <a:off x="14263980" y="8596936"/>
            <a:ext cx="2460647" cy="1839932"/>
            <a:chOff x="-1099" y="-1420"/>
            <a:chExt cx="3280658" cy="2453090"/>
          </a:xfrm>
        </p:grpSpPr>
        <p:sp>
          <p:nvSpPr>
            <p:cNvPr id="184" name="Google Shape;184;p20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5" name="Google Shape;185;p20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86" name="Google Shape;186;p20"/>
          <p:cNvGrpSpPr/>
          <p:nvPr/>
        </p:nvGrpSpPr>
        <p:grpSpPr>
          <a:xfrm rot="10695483">
            <a:off x="17098573" y="8809120"/>
            <a:ext cx="2460647" cy="1839932"/>
            <a:chOff x="-1099" y="-1420"/>
            <a:chExt cx="3280658" cy="2453090"/>
          </a:xfrm>
        </p:grpSpPr>
        <p:sp>
          <p:nvSpPr>
            <p:cNvPr id="187" name="Google Shape;187;p20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8" name="Google Shape;188;p20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388" y="2135702"/>
            <a:ext cx="9779177" cy="703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693175" y="616025"/>
            <a:ext cx="122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Paytone One"/>
                <a:ea typeface="Paytone One"/>
                <a:cs typeface="Paytone One"/>
                <a:sym typeface="Paytone One"/>
              </a:rPr>
              <a:t>entrada:  cadastro abrigo</a:t>
            </a:r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 rot="10695437">
            <a:off x="11429729" y="8678953"/>
            <a:ext cx="2459453" cy="1838753"/>
            <a:chOff x="1" y="0"/>
            <a:chExt cx="3279271" cy="2451669"/>
          </a:xfrm>
        </p:grpSpPr>
        <p:sp>
          <p:nvSpPr>
            <p:cNvPr id="196" name="Google Shape;196;p21"/>
            <p:cNvSpPr/>
            <p:nvPr/>
          </p:nvSpPr>
          <p:spPr>
            <a:xfrm rot="-5466223">
              <a:off x="1744147" y="915961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21"/>
            <p:cNvSpPr/>
            <p:nvPr/>
          </p:nvSpPr>
          <p:spPr>
            <a:xfrm rot="-5466223">
              <a:off x="44265" y="-15250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98" name="Google Shape;198;p21"/>
          <p:cNvGrpSpPr/>
          <p:nvPr/>
        </p:nvGrpSpPr>
        <p:grpSpPr>
          <a:xfrm rot="10695437">
            <a:off x="14264323" y="8597074"/>
            <a:ext cx="2459453" cy="1838753"/>
            <a:chOff x="1" y="0"/>
            <a:chExt cx="3279271" cy="2451669"/>
          </a:xfrm>
        </p:grpSpPr>
        <p:sp>
          <p:nvSpPr>
            <p:cNvPr id="199" name="Google Shape;199;p21"/>
            <p:cNvSpPr/>
            <p:nvPr/>
          </p:nvSpPr>
          <p:spPr>
            <a:xfrm rot="-5466223">
              <a:off x="1744147" y="915961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0" name="Google Shape;200;p21"/>
            <p:cNvSpPr/>
            <p:nvPr/>
          </p:nvSpPr>
          <p:spPr>
            <a:xfrm rot="-5466223">
              <a:off x="44265" y="-15250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01" name="Google Shape;201;p21"/>
          <p:cNvGrpSpPr/>
          <p:nvPr/>
        </p:nvGrpSpPr>
        <p:grpSpPr>
          <a:xfrm rot="10695437">
            <a:off x="17098916" y="8809258"/>
            <a:ext cx="2459453" cy="1838753"/>
            <a:chOff x="1" y="0"/>
            <a:chExt cx="3279271" cy="2451669"/>
          </a:xfrm>
        </p:grpSpPr>
        <p:sp>
          <p:nvSpPr>
            <p:cNvPr id="202" name="Google Shape;202;p21"/>
            <p:cNvSpPr/>
            <p:nvPr/>
          </p:nvSpPr>
          <p:spPr>
            <a:xfrm rot="-5466223">
              <a:off x="1744147" y="915961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3" name="Google Shape;203;p21"/>
            <p:cNvSpPr/>
            <p:nvPr/>
          </p:nvSpPr>
          <p:spPr>
            <a:xfrm rot="-5466223">
              <a:off x="44265" y="-15250"/>
              <a:ext cx="1490860" cy="155095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87" y="2616122"/>
            <a:ext cx="8306627" cy="50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3198" y="2628413"/>
            <a:ext cx="8495278" cy="50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C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693178" y="616025"/>
            <a:ext cx="1153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Paytone One"/>
                <a:ea typeface="Paytone One"/>
                <a:cs typeface="Paytone One"/>
                <a:sym typeface="Paytone One"/>
              </a:rPr>
              <a:t>saìda: resultado  da pesquisa</a:t>
            </a:r>
            <a:endParaRPr/>
          </a:p>
        </p:txBody>
      </p:sp>
      <p:grpSp>
        <p:nvGrpSpPr>
          <p:cNvPr id="211" name="Google Shape;211;p22"/>
          <p:cNvGrpSpPr/>
          <p:nvPr/>
        </p:nvGrpSpPr>
        <p:grpSpPr>
          <a:xfrm rot="10695483">
            <a:off x="11429386" y="8678815"/>
            <a:ext cx="2460647" cy="1839932"/>
            <a:chOff x="-1099" y="-1420"/>
            <a:chExt cx="3280658" cy="2453090"/>
          </a:xfrm>
        </p:grpSpPr>
        <p:sp>
          <p:nvSpPr>
            <p:cNvPr id="212" name="Google Shape;212;p22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3" name="Google Shape;213;p22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4" name="Google Shape;214;p22"/>
          <p:cNvGrpSpPr/>
          <p:nvPr/>
        </p:nvGrpSpPr>
        <p:grpSpPr>
          <a:xfrm rot="10695483">
            <a:off x="14263980" y="8596936"/>
            <a:ext cx="2460647" cy="1839932"/>
            <a:chOff x="-1099" y="-1420"/>
            <a:chExt cx="3280658" cy="2453090"/>
          </a:xfrm>
        </p:grpSpPr>
        <p:sp>
          <p:nvSpPr>
            <p:cNvPr id="215" name="Google Shape;215;p22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6" name="Google Shape;216;p22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7" name="Google Shape;217;p22"/>
          <p:cNvGrpSpPr/>
          <p:nvPr/>
        </p:nvGrpSpPr>
        <p:grpSpPr>
          <a:xfrm rot="10695483">
            <a:off x="17098573" y="8809120"/>
            <a:ext cx="2460647" cy="1839932"/>
            <a:chOff x="-1099" y="-1420"/>
            <a:chExt cx="3280658" cy="2453090"/>
          </a:xfrm>
        </p:grpSpPr>
        <p:sp>
          <p:nvSpPr>
            <p:cNvPr id="218" name="Google Shape;218;p22"/>
            <p:cNvSpPr/>
            <p:nvPr/>
          </p:nvSpPr>
          <p:spPr>
            <a:xfrm rot="-5468746">
              <a:off x="1743592" y="915096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59" y="0"/>
                  </a:lnTo>
                  <a:lnTo>
                    <a:pt x="1490859" y="1550960"/>
                  </a:lnTo>
                  <a:lnTo>
                    <a:pt x="0" y="15509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9" name="Google Shape;219;p22"/>
            <p:cNvSpPr/>
            <p:nvPr/>
          </p:nvSpPr>
          <p:spPr>
            <a:xfrm rot="-5468746">
              <a:off x="43710" y="-16115"/>
              <a:ext cx="1491158" cy="1551269"/>
            </a:xfrm>
            <a:custGeom>
              <a:rect b="b" l="l" r="r" t="t"/>
              <a:pathLst>
                <a:path extrusionOk="0" h="1550959" w="1490860">
                  <a:moveTo>
                    <a:pt x="0" y="0"/>
                  </a:moveTo>
                  <a:lnTo>
                    <a:pt x="1490860" y="0"/>
                  </a:lnTo>
                  <a:lnTo>
                    <a:pt x="1490860" y="1550959"/>
                  </a:lnTo>
                  <a:lnTo>
                    <a:pt x="0" y="15509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3675" y="1730225"/>
            <a:ext cx="8740401" cy="61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542" y="1730225"/>
            <a:ext cx="7623108" cy="61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