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687" r:id="rId3"/>
  </p:sldMasterIdLst>
  <p:notesMasterIdLst>
    <p:notesMasterId r:id="rId35"/>
  </p:notesMasterIdLst>
  <p:sldIdLst>
    <p:sldId id="256" r:id="rId4"/>
    <p:sldId id="271" r:id="rId5"/>
    <p:sldId id="272" r:id="rId6"/>
    <p:sldId id="257" r:id="rId7"/>
    <p:sldId id="258" r:id="rId8"/>
    <p:sldId id="276" r:id="rId9"/>
    <p:sldId id="260" r:id="rId10"/>
    <p:sldId id="287" r:id="rId11"/>
    <p:sldId id="288" r:id="rId12"/>
    <p:sldId id="289" r:id="rId13"/>
    <p:sldId id="280" r:id="rId14"/>
    <p:sldId id="281" r:id="rId15"/>
    <p:sldId id="282" r:id="rId16"/>
    <p:sldId id="261" r:id="rId17"/>
    <p:sldId id="262" r:id="rId18"/>
    <p:sldId id="265" r:id="rId19"/>
    <p:sldId id="283" r:id="rId20"/>
    <p:sldId id="264" r:id="rId21"/>
    <p:sldId id="274" r:id="rId22"/>
    <p:sldId id="275" r:id="rId23"/>
    <p:sldId id="263" r:id="rId24"/>
    <p:sldId id="277" r:id="rId25"/>
    <p:sldId id="278" r:id="rId26"/>
    <p:sldId id="266" r:id="rId27"/>
    <p:sldId id="267" r:id="rId28"/>
    <p:sldId id="268" r:id="rId29"/>
    <p:sldId id="284" r:id="rId30"/>
    <p:sldId id="285" r:id="rId31"/>
    <p:sldId id="286" r:id="rId32"/>
    <p:sldId id="269" r:id="rId33"/>
    <p:sldId id="27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A300"/>
    <a:srgbClr val="0000CC"/>
    <a:srgbClr val="FF00F4"/>
    <a:srgbClr val="D7CD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0"/>
    <p:restoredTop sz="94367"/>
  </p:normalViewPr>
  <p:slideViewPr>
    <p:cSldViewPr snapToGrid="0" snapToObjects="1">
      <p:cViewPr varScale="1">
        <p:scale>
          <a:sx n="59" d="100"/>
          <a:sy n="59" d="100"/>
        </p:scale>
        <p:origin x="154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60"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61"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62"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63"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8D21E74F-BD84-4C73-86E6-BC3EDB0AC459}" type="slidenum">
              <a:rPr lang="en-US"/>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685800" y="4343400"/>
            <a:ext cx="5486040" cy="4114440"/>
          </a:xfrm>
          <a:prstGeom prst="rect">
            <a:avLst/>
          </a:prstGeom>
        </p:spPr>
        <p:txBody>
          <a:bodyPr/>
          <a:lstStyle/>
          <a:p>
            <a:r>
              <a:rPr lang="en-US" dirty="0"/>
              <a:t>Sparse search to identify favorable binding poses</a:t>
            </a:r>
            <a:endParaRPr dirty="0"/>
          </a:p>
          <a:p>
            <a:endParaRPr dirty="0"/>
          </a:p>
          <a:p>
            <a:r>
              <a:rPr lang="en-US" sz="1200" dirty="0">
                <a:solidFill>
                  <a:srgbClr val="000000"/>
                </a:solidFill>
                <a:latin typeface="+mn-lt"/>
                <a:ea typeface="+mn-ea"/>
              </a:rPr>
              <a:t>	adaptive rotation and translational steps adjusted dynamically to achieve an acceptance rate of 25%.</a:t>
            </a:r>
            <a:endParaRPr dirty="0"/>
          </a:p>
          <a:p>
            <a:r>
              <a:rPr lang="en-US" sz="1200" dirty="0">
                <a:solidFill>
                  <a:srgbClr val="000000"/>
                </a:solidFill>
                <a:latin typeface="+mn-lt"/>
                <a:ea typeface="+mn-ea"/>
              </a:rPr>
              <a:t>	Lowest energy structure moved into refinement phase</a:t>
            </a:r>
            <a:endParaRPr dirty="0"/>
          </a:p>
          <a:p>
            <a:endParaRPr dirty="0"/>
          </a:p>
          <a:p>
            <a:r>
              <a:rPr lang="en-US" sz="1200" dirty="0">
                <a:solidFill>
                  <a:srgbClr val="000000"/>
                </a:solidFill>
                <a:latin typeface="+mn-lt"/>
                <a:ea typeface="+mn-ea"/>
              </a:rPr>
              <a:t>Refinement phase</a:t>
            </a:r>
            <a:endParaRPr dirty="0"/>
          </a:p>
          <a:p>
            <a:r>
              <a:rPr lang="en-US" sz="1200" dirty="0">
                <a:solidFill>
                  <a:srgbClr val="000000"/>
                </a:solidFill>
                <a:latin typeface="+mn-lt"/>
                <a:ea typeface="+mn-ea"/>
              </a:rPr>
              <a:t>	1) Rigid Body Move</a:t>
            </a:r>
            <a:endParaRPr dirty="0"/>
          </a:p>
          <a:p>
            <a:r>
              <a:rPr lang="en-US" sz="1200" dirty="0">
                <a:solidFill>
                  <a:srgbClr val="000000"/>
                </a:solidFill>
                <a:latin typeface="+mn-lt"/>
                <a:ea typeface="+mn-ea"/>
              </a:rPr>
              <a:t>		0.1 </a:t>
            </a:r>
            <a:r>
              <a:rPr lang="en-US" sz="1200" dirty="0" err="1">
                <a:solidFill>
                  <a:srgbClr val="000000"/>
                </a:solidFill>
                <a:latin typeface="+mn-lt"/>
                <a:ea typeface="+mn-ea"/>
              </a:rPr>
              <a:t>Ang</a:t>
            </a:r>
            <a:r>
              <a:rPr lang="en-US" sz="1200" dirty="0">
                <a:solidFill>
                  <a:srgbClr val="000000"/>
                </a:solidFill>
                <a:latin typeface="+mn-lt"/>
                <a:ea typeface="+mn-ea"/>
              </a:rPr>
              <a:t> and 3 </a:t>
            </a:r>
            <a:r>
              <a:rPr lang="en-US" sz="1200" dirty="0" err="1">
                <a:solidFill>
                  <a:srgbClr val="000000"/>
                </a:solidFill>
                <a:latin typeface="+mn-lt"/>
                <a:ea typeface="+mn-ea"/>
              </a:rPr>
              <a:t>deg</a:t>
            </a:r>
            <a:r>
              <a:rPr lang="en-US" sz="1200" dirty="0">
                <a:solidFill>
                  <a:srgbClr val="000000"/>
                </a:solidFill>
                <a:latin typeface="+mn-lt"/>
                <a:ea typeface="+mn-ea"/>
              </a:rPr>
              <a:t> translation and rotation</a:t>
            </a:r>
            <a:endParaRPr dirty="0"/>
          </a:p>
          <a:p>
            <a:r>
              <a:rPr lang="en-US" sz="1200" dirty="0">
                <a:solidFill>
                  <a:srgbClr val="000000"/>
                </a:solidFill>
                <a:latin typeface="+mn-lt"/>
                <a:ea typeface="+mn-ea"/>
              </a:rPr>
              <a:t>	2) </a:t>
            </a:r>
            <a:r>
              <a:rPr lang="en-US" sz="1200" dirty="0" err="1">
                <a:solidFill>
                  <a:srgbClr val="000000"/>
                </a:solidFill>
                <a:latin typeface="+mn-lt"/>
                <a:ea typeface="+mn-ea"/>
              </a:rPr>
              <a:t>RotamerTrials</a:t>
            </a:r>
            <a:r>
              <a:rPr lang="en-US" sz="1200" dirty="0">
                <a:solidFill>
                  <a:srgbClr val="000000"/>
                </a:solidFill>
                <a:latin typeface="+mn-lt"/>
                <a:ea typeface="+mn-ea"/>
              </a:rPr>
              <a:t> to optimize </a:t>
            </a:r>
            <a:r>
              <a:rPr lang="en-US" sz="1200" dirty="0" err="1">
                <a:solidFill>
                  <a:srgbClr val="000000"/>
                </a:solidFill>
                <a:latin typeface="+mn-lt"/>
                <a:ea typeface="+mn-ea"/>
              </a:rPr>
              <a:t>sc</a:t>
            </a:r>
            <a:r>
              <a:rPr lang="en-US" sz="1200" dirty="0">
                <a:solidFill>
                  <a:srgbClr val="000000"/>
                </a:solidFill>
                <a:latin typeface="+mn-lt"/>
                <a:ea typeface="+mn-ea"/>
              </a:rPr>
              <a:t> conformation</a:t>
            </a:r>
            <a:endParaRPr dirty="0"/>
          </a:p>
          <a:p>
            <a:pPr>
              <a:lnSpc>
                <a:spcPct val="100000"/>
              </a:lnSpc>
            </a:pPr>
            <a:r>
              <a:rPr lang="en-US" sz="1200" dirty="0">
                <a:solidFill>
                  <a:srgbClr val="000000"/>
                </a:solidFill>
                <a:latin typeface="+mn-lt"/>
                <a:ea typeface="+mn-ea"/>
              </a:rPr>
              <a:t>	3) RB move energy minimized</a:t>
            </a:r>
            <a:endParaRPr dirty="0"/>
          </a:p>
          <a:p>
            <a:pPr>
              <a:lnSpc>
                <a:spcPct val="100000"/>
              </a:lnSpc>
            </a:pPr>
            <a:r>
              <a:rPr lang="en-US" sz="1200" dirty="0">
                <a:solidFill>
                  <a:srgbClr val="000000"/>
                </a:solidFill>
                <a:latin typeface="+mn-lt"/>
                <a:ea typeface="+mn-ea"/>
              </a:rPr>
              <a:t>		Min only if score change is &lt;15</a:t>
            </a:r>
            <a:endParaRPr dirty="0"/>
          </a:p>
          <a:p>
            <a:pPr>
              <a:lnSpc>
                <a:spcPct val="100000"/>
              </a:lnSpc>
            </a:pPr>
            <a:r>
              <a:rPr lang="en-US" sz="1200" dirty="0">
                <a:solidFill>
                  <a:srgbClr val="000000"/>
                </a:solidFill>
                <a:latin typeface="+mn-lt"/>
                <a:ea typeface="+mn-ea"/>
              </a:rPr>
              <a:t>	MC test</a:t>
            </a:r>
            <a:endParaRPr dirty="0"/>
          </a:p>
          <a:p>
            <a:pPr>
              <a:lnSpc>
                <a:spcPct val="100000"/>
              </a:lnSpc>
            </a:pPr>
            <a:r>
              <a:rPr lang="en-US" sz="1200" dirty="0">
                <a:solidFill>
                  <a:srgbClr val="000000"/>
                </a:solidFill>
                <a:latin typeface="+mn-lt"/>
                <a:ea typeface="+mn-ea"/>
              </a:rPr>
              <a:t>	Full repack of </a:t>
            </a:r>
            <a:r>
              <a:rPr lang="en-US" sz="1200" dirty="0" err="1">
                <a:solidFill>
                  <a:srgbClr val="000000"/>
                </a:solidFill>
                <a:latin typeface="+mn-lt"/>
                <a:ea typeface="+mn-ea"/>
              </a:rPr>
              <a:t>sc</a:t>
            </a:r>
            <a:r>
              <a:rPr lang="en-US" sz="1200" dirty="0">
                <a:solidFill>
                  <a:srgbClr val="000000"/>
                </a:solidFill>
                <a:latin typeface="+mn-lt"/>
                <a:ea typeface="+mn-ea"/>
              </a:rPr>
              <a:t> every 8 steps with MC test at end</a:t>
            </a:r>
            <a:endParaRPr dirty="0"/>
          </a:p>
          <a:p>
            <a:pPr>
              <a:lnSpc>
                <a:spcPct val="100000"/>
              </a:lnSpc>
            </a:pPr>
            <a:r>
              <a:rPr lang="en-US" sz="1200" dirty="0">
                <a:solidFill>
                  <a:srgbClr val="000000"/>
                </a:solidFill>
                <a:latin typeface="+mn-lt"/>
                <a:ea typeface="+mn-ea"/>
              </a:rPr>
              <a:t>	</a:t>
            </a:r>
            <a:endParaRPr dirty="0"/>
          </a:p>
        </p:txBody>
      </p:sp>
      <p:sp>
        <p:nvSpPr>
          <p:cNvPr id="202" name="TextShape 2"/>
          <p:cNvSpPr txBox="1"/>
          <p:nvPr/>
        </p:nvSpPr>
        <p:spPr>
          <a:xfrm>
            <a:off x="3884760" y="8685360"/>
            <a:ext cx="2971440" cy="456840"/>
          </a:xfrm>
          <a:prstGeom prst="rect">
            <a:avLst/>
          </a:prstGeom>
        </p:spPr>
        <p:txBody>
          <a:bodyPr anchor="b"/>
          <a:lstStyle/>
          <a:p>
            <a:pPr algn="r">
              <a:lnSpc>
                <a:spcPct val="100000"/>
              </a:lnSpc>
            </a:pPr>
            <a:fld id="{CC0DEF39-31AA-4D3B-894B-8E4A5D44045D}" type="slidenum">
              <a:rPr lang="en-US" sz="1200">
                <a:solidFill>
                  <a:srgbClr val="2F2B20"/>
                </a:solidFill>
                <a:latin typeface="+mn-lt"/>
                <a:ea typeface="+mn-ea"/>
              </a:rPr>
              <a:t>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343400"/>
            <a:ext cx="5486040" cy="4114440"/>
          </a:xfrm>
          <a:prstGeom prst="rect">
            <a:avLst/>
          </a:prstGeom>
        </p:spPr>
        <p:txBody>
          <a:bodyPr/>
          <a:lstStyle/>
          <a:p>
            <a:r>
              <a:rPr lang="en-US"/>
              <a:t>Input structures</a:t>
            </a:r>
            <a:endParaRPr/>
          </a:p>
        </p:txBody>
      </p:sp>
      <p:sp>
        <p:nvSpPr>
          <p:cNvPr id="204" name="TextShape 2"/>
          <p:cNvSpPr txBox="1"/>
          <p:nvPr/>
        </p:nvSpPr>
        <p:spPr>
          <a:xfrm>
            <a:off x="3884760" y="8685360"/>
            <a:ext cx="2971440" cy="456840"/>
          </a:xfrm>
          <a:prstGeom prst="rect">
            <a:avLst/>
          </a:prstGeom>
        </p:spPr>
        <p:txBody>
          <a:bodyPr anchor="b"/>
          <a:lstStyle/>
          <a:p>
            <a:pPr algn="r">
              <a:lnSpc>
                <a:spcPct val="100000"/>
              </a:lnSpc>
            </a:pPr>
            <a:fld id="{AF67EBF3-8BA8-44AA-9041-2250180531D8}" type="slidenum">
              <a:rPr lang="en-US" sz="1200">
                <a:solidFill>
                  <a:srgbClr val="2F2B20"/>
                </a:solidFill>
                <a:latin typeface="+mn-lt"/>
                <a:ea typeface="+mn-ea"/>
              </a:rPr>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343400"/>
            <a:ext cx="5486040" cy="4114440"/>
          </a:xfrm>
          <a:prstGeom prst="rect">
            <a:avLst/>
          </a:prstGeom>
        </p:spPr>
        <p:txBody>
          <a:bodyPr/>
          <a:lstStyle/>
          <a:p>
            <a:endParaRPr/>
          </a:p>
        </p:txBody>
      </p:sp>
      <p:sp>
        <p:nvSpPr>
          <p:cNvPr id="208" name="TextShape 2"/>
          <p:cNvSpPr txBox="1"/>
          <p:nvPr/>
        </p:nvSpPr>
        <p:spPr>
          <a:xfrm>
            <a:off x="3884760" y="8685360"/>
            <a:ext cx="2971440" cy="456840"/>
          </a:xfrm>
          <a:prstGeom prst="rect">
            <a:avLst/>
          </a:prstGeom>
        </p:spPr>
        <p:txBody>
          <a:bodyPr anchor="b"/>
          <a:lstStyle/>
          <a:p>
            <a:pPr algn="r">
              <a:lnSpc>
                <a:spcPct val="100000"/>
              </a:lnSpc>
            </a:pPr>
            <a:fld id="{1E010429-A603-4F5C-BBC7-F48CCF6DAB3E}" type="slidenum">
              <a:rPr lang="en-US" sz="1200">
                <a:solidFill>
                  <a:srgbClr val="2F2B20"/>
                </a:solidFill>
                <a:latin typeface="+mn-lt"/>
                <a:ea typeface="+mn-ea"/>
              </a:rPr>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685800" y="4343400"/>
            <a:ext cx="5486040" cy="4114440"/>
          </a:xfrm>
          <a:prstGeom prst="rect">
            <a:avLst/>
          </a:prstGeom>
        </p:spPr>
        <p:txBody>
          <a:bodyPr/>
          <a:lstStyle/>
          <a:p>
            <a:endParaRPr/>
          </a:p>
        </p:txBody>
      </p:sp>
      <p:sp>
        <p:nvSpPr>
          <p:cNvPr id="212" name="TextShape 2"/>
          <p:cNvSpPr txBox="1"/>
          <p:nvPr/>
        </p:nvSpPr>
        <p:spPr>
          <a:xfrm>
            <a:off x="3884760" y="8685360"/>
            <a:ext cx="2971440" cy="456840"/>
          </a:xfrm>
          <a:prstGeom prst="rect">
            <a:avLst/>
          </a:prstGeom>
        </p:spPr>
        <p:txBody>
          <a:bodyPr anchor="b"/>
          <a:lstStyle/>
          <a:p>
            <a:pPr algn="r">
              <a:lnSpc>
                <a:spcPct val="100000"/>
              </a:lnSpc>
            </a:pPr>
            <a:fld id="{86268ADC-EBD3-4863-B054-3EF73452609E}" type="slidenum">
              <a:rPr lang="en-US" sz="1200">
                <a:solidFill>
                  <a:srgbClr val="2F2B20"/>
                </a:solidFill>
                <a:latin typeface="+mn-lt"/>
                <a:ea typeface="+mn-ea"/>
              </a:rPr>
              <a:t>16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343400"/>
            <a:ext cx="5486040" cy="4114440"/>
          </a:xfrm>
          <a:prstGeom prst="rect">
            <a:avLst/>
          </a:prstGeom>
        </p:spPr>
        <p:txBody>
          <a:bodyPr/>
          <a:lstStyle/>
          <a:p>
            <a:r>
              <a:rPr lang="en-US" dirty="0"/>
              <a:t>Emphasize RTR</a:t>
            </a:r>
            <a:endParaRPr dirty="0"/>
          </a:p>
          <a:p>
            <a:r>
              <a:rPr lang="en-US" dirty="0"/>
              <a:t>Restricts the task to residues defined as interface by core/pack/task/operation/</a:t>
            </a:r>
            <a:r>
              <a:rPr lang="en-US" dirty="0" err="1"/>
              <a:t>util</a:t>
            </a:r>
            <a:r>
              <a:rPr lang="en-US" dirty="0"/>
              <a:t>/</a:t>
            </a:r>
            <a:r>
              <a:rPr lang="en-US" dirty="0" err="1"/>
              <a:t>interface_vector_calculate.cc</a:t>
            </a:r>
            <a:r>
              <a:rPr lang="en-US" dirty="0"/>
              <a:t> Calculates the residues at an interface between two protein chains or jump. The calculation is done in the following manner. First the point graph is used to find all residues within some big cutoff(</a:t>
            </a:r>
            <a:r>
              <a:rPr lang="en-US" dirty="0" err="1"/>
              <a:t>CB_dist_cutoff</a:t>
            </a:r>
            <a:r>
              <a:rPr lang="en-US" dirty="0"/>
              <a:t>) of residues on the other chain. For these residues near the interface, two metrics are used to decide if they are actually possible interface residues. The first metric is to </a:t>
            </a:r>
            <a:r>
              <a:rPr lang="en-US" dirty="0" err="1"/>
              <a:t>itterate</a:t>
            </a:r>
            <a:r>
              <a:rPr lang="en-US" dirty="0"/>
              <a:t> through all the side chain atoms in the residue of interest and check to see if their distance is less than the nearby atom cutoff (</a:t>
            </a:r>
            <a:r>
              <a:rPr lang="en-US" dirty="0" err="1"/>
              <a:t>nearby_atom_cutoff</a:t>
            </a:r>
            <a:r>
              <a:rPr lang="en-US" dirty="0"/>
              <a:t>), if so then they are an interface residue. If a residue does not pass that check, then two vectors are drawn, a CA-CB vector and a vector from CB to a CB atom on the neighboring chain. The dot product between these two vectors is then found and if the angle between them (</a:t>
            </a:r>
            <a:r>
              <a:rPr lang="en-US" dirty="0" err="1"/>
              <a:t>vector_angle_cutoff</a:t>
            </a:r>
            <a:r>
              <a:rPr lang="en-US" dirty="0"/>
              <a:t>) is less than some cutoff then they are classified as interface. The vector cannot be longer than some other distance (</a:t>
            </a:r>
            <a:r>
              <a:rPr lang="en-US" dirty="0" err="1"/>
              <a:t>vector_dist_cutoff</a:t>
            </a:r>
            <a:r>
              <a:rPr lang="en-US" dirty="0"/>
              <a:t>).</a:t>
            </a:r>
            <a:endParaRPr dirty="0"/>
          </a:p>
        </p:txBody>
      </p:sp>
      <p:sp>
        <p:nvSpPr>
          <p:cNvPr id="210" name="TextShape 2"/>
          <p:cNvSpPr txBox="1"/>
          <p:nvPr/>
        </p:nvSpPr>
        <p:spPr>
          <a:xfrm>
            <a:off x="3884760" y="8685360"/>
            <a:ext cx="2971440" cy="456840"/>
          </a:xfrm>
          <a:prstGeom prst="rect">
            <a:avLst/>
          </a:prstGeom>
        </p:spPr>
        <p:txBody>
          <a:bodyPr anchor="b"/>
          <a:lstStyle/>
          <a:p>
            <a:pPr algn="r">
              <a:lnSpc>
                <a:spcPct val="100000"/>
              </a:lnSpc>
            </a:pPr>
            <a:fld id="{0FECF522-DEEF-4A2B-9F72-7872890A4D48}" type="slidenum">
              <a:rPr lang="en-US" sz="1200">
                <a:solidFill>
                  <a:srgbClr val="2F2B20"/>
                </a:solidFill>
                <a:latin typeface="+mn-lt"/>
                <a:ea typeface="+mn-ea"/>
              </a:rPr>
              <a:t>18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343400"/>
            <a:ext cx="5486040" cy="4114440"/>
          </a:xfrm>
          <a:prstGeom prst="rect">
            <a:avLst/>
          </a:prstGeom>
        </p:spPr>
        <p:txBody>
          <a:bodyPr/>
          <a:lstStyle/>
          <a:p>
            <a:endParaRPr/>
          </a:p>
        </p:txBody>
      </p:sp>
      <p:sp>
        <p:nvSpPr>
          <p:cNvPr id="208" name="TextShape 2"/>
          <p:cNvSpPr txBox="1"/>
          <p:nvPr/>
        </p:nvSpPr>
        <p:spPr>
          <a:xfrm>
            <a:off x="3884760" y="8685360"/>
            <a:ext cx="2971440" cy="456840"/>
          </a:xfrm>
          <a:prstGeom prst="rect">
            <a:avLst/>
          </a:prstGeom>
        </p:spPr>
        <p:txBody>
          <a:bodyPr anchor="b"/>
          <a:lstStyle/>
          <a:p>
            <a:pPr algn="r">
              <a:lnSpc>
                <a:spcPct val="100000"/>
              </a:lnSpc>
            </a:pPr>
            <a:fld id="{1E010429-A603-4F5C-BBC7-F48CCF6DAB3E}" type="slidenum">
              <a:rPr lang="en-US" sz="1200">
                <a:solidFill>
                  <a:srgbClr val="2F2B20"/>
                </a:solidFill>
                <a:latin typeface="+mn-lt"/>
                <a:ea typeface="+mn-ea"/>
              </a:rPr>
              <a:t>19</a:t>
            </a:fld>
            <a:endParaRPr/>
          </a:p>
        </p:txBody>
      </p:sp>
    </p:spTree>
    <p:extLst>
      <p:ext uri="{BB962C8B-B14F-4D97-AF65-F5344CB8AC3E}">
        <p14:creationId xmlns:p14="http://schemas.microsoft.com/office/powerpoint/2010/main" val="120579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6040" cy="4114440"/>
          </a:xfrm>
          <a:prstGeom prst="rect">
            <a:avLst/>
          </a:prstGeom>
        </p:spPr>
        <p:txBody>
          <a:bodyPr/>
          <a:lstStyle/>
          <a:p>
            <a:r>
              <a:rPr lang="en-US" dirty="0"/>
              <a:t>RB failure – correct models scored at same level as incorrect models</a:t>
            </a:r>
            <a:endParaRPr dirty="0"/>
          </a:p>
          <a:p>
            <a:r>
              <a:rPr lang="en-US" dirty="0"/>
              <a:t>BB failure – even refinement of unbound partners does not result in native-like structures</a:t>
            </a:r>
            <a:endParaRPr dirty="0"/>
          </a:p>
          <a:p>
            <a:r>
              <a:rPr lang="en-US" dirty="0"/>
              <a:t>Discrimination Failure – native-like conformations are never recognized by the scoring function</a:t>
            </a:r>
            <a:endParaRPr dirty="0"/>
          </a:p>
        </p:txBody>
      </p:sp>
      <p:sp>
        <p:nvSpPr>
          <p:cNvPr id="214" name="TextShape 2"/>
          <p:cNvSpPr txBox="1"/>
          <p:nvPr/>
        </p:nvSpPr>
        <p:spPr>
          <a:xfrm>
            <a:off x="3884760" y="8685360"/>
            <a:ext cx="2971440" cy="456840"/>
          </a:xfrm>
          <a:prstGeom prst="rect">
            <a:avLst/>
          </a:prstGeom>
        </p:spPr>
        <p:txBody>
          <a:bodyPr anchor="b"/>
          <a:lstStyle/>
          <a:p>
            <a:pPr algn="r">
              <a:lnSpc>
                <a:spcPct val="100000"/>
              </a:lnSpc>
            </a:pPr>
            <a:fld id="{89EFB4A2-4E6C-4961-AA34-706C5B78D29E}" type="slidenum">
              <a:rPr lang="en-US" sz="1200">
                <a:solidFill>
                  <a:srgbClr val="2F2B20"/>
                </a:solidFill>
                <a:latin typeface="+mn-lt"/>
                <a:ea typeface="+mn-ea"/>
              </a:rPr>
              <a:t>25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8"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9"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1"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2"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73"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4"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6"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78" name="Picture 77"/>
          <p:cNvPicPr/>
          <p:nvPr/>
        </p:nvPicPr>
        <p:blipFill>
          <a:blip r:embed="rId2"/>
          <a:stretch>
            <a:fillRect/>
          </a:stretch>
        </p:blipFill>
        <p:spPr>
          <a:xfrm>
            <a:off x="5328720" y="3963240"/>
            <a:ext cx="2704680" cy="2158200"/>
          </a:xfrm>
          <a:prstGeom prst="rect">
            <a:avLst/>
          </a:prstGeom>
          <a:ln>
            <a:noFill/>
          </a:ln>
        </p:spPr>
      </p:pic>
      <p:pic>
        <p:nvPicPr>
          <p:cNvPr id="79" name="Picture 78"/>
          <p:cNvPicPr/>
          <p:nvPr/>
        </p:nvPicPr>
        <p:blipFill>
          <a:blip r:embed="rId2"/>
          <a:stretch>
            <a:fillRect/>
          </a:stretch>
        </p:blipFill>
        <p:spPr>
          <a:xfrm>
            <a:off x="1112400" y="3963240"/>
            <a:ext cx="2704680" cy="21582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7"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9"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91"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92"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96"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97"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98"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0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0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4"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05"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06"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8"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109"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11"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12"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13"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114"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16"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1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118" name="Picture 117"/>
          <p:cNvPicPr/>
          <p:nvPr/>
        </p:nvPicPr>
        <p:blipFill>
          <a:blip r:embed="rId2"/>
          <a:stretch>
            <a:fillRect/>
          </a:stretch>
        </p:blipFill>
        <p:spPr>
          <a:xfrm>
            <a:off x="5328720" y="3963240"/>
            <a:ext cx="2704680" cy="2158200"/>
          </a:xfrm>
          <a:prstGeom prst="rect">
            <a:avLst/>
          </a:prstGeom>
          <a:ln>
            <a:noFill/>
          </a:ln>
        </p:spPr>
      </p:pic>
      <p:pic>
        <p:nvPicPr>
          <p:cNvPr id="119" name="Picture 118"/>
          <p:cNvPicPr/>
          <p:nvPr/>
        </p:nvPicPr>
        <p:blipFill>
          <a:blip r:embed="rId2"/>
          <a:stretch>
            <a:fillRect/>
          </a:stretch>
        </p:blipFill>
        <p:spPr>
          <a:xfrm>
            <a:off x="1112400" y="3963240"/>
            <a:ext cx="2704680" cy="21582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2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2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3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3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3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4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4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4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4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4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4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14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5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5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15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5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157" name="Picture 156"/>
          <p:cNvPicPr/>
          <p:nvPr/>
        </p:nvPicPr>
        <p:blipFill>
          <a:blip r:embed="rId2"/>
          <a:stretch>
            <a:fillRect/>
          </a:stretch>
        </p:blipFill>
        <p:spPr>
          <a:xfrm>
            <a:off x="5328720" y="3963240"/>
            <a:ext cx="2704680" cy="2158200"/>
          </a:xfrm>
          <a:prstGeom prst="rect">
            <a:avLst/>
          </a:prstGeom>
          <a:ln>
            <a:noFill/>
          </a:ln>
        </p:spPr>
      </p:pic>
      <p:pic>
        <p:nvPicPr>
          <p:cNvPr id="158" name="Picture 157"/>
          <p:cNvPicPr/>
          <p:nvPr/>
        </p:nvPicPr>
        <p:blipFill>
          <a:blip r:embed="rId2"/>
          <a:stretch>
            <a:fillRect/>
          </a:stretch>
        </p:blipFill>
        <p:spPr>
          <a:xfrm>
            <a:off x="1112400" y="3963240"/>
            <a:ext cx="2704680" cy="215820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1"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2"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7"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8"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6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5"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6"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2" name="PlaceHolder 2"/>
          <p:cNvSpPr>
            <a:spLocks noGrp="1"/>
          </p:cNvSpPr>
          <p:nvPr>
            <p:ph type="body"/>
          </p:nvPr>
        </p:nvSpPr>
        <p:spPr>
          <a:xfrm>
            <a:off x="457200" y="1600200"/>
            <a:ext cx="8229240" cy="4525560"/>
          </a:xfrm>
          <a:prstGeom prst="rect">
            <a:avLst/>
          </a:prstGeom>
        </p:spPr>
        <p:txBody>
          <a:bodyPr/>
          <a:lstStyle/>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11/14/17</a:t>
            </a:r>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068ADF8C-DC56-486E-A53D-784FDE5D9366}" type="slidenum">
              <a:rPr lang="en-US"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81" name="PlaceHolder 2"/>
          <p:cNvSpPr>
            <a:spLocks noGrp="1"/>
          </p:cNvSpPr>
          <p:nvPr>
            <p:ph type="body"/>
          </p:nvPr>
        </p:nvSpPr>
        <p:spPr>
          <a:xfrm>
            <a:off x="457200" y="1600200"/>
            <a:ext cx="4038120" cy="4525560"/>
          </a:xfrm>
          <a:prstGeom prst="rect">
            <a:avLst/>
          </a:prstGeom>
        </p:spPr>
        <p:txBody>
          <a:bodyPr/>
          <a:lstStyle/>
          <a:p>
            <a:pPr>
              <a:buSzPct val="25000"/>
              <a:buFont typeface="StarSymbol"/>
              <a:buChar char=""/>
            </a:pPr>
            <a:r>
              <a:rPr lang="en-US" sz="2800">
                <a:solidFill>
                  <a:srgbClr val="000000"/>
                </a:solidFill>
                <a:latin typeface="Calibri"/>
              </a:rPr>
              <a:t>Click to edit the outline text format</a:t>
            </a:r>
            <a:endParaRPr/>
          </a:p>
          <a:p>
            <a:pPr lvl="1">
              <a:buSzPct val="25000"/>
              <a:buFont typeface="StarSymbol"/>
              <a:buChar char=""/>
            </a:pPr>
            <a:r>
              <a:rPr lang="en-US" sz="2800">
                <a:solidFill>
                  <a:srgbClr val="000000"/>
                </a:solidFill>
                <a:latin typeface="Calibri"/>
              </a:rPr>
              <a:t>Second Outline Level</a:t>
            </a:r>
            <a:endParaRPr/>
          </a:p>
          <a:p>
            <a:pPr lvl="2">
              <a:buSzPct val="25000"/>
              <a:buFont typeface="StarSymbol"/>
              <a:buChar char=""/>
            </a:pPr>
            <a:r>
              <a:rPr lang="en-US" sz="2800">
                <a:solidFill>
                  <a:srgbClr val="000000"/>
                </a:solidFill>
                <a:latin typeface="Calibri"/>
              </a:rPr>
              <a:t>Third Outline Level</a:t>
            </a:r>
            <a:endParaRPr/>
          </a:p>
          <a:p>
            <a:pPr lvl="3">
              <a:buSzPct val="25000"/>
              <a:buFont typeface="StarSymbol"/>
              <a:buChar char=""/>
            </a:pPr>
            <a:r>
              <a:rPr lang="en-US" sz="2800">
                <a:solidFill>
                  <a:srgbClr val="000000"/>
                </a:solidFill>
                <a:latin typeface="Calibri"/>
              </a:rPr>
              <a:t>Fourth Outline Level</a:t>
            </a:r>
            <a:endParaRPr/>
          </a:p>
          <a:p>
            <a:pPr lvl="4">
              <a:buSzPct val="25000"/>
              <a:buFont typeface="StarSymbol"/>
              <a:buChar char=""/>
            </a:pPr>
            <a:r>
              <a:rPr lang="en-US" sz="2800">
                <a:solidFill>
                  <a:srgbClr val="000000"/>
                </a:solidFill>
                <a:latin typeface="Calibri"/>
              </a:rPr>
              <a:t>Fifth Outline Level</a:t>
            </a:r>
            <a:endParaRPr/>
          </a:p>
          <a:p>
            <a:pPr lvl="5">
              <a:buSzPct val="2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82" name="PlaceHolder 3"/>
          <p:cNvSpPr>
            <a:spLocks noGrp="1"/>
          </p:cNvSpPr>
          <p:nvPr>
            <p:ph type="body"/>
          </p:nvPr>
        </p:nvSpPr>
        <p:spPr>
          <a:xfrm>
            <a:off x="4648320" y="1600200"/>
            <a:ext cx="4038120" cy="4525560"/>
          </a:xfrm>
          <a:prstGeom prst="rect">
            <a:avLst/>
          </a:prstGeom>
        </p:spPr>
        <p:txBody>
          <a:bodyPr anchor="ctr"/>
          <a:lstStyle/>
          <a:p>
            <a:pPr>
              <a:buSzPct val="25000"/>
              <a:buFont typeface="StarSymbol"/>
              <a:buChar char=""/>
            </a:pPr>
            <a:r>
              <a:rPr lang="en-US" sz="2800">
                <a:solidFill>
                  <a:srgbClr val="8B8B8B"/>
                </a:solidFill>
                <a:latin typeface="Calibri"/>
              </a:rPr>
              <a:t>Click to edit the outline text format</a:t>
            </a:r>
            <a:endParaRPr/>
          </a:p>
          <a:p>
            <a:pPr lvl="1">
              <a:buSzPct val="25000"/>
              <a:buFont typeface="StarSymbol"/>
              <a:buChar char=""/>
            </a:pPr>
            <a:r>
              <a:rPr lang="en-US" sz="2800">
                <a:solidFill>
                  <a:srgbClr val="8B8B8B"/>
                </a:solidFill>
                <a:latin typeface="Calibri"/>
              </a:rPr>
              <a:t>Second Outline Level</a:t>
            </a:r>
            <a:endParaRPr/>
          </a:p>
          <a:p>
            <a:pPr lvl="2">
              <a:buSzPct val="25000"/>
              <a:buFont typeface="StarSymbol"/>
              <a:buChar char=""/>
            </a:pPr>
            <a:r>
              <a:rPr lang="en-US" sz="2800">
                <a:solidFill>
                  <a:srgbClr val="8B8B8B"/>
                </a:solidFill>
                <a:latin typeface="Calibri"/>
              </a:rPr>
              <a:t>Third Outline Level</a:t>
            </a:r>
            <a:endParaRPr/>
          </a:p>
          <a:p>
            <a:pPr lvl="3">
              <a:buSzPct val="25000"/>
              <a:buFont typeface="StarSymbol"/>
              <a:buChar char=""/>
            </a:pPr>
            <a:r>
              <a:rPr lang="en-US" sz="2800">
                <a:solidFill>
                  <a:srgbClr val="8B8B8B"/>
                </a:solidFill>
                <a:latin typeface="Calibri"/>
              </a:rPr>
              <a:t>Fourth Outline Level</a:t>
            </a:r>
            <a:endParaRPr/>
          </a:p>
          <a:p>
            <a:pPr lvl="4">
              <a:buSzPct val="25000"/>
              <a:buFont typeface="StarSymbol"/>
              <a:buChar char=""/>
            </a:pPr>
            <a:r>
              <a:rPr lang="en-US" sz="2800">
                <a:solidFill>
                  <a:srgbClr val="8B8B8B"/>
                </a:solidFill>
                <a:latin typeface="Calibri"/>
              </a:rPr>
              <a:t>Fifth Outline Level</a:t>
            </a:r>
            <a:endParaRPr/>
          </a:p>
          <a:p>
            <a:pPr lvl="5">
              <a:buSzPct val="25000"/>
              <a:buFont typeface="StarSymbol"/>
              <a:buChar char=""/>
            </a:pPr>
            <a:r>
              <a:rPr lang="en-US" sz="2800">
                <a:solidFill>
                  <a:srgbClr val="8B8B8B"/>
                </a:solidFill>
                <a:latin typeface="Calibri"/>
              </a:rPr>
              <a:t>Sixth Outline Level</a:t>
            </a:r>
            <a:endParaRPr/>
          </a:p>
          <a:p>
            <a:pPr>
              <a:lnSpc>
                <a:spcPct val="100000"/>
              </a:lnSpc>
              <a:buFont typeface="Arial"/>
              <a:buChar char="•"/>
            </a:pPr>
            <a:r>
              <a:rPr lang="en-US" sz="2800">
                <a:solidFill>
                  <a:srgbClr val="8B8B8B"/>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83" name="PlaceHolder 4"/>
          <p:cNvSpPr>
            <a:spLocks noGrp="1"/>
          </p:cNvSpPr>
          <p:nvPr>
            <p:ph type="dt"/>
          </p:nvPr>
        </p:nvSpPr>
        <p:spPr>
          <a:xfrm>
            <a:off x="457200" y="6356520"/>
            <a:ext cx="2133360" cy="364680"/>
          </a:xfrm>
          <a:prstGeom prst="rect">
            <a:avLst/>
          </a:prstGeom>
        </p:spPr>
        <p:txBody>
          <a:bodyPr anchor="ctr"/>
          <a:lstStyle/>
          <a:p>
            <a:pPr>
              <a:lnSpc>
                <a:spcPct val="100000"/>
              </a:lnSpc>
            </a:pPr>
            <a:r>
              <a:rPr lang="en-US" sz="2800">
                <a:solidFill>
                  <a:srgbClr val="8B8B8B"/>
                </a:solidFill>
                <a:latin typeface="Calibri"/>
              </a:rPr>
              <a:t>11/14/17</a:t>
            </a:r>
            <a:endParaRPr/>
          </a:p>
        </p:txBody>
      </p:sp>
      <p:sp>
        <p:nvSpPr>
          <p:cNvPr id="84" name="PlaceHolder 5"/>
          <p:cNvSpPr>
            <a:spLocks noGrp="1"/>
          </p:cNvSpPr>
          <p:nvPr>
            <p:ph type="ftr"/>
          </p:nvPr>
        </p:nvSpPr>
        <p:spPr>
          <a:xfrm>
            <a:off x="3124080" y="6356520"/>
            <a:ext cx="2895120" cy="364680"/>
          </a:xfrm>
          <a:prstGeom prst="rect">
            <a:avLst/>
          </a:prstGeom>
        </p:spPr>
        <p:txBody>
          <a:bodyPr anchor="ctr"/>
          <a:lstStyle/>
          <a:p>
            <a:endParaRPr/>
          </a:p>
        </p:txBody>
      </p:sp>
      <p:sp>
        <p:nvSpPr>
          <p:cNvPr id="85" name="PlaceHolder 6"/>
          <p:cNvSpPr>
            <a:spLocks noGrp="1"/>
          </p:cNvSpPr>
          <p:nvPr>
            <p:ph type="sldNum"/>
          </p:nvPr>
        </p:nvSpPr>
        <p:spPr>
          <a:xfrm>
            <a:off x="6553080" y="6356520"/>
            <a:ext cx="2133360" cy="364680"/>
          </a:xfrm>
          <a:prstGeom prst="rect">
            <a:avLst/>
          </a:prstGeom>
        </p:spPr>
        <p:txBody>
          <a:bodyPr anchor="ctr"/>
          <a:lstStyle/>
          <a:p>
            <a:pPr algn="r">
              <a:lnSpc>
                <a:spcPct val="100000"/>
              </a:lnSpc>
            </a:pPr>
            <a:fld id="{09C8D78E-B36F-459B-AB56-9D393CAF0F0E}" type="slidenum">
              <a:rPr lang="en-US"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121"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11/14/17</a:t>
            </a:r>
            <a:endParaRPr/>
          </a:p>
        </p:txBody>
      </p:sp>
      <p:sp>
        <p:nvSpPr>
          <p:cNvPr id="12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12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7BC4FFCD-AB40-4F19-9104-0BCB729EB679}" type="slidenum">
              <a:rPr lang="en-US" sz="1200">
                <a:solidFill>
                  <a:srgbClr val="8B8B8B"/>
                </a:solidFill>
                <a:latin typeface="Calibri"/>
              </a:rPr>
              <a:t>‹#›</a:t>
            </a:fld>
            <a:endParaRPr/>
          </a:p>
        </p:txBody>
      </p:sp>
      <p:sp>
        <p:nvSpPr>
          <p:cNvPr id="124"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155335" y="5454180"/>
            <a:ext cx="8879808" cy="1752120"/>
          </a:xfrm>
          <a:prstGeom prst="rect">
            <a:avLst/>
          </a:prstGeom>
        </p:spPr>
        <p:txBody>
          <a:bodyPr/>
          <a:lstStyle/>
          <a:p>
            <a:pPr algn="ctr">
              <a:lnSpc>
                <a:spcPct val="100000"/>
              </a:lnSpc>
            </a:pPr>
            <a:r>
              <a:rPr lang="en-US" sz="2000" dirty="0">
                <a:solidFill>
                  <a:srgbClr val="8F8E8D"/>
                </a:solidFill>
                <a:latin typeface="Calibri"/>
              </a:rPr>
              <a:t>Nina </a:t>
            </a:r>
            <a:r>
              <a:rPr lang="en-US" sz="2000" dirty="0" err="1">
                <a:solidFill>
                  <a:srgbClr val="8F8E8D"/>
                </a:solidFill>
                <a:latin typeface="Calibri"/>
              </a:rPr>
              <a:t>Bozhanova</a:t>
            </a:r>
            <a:endParaRPr dirty="0"/>
          </a:p>
          <a:p>
            <a:pPr algn="ctr">
              <a:lnSpc>
                <a:spcPct val="100000"/>
              </a:lnSpc>
            </a:pPr>
            <a:r>
              <a:rPr lang="en-US" sz="2000" dirty="0">
                <a:solidFill>
                  <a:srgbClr val="8F8E8D"/>
                </a:solidFill>
                <a:latin typeface="Calibri"/>
              </a:rPr>
              <a:t>Rosetta Workshop</a:t>
            </a:r>
            <a:endParaRPr dirty="0"/>
          </a:p>
          <a:p>
            <a:pPr algn="ctr">
              <a:lnSpc>
                <a:spcPct val="100000"/>
              </a:lnSpc>
            </a:pPr>
            <a:r>
              <a:rPr lang="en-US" sz="2000" dirty="0">
                <a:solidFill>
                  <a:srgbClr val="8F8E8D"/>
                </a:solidFill>
                <a:latin typeface="Calibri"/>
              </a:rPr>
              <a:t>December 2019, Leipzig</a:t>
            </a:r>
            <a:endParaRPr dirty="0"/>
          </a:p>
        </p:txBody>
      </p:sp>
      <p:sp>
        <p:nvSpPr>
          <p:cNvPr id="164" name="CustomShape 1"/>
          <p:cNvSpPr/>
          <p:nvPr/>
        </p:nvSpPr>
        <p:spPr>
          <a:xfrm>
            <a:off x="1209434" y="2398002"/>
            <a:ext cx="7083665" cy="2034297"/>
          </a:xfrm>
          <a:prstGeom prst="rect">
            <a:avLst/>
          </a:prstGeom>
          <a:noFill/>
          <a:ln>
            <a:noFill/>
          </a:ln>
        </p:spPr>
        <p:txBody>
          <a:bodyPr lIns="90000" tIns="45000" rIns="90000" bIns="45000"/>
          <a:lstStyle/>
          <a:p>
            <a:pPr algn="ctr">
              <a:lnSpc>
                <a:spcPct val="100000"/>
              </a:lnSpc>
            </a:pPr>
            <a:r>
              <a:rPr lang="en-US" sz="4000" b="1" dirty="0">
                <a:solidFill>
                  <a:srgbClr val="2F2B20"/>
                </a:solidFill>
                <a:latin typeface="Calibri" charset="0"/>
                <a:ea typeface="Calibri" charset="0"/>
                <a:cs typeface="Calibri" charset="0"/>
              </a:rPr>
              <a:t>Protein-Protein Docking</a:t>
            </a:r>
            <a:endParaRPr b="1" dirty="0">
              <a:latin typeface="Calibri" charset="0"/>
              <a:ea typeface="Calibri" charset="0"/>
              <a:cs typeface="Calibri"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1886" y="865096"/>
            <a:ext cx="7962405" cy="57712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Shape 1"/>
          <p:cNvSpPr txBox="1"/>
          <p:nvPr/>
        </p:nvSpPr>
        <p:spPr>
          <a:xfrm>
            <a:off x="457200" y="0"/>
            <a:ext cx="8229240" cy="1142640"/>
          </a:xfrm>
          <a:prstGeom prst="rect">
            <a:avLst/>
          </a:prstGeom>
        </p:spPr>
        <p:txBody>
          <a:bodyPr anchor="ctr"/>
          <a:lstStyle/>
          <a:p>
            <a:pPr algn="ctr">
              <a:lnSpc>
                <a:spcPct val="100000"/>
              </a:lnSpc>
            </a:pPr>
            <a:r>
              <a:rPr lang="en-US" sz="3600" b="1" dirty="0" err="1">
                <a:solidFill>
                  <a:srgbClr val="000000"/>
                </a:solidFill>
                <a:latin typeface="Consolas" charset="0"/>
                <a:ea typeface="Consolas" charset="0"/>
                <a:cs typeface="Consolas" charset="0"/>
              </a:rPr>
              <a:t>docking_full.xml</a:t>
            </a:r>
            <a:endParaRPr b="1" dirty="0">
              <a:latin typeface="Consolas" charset="0"/>
              <a:ea typeface="Consolas" charset="0"/>
              <a:cs typeface="Consolas" charset="0"/>
            </a:endParaRPr>
          </a:p>
        </p:txBody>
      </p:sp>
      <p:sp>
        <p:nvSpPr>
          <p:cNvPr id="2" name="TextBox 1"/>
          <p:cNvSpPr txBox="1"/>
          <p:nvPr/>
        </p:nvSpPr>
        <p:spPr>
          <a:xfrm>
            <a:off x="457201" y="880808"/>
            <a:ext cx="8007926" cy="5786199"/>
          </a:xfrm>
          <a:prstGeom prst="rect">
            <a:avLst/>
          </a:prstGeom>
          <a:noFill/>
        </p:spPr>
        <p:txBody>
          <a:bodyPr wrap="square" rtlCol="0">
            <a:spAutoFit/>
          </a:bodyPr>
          <a:lstStyle/>
          <a:p>
            <a:r>
              <a:rPr lang="en-US" sz="1000" dirty="0">
                <a:latin typeface="Consolas" charset="0"/>
                <a:ea typeface="Consolas" charset="0"/>
                <a:cs typeface="Consolas" charset="0"/>
              </a:rPr>
              <a:t>&lt;ROSETTASCRIPTS&gt;	</a:t>
            </a:r>
          </a:p>
          <a:p>
            <a:r>
              <a:rPr lang="en-US" sz="1000" dirty="0">
                <a:latin typeface="Consolas" charset="0"/>
                <a:ea typeface="Consolas" charset="0"/>
                <a:cs typeface="Consolas" charset="0"/>
              </a:rPr>
              <a:t>	&lt;SCOREFXNS&gt;	</a:t>
            </a:r>
          </a:p>
          <a:p>
            <a:r>
              <a:rPr lang="en-US" sz="1000" dirty="0">
                <a:latin typeface="Consolas" charset="0"/>
                <a:ea typeface="Consolas" charset="0"/>
                <a:cs typeface="Consolas" charset="0"/>
              </a:rPr>
              <a:t>	&lt;/SCOREFXNS&gt;	</a:t>
            </a:r>
          </a:p>
          <a:p>
            <a:r>
              <a:rPr lang="en-US" sz="1000" dirty="0">
                <a:latin typeface="Consolas" charset="0"/>
                <a:ea typeface="Consolas" charset="0"/>
                <a:cs typeface="Consolas" charset="0"/>
              </a:rPr>
              <a:t>	&lt;TASKOPERATIONS&gt;		</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InitializeFromCommandline</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ifcl</a:t>
            </a:r>
            <a:r>
              <a:rPr lang="en-US" sz="1000" dirty="0">
                <a:latin typeface="Consolas" charset="0"/>
                <a:ea typeface="Consolas" charset="0"/>
                <a:cs typeface="Consolas" charset="0"/>
              </a:rPr>
              <a:t>"/&gt;</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RestrictToRepacking</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rtr</a:t>
            </a:r>
            <a:r>
              <a:rPr lang="en-US" sz="1000" dirty="0">
                <a:latin typeface="Consolas" charset="0"/>
                <a:ea typeface="Consolas" charset="0"/>
                <a:cs typeface="Consolas" charset="0"/>
              </a:rPr>
              <a:t>" /&gt;	</a:t>
            </a:r>
          </a:p>
          <a:p>
            <a:r>
              <a:rPr lang="en-US" sz="1000" dirty="0">
                <a:latin typeface="Consolas" charset="0"/>
                <a:ea typeface="Consolas" charset="0"/>
                <a:cs typeface="Consolas" charset="0"/>
              </a:rPr>
              <a:t>		Restrict to residues within a distance and vector cutoff of the protein-protein </a:t>
            </a:r>
            <a:r>
              <a:rPr lang="en-US" sz="1000" dirty="0" err="1">
                <a:latin typeface="Consolas" charset="0"/>
                <a:ea typeface="Consolas" charset="0"/>
                <a:cs typeface="Consolas" charset="0"/>
              </a:rPr>
              <a:t>int</a:t>
            </a:r>
            <a:endParaRPr lang="en-US" sz="1000"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RestrictToInterfaceVector</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rtiv</a:t>
            </a:r>
            <a:r>
              <a:rPr lang="en-US" sz="1000" dirty="0">
                <a:latin typeface="Consolas" charset="0"/>
                <a:ea typeface="Consolas" charset="0"/>
                <a:cs typeface="Consolas" charset="0"/>
              </a:rPr>
              <a:t>" </a:t>
            </a:r>
            <a:r>
              <a:rPr lang="en-US" sz="1000" b="1" dirty="0">
                <a:latin typeface="Consolas" charset="0"/>
                <a:ea typeface="Consolas" charset="0"/>
                <a:cs typeface="Consolas" charset="0"/>
              </a:rPr>
              <a:t>chain1_num</a:t>
            </a:r>
            <a:r>
              <a:rPr lang="en-US" sz="1000" dirty="0">
                <a:latin typeface="Consolas" charset="0"/>
                <a:ea typeface="Consolas" charset="0"/>
                <a:cs typeface="Consolas" charset="0"/>
              </a:rPr>
              <a:t>="1,2" </a:t>
            </a:r>
            <a:r>
              <a:rPr lang="en-US" sz="1000" b="1" dirty="0">
                <a:latin typeface="Consolas" charset="0"/>
                <a:ea typeface="Consolas" charset="0"/>
                <a:cs typeface="Consolas" charset="0"/>
              </a:rPr>
              <a:t>chain2_num</a:t>
            </a:r>
            <a:r>
              <a:rPr lang="en-US" sz="1000" dirty="0">
                <a:latin typeface="Consolas" charset="0"/>
                <a:ea typeface="Consolas" charset="0"/>
                <a:cs typeface="Consolas" charset="0"/>
              </a:rPr>
              <a:t>="3,4" </a:t>
            </a:r>
            <a:r>
              <a:rPr lang="en-US" sz="1000" b="1" dirty="0" err="1">
                <a:latin typeface="Consolas" charset="0"/>
                <a:ea typeface="Consolas" charset="0"/>
                <a:cs typeface="Consolas" charset="0"/>
              </a:rPr>
              <a:t>CB_dist_cu</a:t>
            </a:r>
            <a:r>
              <a:rPr lang="en-US" sz="1000" dirty="0">
                <a:latin typeface="Consolas" charset="0"/>
                <a:ea typeface="Consolas" charset="0"/>
                <a:cs typeface="Consolas" charset="0"/>
              </a:rPr>
              <a:t> 		</a:t>
            </a:r>
          </a:p>
          <a:p>
            <a:r>
              <a:rPr lang="en-US" sz="1000" dirty="0">
                <a:latin typeface="Consolas" charset="0"/>
                <a:ea typeface="Consolas" charset="0"/>
                <a:cs typeface="Consolas" charset="0"/>
              </a:rPr>
              <a:t>		Fix residues known experimentally to be critical in interaction	</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PreventResiduesFromRepacking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prfrp</a:t>
            </a:r>
            <a:r>
              <a:rPr lang="en-US" sz="1000" dirty="0">
                <a:latin typeface="Consolas" charset="0"/>
                <a:ea typeface="Consolas" charset="0"/>
                <a:cs typeface="Consolas" charset="0"/>
              </a:rPr>
              <a:t>" </a:t>
            </a:r>
            <a:r>
              <a:rPr lang="en-US" sz="1000" b="1" dirty="0">
                <a:latin typeface="Consolas" charset="0"/>
                <a:ea typeface="Consolas" charset="0"/>
                <a:cs typeface="Consolas" charset="0"/>
              </a:rPr>
              <a:t>residues</a:t>
            </a:r>
            <a:r>
              <a:rPr lang="en-US" sz="1000" dirty="0">
                <a:latin typeface="Consolas" charset="0"/>
                <a:ea typeface="Consolas" charset="0"/>
                <a:cs typeface="Consolas" charset="0"/>
              </a:rPr>
              <a:t>="11,41,345" /&gt;	</a:t>
            </a:r>
          </a:p>
          <a:p>
            <a:r>
              <a:rPr lang="en-US" sz="1000" dirty="0">
                <a:latin typeface="Consolas" charset="0"/>
                <a:ea typeface="Consolas" charset="0"/>
                <a:cs typeface="Consolas" charset="0"/>
              </a:rPr>
              <a:t>	&lt;/TASKOPERATIONS&gt;	</a:t>
            </a:r>
          </a:p>
          <a:p>
            <a:r>
              <a:rPr lang="en-US" sz="1000" dirty="0">
                <a:latin typeface="Consolas" charset="0"/>
                <a:ea typeface="Consolas" charset="0"/>
                <a:cs typeface="Consolas" charset="0"/>
              </a:rPr>
              <a:t>	&lt;FILTERS&gt;</a:t>
            </a:r>
          </a:p>
          <a:p>
            <a:r>
              <a:rPr lang="en-US" sz="1000" dirty="0">
                <a:latin typeface="Consolas" charset="0"/>
                <a:ea typeface="Consolas" charset="0"/>
                <a:cs typeface="Consolas" charset="0"/>
              </a:rPr>
              <a:t>	&lt;/FILTERS&gt;</a:t>
            </a:r>
          </a:p>
          <a:p>
            <a:r>
              <a:rPr lang="en-US" sz="1000" dirty="0">
                <a:latin typeface="Consolas" charset="0"/>
                <a:ea typeface="Consolas" charset="0"/>
                <a:cs typeface="Consolas" charset="0"/>
              </a:rPr>
              <a:t>	&lt;MOVERS&gt;</a:t>
            </a:r>
          </a:p>
          <a:p>
            <a:r>
              <a:rPr lang="en-US" sz="1000" dirty="0">
                <a:latin typeface="Consolas" charset="0"/>
                <a:ea typeface="Consolas" charset="0"/>
                <a:cs typeface="Consolas" charset="0"/>
              </a:rPr>
              <a:t>		MINIMIZATION MOVERS</a:t>
            </a:r>
          </a:p>
          <a:p>
            <a:r>
              <a:rPr lang="en-US" sz="1000" dirty="0">
                <a:latin typeface="Consolas" charset="0"/>
                <a:ea typeface="Consolas" charset="0"/>
                <a:cs typeface="Consolas" charset="0"/>
              </a:rPr>
              <a:t>		Single cycle of </a:t>
            </a:r>
            <a:r>
              <a:rPr lang="en-US" sz="1000" dirty="0" err="1">
                <a:latin typeface="Consolas" charset="0"/>
                <a:ea typeface="Consolas" charset="0"/>
                <a:cs typeface="Consolas" charset="0"/>
              </a:rPr>
              <a:t>FastRelax</a:t>
            </a:r>
            <a:r>
              <a:rPr lang="en-US" sz="1000" dirty="0">
                <a:latin typeface="Consolas" charset="0"/>
                <a:ea typeface="Consolas" charset="0"/>
                <a:cs typeface="Consolas" charset="0"/>
              </a:rPr>
              <a:t> to minimize backbone of docking partners</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FastRelax</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minimize_interface</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scorefxn</a:t>
            </a:r>
            <a:r>
              <a:rPr lang="en-US" sz="1000" dirty="0">
                <a:latin typeface="Consolas" charset="0"/>
                <a:ea typeface="Consolas" charset="0"/>
                <a:cs typeface="Consolas" charset="0"/>
              </a:rPr>
              <a:t>="REF2015" </a:t>
            </a:r>
            <a:r>
              <a:rPr lang="en-US" sz="1000" b="1" dirty="0">
                <a:latin typeface="Consolas" charset="0"/>
                <a:ea typeface="Consolas" charset="0"/>
                <a:cs typeface="Consolas" charset="0"/>
              </a:rPr>
              <a:t>repeats</a:t>
            </a:r>
            <a:r>
              <a:rPr lang="en-US" sz="1000" dirty="0">
                <a:latin typeface="Consolas" charset="0"/>
                <a:ea typeface="Consolas" charset="0"/>
                <a:cs typeface="Consolas" charset="0"/>
              </a:rPr>
              <a:t>="1" </a:t>
            </a:r>
            <a:r>
              <a:rPr lang="en-US" sz="1000" dirty="0" err="1">
                <a:latin typeface="Consolas" charset="0"/>
                <a:ea typeface="Consolas" charset="0"/>
                <a:cs typeface="Consolas" charset="0"/>
              </a:rPr>
              <a:t>task_operations</a:t>
            </a:r>
            <a:endParaRPr lang="en-US" sz="1000" dirty="0">
              <a:latin typeface="Consolas" charset="0"/>
              <a:ea typeface="Consolas" charset="0"/>
              <a:cs typeface="Consolas" charset="0"/>
            </a:endParaRPr>
          </a:p>
          <a:p>
            <a:r>
              <a:rPr lang="en-US" sz="1000" dirty="0">
                <a:latin typeface="Consolas" charset="0"/>
                <a:ea typeface="Consolas" charset="0"/>
                <a:cs typeface="Consolas" charset="0"/>
              </a:rPr>
              <a:t>		DOCKING MOVERS</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Docking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score_low</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score_docking_low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score_high</a:t>
            </a:r>
            <a:r>
              <a:rPr lang="en-US" sz="1000" dirty="0">
                <a:latin typeface="Consolas" charset="0"/>
                <a:ea typeface="Consolas" charset="0"/>
                <a:cs typeface="Consolas" charset="0"/>
              </a:rPr>
              <a:t>="REF2015" </a:t>
            </a:r>
            <a:r>
              <a:rPr lang="en-US" sz="1000" b="1" dirty="0" err="1">
                <a:latin typeface="Consolas" charset="0"/>
                <a:ea typeface="Consolas" charset="0"/>
                <a:cs typeface="Consolas" charset="0"/>
              </a:rPr>
              <a:t>fullato</a:t>
            </a:r>
            <a:endParaRPr lang="en-US" sz="1000" b="1"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Docking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dock_high</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score_low</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score_docking_low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score_high</a:t>
            </a:r>
            <a:r>
              <a:rPr lang="en-US" sz="1000" dirty="0">
                <a:latin typeface="Consolas" charset="0"/>
                <a:ea typeface="Consolas" charset="0"/>
                <a:cs typeface="Consolas" charset="0"/>
              </a:rPr>
              <a:t>="REF2015" </a:t>
            </a:r>
            <a:r>
              <a:rPr lang="en-US" sz="1000" b="1" dirty="0" err="1">
                <a:latin typeface="Consolas" charset="0"/>
                <a:ea typeface="Consolas" charset="0"/>
                <a:cs typeface="Consolas" charset="0"/>
              </a:rPr>
              <a:t>fullat</a:t>
            </a:r>
            <a:endParaRPr lang="en-US" sz="1000" b="1" dirty="0">
              <a:latin typeface="Consolas" charset="0"/>
              <a:ea typeface="Consolas" charset="0"/>
              <a:cs typeface="Consolas" charset="0"/>
            </a:endParaRPr>
          </a:p>
          <a:p>
            <a:endParaRPr lang="en-US" sz="1000"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SaveAndRetrieveSidechains</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srsc</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allsc</a:t>
            </a:r>
            <a:r>
              <a:rPr lang="en-US" sz="1000" dirty="0">
                <a:latin typeface="Consolas" charset="0"/>
                <a:ea typeface="Consolas" charset="0"/>
                <a:cs typeface="Consolas" charset="0"/>
              </a:rPr>
              <a:t>="0" /&gt; Speeds the move from centroid t</a:t>
            </a:r>
          </a:p>
          <a:p>
            <a:r>
              <a:rPr lang="en-US" sz="1000" dirty="0">
                <a:latin typeface="Consolas" charset="0"/>
                <a:ea typeface="Consolas" charset="0"/>
                <a:cs typeface="Consolas" charset="0"/>
              </a:rPr>
              <a:t>	&lt;/MOVERS&gt;</a:t>
            </a:r>
          </a:p>
          <a:p>
            <a:r>
              <a:rPr lang="en-US" sz="1000" dirty="0">
                <a:latin typeface="Consolas" charset="0"/>
                <a:ea typeface="Consolas" charset="0"/>
                <a:cs typeface="Consolas" charset="0"/>
              </a:rPr>
              <a:t>	&lt;APPLY_TO_POSE&gt;	</a:t>
            </a:r>
          </a:p>
          <a:p>
            <a:r>
              <a:rPr lang="en-US" sz="1000" dirty="0">
                <a:latin typeface="Consolas" charset="0"/>
                <a:ea typeface="Consolas" charset="0"/>
                <a:cs typeface="Consolas" charset="0"/>
              </a:rPr>
              <a:t>	&lt;/APPLY_TO_POSE&gt;	</a:t>
            </a:r>
          </a:p>
          <a:p>
            <a:r>
              <a:rPr lang="en-US" sz="1000" dirty="0">
                <a:latin typeface="Consolas" charset="0"/>
                <a:ea typeface="Consolas" charset="0"/>
                <a:cs typeface="Consolas" charset="0"/>
              </a:rPr>
              <a:t>	&lt;PROTOCOLS&gt;		</a:t>
            </a:r>
          </a:p>
          <a:p>
            <a:r>
              <a:rPr lang="en-US" sz="1000" dirty="0">
                <a:latin typeface="Consolas" charset="0"/>
                <a:ea typeface="Consolas" charset="0"/>
                <a:cs typeface="Consolas" charset="0"/>
              </a:rPr>
              <a:t>		Run docking protocol</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dock_low</a:t>
            </a:r>
            <a:r>
              <a:rPr lang="en-US" sz="1000" dirty="0">
                <a:latin typeface="Consolas" charset="0"/>
                <a:ea typeface="Consolas" charset="0"/>
                <a:cs typeface="Consolas" charset="0"/>
              </a:rPr>
              <a:t>"/&gt;</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srsc</a:t>
            </a:r>
            <a:r>
              <a:rPr lang="en-US" sz="1000" dirty="0">
                <a:latin typeface="Consolas" charset="0"/>
                <a:ea typeface="Consolas" charset="0"/>
                <a:cs typeface="Consolas" charset="0"/>
              </a:rPr>
              <a:t>" /&gt;</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dock_high</a:t>
            </a:r>
            <a:r>
              <a:rPr lang="en-US" sz="1000" dirty="0">
                <a:latin typeface="Consolas" charset="0"/>
                <a:ea typeface="Consolas" charset="0"/>
                <a:cs typeface="Consolas" charset="0"/>
              </a:rPr>
              <a:t>" /&gt;</a:t>
            </a:r>
          </a:p>
          <a:p>
            <a:r>
              <a:rPr lang="en-US" sz="1000" dirty="0">
                <a:latin typeface="Consolas" charset="0"/>
                <a:ea typeface="Consolas" charset="0"/>
                <a:cs typeface="Consolas" charset="0"/>
              </a:rPr>
              <a:t>		</a:t>
            </a:r>
          </a:p>
          <a:p>
            <a:r>
              <a:rPr lang="en-US" sz="1000" dirty="0">
                <a:latin typeface="Consolas" charset="0"/>
                <a:ea typeface="Consolas" charset="0"/>
                <a:cs typeface="Consolas" charset="0"/>
              </a:rPr>
              <a:t>		Minimize interface</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minimize_interface</a:t>
            </a:r>
            <a:r>
              <a:rPr lang="en-US" sz="1000" dirty="0">
                <a:latin typeface="Consolas" charset="0"/>
                <a:ea typeface="Consolas" charset="0"/>
                <a:cs typeface="Consolas" charset="0"/>
              </a:rPr>
              <a:t>" /&gt;	</a:t>
            </a:r>
          </a:p>
          <a:p>
            <a:r>
              <a:rPr lang="en-US" sz="1000" dirty="0">
                <a:latin typeface="Consolas" charset="0"/>
                <a:ea typeface="Consolas" charset="0"/>
                <a:cs typeface="Consolas" charset="0"/>
              </a:rPr>
              <a:t>	&lt;/PROTOCOLS&gt;	</a:t>
            </a:r>
          </a:p>
          <a:p>
            <a:r>
              <a:rPr lang="en-US" sz="1000" dirty="0">
                <a:latin typeface="Consolas" charset="0"/>
                <a:ea typeface="Consolas" charset="0"/>
                <a:cs typeface="Consolas" charset="0"/>
              </a:rPr>
              <a:t>	&lt;OUTPUT </a:t>
            </a:r>
            <a:r>
              <a:rPr lang="en-US" sz="1000" b="1" dirty="0" err="1">
                <a:latin typeface="Consolas" charset="0"/>
                <a:ea typeface="Consolas" charset="0"/>
                <a:cs typeface="Consolas" charset="0"/>
              </a:rPr>
              <a:t>scorefxn</a:t>
            </a:r>
            <a:r>
              <a:rPr lang="en-US" sz="1000" dirty="0">
                <a:latin typeface="Consolas" charset="0"/>
                <a:ea typeface="Consolas" charset="0"/>
                <a:cs typeface="Consolas" charset="0"/>
              </a:rPr>
              <a:t>="REF2015" /&gt;</a:t>
            </a:r>
          </a:p>
          <a:p>
            <a:r>
              <a:rPr lang="en-US" sz="1000" dirty="0">
                <a:latin typeface="Consolas" charset="0"/>
                <a:ea typeface="Consolas" charset="0"/>
                <a:cs typeface="Consolas" charset="0"/>
              </a:rPr>
              <a:t>&lt;/ROSETTASCRIPTS&gt;</a:t>
            </a:r>
          </a:p>
        </p:txBody>
      </p:sp>
      <p:sp>
        <p:nvSpPr>
          <p:cNvPr id="6" name="Rectangle 5"/>
          <p:cNvSpPr/>
          <p:nvPr/>
        </p:nvSpPr>
        <p:spPr>
          <a:xfrm>
            <a:off x="130448" y="817154"/>
            <a:ext cx="8882743" cy="407350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0447" y="6260256"/>
            <a:ext cx="8882743" cy="47040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40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1819" y="1142640"/>
            <a:ext cx="5611091" cy="25581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Shape 1"/>
          <p:cNvSpPr txBox="1"/>
          <p:nvPr/>
        </p:nvSpPr>
        <p:spPr>
          <a:xfrm>
            <a:off x="457200" y="0"/>
            <a:ext cx="8229240" cy="1142640"/>
          </a:xfrm>
          <a:prstGeom prst="rect">
            <a:avLst/>
          </a:prstGeom>
        </p:spPr>
        <p:txBody>
          <a:bodyPr anchor="ctr"/>
          <a:lstStyle/>
          <a:p>
            <a:pPr algn="ctr">
              <a:lnSpc>
                <a:spcPct val="100000"/>
              </a:lnSpc>
            </a:pPr>
            <a:r>
              <a:rPr lang="en-US" sz="3600" b="1" dirty="0">
                <a:solidFill>
                  <a:srgbClr val="000000"/>
                </a:solidFill>
                <a:latin typeface="Calibri"/>
              </a:rPr>
              <a:t>PROTOCOLS</a:t>
            </a:r>
            <a:endParaRPr b="1" dirty="0"/>
          </a:p>
        </p:txBody>
      </p:sp>
      <p:sp>
        <p:nvSpPr>
          <p:cNvPr id="7" name="TextBox 6"/>
          <p:cNvSpPr txBox="1"/>
          <p:nvPr/>
        </p:nvSpPr>
        <p:spPr>
          <a:xfrm>
            <a:off x="926575" y="3964635"/>
            <a:ext cx="7290487" cy="707886"/>
          </a:xfrm>
          <a:prstGeom prst="rect">
            <a:avLst/>
          </a:prstGeom>
          <a:noFill/>
        </p:spPr>
        <p:txBody>
          <a:bodyPr wrap="square" rtlCol="0">
            <a:spAutoFit/>
          </a:bodyPr>
          <a:lstStyle/>
          <a:p>
            <a:r>
              <a:rPr lang="en-US" sz="2000" dirty="0">
                <a:latin typeface="Calibri" charset="0"/>
                <a:ea typeface="Calibri" charset="0"/>
                <a:cs typeface="Calibri" charset="0"/>
              </a:rPr>
              <a:t>In the PROTOCOLS section we can see that we will run 4 movers </a:t>
            </a:r>
            <a:r>
              <a:rPr lang="mr-IN" sz="2000" dirty="0">
                <a:latin typeface="Calibri" charset="0"/>
                <a:ea typeface="Calibri" charset="0"/>
                <a:cs typeface="Calibri" charset="0"/>
              </a:rPr>
              <a:t>–</a:t>
            </a:r>
            <a:r>
              <a:rPr lang="en-US" sz="2000" dirty="0">
                <a:latin typeface="Calibri" charset="0"/>
                <a:ea typeface="Calibri" charset="0"/>
                <a:cs typeface="Calibri" charset="0"/>
              </a:rPr>
              <a:t> which are defined in the MOVERS section above</a:t>
            </a:r>
          </a:p>
        </p:txBody>
      </p:sp>
      <p:sp>
        <p:nvSpPr>
          <p:cNvPr id="8" name="TextBox 7"/>
          <p:cNvSpPr txBox="1"/>
          <p:nvPr/>
        </p:nvSpPr>
        <p:spPr>
          <a:xfrm>
            <a:off x="1288474" y="1267557"/>
            <a:ext cx="6719454" cy="2308324"/>
          </a:xfrm>
          <a:prstGeom prst="rect">
            <a:avLst/>
          </a:prstGeom>
          <a:noFill/>
        </p:spPr>
        <p:txBody>
          <a:bodyPr wrap="square" rtlCol="0">
            <a:spAutoFit/>
          </a:bodyPr>
          <a:lstStyle/>
          <a:p>
            <a:r>
              <a:rPr lang="en-US" sz="1600" dirty="0">
                <a:latin typeface="Consolas" charset="0"/>
                <a:ea typeface="Consolas" charset="0"/>
                <a:cs typeface="Consolas" charset="0"/>
              </a:rPr>
              <a:t>	&lt;PROTOCOLS&gt;		</a:t>
            </a:r>
          </a:p>
          <a:p>
            <a:r>
              <a:rPr lang="en-US" sz="1600" dirty="0">
                <a:latin typeface="Consolas" charset="0"/>
                <a:ea typeface="Consolas" charset="0"/>
                <a:cs typeface="Consolas" charset="0"/>
              </a:rPr>
              <a:t>		Run docking protocol</a:t>
            </a:r>
          </a:p>
          <a:p>
            <a:r>
              <a:rPr lang="en-US" sz="1600" dirty="0">
                <a:latin typeface="Consolas" charset="0"/>
                <a:ea typeface="Consolas" charset="0"/>
                <a:cs typeface="Consolas" charset="0"/>
              </a:rPr>
              <a:t>		&lt;</a:t>
            </a:r>
            <a:r>
              <a:rPr lang="en-US" sz="1600" b="1" dirty="0">
                <a:latin typeface="Consolas" charset="0"/>
                <a:ea typeface="Consolas" charset="0"/>
                <a:cs typeface="Consolas" charset="0"/>
              </a:rPr>
              <a:t>Add</a:t>
            </a:r>
            <a:r>
              <a:rPr lang="en-US" sz="1600" dirty="0">
                <a:latin typeface="Consolas" charset="0"/>
                <a:ea typeface="Consolas" charset="0"/>
                <a:cs typeface="Consolas" charset="0"/>
              </a:rPr>
              <a:t> </a:t>
            </a:r>
            <a:r>
              <a:rPr lang="en-US" sz="1600" b="1" dirty="0">
                <a:latin typeface="Consolas" charset="0"/>
                <a:ea typeface="Consolas" charset="0"/>
                <a:cs typeface="Consolas" charset="0"/>
              </a:rPr>
              <a:t>mover</a:t>
            </a:r>
            <a:r>
              <a:rPr lang="en-US" sz="1600" dirty="0">
                <a:latin typeface="Consolas" charset="0"/>
                <a:ea typeface="Consolas" charset="0"/>
                <a:cs typeface="Consolas" charset="0"/>
              </a:rPr>
              <a:t>="</a:t>
            </a:r>
            <a:r>
              <a:rPr lang="en-US" sz="1600" dirty="0" err="1">
                <a:latin typeface="Consolas" charset="0"/>
                <a:ea typeface="Consolas" charset="0"/>
                <a:cs typeface="Consolas" charset="0"/>
              </a:rPr>
              <a:t>dock_low</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		&lt;</a:t>
            </a:r>
            <a:r>
              <a:rPr lang="en-US" sz="1600" b="1" dirty="0">
                <a:latin typeface="Consolas" charset="0"/>
                <a:ea typeface="Consolas" charset="0"/>
                <a:cs typeface="Consolas" charset="0"/>
              </a:rPr>
              <a:t>Add</a:t>
            </a:r>
            <a:r>
              <a:rPr lang="en-US" sz="1600" dirty="0">
                <a:latin typeface="Consolas" charset="0"/>
                <a:ea typeface="Consolas" charset="0"/>
                <a:cs typeface="Consolas" charset="0"/>
              </a:rPr>
              <a:t> </a:t>
            </a:r>
            <a:r>
              <a:rPr lang="en-US" sz="1600" b="1" dirty="0">
                <a:latin typeface="Consolas" charset="0"/>
                <a:ea typeface="Consolas" charset="0"/>
                <a:cs typeface="Consolas" charset="0"/>
              </a:rPr>
              <a:t>mover</a:t>
            </a:r>
            <a:r>
              <a:rPr lang="en-US" sz="1600" dirty="0">
                <a:latin typeface="Consolas" charset="0"/>
                <a:ea typeface="Consolas" charset="0"/>
                <a:cs typeface="Consolas" charset="0"/>
              </a:rPr>
              <a:t>="</a:t>
            </a:r>
            <a:r>
              <a:rPr lang="en-US" sz="1600" dirty="0" err="1">
                <a:latin typeface="Consolas" charset="0"/>
                <a:ea typeface="Consolas" charset="0"/>
                <a:cs typeface="Consolas" charset="0"/>
              </a:rPr>
              <a:t>srsc</a:t>
            </a:r>
            <a:r>
              <a:rPr lang="en-US" sz="1600" dirty="0">
                <a:latin typeface="Consolas" charset="0"/>
                <a:ea typeface="Consolas" charset="0"/>
                <a:cs typeface="Consolas" charset="0"/>
              </a:rPr>
              <a:t>" /&gt;</a:t>
            </a:r>
          </a:p>
          <a:p>
            <a:r>
              <a:rPr lang="en-US" sz="1600" dirty="0">
                <a:latin typeface="Consolas" charset="0"/>
                <a:ea typeface="Consolas" charset="0"/>
                <a:cs typeface="Consolas" charset="0"/>
              </a:rPr>
              <a:t>		&lt;</a:t>
            </a:r>
            <a:r>
              <a:rPr lang="en-US" sz="1600" b="1" dirty="0">
                <a:latin typeface="Consolas" charset="0"/>
                <a:ea typeface="Consolas" charset="0"/>
                <a:cs typeface="Consolas" charset="0"/>
              </a:rPr>
              <a:t>Add</a:t>
            </a:r>
            <a:r>
              <a:rPr lang="en-US" sz="1600" dirty="0">
                <a:latin typeface="Consolas" charset="0"/>
                <a:ea typeface="Consolas" charset="0"/>
                <a:cs typeface="Consolas" charset="0"/>
              </a:rPr>
              <a:t> </a:t>
            </a:r>
            <a:r>
              <a:rPr lang="en-US" sz="1600" b="1" dirty="0">
                <a:latin typeface="Consolas" charset="0"/>
                <a:ea typeface="Consolas" charset="0"/>
                <a:cs typeface="Consolas" charset="0"/>
              </a:rPr>
              <a:t>mover</a:t>
            </a:r>
            <a:r>
              <a:rPr lang="en-US" sz="1600" dirty="0">
                <a:latin typeface="Consolas" charset="0"/>
                <a:ea typeface="Consolas" charset="0"/>
                <a:cs typeface="Consolas" charset="0"/>
              </a:rPr>
              <a:t>="</a:t>
            </a:r>
            <a:r>
              <a:rPr lang="en-US" sz="1600" dirty="0" err="1">
                <a:latin typeface="Consolas" charset="0"/>
                <a:ea typeface="Consolas" charset="0"/>
                <a:cs typeface="Consolas" charset="0"/>
              </a:rPr>
              <a:t>dock_high</a:t>
            </a:r>
            <a:r>
              <a:rPr lang="en-US" sz="1600" dirty="0">
                <a:latin typeface="Consolas" charset="0"/>
                <a:ea typeface="Consolas" charset="0"/>
                <a:cs typeface="Consolas" charset="0"/>
              </a:rPr>
              <a:t>" /&gt;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Minimize interface</a:t>
            </a:r>
          </a:p>
          <a:p>
            <a:r>
              <a:rPr lang="en-US" sz="1600" dirty="0">
                <a:latin typeface="Consolas" charset="0"/>
                <a:ea typeface="Consolas" charset="0"/>
                <a:cs typeface="Consolas" charset="0"/>
              </a:rPr>
              <a:t>		&lt;</a:t>
            </a:r>
            <a:r>
              <a:rPr lang="en-US" sz="1600" b="1" dirty="0">
                <a:latin typeface="Consolas" charset="0"/>
                <a:ea typeface="Consolas" charset="0"/>
                <a:cs typeface="Consolas" charset="0"/>
              </a:rPr>
              <a:t>Add</a:t>
            </a:r>
            <a:r>
              <a:rPr lang="en-US" sz="1600" dirty="0">
                <a:latin typeface="Consolas" charset="0"/>
                <a:ea typeface="Consolas" charset="0"/>
                <a:cs typeface="Consolas" charset="0"/>
              </a:rPr>
              <a:t> </a:t>
            </a:r>
            <a:r>
              <a:rPr lang="en-US" sz="1600" b="1" dirty="0">
                <a:latin typeface="Consolas" charset="0"/>
                <a:ea typeface="Consolas" charset="0"/>
                <a:cs typeface="Consolas" charset="0"/>
              </a:rPr>
              <a:t>mover</a:t>
            </a:r>
            <a:r>
              <a:rPr lang="en-US" sz="1600" dirty="0">
                <a:latin typeface="Consolas" charset="0"/>
                <a:ea typeface="Consolas" charset="0"/>
                <a:cs typeface="Consolas" charset="0"/>
              </a:rPr>
              <a:t>="</a:t>
            </a:r>
            <a:r>
              <a:rPr lang="en-US" sz="1600" dirty="0" err="1">
                <a:latin typeface="Consolas" charset="0"/>
                <a:ea typeface="Consolas" charset="0"/>
                <a:cs typeface="Consolas" charset="0"/>
              </a:rPr>
              <a:t>minimize_interface</a:t>
            </a:r>
            <a:r>
              <a:rPr lang="en-US" sz="1600" dirty="0">
                <a:latin typeface="Consolas" charset="0"/>
                <a:ea typeface="Consolas" charset="0"/>
                <a:cs typeface="Consolas" charset="0"/>
              </a:rPr>
              <a:t>" /&gt;	</a:t>
            </a:r>
          </a:p>
          <a:p>
            <a:r>
              <a:rPr lang="en-US" sz="1600" dirty="0">
                <a:latin typeface="Consolas" charset="0"/>
                <a:ea typeface="Consolas" charset="0"/>
                <a:cs typeface="Consolas" charset="0"/>
              </a:rPr>
              <a:t>	&lt;/PROTOCOLS&gt;	</a:t>
            </a:r>
          </a:p>
        </p:txBody>
      </p:sp>
    </p:spTree>
    <p:extLst>
      <p:ext uri="{BB962C8B-B14F-4D97-AF65-F5344CB8AC3E}">
        <p14:creationId xmlns:p14="http://schemas.microsoft.com/office/powerpoint/2010/main" val="159803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457200" y="0"/>
            <a:ext cx="8229240" cy="1142640"/>
          </a:xfrm>
          <a:prstGeom prst="rect">
            <a:avLst/>
          </a:prstGeom>
        </p:spPr>
        <p:txBody>
          <a:bodyPr anchor="ctr"/>
          <a:lstStyle/>
          <a:p>
            <a:pPr algn="ctr">
              <a:lnSpc>
                <a:spcPct val="100000"/>
              </a:lnSpc>
            </a:pPr>
            <a:r>
              <a:rPr lang="en-US" sz="3600" b="1" dirty="0">
                <a:solidFill>
                  <a:srgbClr val="000000"/>
                </a:solidFill>
                <a:latin typeface="Calibri"/>
              </a:rPr>
              <a:t>MOVERS</a:t>
            </a:r>
            <a:endParaRPr b="1" dirty="0"/>
          </a:p>
        </p:txBody>
      </p:sp>
      <p:sp>
        <p:nvSpPr>
          <p:cNvPr id="6" name="Rectangle 5"/>
          <p:cNvSpPr/>
          <p:nvPr/>
        </p:nvSpPr>
        <p:spPr>
          <a:xfrm>
            <a:off x="391886" y="865096"/>
            <a:ext cx="7962405" cy="57712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1" y="880808"/>
            <a:ext cx="8007926" cy="5786199"/>
          </a:xfrm>
          <a:prstGeom prst="rect">
            <a:avLst/>
          </a:prstGeom>
          <a:noFill/>
        </p:spPr>
        <p:txBody>
          <a:bodyPr wrap="square" rtlCol="0">
            <a:spAutoFit/>
          </a:bodyPr>
          <a:lstStyle/>
          <a:p>
            <a:r>
              <a:rPr lang="en-US" sz="1000" dirty="0">
                <a:latin typeface="Consolas" charset="0"/>
                <a:ea typeface="Consolas" charset="0"/>
                <a:cs typeface="Consolas" charset="0"/>
              </a:rPr>
              <a:t>&lt;ROSETTASCRIPTS&gt;	</a:t>
            </a:r>
          </a:p>
          <a:p>
            <a:r>
              <a:rPr lang="en-US" sz="1000" dirty="0">
                <a:latin typeface="Consolas" charset="0"/>
                <a:ea typeface="Consolas" charset="0"/>
                <a:cs typeface="Consolas" charset="0"/>
              </a:rPr>
              <a:t>	&lt;SCOREFXNS&gt;	</a:t>
            </a:r>
          </a:p>
          <a:p>
            <a:r>
              <a:rPr lang="en-US" sz="1000" dirty="0">
                <a:latin typeface="Consolas" charset="0"/>
                <a:ea typeface="Consolas" charset="0"/>
                <a:cs typeface="Consolas" charset="0"/>
              </a:rPr>
              <a:t>	&lt;/SCOREFXNS&gt;	</a:t>
            </a:r>
          </a:p>
          <a:p>
            <a:r>
              <a:rPr lang="en-US" sz="1000" dirty="0">
                <a:latin typeface="Consolas" charset="0"/>
                <a:ea typeface="Consolas" charset="0"/>
                <a:cs typeface="Consolas" charset="0"/>
              </a:rPr>
              <a:t>	&lt;TASKOPERATIONS&gt;		</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InitializeFromCommandline</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ifcl</a:t>
            </a:r>
            <a:r>
              <a:rPr lang="en-US" sz="1000" dirty="0">
                <a:latin typeface="Consolas" charset="0"/>
                <a:ea typeface="Consolas" charset="0"/>
                <a:cs typeface="Consolas" charset="0"/>
              </a:rPr>
              <a:t>"/&gt;</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RestrictToRepacking</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rtr</a:t>
            </a:r>
            <a:r>
              <a:rPr lang="en-US" sz="1000" dirty="0">
                <a:latin typeface="Consolas" charset="0"/>
                <a:ea typeface="Consolas" charset="0"/>
                <a:cs typeface="Consolas" charset="0"/>
              </a:rPr>
              <a:t>" /&gt;	</a:t>
            </a:r>
          </a:p>
          <a:p>
            <a:r>
              <a:rPr lang="en-US" sz="1000" dirty="0">
                <a:latin typeface="Consolas" charset="0"/>
                <a:ea typeface="Consolas" charset="0"/>
                <a:cs typeface="Consolas" charset="0"/>
              </a:rPr>
              <a:t>		Restrict to residues within a distance and vector cutoff of the protein-protein </a:t>
            </a:r>
            <a:r>
              <a:rPr lang="en-US" sz="1000" dirty="0" err="1">
                <a:latin typeface="Consolas" charset="0"/>
                <a:ea typeface="Consolas" charset="0"/>
                <a:cs typeface="Consolas" charset="0"/>
              </a:rPr>
              <a:t>int</a:t>
            </a:r>
            <a:endParaRPr lang="en-US" sz="1000"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RestrictToInterfaceVector</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rtiv</a:t>
            </a:r>
            <a:r>
              <a:rPr lang="en-US" sz="1000" dirty="0">
                <a:latin typeface="Consolas" charset="0"/>
                <a:ea typeface="Consolas" charset="0"/>
                <a:cs typeface="Consolas" charset="0"/>
              </a:rPr>
              <a:t>" </a:t>
            </a:r>
            <a:r>
              <a:rPr lang="en-US" sz="1000" b="1" dirty="0">
                <a:latin typeface="Consolas" charset="0"/>
                <a:ea typeface="Consolas" charset="0"/>
                <a:cs typeface="Consolas" charset="0"/>
              </a:rPr>
              <a:t>chain1_num</a:t>
            </a:r>
            <a:r>
              <a:rPr lang="en-US" sz="1000" dirty="0">
                <a:latin typeface="Consolas" charset="0"/>
                <a:ea typeface="Consolas" charset="0"/>
                <a:cs typeface="Consolas" charset="0"/>
              </a:rPr>
              <a:t>="1,2" </a:t>
            </a:r>
            <a:r>
              <a:rPr lang="en-US" sz="1000" b="1" dirty="0">
                <a:latin typeface="Consolas" charset="0"/>
                <a:ea typeface="Consolas" charset="0"/>
                <a:cs typeface="Consolas" charset="0"/>
              </a:rPr>
              <a:t>chain2_num</a:t>
            </a:r>
            <a:r>
              <a:rPr lang="en-US" sz="1000" dirty="0">
                <a:latin typeface="Consolas" charset="0"/>
                <a:ea typeface="Consolas" charset="0"/>
                <a:cs typeface="Consolas" charset="0"/>
              </a:rPr>
              <a:t>="3,4" </a:t>
            </a:r>
            <a:r>
              <a:rPr lang="en-US" sz="1000" b="1" dirty="0" err="1">
                <a:latin typeface="Consolas" charset="0"/>
                <a:ea typeface="Consolas" charset="0"/>
                <a:cs typeface="Consolas" charset="0"/>
              </a:rPr>
              <a:t>CB_dist_cu</a:t>
            </a:r>
            <a:r>
              <a:rPr lang="en-US" sz="1000" dirty="0">
                <a:latin typeface="Consolas" charset="0"/>
                <a:ea typeface="Consolas" charset="0"/>
                <a:cs typeface="Consolas" charset="0"/>
              </a:rPr>
              <a:t> 		</a:t>
            </a:r>
          </a:p>
          <a:p>
            <a:r>
              <a:rPr lang="en-US" sz="1000" dirty="0">
                <a:latin typeface="Consolas" charset="0"/>
                <a:ea typeface="Consolas" charset="0"/>
                <a:cs typeface="Consolas" charset="0"/>
              </a:rPr>
              <a:t>		Fix residues known experimentally to be critical in interaction	</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PreventResiduesFromRepacking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prfrp</a:t>
            </a:r>
            <a:r>
              <a:rPr lang="en-US" sz="1000" dirty="0">
                <a:latin typeface="Consolas" charset="0"/>
                <a:ea typeface="Consolas" charset="0"/>
                <a:cs typeface="Consolas" charset="0"/>
              </a:rPr>
              <a:t>" </a:t>
            </a:r>
            <a:r>
              <a:rPr lang="en-US" sz="1000" b="1" dirty="0">
                <a:latin typeface="Consolas" charset="0"/>
                <a:ea typeface="Consolas" charset="0"/>
                <a:cs typeface="Consolas" charset="0"/>
              </a:rPr>
              <a:t>residues</a:t>
            </a:r>
            <a:r>
              <a:rPr lang="en-US" sz="1000" dirty="0">
                <a:latin typeface="Consolas" charset="0"/>
                <a:ea typeface="Consolas" charset="0"/>
                <a:cs typeface="Consolas" charset="0"/>
              </a:rPr>
              <a:t>="11,41,345" /&gt;	</a:t>
            </a:r>
          </a:p>
          <a:p>
            <a:r>
              <a:rPr lang="en-US" sz="1000" dirty="0">
                <a:latin typeface="Consolas" charset="0"/>
                <a:ea typeface="Consolas" charset="0"/>
                <a:cs typeface="Consolas" charset="0"/>
              </a:rPr>
              <a:t>	&lt;/TASKOPERATIONS&gt;	</a:t>
            </a:r>
          </a:p>
          <a:p>
            <a:r>
              <a:rPr lang="en-US" sz="1000" dirty="0">
                <a:latin typeface="Consolas" charset="0"/>
                <a:ea typeface="Consolas" charset="0"/>
                <a:cs typeface="Consolas" charset="0"/>
              </a:rPr>
              <a:t>	&lt;FILTERS&gt;</a:t>
            </a:r>
          </a:p>
          <a:p>
            <a:r>
              <a:rPr lang="en-US" sz="1000" dirty="0">
                <a:latin typeface="Consolas" charset="0"/>
                <a:ea typeface="Consolas" charset="0"/>
                <a:cs typeface="Consolas" charset="0"/>
              </a:rPr>
              <a:t>	&lt;/FILTERS&gt;</a:t>
            </a:r>
          </a:p>
          <a:p>
            <a:r>
              <a:rPr lang="en-US" sz="1000" dirty="0">
                <a:latin typeface="Consolas" charset="0"/>
                <a:ea typeface="Consolas" charset="0"/>
                <a:cs typeface="Consolas" charset="0"/>
              </a:rPr>
              <a:t>	&lt;MOVERS&gt;</a:t>
            </a:r>
          </a:p>
          <a:p>
            <a:r>
              <a:rPr lang="en-US" sz="1000" dirty="0">
                <a:latin typeface="Consolas" charset="0"/>
                <a:ea typeface="Consolas" charset="0"/>
                <a:cs typeface="Consolas" charset="0"/>
              </a:rPr>
              <a:t>		MINIMIZATION MOVERS</a:t>
            </a:r>
          </a:p>
          <a:p>
            <a:r>
              <a:rPr lang="en-US" sz="1000" dirty="0">
                <a:latin typeface="Consolas" charset="0"/>
                <a:ea typeface="Consolas" charset="0"/>
                <a:cs typeface="Consolas" charset="0"/>
              </a:rPr>
              <a:t>		Single cycle of </a:t>
            </a:r>
            <a:r>
              <a:rPr lang="en-US" sz="1000" dirty="0" err="1">
                <a:latin typeface="Consolas" charset="0"/>
                <a:ea typeface="Consolas" charset="0"/>
                <a:cs typeface="Consolas" charset="0"/>
              </a:rPr>
              <a:t>FastRelax</a:t>
            </a:r>
            <a:r>
              <a:rPr lang="en-US" sz="1000" dirty="0">
                <a:latin typeface="Consolas" charset="0"/>
                <a:ea typeface="Consolas" charset="0"/>
                <a:cs typeface="Consolas" charset="0"/>
              </a:rPr>
              <a:t> to minimize backbone of docking partners</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FastRelax</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minimize_interface</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scorefxn</a:t>
            </a:r>
            <a:r>
              <a:rPr lang="en-US" sz="1000" dirty="0">
                <a:latin typeface="Consolas" charset="0"/>
                <a:ea typeface="Consolas" charset="0"/>
                <a:cs typeface="Consolas" charset="0"/>
              </a:rPr>
              <a:t>="REF2015" </a:t>
            </a:r>
            <a:r>
              <a:rPr lang="en-US" sz="1000" b="1" dirty="0">
                <a:latin typeface="Consolas" charset="0"/>
                <a:ea typeface="Consolas" charset="0"/>
                <a:cs typeface="Consolas" charset="0"/>
              </a:rPr>
              <a:t>repeats</a:t>
            </a:r>
            <a:r>
              <a:rPr lang="en-US" sz="1000" dirty="0">
                <a:latin typeface="Consolas" charset="0"/>
                <a:ea typeface="Consolas" charset="0"/>
                <a:cs typeface="Consolas" charset="0"/>
              </a:rPr>
              <a:t>="1" </a:t>
            </a:r>
            <a:r>
              <a:rPr lang="en-US" sz="1000" dirty="0" err="1">
                <a:latin typeface="Consolas" charset="0"/>
                <a:ea typeface="Consolas" charset="0"/>
                <a:cs typeface="Consolas" charset="0"/>
              </a:rPr>
              <a:t>task_operations</a:t>
            </a:r>
            <a:endParaRPr lang="en-US" sz="1000" dirty="0">
              <a:latin typeface="Consolas" charset="0"/>
              <a:ea typeface="Consolas" charset="0"/>
              <a:cs typeface="Consolas" charset="0"/>
            </a:endParaRPr>
          </a:p>
          <a:p>
            <a:r>
              <a:rPr lang="en-US" sz="1000" dirty="0">
                <a:latin typeface="Consolas" charset="0"/>
                <a:ea typeface="Consolas" charset="0"/>
                <a:cs typeface="Consolas" charset="0"/>
              </a:rPr>
              <a:t>		DOCKING MOVERS</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Docking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score_low</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score_docking_low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score_high</a:t>
            </a:r>
            <a:r>
              <a:rPr lang="en-US" sz="1000" dirty="0">
                <a:latin typeface="Consolas" charset="0"/>
                <a:ea typeface="Consolas" charset="0"/>
                <a:cs typeface="Consolas" charset="0"/>
              </a:rPr>
              <a:t>="REF2015" </a:t>
            </a:r>
            <a:r>
              <a:rPr lang="en-US" sz="1000" b="1" dirty="0" err="1">
                <a:latin typeface="Consolas" charset="0"/>
                <a:ea typeface="Consolas" charset="0"/>
                <a:cs typeface="Consolas" charset="0"/>
              </a:rPr>
              <a:t>fullato</a:t>
            </a:r>
            <a:endParaRPr lang="en-US" sz="1000" b="1"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Docking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dock_high</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score_low</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score_docking_low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score_high</a:t>
            </a:r>
            <a:r>
              <a:rPr lang="en-US" sz="1000" dirty="0">
                <a:latin typeface="Consolas" charset="0"/>
                <a:ea typeface="Consolas" charset="0"/>
                <a:cs typeface="Consolas" charset="0"/>
              </a:rPr>
              <a:t>="REF2015" </a:t>
            </a:r>
            <a:r>
              <a:rPr lang="en-US" sz="1000" b="1" dirty="0" err="1">
                <a:latin typeface="Consolas" charset="0"/>
                <a:ea typeface="Consolas" charset="0"/>
                <a:cs typeface="Consolas" charset="0"/>
              </a:rPr>
              <a:t>fullat</a:t>
            </a:r>
            <a:endParaRPr lang="en-US" sz="1000" b="1" dirty="0">
              <a:latin typeface="Consolas" charset="0"/>
              <a:ea typeface="Consolas" charset="0"/>
              <a:cs typeface="Consolas" charset="0"/>
            </a:endParaRPr>
          </a:p>
          <a:p>
            <a:endParaRPr lang="en-US" sz="1000"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SaveAndRetrieveSidechains</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srsc</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allsc</a:t>
            </a:r>
            <a:r>
              <a:rPr lang="en-US" sz="1000" dirty="0">
                <a:latin typeface="Consolas" charset="0"/>
                <a:ea typeface="Consolas" charset="0"/>
                <a:cs typeface="Consolas" charset="0"/>
              </a:rPr>
              <a:t>="0" /&gt; Speeds the move from centroid t</a:t>
            </a:r>
          </a:p>
          <a:p>
            <a:r>
              <a:rPr lang="en-US" sz="1000" dirty="0">
                <a:latin typeface="Consolas" charset="0"/>
                <a:ea typeface="Consolas" charset="0"/>
                <a:cs typeface="Consolas" charset="0"/>
              </a:rPr>
              <a:t>	&lt;/MOVERS&gt;</a:t>
            </a:r>
          </a:p>
          <a:p>
            <a:r>
              <a:rPr lang="en-US" sz="1000" dirty="0">
                <a:latin typeface="Consolas" charset="0"/>
                <a:ea typeface="Consolas" charset="0"/>
                <a:cs typeface="Consolas" charset="0"/>
              </a:rPr>
              <a:t>	&lt;APPLY_TO_POSE&gt;	</a:t>
            </a:r>
          </a:p>
          <a:p>
            <a:r>
              <a:rPr lang="en-US" sz="1000" dirty="0">
                <a:latin typeface="Consolas" charset="0"/>
                <a:ea typeface="Consolas" charset="0"/>
                <a:cs typeface="Consolas" charset="0"/>
              </a:rPr>
              <a:t>	&lt;/APPLY_TO_POSE&gt;	</a:t>
            </a:r>
          </a:p>
          <a:p>
            <a:r>
              <a:rPr lang="en-US" sz="1000" dirty="0">
                <a:latin typeface="Consolas" charset="0"/>
                <a:ea typeface="Consolas" charset="0"/>
                <a:cs typeface="Consolas" charset="0"/>
              </a:rPr>
              <a:t>	&lt;PROTOCOLS&gt;		</a:t>
            </a:r>
          </a:p>
          <a:p>
            <a:r>
              <a:rPr lang="en-US" sz="1000" dirty="0">
                <a:latin typeface="Consolas" charset="0"/>
                <a:ea typeface="Consolas" charset="0"/>
                <a:cs typeface="Consolas" charset="0"/>
              </a:rPr>
              <a:t>		Run docking protocol</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dock_low</a:t>
            </a:r>
            <a:r>
              <a:rPr lang="en-US" sz="1000" dirty="0">
                <a:latin typeface="Consolas" charset="0"/>
                <a:ea typeface="Consolas" charset="0"/>
                <a:cs typeface="Consolas" charset="0"/>
              </a:rPr>
              <a:t>"/&gt;</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srsc</a:t>
            </a:r>
            <a:r>
              <a:rPr lang="en-US" sz="1000" dirty="0">
                <a:latin typeface="Consolas" charset="0"/>
                <a:ea typeface="Consolas" charset="0"/>
                <a:cs typeface="Consolas" charset="0"/>
              </a:rPr>
              <a:t>" /&gt;</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dock_high</a:t>
            </a:r>
            <a:r>
              <a:rPr lang="en-US" sz="1000" dirty="0">
                <a:latin typeface="Consolas" charset="0"/>
                <a:ea typeface="Consolas" charset="0"/>
                <a:cs typeface="Consolas" charset="0"/>
              </a:rPr>
              <a:t>" /&gt;</a:t>
            </a:r>
          </a:p>
          <a:p>
            <a:r>
              <a:rPr lang="en-US" sz="1000" dirty="0">
                <a:latin typeface="Consolas" charset="0"/>
                <a:ea typeface="Consolas" charset="0"/>
                <a:cs typeface="Consolas" charset="0"/>
              </a:rPr>
              <a:t>		</a:t>
            </a:r>
          </a:p>
          <a:p>
            <a:r>
              <a:rPr lang="en-US" sz="1000" dirty="0">
                <a:latin typeface="Consolas" charset="0"/>
                <a:ea typeface="Consolas" charset="0"/>
                <a:cs typeface="Consolas" charset="0"/>
              </a:rPr>
              <a:t>		Minimize interface</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minimize_interface</a:t>
            </a:r>
            <a:r>
              <a:rPr lang="en-US" sz="1000" dirty="0">
                <a:latin typeface="Consolas" charset="0"/>
                <a:ea typeface="Consolas" charset="0"/>
                <a:cs typeface="Consolas" charset="0"/>
              </a:rPr>
              <a:t>" /&gt;	</a:t>
            </a:r>
          </a:p>
          <a:p>
            <a:r>
              <a:rPr lang="en-US" sz="1000" dirty="0">
                <a:latin typeface="Consolas" charset="0"/>
                <a:ea typeface="Consolas" charset="0"/>
                <a:cs typeface="Consolas" charset="0"/>
              </a:rPr>
              <a:t>	&lt;/PROTOCOLS&gt;	</a:t>
            </a:r>
          </a:p>
          <a:p>
            <a:r>
              <a:rPr lang="en-US" sz="1000" dirty="0">
                <a:latin typeface="Consolas" charset="0"/>
                <a:ea typeface="Consolas" charset="0"/>
                <a:cs typeface="Consolas" charset="0"/>
              </a:rPr>
              <a:t>	&lt;OUTPUT </a:t>
            </a:r>
            <a:r>
              <a:rPr lang="en-US" sz="1000" b="1" dirty="0" err="1">
                <a:latin typeface="Consolas" charset="0"/>
                <a:ea typeface="Consolas" charset="0"/>
                <a:cs typeface="Consolas" charset="0"/>
              </a:rPr>
              <a:t>scorefxn</a:t>
            </a:r>
            <a:r>
              <a:rPr lang="en-US" sz="1000" dirty="0">
                <a:latin typeface="Consolas" charset="0"/>
                <a:ea typeface="Consolas" charset="0"/>
                <a:cs typeface="Consolas" charset="0"/>
              </a:rPr>
              <a:t>="REF2015" /&gt;</a:t>
            </a:r>
          </a:p>
          <a:p>
            <a:r>
              <a:rPr lang="en-US" sz="1000" dirty="0">
                <a:latin typeface="Consolas" charset="0"/>
                <a:ea typeface="Consolas" charset="0"/>
                <a:cs typeface="Consolas" charset="0"/>
              </a:rPr>
              <a:t>&lt;/ROSETTASCRIPTS&gt;</a:t>
            </a:r>
          </a:p>
        </p:txBody>
      </p:sp>
      <p:sp>
        <p:nvSpPr>
          <p:cNvPr id="11" name="Rectangle 10"/>
          <p:cNvSpPr/>
          <p:nvPr/>
        </p:nvSpPr>
        <p:spPr>
          <a:xfrm>
            <a:off x="130448" y="817154"/>
            <a:ext cx="8882743" cy="225261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0447" y="4558145"/>
            <a:ext cx="8882743" cy="217251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53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457200" y="0"/>
            <a:ext cx="8229240" cy="1142640"/>
          </a:xfrm>
          <a:prstGeom prst="rect">
            <a:avLst/>
          </a:prstGeom>
        </p:spPr>
        <p:txBody>
          <a:bodyPr anchor="ctr"/>
          <a:lstStyle/>
          <a:p>
            <a:pPr algn="ctr">
              <a:lnSpc>
                <a:spcPct val="100000"/>
              </a:lnSpc>
            </a:pPr>
            <a:r>
              <a:rPr lang="en-US" sz="3600" b="1" dirty="0">
                <a:solidFill>
                  <a:srgbClr val="000000"/>
                </a:solidFill>
                <a:latin typeface="Calibri"/>
              </a:rPr>
              <a:t>MOVERS</a:t>
            </a:r>
            <a:endParaRPr b="1" dirty="0"/>
          </a:p>
        </p:txBody>
      </p:sp>
      <p:sp>
        <p:nvSpPr>
          <p:cNvPr id="6" name="TextBox 5"/>
          <p:cNvSpPr txBox="1"/>
          <p:nvPr/>
        </p:nvSpPr>
        <p:spPr>
          <a:xfrm>
            <a:off x="1519699" y="3507435"/>
            <a:ext cx="7290487" cy="400110"/>
          </a:xfrm>
          <a:prstGeom prst="rect">
            <a:avLst/>
          </a:prstGeom>
          <a:noFill/>
        </p:spPr>
        <p:txBody>
          <a:bodyPr wrap="square" rtlCol="0">
            <a:spAutoFit/>
          </a:bodyPr>
          <a:lstStyle/>
          <a:p>
            <a:r>
              <a:rPr lang="en-US" sz="2000" dirty="0">
                <a:latin typeface="Calibri" charset="0"/>
                <a:ea typeface="Calibri" charset="0"/>
                <a:cs typeface="Calibri" charset="0"/>
              </a:rPr>
              <a:t>In the MOVERS section we’ve defined 4 different movers </a:t>
            </a:r>
          </a:p>
        </p:txBody>
      </p:sp>
      <p:sp>
        <p:nvSpPr>
          <p:cNvPr id="8" name="Rectangle 7"/>
          <p:cNvSpPr/>
          <p:nvPr/>
        </p:nvSpPr>
        <p:spPr>
          <a:xfrm>
            <a:off x="391886" y="865097"/>
            <a:ext cx="8294554" cy="19451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8504" y="871210"/>
            <a:ext cx="9268690" cy="1938992"/>
          </a:xfrm>
          <a:prstGeom prst="rect">
            <a:avLst/>
          </a:prstGeom>
          <a:noFill/>
        </p:spPr>
        <p:txBody>
          <a:bodyPr wrap="square" rtlCol="0">
            <a:spAutoFit/>
          </a:bodyPr>
          <a:lstStyle/>
          <a:p>
            <a:r>
              <a:rPr lang="en-US" sz="1200" dirty="0">
                <a:latin typeface="Consolas" charset="0"/>
                <a:ea typeface="Consolas" charset="0"/>
                <a:cs typeface="Consolas" charset="0"/>
              </a:rPr>
              <a:t>	&lt;MOVERS&gt;</a:t>
            </a:r>
          </a:p>
          <a:p>
            <a:r>
              <a:rPr lang="en-US" sz="1200" dirty="0">
                <a:latin typeface="Consolas" charset="0"/>
                <a:ea typeface="Consolas" charset="0"/>
                <a:cs typeface="Consolas" charset="0"/>
              </a:rPr>
              <a:t>		MINIMIZATION MOVERS</a:t>
            </a:r>
          </a:p>
          <a:p>
            <a:r>
              <a:rPr lang="en-US" sz="1200" dirty="0">
                <a:latin typeface="Consolas" charset="0"/>
                <a:ea typeface="Consolas" charset="0"/>
                <a:cs typeface="Consolas" charset="0"/>
              </a:rPr>
              <a:t>		Single cycle of </a:t>
            </a:r>
            <a:r>
              <a:rPr lang="en-US" sz="1200" dirty="0" err="1">
                <a:latin typeface="Consolas" charset="0"/>
                <a:ea typeface="Consolas" charset="0"/>
                <a:cs typeface="Consolas" charset="0"/>
              </a:rPr>
              <a:t>FastRelax</a:t>
            </a:r>
            <a:r>
              <a:rPr lang="en-US" sz="1200" dirty="0">
                <a:latin typeface="Consolas" charset="0"/>
                <a:ea typeface="Consolas" charset="0"/>
                <a:cs typeface="Consolas" charset="0"/>
              </a:rPr>
              <a:t> to minimize backbone of docking partners</a:t>
            </a:r>
          </a:p>
          <a:p>
            <a:r>
              <a:rPr lang="en-US" sz="1200" dirty="0">
                <a:latin typeface="Consolas" charset="0"/>
                <a:ea typeface="Consolas" charset="0"/>
                <a:cs typeface="Consolas" charset="0"/>
              </a:rPr>
              <a:t>		&lt;</a:t>
            </a:r>
            <a:r>
              <a:rPr lang="en-US" sz="1200" b="1" dirty="0" err="1">
                <a:latin typeface="Consolas" charset="0"/>
                <a:ea typeface="Consolas" charset="0"/>
                <a:cs typeface="Consolas" charset="0"/>
              </a:rPr>
              <a:t>FastRelax</a:t>
            </a:r>
            <a:r>
              <a:rPr lang="en-US" sz="1200" dirty="0">
                <a:latin typeface="Consolas" charset="0"/>
                <a:ea typeface="Consolas" charset="0"/>
                <a:cs typeface="Consolas" charset="0"/>
              </a:rPr>
              <a:t> </a:t>
            </a:r>
            <a:r>
              <a:rPr lang="en-US" sz="1200" b="1" dirty="0">
                <a:latin typeface="Consolas" charset="0"/>
                <a:ea typeface="Consolas" charset="0"/>
                <a:cs typeface="Consolas" charset="0"/>
              </a:rPr>
              <a:t>name</a:t>
            </a:r>
            <a:r>
              <a:rPr lang="en-US" sz="1200" dirty="0">
                <a:latin typeface="Consolas" charset="0"/>
                <a:ea typeface="Consolas" charset="0"/>
                <a:cs typeface="Consolas" charset="0"/>
              </a:rPr>
              <a:t>="</a:t>
            </a:r>
            <a:r>
              <a:rPr lang="en-US" sz="1200" dirty="0" err="1">
                <a:latin typeface="Consolas" charset="0"/>
                <a:ea typeface="Consolas" charset="0"/>
                <a:cs typeface="Consolas" charset="0"/>
              </a:rPr>
              <a:t>minimize_interface</a:t>
            </a:r>
            <a:r>
              <a:rPr lang="en-US" sz="1200" dirty="0">
                <a:latin typeface="Consolas" charset="0"/>
                <a:ea typeface="Consolas" charset="0"/>
                <a:cs typeface="Consolas" charset="0"/>
              </a:rPr>
              <a:t>" </a:t>
            </a:r>
            <a:r>
              <a:rPr lang="en-US" sz="1200" b="1" dirty="0" err="1">
                <a:latin typeface="Consolas" charset="0"/>
                <a:ea typeface="Consolas" charset="0"/>
                <a:cs typeface="Consolas" charset="0"/>
              </a:rPr>
              <a:t>scorefxn</a:t>
            </a:r>
            <a:r>
              <a:rPr lang="en-US" sz="1200" dirty="0">
                <a:latin typeface="Consolas" charset="0"/>
                <a:ea typeface="Consolas" charset="0"/>
                <a:cs typeface="Consolas" charset="0"/>
              </a:rPr>
              <a:t>="REF2015" </a:t>
            </a:r>
            <a:r>
              <a:rPr lang="en-US" sz="1200" b="1" dirty="0">
                <a:latin typeface="Consolas" charset="0"/>
                <a:ea typeface="Consolas" charset="0"/>
                <a:cs typeface="Consolas" charset="0"/>
              </a:rPr>
              <a:t>repeats</a:t>
            </a:r>
            <a:r>
              <a:rPr lang="en-US" sz="1200" dirty="0">
                <a:latin typeface="Consolas" charset="0"/>
                <a:ea typeface="Consolas" charset="0"/>
                <a:cs typeface="Consolas" charset="0"/>
              </a:rPr>
              <a:t>="1" </a:t>
            </a:r>
            <a:r>
              <a:rPr lang="en-US" sz="1200" dirty="0" err="1">
                <a:latin typeface="Consolas" charset="0"/>
                <a:ea typeface="Consolas" charset="0"/>
                <a:cs typeface="Consolas" charset="0"/>
              </a:rPr>
              <a:t>task_operations</a:t>
            </a:r>
            <a:endParaRPr lang="en-US" sz="1200" dirty="0">
              <a:latin typeface="Consolas" charset="0"/>
              <a:ea typeface="Consolas" charset="0"/>
              <a:cs typeface="Consolas" charset="0"/>
            </a:endParaRPr>
          </a:p>
          <a:p>
            <a:r>
              <a:rPr lang="en-US" sz="1200" dirty="0">
                <a:latin typeface="Consolas" charset="0"/>
                <a:ea typeface="Consolas" charset="0"/>
                <a:cs typeface="Consolas" charset="0"/>
              </a:rPr>
              <a:t>		DOCKING MOVERS</a:t>
            </a:r>
          </a:p>
          <a:p>
            <a:r>
              <a:rPr lang="en-US" sz="1200" dirty="0">
                <a:latin typeface="Consolas" charset="0"/>
                <a:ea typeface="Consolas" charset="0"/>
                <a:cs typeface="Consolas" charset="0"/>
              </a:rPr>
              <a:t>		&lt;</a:t>
            </a:r>
            <a:r>
              <a:rPr lang="en-US" sz="1200" b="1" dirty="0">
                <a:latin typeface="Consolas" charset="0"/>
                <a:ea typeface="Consolas" charset="0"/>
                <a:cs typeface="Consolas" charset="0"/>
              </a:rPr>
              <a:t>Docking</a:t>
            </a:r>
            <a:r>
              <a:rPr lang="en-US" sz="1200" dirty="0">
                <a:latin typeface="Consolas" charset="0"/>
                <a:ea typeface="Consolas" charset="0"/>
                <a:cs typeface="Consolas" charset="0"/>
              </a:rPr>
              <a:t> </a:t>
            </a:r>
            <a:r>
              <a:rPr lang="en-US" sz="1200" b="1" dirty="0">
                <a:latin typeface="Consolas" charset="0"/>
                <a:ea typeface="Consolas" charset="0"/>
                <a:cs typeface="Consolas" charset="0"/>
              </a:rPr>
              <a:t>name</a:t>
            </a:r>
            <a:r>
              <a:rPr lang="en-US" sz="1200" dirty="0">
                <a:latin typeface="Consolas" charset="0"/>
                <a:ea typeface="Consolas" charset="0"/>
                <a:cs typeface="Consolas" charset="0"/>
              </a:rPr>
              <a:t>="</a:t>
            </a:r>
            <a:r>
              <a:rPr lang="en-US" sz="1200" dirty="0" err="1">
                <a:latin typeface="Consolas" charset="0"/>
                <a:ea typeface="Consolas" charset="0"/>
                <a:cs typeface="Consolas" charset="0"/>
              </a:rPr>
              <a:t>dock_low</a:t>
            </a:r>
            <a:r>
              <a:rPr lang="en-US" sz="1200" dirty="0">
                <a:latin typeface="Consolas" charset="0"/>
                <a:ea typeface="Consolas" charset="0"/>
                <a:cs typeface="Consolas" charset="0"/>
              </a:rPr>
              <a:t>" </a:t>
            </a:r>
            <a:r>
              <a:rPr lang="en-US" sz="1200" b="1" dirty="0" err="1">
                <a:latin typeface="Consolas" charset="0"/>
                <a:ea typeface="Consolas" charset="0"/>
                <a:cs typeface="Consolas" charset="0"/>
              </a:rPr>
              <a:t>score_low</a:t>
            </a:r>
            <a:r>
              <a:rPr lang="en-US" sz="1200" dirty="0">
                <a:latin typeface="Consolas" charset="0"/>
                <a:ea typeface="Consolas" charset="0"/>
                <a:cs typeface="Consolas" charset="0"/>
              </a:rPr>
              <a:t>="</a:t>
            </a:r>
            <a:r>
              <a:rPr lang="en-US" sz="1200" dirty="0" err="1">
                <a:latin typeface="Consolas" charset="0"/>
                <a:ea typeface="Consolas" charset="0"/>
                <a:cs typeface="Consolas" charset="0"/>
              </a:rPr>
              <a:t>score_docking_low</a:t>
            </a:r>
            <a:r>
              <a:rPr lang="en-US" sz="1200" dirty="0">
                <a:latin typeface="Consolas" charset="0"/>
                <a:ea typeface="Consolas" charset="0"/>
                <a:cs typeface="Consolas" charset="0"/>
              </a:rPr>
              <a:t>" </a:t>
            </a:r>
            <a:r>
              <a:rPr lang="en-US" sz="1200" b="1" dirty="0" err="1">
                <a:latin typeface="Consolas" charset="0"/>
                <a:ea typeface="Consolas" charset="0"/>
                <a:cs typeface="Consolas" charset="0"/>
              </a:rPr>
              <a:t>score_high</a:t>
            </a:r>
            <a:r>
              <a:rPr lang="en-US" sz="1200" dirty="0">
                <a:latin typeface="Consolas" charset="0"/>
                <a:ea typeface="Consolas" charset="0"/>
                <a:cs typeface="Consolas" charset="0"/>
              </a:rPr>
              <a:t>="REF2015" </a:t>
            </a:r>
            <a:r>
              <a:rPr lang="en-US" sz="1200" b="1" dirty="0" err="1">
                <a:latin typeface="Consolas" charset="0"/>
                <a:ea typeface="Consolas" charset="0"/>
                <a:cs typeface="Consolas" charset="0"/>
              </a:rPr>
              <a:t>fullato</a:t>
            </a:r>
            <a:endParaRPr lang="en-US" sz="1200" b="1" dirty="0">
              <a:latin typeface="Consolas" charset="0"/>
              <a:ea typeface="Consolas" charset="0"/>
              <a:cs typeface="Consolas" charset="0"/>
            </a:endParaRPr>
          </a:p>
          <a:p>
            <a:r>
              <a:rPr lang="en-US" sz="1200" dirty="0">
                <a:latin typeface="Consolas" charset="0"/>
                <a:ea typeface="Consolas" charset="0"/>
                <a:cs typeface="Consolas" charset="0"/>
              </a:rPr>
              <a:t>		&lt;</a:t>
            </a:r>
            <a:r>
              <a:rPr lang="en-US" sz="1200" b="1" dirty="0">
                <a:latin typeface="Consolas" charset="0"/>
                <a:ea typeface="Consolas" charset="0"/>
                <a:cs typeface="Consolas" charset="0"/>
              </a:rPr>
              <a:t>Docking</a:t>
            </a:r>
            <a:r>
              <a:rPr lang="en-US" sz="1200" dirty="0">
                <a:latin typeface="Consolas" charset="0"/>
                <a:ea typeface="Consolas" charset="0"/>
                <a:cs typeface="Consolas" charset="0"/>
              </a:rPr>
              <a:t> </a:t>
            </a:r>
            <a:r>
              <a:rPr lang="en-US" sz="1200" b="1" dirty="0">
                <a:latin typeface="Consolas" charset="0"/>
                <a:ea typeface="Consolas" charset="0"/>
                <a:cs typeface="Consolas" charset="0"/>
              </a:rPr>
              <a:t>name</a:t>
            </a:r>
            <a:r>
              <a:rPr lang="en-US" sz="1200" dirty="0">
                <a:latin typeface="Consolas" charset="0"/>
                <a:ea typeface="Consolas" charset="0"/>
                <a:cs typeface="Consolas" charset="0"/>
              </a:rPr>
              <a:t>="</a:t>
            </a:r>
            <a:r>
              <a:rPr lang="en-US" sz="1200" dirty="0" err="1">
                <a:latin typeface="Consolas" charset="0"/>
                <a:ea typeface="Consolas" charset="0"/>
                <a:cs typeface="Consolas" charset="0"/>
              </a:rPr>
              <a:t>dock_high</a:t>
            </a:r>
            <a:r>
              <a:rPr lang="en-US" sz="1200" dirty="0">
                <a:latin typeface="Consolas" charset="0"/>
                <a:ea typeface="Consolas" charset="0"/>
                <a:cs typeface="Consolas" charset="0"/>
              </a:rPr>
              <a:t>" </a:t>
            </a:r>
            <a:r>
              <a:rPr lang="en-US" sz="1200" b="1" dirty="0" err="1">
                <a:latin typeface="Consolas" charset="0"/>
                <a:ea typeface="Consolas" charset="0"/>
                <a:cs typeface="Consolas" charset="0"/>
              </a:rPr>
              <a:t>score_low</a:t>
            </a:r>
            <a:r>
              <a:rPr lang="en-US" sz="1200" dirty="0">
                <a:latin typeface="Consolas" charset="0"/>
                <a:ea typeface="Consolas" charset="0"/>
                <a:cs typeface="Consolas" charset="0"/>
              </a:rPr>
              <a:t>="</a:t>
            </a:r>
            <a:r>
              <a:rPr lang="en-US" sz="1200" dirty="0" err="1">
                <a:latin typeface="Consolas" charset="0"/>
                <a:ea typeface="Consolas" charset="0"/>
                <a:cs typeface="Consolas" charset="0"/>
              </a:rPr>
              <a:t>score_docking_low</a:t>
            </a:r>
            <a:r>
              <a:rPr lang="en-US" sz="1200" dirty="0">
                <a:latin typeface="Consolas" charset="0"/>
                <a:ea typeface="Consolas" charset="0"/>
                <a:cs typeface="Consolas" charset="0"/>
              </a:rPr>
              <a:t>" </a:t>
            </a:r>
            <a:r>
              <a:rPr lang="en-US" sz="1200" b="1" dirty="0" err="1">
                <a:latin typeface="Consolas" charset="0"/>
                <a:ea typeface="Consolas" charset="0"/>
                <a:cs typeface="Consolas" charset="0"/>
              </a:rPr>
              <a:t>score_high</a:t>
            </a:r>
            <a:r>
              <a:rPr lang="en-US" sz="1200" dirty="0">
                <a:latin typeface="Consolas" charset="0"/>
                <a:ea typeface="Consolas" charset="0"/>
                <a:cs typeface="Consolas" charset="0"/>
              </a:rPr>
              <a:t>="REF2015" </a:t>
            </a:r>
            <a:r>
              <a:rPr lang="en-US" sz="1200" b="1" dirty="0" err="1">
                <a:latin typeface="Consolas" charset="0"/>
                <a:ea typeface="Consolas" charset="0"/>
                <a:cs typeface="Consolas" charset="0"/>
              </a:rPr>
              <a:t>fullat</a:t>
            </a:r>
            <a:endParaRPr lang="en-US" sz="1200" b="1" dirty="0">
              <a:latin typeface="Consolas" charset="0"/>
              <a:ea typeface="Consolas" charset="0"/>
              <a:cs typeface="Consolas" charset="0"/>
            </a:endParaRPr>
          </a:p>
          <a:p>
            <a:endParaRPr lang="en-US" sz="1200" dirty="0">
              <a:latin typeface="Consolas" charset="0"/>
              <a:ea typeface="Consolas" charset="0"/>
              <a:cs typeface="Consolas" charset="0"/>
            </a:endParaRPr>
          </a:p>
          <a:p>
            <a:r>
              <a:rPr lang="en-US" sz="1200" dirty="0">
                <a:latin typeface="Consolas" charset="0"/>
                <a:ea typeface="Consolas" charset="0"/>
                <a:cs typeface="Consolas" charset="0"/>
              </a:rPr>
              <a:t>		&lt;</a:t>
            </a:r>
            <a:r>
              <a:rPr lang="en-US" sz="1200" b="1" dirty="0" err="1">
                <a:latin typeface="Consolas" charset="0"/>
                <a:ea typeface="Consolas" charset="0"/>
                <a:cs typeface="Consolas" charset="0"/>
              </a:rPr>
              <a:t>SaveAndRetrieveSidechains</a:t>
            </a:r>
            <a:r>
              <a:rPr lang="en-US" sz="1200" dirty="0">
                <a:latin typeface="Consolas" charset="0"/>
                <a:ea typeface="Consolas" charset="0"/>
                <a:cs typeface="Consolas" charset="0"/>
              </a:rPr>
              <a:t> </a:t>
            </a:r>
            <a:r>
              <a:rPr lang="en-US" sz="1200" b="1" dirty="0">
                <a:latin typeface="Consolas" charset="0"/>
                <a:ea typeface="Consolas" charset="0"/>
                <a:cs typeface="Consolas" charset="0"/>
              </a:rPr>
              <a:t>name</a:t>
            </a:r>
            <a:r>
              <a:rPr lang="en-US" sz="1200" dirty="0">
                <a:latin typeface="Consolas" charset="0"/>
                <a:ea typeface="Consolas" charset="0"/>
                <a:cs typeface="Consolas" charset="0"/>
              </a:rPr>
              <a:t>="</a:t>
            </a:r>
            <a:r>
              <a:rPr lang="en-US" sz="1200" dirty="0" err="1">
                <a:latin typeface="Consolas" charset="0"/>
                <a:ea typeface="Consolas" charset="0"/>
                <a:cs typeface="Consolas" charset="0"/>
              </a:rPr>
              <a:t>srsc</a:t>
            </a:r>
            <a:r>
              <a:rPr lang="en-US" sz="1200" dirty="0">
                <a:latin typeface="Consolas" charset="0"/>
                <a:ea typeface="Consolas" charset="0"/>
                <a:cs typeface="Consolas" charset="0"/>
              </a:rPr>
              <a:t>" </a:t>
            </a:r>
            <a:r>
              <a:rPr lang="en-US" sz="1200" b="1" dirty="0" err="1">
                <a:latin typeface="Consolas" charset="0"/>
                <a:ea typeface="Consolas" charset="0"/>
                <a:cs typeface="Consolas" charset="0"/>
              </a:rPr>
              <a:t>allsc</a:t>
            </a:r>
            <a:r>
              <a:rPr lang="en-US" sz="1200" dirty="0">
                <a:latin typeface="Consolas" charset="0"/>
                <a:ea typeface="Consolas" charset="0"/>
                <a:cs typeface="Consolas" charset="0"/>
              </a:rPr>
              <a:t>="0" /&gt; Speeds the move from centroid t</a:t>
            </a:r>
          </a:p>
          <a:p>
            <a:r>
              <a:rPr lang="en-US" sz="1200" dirty="0">
                <a:latin typeface="Consolas" charset="0"/>
                <a:ea typeface="Consolas" charset="0"/>
                <a:cs typeface="Consolas" charset="0"/>
              </a:rPr>
              <a:t>	&lt;/MOVERS&gt;</a:t>
            </a:r>
          </a:p>
        </p:txBody>
      </p:sp>
    </p:spTree>
    <p:extLst>
      <p:ext uri="{BB962C8B-B14F-4D97-AF65-F5344CB8AC3E}">
        <p14:creationId xmlns:p14="http://schemas.microsoft.com/office/powerpoint/2010/main" val="80436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6571" y="1469571"/>
            <a:ext cx="8359869" cy="13062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Shape 1"/>
          <p:cNvSpPr txBox="1"/>
          <p:nvPr/>
        </p:nvSpPr>
        <p:spPr>
          <a:xfrm>
            <a:off x="457200" y="0"/>
            <a:ext cx="8229240" cy="1142640"/>
          </a:xfrm>
          <a:prstGeom prst="rect">
            <a:avLst/>
          </a:prstGeom>
        </p:spPr>
        <p:txBody>
          <a:bodyPr anchor="ctr"/>
          <a:lstStyle/>
          <a:p>
            <a:pPr algn="ctr">
              <a:lnSpc>
                <a:spcPct val="100000"/>
              </a:lnSpc>
            </a:pPr>
            <a:r>
              <a:rPr lang="en-US" sz="3600" b="1" dirty="0">
                <a:solidFill>
                  <a:srgbClr val="000000"/>
                </a:solidFill>
                <a:latin typeface="Calibri"/>
              </a:rPr>
              <a:t>Docking movers</a:t>
            </a:r>
            <a:endParaRPr b="1" dirty="0"/>
          </a:p>
        </p:txBody>
      </p:sp>
      <p:sp>
        <p:nvSpPr>
          <p:cNvPr id="178" name="TextShape 2"/>
          <p:cNvSpPr txBox="1"/>
          <p:nvPr/>
        </p:nvSpPr>
        <p:spPr>
          <a:xfrm>
            <a:off x="457200" y="1600200"/>
            <a:ext cx="8118389" cy="1175657"/>
          </a:xfrm>
          <a:prstGeom prst="rect">
            <a:avLst/>
          </a:prstGeom>
        </p:spPr>
        <p:txBody>
          <a:bodyPr/>
          <a:lstStyle/>
          <a:p>
            <a:pPr>
              <a:lnSpc>
                <a:spcPct val="100000"/>
              </a:lnSpc>
            </a:pPr>
            <a:r>
              <a:rPr lang="en-US" sz="1500" dirty="0">
                <a:solidFill>
                  <a:srgbClr val="000000"/>
                </a:solidFill>
                <a:latin typeface="Consolas"/>
              </a:rPr>
              <a:t>&lt;</a:t>
            </a:r>
            <a:r>
              <a:rPr lang="en-US" sz="1500" b="1" dirty="0">
                <a:solidFill>
                  <a:srgbClr val="000000"/>
                </a:solidFill>
                <a:latin typeface="Consolas"/>
              </a:rPr>
              <a:t>Docking name</a:t>
            </a:r>
            <a:r>
              <a:rPr lang="en-US" sz="1500" dirty="0">
                <a:solidFill>
                  <a:srgbClr val="000000"/>
                </a:solidFill>
                <a:latin typeface="Consolas"/>
              </a:rPr>
              <a:t>=</a:t>
            </a:r>
            <a:r>
              <a:rPr lang="en-US" sz="1500" i="1" dirty="0">
                <a:solidFill>
                  <a:srgbClr val="000000"/>
                </a:solidFill>
                <a:latin typeface="Consolas"/>
              </a:rPr>
              <a:t>(string) </a:t>
            </a:r>
            <a:r>
              <a:rPr lang="en-US" sz="1500" b="1" dirty="0" err="1">
                <a:solidFill>
                  <a:srgbClr val="000000"/>
                </a:solidFill>
                <a:latin typeface="Consolas"/>
              </a:rPr>
              <a:t>score_low</a:t>
            </a:r>
            <a:r>
              <a:rPr lang="en-US" sz="1500" dirty="0">
                <a:solidFill>
                  <a:srgbClr val="000000"/>
                </a:solidFill>
                <a:latin typeface="Consolas"/>
              </a:rPr>
              <a:t>=</a:t>
            </a:r>
            <a:r>
              <a:rPr lang="en-US" sz="1500" i="1" dirty="0">
                <a:solidFill>
                  <a:srgbClr val="000000"/>
                </a:solidFill>
                <a:latin typeface="Consolas"/>
              </a:rPr>
              <a:t>(string)</a:t>
            </a:r>
            <a:r>
              <a:rPr lang="en-US" sz="1500" dirty="0">
                <a:solidFill>
                  <a:srgbClr val="000000"/>
                </a:solidFill>
                <a:latin typeface="Consolas"/>
              </a:rPr>
              <a:t> </a:t>
            </a:r>
            <a:r>
              <a:rPr lang="en-US" sz="1500" b="1" dirty="0" err="1">
                <a:solidFill>
                  <a:srgbClr val="000000"/>
                </a:solidFill>
                <a:latin typeface="Consolas"/>
              </a:rPr>
              <a:t>score_high</a:t>
            </a:r>
            <a:r>
              <a:rPr lang="en-US" sz="1500" dirty="0">
                <a:solidFill>
                  <a:srgbClr val="000000"/>
                </a:solidFill>
                <a:latin typeface="Consolas"/>
              </a:rPr>
              <a:t>=</a:t>
            </a:r>
            <a:r>
              <a:rPr lang="en-US" sz="1500" i="1" dirty="0">
                <a:solidFill>
                  <a:srgbClr val="000000"/>
                </a:solidFill>
                <a:latin typeface="Consolas"/>
              </a:rPr>
              <a:t>(string)</a:t>
            </a:r>
            <a:r>
              <a:rPr lang="en-US" sz="1500" dirty="0">
                <a:solidFill>
                  <a:srgbClr val="000000"/>
                </a:solidFill>
                <a:latin typeface="Consolas"/>
              </a:rPr>
              <a:t> </a:t>
            </a:r>
            <a:r>
              <a:rPr lang="en-US" sz="1500" b="1" dirty="0" err="1">
                <a:solidFill>
                  <a:srgbClr val="000000"/>
                </a:solidFill>
                <a:latin typeface="Consolas"/>
              </a:rPr>
              <a:t>fullatom</a:t>
            </a:r>
            <a:r>
              <a:rPr lang="en-US" sz="1500" dirty="0">
                <a:solidFill>
                  <a:srgbClr val="000000"/>
                </a:solidFill>
                <a:latin typeface="Consolas"/>
              </a:rPr>
              <a:t>=</a:t>
            </a:r>
            <a:r>
              <a:rPr lang="en-US" sz="1500" i="1" dirty="0">
                <a:solidFill>
                  <a:srgbClr val="000000"/>
                </a:solidFill>
                <a:latin typeface="Consolas"/>
              </a:rPr>
              <a:t>(bool)</a:t>
            </a:r>
            <a:r>
              <a:rPr lang="en-US" sz="1500" dirty="0">
                <a:solidFill>
                  <a:srgbClr val="000000"/>
                </a:solidFill>
                <a:latin typeface="Consolas"/>
              </a:rPr>
              <a:t> </a:t>
            </a:r>
            <a:r>
              <a:rPr lang="en-US" sz="1500" b="1" dirty="0" err="1">
                <a:solidFill>
                  <a:srgbClr val="000000"/>
                </a:solidFill>
                <a:latin typeface="Consolas"/>
              </a:rPr>
              <a:t>local_refine</a:t>
            </a:r>
            <a:r>
              <a:rPr lang="en-US" sz="1500" dirty="0">
                <a:solidFill>
                  <a:srgbClr val="000000"/>
                </a:solidFill>
                <a:latin typeface="Consolas"/>
              </a:rPr>
              <a:t>=</a:t>
            </a:r>
            <a:r>
              <a:rPr lang="en-US" sz="1500" i="1" dirty="0">
                <a:solidFill>
                  <a:srgbClr val="000000"/>
                </a:solidFill>
                <a:latin typeface="Consolas"/>
              </a:rPr>
              <a:t>(bool)</a:t>
            </a:r>
            <a:r>
              <a:rPr lang="en-US" sz="1500" dirty="0">
                <a:solidFill>
                  <a:srgbClr val="000000"/>
                </a:solidFill>
                <a:latin typeface="Consolas"/>
              </a:rPr>
              <a:t> </a:t>
            </a:r>
            <a:r>
              <a:rPr lang="en-US" sz="1500" b="1" dirty="0">
                <a:solidFill>
                  <a:srgbClr val="000000"/>
                </a:solidFill>
                <a:latin typeface="Consolas"/>
              </a:rPr>
              <a:t>jumps</a:t>
            </a:r>
            <a:r>
              <a:rPr lang="en-US" sz="1500" dirty="0">
                <a:solidFill>
                  <a:srgbClr val="000000"/>
                </a:solidFill>
                <a:latin typeface="Consolas"/>
              </a:rPr>
              <a:t>=</a:t>
            </a:r>
            <a:r>
              <a:rPr lang="en-US" sz="1500" i="1" dirty="0">
                <a:solidFill>
                  <a:srgbClr val="000000"/>
                </a:solidFill>
                <a:latin typeface="Consolas"/>
              </a:rPr>
              <a:t>(Integer vector)</a:t>
            </a:r>
            <a:r>
              <a:rPr lang="en-US" sz="1500" dirty="0">
                <a:solidFill>
                  <a:srgbClr val="000000"/>
                </a:solidFill>
                <a:latin typeface="Consolas"/>
              </a:rPr>
              <a:t> </a:t>
            </a:r>
            <a:r>
              <a:rPr lang="en-US" sz="1500" b="1" dirty="0" err="1">
                <a:solidFill>
                  <a:srgbClr val="000000"/>
                </a:solidFill>
                <a:latin typeface="Consolas"/>
              </a:rPr>
              <a:t>optimize_fold_tree</a:t>
            </a:r>
            <a:r>
              <a:rPr lang="en-US" sz="1500" dirty="0">
                <a:solidFill>
                  <a:srgbClr val="000000"/>
                </a:solidFill>
                <a:latin typeface="Consolas"/>
              </a:rPr>
              <a:t>=</a:t>
            </a:r>
            <a:r>
              <a:rPr lang="en-US" sz="1500" i="1" dirty="0">
                <a:solidFill>
                  <a:srgbClr val="000000"/>
                </a:solidFill>
                <a:latin typeface="Consolas"/>
              </a:rPr>
              <a:t>(bool)</a:t>
            </a:r>
            <a:r>
              <a:rPr lang="en-US" sz="1500" dirty="0">
                <a:solidFill>
                  <a:srgbClr val="000000"/>
                </a:solidFill>
                <a:latin typeface="Consolas"/>
              </a:rPr>
              <a:t> </a:t>
            </a:r>
            <a:r>
              <a:rPr lang="en-US" sz="1500" b="1" dirty="0" err="1">
                <a:solidFill>
                  <a:srgbClr val="000000"/>
                </a:solidFill>
                <a:latin typeface="Consolas"/>
              </a:rPr>
              <a:t>conserve_foldtree</a:t>
            </a:r>
            <a:r>
              <a:rPr lang="en-US" sz="1500" dirty="0">
                <a:solidFill>
                  <a:srgbClr val="000000"/>
                </a:solidFill>
                <a:latin typeface="Consolas"/>
              </a:rPr>
              <a:t>=</a:t>
            </a:r>
            <a:r>
              <a:rPr lang="en-US" sz="1500" i="1" dirty="0">
                <a:solidFill>
                  <a:srgbClr val="000000"/>
                </a:solidFill>
                <a:latin typeface="Consolas"/>
              </a:rPr>
              <a:t>(bool)</a:t>
            </a:r>
            <a:r>
              <a:rPr lang="en-US" sz="1500" dirty="0">
                <a:solidFill>
                  <a:srgbClr val="000000"/>
                </a:solidFill>
                <a:latin typeface="Consolas"/>
              </a:rPr>
              <a:t> </a:t>
            </a:r>
            <a:r>
              <a:rPr lang="en-US" sz="1500" b="1" dirty="0">
                <a:solidFill>
                  <a:srgbClr val="000000"/>
                </a:solidFill>
                <a:latin typeface="Consolas"/>
              </a:rPr>
              <a:t>design</a:t>
            </a:r>
            <a:r>
              <a:rPr lang="en-US" sz="1500" dirty="0">
                <a:solidFill>
                  <a:srgbClr val="000000"/>
                </a:solidFill>
                <a:latin typeface="Consolas"/>
              </a:rPr>
              <a:t>=</a:t>
            </a:r>
            <a:r>
              <a:rPr lang="en-US" sz="1500" i="1" dirty="0">
                <a:solidFill>
                  <a:srgbClr val="000000"/>
                </a:solidFill>
                <a:latin typeface="Consolas"/>
              </a:rPr>
              <a:t>(bool)</a:t>
            </a:r>
            <a:r>
              <a:rPr lang="en-US" sz="1500" dirty="0">
                <a:solidFill>
                  <a:srgbClr val="000000"/>
                </a:solidFill>
                <a:latin typeface="Consolas"/>
              </a:rPr>
              <a:t> </a:t>
            </a:r>
            <a:r>
              <a:rPr lang="en-US" sz="1500" b="1" dirty="0" err="1">
                <a:solidFill>
                  <a:srgbClr val="000000"/>
                </a:solidFill>
                <a:latin typeface="Consolas"/>
              </a:rPr>
              <a:t>ignore_default_docking_task</a:t>
            </a:r>
            <a:r>
              <a:rPr lang="en-US" sz="1500" dirty="0">
                <a:solidFill>
                  <a:srgbClr val="000000"/>
                </a:solidFill>
                <a:latin typeface="Consolas"/>
              </a:rPr>
              <a:t>=</a:t>
            </a:r>
            <a:r>
              <a:rPr lang="en-US" sz="1500" i="1" dirty="0">
                <a:solidFill>
                  <a:srgbClr val="000000"/>
                </a:solidFill>
                <a:latin typeface="Consolas"/>
              </a:rPr>
              <a:t>(bool)</a:t>
            </a:r>
            <a:r>
              <a:rPr lang="en-US" sz="1500" dirty="0">
                <a:solidFill>
                  <a:srgbClr val="000000"/>
                </a:solidFill>
                <a:latin typeface="Consolas"/>
              </a:rPr>
              <a:t> </a:t>
            </a:r>
            <a:r>
              <a:rPr lang="en-US" sz="1500" b="1" dirty="0" err="1">
                <a:solidFill>
                  <a:srgbClr val="000000"/>
                </a:solidFill>
                <a:latin typeface="Consolas"/>
              </a:rPr>
              <a:t>task_operations</a:t>
            </a:r>
            <a:r>
              <a:rPr lang="en-US" sz="1500" dirty="0">
                <a:solidFill>
                  <a:srgbClr val="000000"/>
                </a:solidFill>
                <a:latin typeface="Consolas"/>
              </a:rPr>
              <a:t>=</a:t>
            </a:r>
            <a:r>
              <a:rPr lang="en-US" sz="1500" i="1" dirty="0">
                <a:solidFill>
                  <a:srgbClr val="000000"/>
                </a:solidFill>
                <a:latin typeface="Consolas"/>
              </a:rPr>
              <a:t>(comma-separated list)</a:t>
            </a:r>
            <a:r>
              <a:rPr lang="en-US" sz="1500" dirty="0">
                <a:solidFill>
                  <a:srgbClr val="000000"/>
                </a:solidFill>
                <a:latin typeface="Consolas"/>
              </a:rPr>
              <a:t>/&gt;</a:t>
            </a:r>
            <a:endParaRPr dirty="0"/>
          </a:p>
          <a:p>
            <a:pPr>
              <a:lnSpc>
                <a:spcPct val="100000"/>
              </a:lnSpc>
            </a:pPr>
            <a:endParaRPr dirty="0"/>
          </a:p>
          <a:p>
            <a:pPr>
              <a:lnSpc>
                <a:spcPct val="100000"/>
              </a:lnSpc>
              <a:buFont typeface="Arial"/>
              <a:buChar char="•"/>
            </a:pPr>
            <a:endParaRPr lang="en-US" sz="1500" dirty="0">
              <a:solidFill>
                <a:srgbClr val="000000"/>
              </a:solidFill>
              <a:latin typeface="Consolas"/>
            </a:endParaRPr>
          </a:p>
        </p:txBody>
      </p:sp>
      <p:graphicFrame>
        <p:nvGraphicFramePr>
          <p:cNvPr id="7" name="Table 6"/>
          <p:cNvGraphicFramePr>
            <a:graphicFrameLocks noGrp="1"/>
          </p:cNvGraphicFramePr>
          <p:nvPr>
            <p:extLst>
              <p:ext uri="{D42A27DB-BD31-4B8C-83A1-F6EECF244321}">
                <p14:modId xmlns:p14="http://schemas.microsoft.com/office/powerpoint/2010/main" val="1670121529"/>
              </p:ext>
            </p:extLst>
          </p:nvPr>
        </p:nvGraphicFramePr>
        <p:xfrm>
          <a:off x="457200" y="3093720"/>
          <a:ext cx="8026400" cy="2989985"/>
        </p:xfrm>
        <a:graphic>
          <a:graphicData uri="http://schemas.openxmlformats.org/drawingml/2006/table">
            <a:tbl>
              <a:tblPr firstRow="1" bandRow="1">
                <a:tableStyleId>{8EC20E35-A176-4012-BC5E-935CFFF8708E}</a:tableStyleId>
              </a:tblPr>
              <a:tblGrid>
                <a:gridCol w="2324100">
                  <a:extLst>
                    <a:ext uri="{9D8B030D-6E8A-4147-A177-3AD203B41FA5}">
                      <a16:colId xmlns:a16="http://schemas.microsoft.com/office/drawing/2014/main" val="20000"/>
                    </a:ext>
                  </a:extLst>
                </a:gridCol>
                <a:gridCol w="5702300">
                  <a:extLst>
                    <a:ext uri="{9D8B030D-6E8A-4147-A177-3AD203B41FA5}">
                      <a16:colId xmlns:a16="http://schemas.microsoft.com/office/drawing/2014/main" val="20001"/>
                    </a:ext>
                  </a:extLst>
                </a:gridCol>
              </a:tblGrid>
              <a:tr h="204643">
                <a:tc>
                  <a:txBody>
                    <a:bodyPr/>
                    <a:lstStyle/>
                    <a:p>
                      <a:r>
                        <a:rPr lang="en-US" sz="1200" dirty="0">
                          <a:solidFill>
                            <a:schemeClr val="tx1"/>
                          </a:solidFill>
                        </a:rPr>
                        <a:t>Terms</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r>
                        <a:rPr lang="en-US" sz="1200" dirty="0">
                          <a:solidFill>
                            <a:schemeClr val="tx1"/>
                          </a:solidFill>
                        </a:rPr>
                        <a:t>Definition</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204643">
                <a:tc>
                  <a:txBody>
                    <a:bodyPr/>
                    <a:lstStyle/>
                    <a:p>
                      <a:r>
                        <a:rPr lang="en-US" sz="1200" dirty="0" err="1"/>
                        <a:t>score_low</a:t>
                      </a:r>
                      <a:endParaRPr lang="en-US" sz="1200" dirty="0"/>
                    </a:p>
                  </a:txBody>
                  <a:tcPr>
                    <a:lnL w="12700" cap="flat" cmpd="sng" algn="ctr">
                      <a:noFill/>
                      <a:prstDash val="solid"/>
                      <a:round/>
                      <a:headEnd type="none" w="med" len="med"/>
                      <a:tailEnd type="none" w="med" len="med"/>
                    </a:lnL>
                    <a:solidFill>
                      <a:schemeClr val="bg1"/>
                    </a:solidFill>
                  </a:tcPr>
                </a:tc>
                <a:tc>
                  <a:txBody>
                    <a:bodyPr/>
                    <a:lstStyle/>
                    <a:p>
                      <a:pPr algn="l" fontAlgn="b"/>
                      <a:r>
                        <a:rPr lang="en-US" sz="1200" u="none" strike="noStrike" dirty="0">
                          <a:effectLst/>
                        </a:rPr>
                        <a:t> </a:t>
                      </a:r>
                      <a:r>
                        <a:rPr lang="en-US" sz="1200" u="none" strike="noStrike" dirty="0" err="1">
                          <a:effectLst/>
                        </a:rPr>
                        <a:t>scorefxn</a:t>
                      </a:r>
                      <a:r>
                        <a:rPr lang="en-US" sz="1200" u="none" strike="noStrike" dirty="0">
                          <a:effectLst/>
                        </a:rPr>
                        <a:t> for centroid-level docking</a:t>
                      </a:r>
                      <a:endParaRPr lang="en-US" sz="1200" b="0" i="0" u="none" strike="noStrike" dirty="0">
                        <a:solidFill>
                          <a:srgbClr val="000000"/>
                        </a:solidFill>
                        <a:effectLst/>
                        <a:latin typeface="Arial" charset="0"/>
                      </a:endParaRPr>
                    </a:p>
                  </a:txBody>
                  <a:tcPr marL="12700" marR="12700" marT="12700" marB="0" anchor="b">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204643">
                <a:tc>
                  <a:txBody>
                    <a:bodyPr/>
                    <a:lstStyle/>
                    <a:p>
                      <a:r>
                        <a:rPr lang="en-US" sz="1200" dirty="0" err="1"/>
                        <a:t>score_high</a:t>
                      </a:r>
                      <a:endParaRPr lang="en-US" sz="1200" dirty="0"/>
                    </a:p>
                  </a:txBody>
                  <a:tcPr>
                    <a:lnL w="12700" cap="flat" cmpd="sng" algn="ctr">
                      <a:noFill/>
                      <a:prstDash val="solid"/>
                      <a:round/>
                      <a:headEnd type="none" w="med" len="med"/>
                      <a:tailEnd type="none" w="med" len="med"/>
                    </a:lnL>
                    <a:solidFill>
                      <a:schemeClr val="bg1"/>
                    </a:solidFill>
                  </a:tcPr>
                </a:tc>
                <a:tc>
                  <a:txBody>
                    <a:bodyPr/>
                    <a:lstStyle/>
                    <a:p>
                      <a:pPr algn="l" fontAlgn="b"/>
                      <a:r>
                        <a:rPr lang="en-US" sz="1200" u="none" strike="noStrike" dirty="0">
                          <a:effectLst/>
                        </a:rPr>
                        <a:t> </a:t>
                      </a:r>
                      <a:r>
                        <a:rPr lang="en-US" sz="1200" u="none" strike="noStrike" dirty="0" err="1">
                          <a:effectLst/>
                        </a:rPr>
                        <a:t>scorefxn</a:t>
                      </a:r>
                      <a:r>
                        <a:rPr lang="en-US" sz="1200" u="none" strike="noStrike" dirty="0">
                          <a:effectLst/>
                        </a:rPr>
                        <a:t> for full atom docking</a:t>
                      </a:r>
                      <a:endParaRPr lang="en-US" sz="1200" b="0" i="0" u="none" strike="noStrike" dirty="0">
                        <a:solidFill>
                          <a:srgbClr val="000000"/>
                        </a:solidFill>
                        <a:effectLst/>
                        <a:latin typeface="Arial" charset="0"/>
                      </a:endParaRPr>
                    </a:p>
                  </a:txBody>
                  <a:tcPr marL="12700" marR="12700" marT="12700" marB="0" anchor="b">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204643">
                <a:tc>
                  <a:txBody>
                    <a:bodyPr/>
                    <a:lstStyle/>
                    <a:p>
                      <a:r>
                        <a:rPr lang="en-US" sz="1200" dirty="0" err="1"/>
                        <a:t>fullatom</a:t>
                      </a:r>
                      <a:endParaRPr lang="en-US" sz="1200" dirty="0"/>
                    </a:p>
                  </a:txBody>
                  <a:tcPr>
                    <a:lnL w="12700" cap="flat" cmpd="sng" algn="ctr">
                      <a:noFill/>
                      <a:prstDash val="solid"/>
                      <a:round/>
                      <a:headEnd type="none" w="med" len="med"/>
                      <a:tailEnd type="none" w="med" len="med"/>
                    </a:lnL>
                    <a:solidFill>
                      <a:schemeClr val="bg1"/>
                    </a:solidFill>
                  </a:tcPr>
                </a:tc>
                <a:tc>
                  <a:txBody>
                    <a:bodyPr/>
                    <a:lstStyle/>
                    <a:p>
                      <a:pPr algn="l" fontAlgn="b"/>
                      <a:r>
                        <a:rPr lang="en-US" sz="1200" u="none" strike="noStrike" dirty="0">
                          <a:effectLst/>
                        </a:rPr>
                        <a:t> if true, do full atom docking</a:t>
                      </a:r>
                      <a:endParaRPr lang="en-US" sz="1200" b="0" i="0" u="none" strike="noStrike" dirty="0">
                        <a:solidFill>
                          <a:srgbClr val="000000"/>
                        </a:solidFill>
                        <a:effectLst/>
                        <a:latin typeface="Arial" charset="0"/>
                      </a:endParaRPr>
                    </a:p>
                  </a:txBody>
                  <a:tcPr marL="12700" marR="12700" marT="12700" marB="0" anchor="b">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204643">
                <a:tc>
                  <a:txBody>
                    <a:bodyPr/>
                    <a:lstStyle/>
                    <a:p>
                      <a:r>
                        <a:rPr lang="en-US" sz="1200" dirty="0" err="1"/>
                        <a:t>local_refine</a:t>
                      </a:r>
                      <a:endParaRPr lang="en-US" sz="1200" dirty="0"/>
                    </a:p>
                  </a:txBody>
                  <a:tcPr>
                    <a:lnL w="12700" cap="flat" cmpd="sng" algn="ctr">
                      <a:noFill/>
                      <a:prstDash val="solid"/>
                      <a:round/>
                      <a:headEnd type="none" w="med" len="med"/>
                      <a:tailEnd type="none" w="med" len="med"/>
                    </a:lnL>
                    <a:solidFill>
                      <a:schemeClr val="bg1"/>
                    </a:solidFill>
                  </a:tcPr>
                </a:tc>
                <a:tc>
                  <a:txBody>
                    <a:bodyPr/>
                    <a:lstStyle/>
                    <a:p>
                      <a:pPr algn="l" fontAlgn="b"/>
                      <a:r>
                        <a:rPr lang="en-US" sz="1200" u="none" strike="noStrike" dirty="0">
                          <a:effectLst/>
                        </a:rPr>
                        <a:t> if true, skip centroid. </a:t>
                      </a:r>
                      <a:endParaRPr lang="en-US" sz="1200" b="0" i="0" u="none" strike="noStrike" dirty="0">
                        <a:solidFill>
                          <a:srgbClr val="000000"/>
                        </a:solidFill>
                        <a:effectLst/>
                        <a:latin typeface="Arial" charset="0"/>
                      </a:endParaRPr>
                    </a:p>
                  </a:txBody>
                  <a:tcPr marL="12700" marR="12700" marT="12700" marB="0" anchor="b">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295027">
                <a:tc>
                  <a:txBody>
                    <a:bodyPr/>
                    <a:lstStyle/>
                    <a:p>
                      <a:r>
                        <a:rPr lang="en-US" sz="1200" dirty="0"/>
                        <a:t>jumps</a:t>
                      </a:r>
                    </a:p>
                  </a:txBody>
                  <a:tcPr>
                    <a:lnL w="12700" cap="flat" cmpd="sng" algn="ctr">
                      <a:noFill/>
                      <a:prstDash val="solid"/>
                      <a:round/>
                      <a:headEnd type="none" w="med" len="med"/>
                      <a:tailEnd type="none" w="med" len="med"/>
                    </a:lnL>
                    <a:solidFill>
                      <a:schemeClr val="bg1"/>
                    </a:solidFill>
                  </a:tcPr>
                </a:tc>
                <a:tc>
                  <a:txBody>
                    <a:bodyPr/>
                    <a:lstStyle/>
                    <a:p>
                      <a:pPr algn="l" fontAlgn="b"/>
                      <a:r>
                        <a:rPr lang="en-US" sz="1200" u="none" strike="noStrike" dirty="0">
                          <a:effectLst/>
                        </a:rPr>
                        <a:t> where should we carry out rigid body motions (not used here)</a:t>
                      </a:r>
                      <a:endParaRPr lang="en-US" sz="1200" b="0" i="0" u="none" strike="noStrike" dirty="0">
                        <a:solidFill>
                          <a:srgbClr val="000000"/>
                        </a:solidFill>
                        <a:effectLst/>
                        <a:latin typeface="Arial" charset="0"/>
                      </a:endParaRPr>
                    </a:p>
                  </a:txBody>
                  <a:tcPr marL="12700" marR="12700" marT="12700" marB="0" anchor="b">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295027">
                <a:tc>
                  <a:txBody>
                    <a:bodyPr/>
                    <a:lstStyle/>
                    <a:p>
                      <a:r>
                        <a:rPr lang="en-US" sz="1200" dirty="0" err="1"/>
                        <a:t>optimize_fold_tree</a:t>
                      </a:r>
                      <a:endParaRPr lang="en-US" sz="1200" dirty="0"/>
                    </a:p>
                  </a:txBody>
                  <a:tcPr>
                    <a:lnL w="12700" cap="flat" cmpd="sng" algn="ctr">
                      <a:noFill/>
                      <a:prstDash val="solid"/>
                      <a:round/>
                      <a:headEnd type="none" w="med" len="med"/>
                      <a:tailEnd type="none" w="med" len="med"/>
                    </a:lnL>
                    <a:solidFill>
                      <a:schemeClr val="bg1"/>
                    </a:solidFill>
                  </a:tcPr>
                </a:tc>
                <a:tc>
                  <a:txBody>
                    <a:bodyPr/>
                    <a:lstStyle/>
                    <a:p>
                      <a:pPr algn="l" fontAlgn="b"/>
                      <a:r>
                        <a:rPr lang="en-US" sz="1200" u="none" strike="noStrike" dirty="0">
                          <a:effectLst/>
                        </a:rPr>
                        <a:t> should </a:t>
                      </a:r>
                      <a:r>
                        <a:rPr lang="en-US" sz="1200" u="none" strike="noStrike" dirty="0" err="1">
                          <a:effectLst/>
                        </a:rPr>
                        <a:t>DockingProtocol</a:t>
                      </a:r>
                      <a:r>
                        <a:rPr lang="en-US" sz="1200" u="none" strike="noStrike" dirty="0">
                          <a:effectLst/>
                        </a:rPr>
                        <a:t> make the fold tree for this pose </a:t>
                      </a:r>
                      <a:endParaRPr lang="en-US" sz="1200" b="0" i="0" u="none" strike="noStrike" dirty="0">
                        <a:solidFill>
                          <a:srgbClr val="000000"/>
                        </a:solidFill>
                        <a:effectLst/>
                        <a:latin typeface="Arial" charset="0"/>
                      </a:endParaRPr>
                    </a:p>
                  </a:txBody>
                  <a:tcPr marL="12700" marR="12700" marT="12700" marB="0" anchor="b">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295027">
                <a:tc>
                  <a:txBody>
                    <a:bodyPr/>
                    <a:lstStyle/>
                    <a:p>
                      <a:r>
                        <a:rPr lang="en-US" sz="1200" dirty="0" err="1"/>
                        <a:t>conserve_fold_tree</a:t>
                      </a:r>
                      <a:endParaRPr lang="en-US" sz="1200" dirty="0"/>
                    </a:p>
                  </a:txBody>
                  <a:tcPr>
                    <a:lnL w="12700" cap="flat" cmpd="sng" algn="ctr">
                      <a:noFill/>
                      <a:prstDash val="solid"/>
                      <a:round/>
                      <a:headEnd type="none" w="med" len="med"/>
                      <a:tailEnd type="none" w="med" len="med"/>
                    </a:lnL>
                    <a:solidFill>
                      <a:schemeClr val="bg1"/>
                    </a:solidFill>
                  </a:tcPr>
                </a:tc>
                <a:tc>
                  <a:txBody>
                    <a:bodyPr/>
                    <a:lstStyle/>
                    <a:p>
                      <a:pPr algn="l" fontAlgn="b"/>
                      <a:r>
                        <a:rPr lang="en-US" sz="1200" u="none" strike="noStrike" dirty="0">
                          <a:effectLst/>
                        </a:rPr>
                        <a:t> should </a:t>
                      </a:r>
                      <a:r>
                        <a:rPr lang="en-US" sz="1200" u="none" strike="noStrike" dirty="0" err="1">
                          <a:effectLst/>
                        </a:rPr>
                        <a:t>DockingProtocol</a:t>
                      </a:r>
                      <a:r>
                        <a:rPr lang="en-US" sz="1200" u="none" strike="noStrike" dirty="0">
                          <a:effectLst/>
                        </a:rPr>
                        <a:t> reset the fold tree to the input one after it is done</a:t>
                      </a:r>
                      <a:endParaRPr lang="en-US" sz="1200" b="0" i="0" u="none" strike="noStrike" dirty="0">
                        <a:solidFill>
                          <a:srgbClr val="000000"/>
                        </a:solidFill>
                        <a:effectLst/>
                        <a:latin typeface="Arial" charset="0"/>
                      </a:endParaRPr>
                    </a:p>
                  </a:txBody>
                  <a:tcPr marL="12700" marR="12700" marT="12700" marB="0" anchor="b">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295027">
                <a:tc>
                  <a:txBody>
                    <a:bodyPr/>
                    <a:lstStyle/>
                    <a:p>
                      <a:r>
                        <a:rPr lang="en-US" sz="1200" dirty="0"/>
                        <a:t>design</a:t>
                      </a:r>
                    </a:p>
                  </a:txBody>
                  <a:tcPr>
                    <a:lnL w="12700" cap="flat" cmpd="sng" algn="ctr">
                      <a:noFill/>
                      <a:prstDash val="solid"/>
                      <a:round/>
                      <a:headEnd type="none" w="med" len="med"/>
                      <a:tailEnd type="none" w="med" len="med"/>
                    </a:lnL>
                    <a:solidFill>
                      <a:schemeClr val="bg1"/>
                    </a:solidFill>
                  </a:tcPr>
                </a:tc>
                <a:tc>
                  <a:txBody>
                    <a:bodyPr/>
                    <a:lstStyle/>
                    <a:p>
                      <a:pPr algn="l" fontAlgn="b"/>
                      <a:r>
                        <a:rPr lang="en-US" sz="1200" u="none" strike="noStrike" dirty="0">
                          <a:effectLst/>
                        </a:rPr>
                        <a:t> interface design for all chains downstream of the </a:t>
                      </a:r>
                      <a:r>
                        <a:rPr lang="en-US" sz="1200" u="none" strike="noStrike" dirty="0" err="1">
                          <a:effectLst/>
                        </a:rPr>
                        <a:t>rb_jump</a:t>
                      </a:r>
                      <a:endParaRPr lang="en-US" sz="1200" b="0" i="0" u="none" strike="noStrike" dirty="0">
                        <a:solidFill>
                          <a:srgbClr val="000000"/>
                        </a:solidFill>
                        <a:effectLst/>
                        <a:latin typeface="Arial" charset="0"/>
                      </a:endParaRPr>
                    </a:p>
                  </a:txBody>
                  <a:tcPr marL="12700" marR="12700" marT="12700" marB="0" anchor="b">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38277">
                <a:tc>
                  <a:txBody>
                    <a:bodyPr/>
                    <a:lstStyle/>
                    <a:p>
                      <a:r>
                        <a:rPr lang="en-US" sz="1200" dirty="0" err="1"/>
                        <a:t>ignore_default_docking_task</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bg1"/>
                    </a:solidFill>
                  </a:tcPr>
                </a:tc>
                <a:tc>
                  <a:txBody>
                    <a:bodyPr/>
                    <a:lstStyle/>
                    <a:p>
                      <a:pPr algn="l" fontAlgn="b"/>
                      <a:r>
                        <a:rPr lang="en-US" sz="1200" u="none" strike="noStrike" dirty="0">
                          <a:effectLst/>
                        </a:rPr>
                        <a:t>allows you to ignore the default docking task and only use the ones defined in your </a:t>
                      </a:r>
                      <a:r>
                        <a:rPr lang="en-US" sz="1200" u="none" strike="noStrike" dirty="0" err="1">
                          <a:effectLst/>
                        </a:rPr>
                        <a:t>task_operations</a:t>
                      </a:r>
                      <a:r>
                        <a:rPr lang="en-US" sz="1200" u="none" strike="noStrike" dirty="0">
                          <a:effectLst/>
                        </a:rPr>
                        <a:t> section</a:t>
                      </a:r>
                      <a:endParaRPr lang="en-US" sz="1200" b="0" i="0" u="none" strike="noStrike" dirty="0">
                        <a:solidFill>
                          <a:srgbClr val="000000"/>
                        </a:solidFill>
                        <a:effectLst/>
                        <a:latin typeface="Arial" charset="0"/>
                      </a:endParaRP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30045" y="5123640"/>
            <a:ext cx="8359869" cy="6346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0045" y="2000911"/>
            <a:ext cx="8359869" cy="20644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CustomShape 2"/>
          <p:cNvSpPr/>
          <p:nvPr/>
        </p:nvSpPr>
        <p:spPr>
          <a:xfrm>
            <a:off x="457200" y="2146806"/>
            <a:ext cx="8152920" cy="1791730"/>
          </a:xfrm>
          <a:prstGeom prst="rect">
            <a:avLst/>
          </a:prstGeom>
          <a:noFill/>
          <a:ln>
            <a:noFill/>
          </a:ln>
        </p:spPr>
        <p:txBody>
          <a:bodyPr lIns="90000" tIns="45000" rIns="90000" bIns="45000"/>
          <a:lstStyle/>
          <a:p>
            <a:pPr>
              <a:lnSpc>
                <a:spcPct val="100000"/>
              </a:lnSpc>
            </a:pPr>
            <a:r>
              <a:rPr lang="en-US" sz="1500" dirty="0">
                <a:solidFill>
                  <a:srgbClr val="2F2B20"/>
                </a:solidFill>
                <a:latin typeface="Consolas"/>
              </a:rPr>
              <a:t>&lt;</a:t>
            </a:r>
            <a:r>
              <a:rPr lang="en-US" sz="1500" b="1" dirty="0">
                <a:solidFill>
                  <a:srgbClr val="2F2B20"/>
                </a:solidFill>
                <a:latin typeface="Consolas"/>
              </a:rPr>
              <a:t>Docking name</a:t>
            </a:r>
            <a:r>
              <a:rPr lang="en-US" sz="1500" dirty="0">
                <a:solidFill>
                  <a:srgbClr val="2F2B20"/>
                </a:solidFill>
                <a:latin typeface="Consolas"/>
              </a:rPr>
              <a:t>="</a:t>
            </a:r>
            <a:r>
              <a:rPr lang="en-US" sz="1500" dirty="0" err="1">
                <a:solidFill>
                  <a:srgbClr val="2F2B20"/>
                </a:solidFill>
                <a:latin typeface="Consolas"/>
              </a:rPr>
              <a:t>dock_low</a:t>
            </a:r>
            <a:r>
              <a:rPr lang="en-US" sz="1500" dirty="0">
                <a:solidFill>
                  <a:srgbClr val="2F2B20"/>
                </a:solidFill>
                <a:latin typeface="Consolas"/>
              </a:rPr>
              <a:t>" </a:t>
            </a:r>
            <a:r>
              <a:rPr lang="en-US" sz="1500" b="1" dirty="0" err="1">
                <a:solidFill>
                  <a:srgbClr val="2F2B20"/>
                </a:solidFill>
                <a:latin typeface="Consolas"/>
              </a:rPr>
              <a:t>score_low</a:t>
            </a:r>
            <a:r>
              <a:rPr lang="en-US" sz="1500" dirty="0">
                <a:solidFill>
                  <a:srgbClr val="2F2B20"/>
                </a:solidFill>
                <a:latin typeface="Consolas"/>
              </a:rPr>
              <a:t>="</a:t>
            </a:r>
            <a:r>
              <a:rPr lang="en-US" sz="1500" dirty="0" err="1">
                <a:solidFill>
                  <a:srgbClr val="2F2B20"/>
                </a:solidFill>
                <a:latin typeface="Consolas"/>
              </a:rPr>
              <a:t>score_docking_low</a:t>
            </a:r>
            <a:r>
              <a:rPr lang="en-US" sz="1500" dirty="0">
                <a:solidFill>
                  <a:srgbClr val="2F2B20"/>
                </a:solidFill>
                <a:latin typeface="Consolas"/>
              </a:rPr>
              <a:t>" </a:t>
            </a:r>
            <a:r>
              <a:rPr lang="en-US" sz="1500" b="1" dirty="0" err="1">
                <a:solidFill>
                  <a:srgbClr val="2F2B20"/>
                </a:solidFill>
                <a:latin typeface="Consolas"/>
              </a:rPr>
              <a:t>score_high</a:t>
            </a:r>
            <a:r>
              <a:rPr lang="en-US" sz="1500" dirty="0">
                <a:solidFill>
                  <a:srgbClr val="2F2B20"/>
                </a:solidFill>
                <a:latin typeface="Consolas"/>
              </a:rPr>
              <a:t>="REF2015" </a:t>
            </a:r>
            <a:r>
              <a:rPr lang="en-US" sz="1500" b="1" dirty="0" err="1">
                <a:solidFill>
                  <a:srgbClr val="2F2B20"/>
                </a:solidFill>
                <a:latin typeface="Consolas"/>
              </a:rPr>
              <a:t>fullatom</a:t>
            </a:r>
            <a:r>
              <a:rPr lang="en-US" sz="1500" dirty="0">
                <a:solidFill>
                  <a:srgbClr val="2F2B20"/>
                </a:solidFill>
                <a:latin typeface="Consolas"/>
              </a:rPr>
              <a:t>="0" </a:t>
            </a:r>
            <a:r>
              <a:rPr lang="en-US" sz="1500" b="1" dirty="0" err="1">
                <a:solidFill>
                  <a:srgbClr val="2F2B20"/>
                </a:solidFill>
                <a:latin typeface="Consolas"/>
              </a:rPr>
              <a:t>local_refine</a:t>
            </a:r>
            <a:r>
              <a:rPr lang="en-US" sz="1500" b="1" dirty="0">
                <a:solidFill>
                  <a:srgbClr val="2F2B20"/>
                </a:solidFill>
                <a:latin typeface="Consolas"/>
              </a:rPr>
              <a:t>=</a:t>
            </a:r>
            <a:r>
              <a:rPr lang="en-US" sz="1500" dirty="0">
                <a:solidFill>
                  <a:srgbClr val="2F2B20"/>
                </a:solidFill>
                <a:latin typeface="Consolas"/>
              </a:rPr>
              <a:t>"0” </a:t>
            </a:r>
            <a:r>
              <a:rPr lang="en-US" sz="1500" b="1" dirty="0" err="1">
                <a:solidFill>
                  <a:srgbClr val="2F2B20"/>
                </a:solidFill>
                <a:latin typeface="Consolas"/>
              </a:rPr>
              <a:t>ignore_default_docking_task</a:t>
            </a:r>
            <a:r>
              <a:rPr lang="en-US" sz="1500" dirty="0">
                <a:solidFill>
                  <a:srgbClr val="2F2B20"/>
                </a:solidFill>
                <a:latin typeface="Consolas"/>
              </a:rPr>
              <a:t>="0" </a:t>
            </a:r>
            <a:r>
              <a:rPr lang="en-US" sz="1500" b="1" dirty="0">
                <a:solidFill>
                  <a:srgbClr val="2F2B20"/>
                </a:solidFill>
                <a:latin typeface="Consolas"/>
              </a:rPr>
              <a:t>design</a:t>
            </a:r>
            <a:r>
              <a:rPr lang="en-US" sz="1500" dirty="0">
                <a:solidFill>
                  <a:srgbClr val="2F2B20"/>
                </a:solidFill>
                <a:latin typeface="Consolas"/>
              </a:rPr>
              <a:t>="0" </a:t>
            </a:r>
            <a:r>
              <a:rPr lang="en-US" sz="1500" b="1" dirty="0" err="1">
                <a:solidFill>
                  <a:srgbClr val="2F2B20"/>
                </a:solidFill>
                <a:latin typeface="Consolas"/>
              </a:rPr>
              <a:t>task_operations</a:t>
            </a:r>
            <a:r>
              <a:rPr lang="en-US" sz="1500" dirty="0">
                <a:solidFill>
                  <a:srgbClr val="2F2B20"/>
                </a:solidFill>
                <a:latin typeface="Consolas"/>
              </a:rPr>
              <a:t>="</a:t>
            </a:r>
            <a:r>
              <a:rPr lang="en-US" sz="1500" dirty="0" err="1">
                <a:solidFill>
                  <a:srgbClr val="2F2B20"/>
                </a:solidFill>
                <a:latin typeface="Consolas"/>
              </a:rPr>
              <a:t>ifcl,prfrp</a:t>
            </a:r>
            <a:r>
              <a:rPr lang="en-US" sz="1500" dirty="0">
                <a:solidFill>
                  <a:srgbClr val="2F2B20"/>
                </a:solidFill>
                <a:latin typeface="Consolas"/>
              </a:rPr>
              <a:t>" </a:t>
            </a:r>
            <a:r>
              <a:rPr lang="en-US" sz="1500" b="1" dirty="0">
                <a:solidFill>
                  <a:srgbClr val="2F2B20"/>
                </a:solidFill>
                <a:latin typeface="Consolas"/>
              </a:rPr>
              <a:t>jumps</a:t>
            </a:r>
            <a:r>
              <a:rPr lang="en-US" sz="1500" dirty="0">
                <a:solidFill>
                  <a:srgbClr val="2F2B20"/>
                </a:solidFill>
                <a:latin typeface="Consolas"/>
              </a:rPr>
              <a:t>="1"/&gt;</a:t>
            </a:r>
            <a:endParaRPr dirty="0"/>
          </a:p>
          <a:p>
            <a:pPr>
              <a:lnSpc>
                <a:spcPct val="100000"/>
              </a:lnSpc>
            </a:pPr>
            <a:endParaRPr dirty="0"/>
          </a:p>
          <a:p>
            <a:pPr>
              <a:lnSpc>
                <a:spcPct val="100000"/>
              </a:lnSpc>
            </a:pPr>
            <a:r>
              <a:rPr lang="en-US" sz="1500" dirty="0">
                <a:solidFill>
                  <a:srgbClr val="2F2B20"/>
                </a:solidFill>
                <a:latin typeface="Consolas"/>
              </a:rPr>
              <a:t>&lt;</a:t>
            </a:r>
            <a:r>
              <a:rPr lang="en-US" sz="1500" b="1" dirty="0">
                <a:solidFill>
                  <a:srgbClr val="2F2B20"/>
                </a:solidFill>
                <a:latin typeface="Consolas"/>
              </a:rPr>
              <a:t>Docking name</a:t>
            </a:r>
            <a:r>
              <a:rPr lang="en-US" sz="1500" dirty="0">
                <a:solidFill>
                  <a:srgbClr val="2F2B20"/>
                </a:solidFill>
                <a:latin typeface="Consolas"/>
              </a:rPr>
              <a:t>="</a:t>
            </a:r>
            <a:r>
              <a:rPr lang="en-US" sz="1500" dirty="0" err="1">
                <a:solidFill>
                  <a:srgbClr val="2F2B20"/>
                </a:solidFill>
                <a:latin typeface="Consolas"/>
              </a:rPr>
              <a:t>dock_high</a:t>
            </a:r>
            <a:r>
              <a:rPr lang="en-US" sz="1500" dirty="0">
                <a:solidFill>
                  <a:srgbClr val="2F2B20"/>
                </a:solidFill>
                <a:latin typeface="Consolas"/>
              </a:rPr>
              <a:t>" </a:t>
            </a:r>
            <a:r>
              <a:rPr lang="en-US" sz="1500" b="1" dirty="0" err="1">
                <a:solidFill>
                  <a:srgbClr val="2F2B20"/>
                </a:solidFill>
                <a:latin typeface="Consolas"/>
              </a:rPr>
              <a:t>score_low</a:t>
            </a:r>
            <a:r>
              <a:rPr lang="en-US" sz="1500" dirty="0">
                <a:solidFill>
                  <a:srgbClr val="2F2B20"/>
                </a:solidFill>
                <a:latin typeface="Consolas"/>
              </a:rPr>
              <a:t>="</a:t>
            </a:r>
            <a:r>
              <a:rPr lang="en-US" sz="1500" dirty="0" err="1">
                <a:solidFill>
                  <a:srgbClr val="2F2B20"/>
                </a:solidFill>
                <a:latin typeface="Consolas"/>
              </a:rPr>
              <a:t>score_docking_low</a:t>
            </a:r>
            <a:r>
              <a:rPr lang="en-US" sz="1500" dirty="0">
                <a:solidFill>
                  <a:srgbClr val="2F2B20"/>
                </a:solidFill>
                <a:latin typeface="Consolas"/>
              </a:rPr>
              <a:t>" </a:t>
            </a:r>
            <a:r>
              <a:rPr lang="en-US" sz="1500" b="1" dirty="0" err="1">
                <a:solidFill>
                  <a:srgbClr val="2F2B20"/>
                </a:solidFill>
                <a:latin typeface="Consolas"/>
              </a:rPr>
              <a:t>score_high</a:t>
            </a:r>
            <a:r>
              <a:rPr lang="en-US" sz="1500" dirty="0">
                <a:solidFill>
                  <a:srgbClr val="2F2B20"/>
                </a:solidFill>
                <a:latin typeface="Consolas"/>
              </a:rPr>
              <a:t>="REF2015" </a:t>
            </a:r>
            <a:r>
              <a:rPr lang="en-US" sz="1500" b="1" dirty="0" err="1">
                <a:solidFill>
                  <a:srgbClr val="2F2B20"/>
                </a:solidFill>
                <a:latin typeface="Consolas"/>
              </a:rPr>
              <a:t>fullatom</a:t>
            </a:r>
            <a:r>
              <a:rPr lang="en-US" sz="1500" dirty="0">
                <a:solidFill>
                  <a:srgbClr val="2F2B20"/>
                </a:solidFill>
                <a:latin typeface="Consolas"/>
              </a:rPr>
              <a:t>="1" </a:t>
            </a:r>
            <a:r>
              <a:rPr lang="en-US" sz="1500" b="1" dirty="0" err="1">
                <a:solidFill>
                  <a:srgbClr val="2F2B20"/>
                </a:solidFill>
                <a:latin typeface="Consolas"/>
              </a:rPr>
              <a:t>local_refine</a:t>
            </a:r>
            <a:r>
              <a:rPr lang="en-US" sz="1500" dirty="0">
                <a:solidFill>
                  <a:srgbClr val="2F2B20"/>
                </a:solidFill>
                <a:latin typeface="Consolas"/>
              </a:rPr>
              <a:t>="1” </a:t>
            </a:r>
            <a:r>
              <a:rPr lang="en-US" sz="1500" b="1" dirty="0">
                <a:solidFill>
                  <a:srgbClr val="2F2B20"/>
                </a:solidFill>
                <a:latin typeface="Consolas"/>
              </a:rPr>
              <a:t>design</a:t>
            </a:r>
            <a:r>
              <a:rPr lang="en-US" sz="1500" dirty="0">
                <a:solidFill>
                  <a:srgbClr val="2F2B20"/>
                </a:solidFill>
                <a:latin typeface="Consolas"/>
              </a:rPr>
              <a:t>="0" </a:t>
            </a:r>
            <a:r>
              <a:rPr lang="en-US" sz="1500" b="1" dirty="0" err="1">
                <a:solidFill>
                  <a:srgbClr val="2F2B20"/>
                </a:solidFill>
                <a:latin typeface="Consolas"/>
              </a:rPr>
              <a:t>task_operations</a:t>
            </a:r>
            <a:r>
              <a:rPr lang="en-US" sz="1500" dirty="0">
                <a:solidFill>
                  <a:srgbClr val="2F2B20"/>
                </a:solidFill>
                <a:latin typeface="Consolas"/>
              </a:rPr>
              <a:t>="</a:t>
            </a:r>
            <a:r>
              <a:rPr lang="en-US" sz="1500" dirty="0" err="1">
                <a:solidFill>
                  <a:srgbClr val="2F2B20"/>
                </a:solidFill>
                <a:latin typeface="Consolas"/>
              </a:rPr>
              <a:t>ifcl,prfrp</a:t>
            </a:r>
            <a:r>
              <a:rPr lang="en-US" sz="1500" dirty="0">
                <a:solidFill>
                  <a:srgbClr val="2F2B20"/>
                </a:solidFill>
                <a:latin typeface="Consolas"/>
              </a:rPr>
              <a:t>" </a:t>
            </a:r>
            <a:r>
              <a:rPr lang="en-US" sz="1500" b="1" dirty="0">
                <a:solidFill>
                  <a:srgbClr val="2F2B20"/>
                </a:solidFill>
                <a:latin typeface="Consolas"/>
              </a:rPr>
              <a:t>jumps</a:t>
            </a:r>
            <a:r>
              <a:rPr lang="en-US" sz="1500" dirty="0">
                <a:solidFill>
                  <a:srgbClr val="2F2B20"/>
                </a:solidFill>
                <a:latin typeface="Consolas"/>
              </a:rPr>
              <a:t>="1"/&gt;</a:t>
            </a:r>
            <a:endParaRPr dirty="0"/>
          </a:p>
        </p:txBody>
      </p:sp>
      <p:sp>
        <p:nvSpPr>
          <p:cNvPr id="6" name="TextShape 1"/>
          <p:cNvSpPr txBox="1"/>
          <p:nvPr/>
        </p:nvSpPr>
        <p:spPr>
          <a:xfrm>
            <a:off x="457200" y="0"/>
            <a:ext cx="8229240" cy="1142640"/>
          </a:xfrm>
          <a:prstGeom prst="rect">
            <a:avLst/>
          </a:prstGeom>
        </p:spPr>
        <p:txBody>
          <a:bodyPr anchor="ctr"/>
          <a:lstStyle/>
          <a:p>
            <a:pPr algn="ctr">
              <a:lnSpc>
                <a:spcPct val="100000"/>
              </a:lnSpc>
            </a:pPr>
            <a:r>
              <a:rPr lang="en-US" sz="3600" b="1" dirty="0">
                <a:solidFill>
                  <a:srgbClr val="000000"/>
                </a:solidFill>
                <a:latin typeface="Calibri"/>
              </a:rPr>
              <a:t>Docking movers</a:t>
            </a:r>
            <a:endParaRPr b="1" dirty="0"/>
          </a:p>
        </p:txBody>
      </p:sp>
      <p:sp>
        <p:nvSpPr>
          <p:cNvPr id="7" name="CustomShape 2"/>
          <p:cNvSpPr/>
          <p:nvPr/>
        </p:nvSpPr>
        <p:spPr>
          <a:xfrm>
            <a:off x="533520" y="5250479"/>
            <a:ext cx="8152920" cy="396560"/>
          </a:xfrm>
          <a:prstGeom prst="rect">
            <a:avLst/>
          </a:prstGeom>
          <a:noFill/>
          <a:ln>
            <a:noFill/>
          </a:ln>
        </p:spPr>
        <p:txBody>
          <a:bodyPr lIns="90000" tIns="45000" rIns="90000" bIns="45000"/>
          <a:lstStyle/>
          <a:p>
            <a:pPr>
              <a:lnSpc>
                <a:spcPct val="100000"/>
              </a:lnSpc>
            </a:pPr>
            <a:r>
              <a:rPr lang="en-US" sz="1500" dirty="0">
                <a:solidFill>
                  <a:srgbClr val="2F2B20"/>
                </a:solidFill>
                <a:latin typeface="Consolas"/>
              </a:rPr>
              <a:t>&lt;</a:t>
            </a:r>
            <a:r>
              <a:rPr lang="en-US" sz="1500" b="1" dirty="0" err="1">
                <a:solidFill>
                  <a:srgbClr val="2F2B20"/>
                </a:solidFill>
                <a:latin typeface="Consolas"/>
              </a:rPr>
              <a:t>SaveAndRetrieveSidechains</a:t>
            </a:r>
            <a:r>
              <a:rPr lang="en-US" sz="1500" b="1" dirty="0">
                <a:solidFill>
                  <a:srgbClr val="2F2B20"/>
                </a:solidFill>
                <a:latin typeface="Consolas"/>
              </a:rPr>
              <a:t> name</a:t>
            </a:r>
            <a:r>
              <a:rPr lang="en-US" sz="1500" dirty="0">
                <a:solidFill>
                  <a:srgbClr val="2F2B20"/>
                </a:solidFill>
                <a:latin typeface="Consolas"/>
              </a:rPr>
              <a:t>="</a:t>
            </a:r>
            <a:r>
              <a:rPr lang="en-US" sz="1500" dirty="0" err="1">
                <a:solidFill>
                  <a:srgbClr val="2F2B20"/>
                </a:solidFill>
                <a:latin typeface="Consolas"/>
              </a:rPr>
              <a:t>srsc</a:t>
            </a:r>
            <a:r>
              <a:rPr lang="en-US" sz="1500" dirty="0">
                <a:solidFill>
                  <a:srgbClr val="2F2B20"/>
                </a:solidFill>
                <a:latin typeface="Consolas"/>
              </a:rPr>
              <a:t>" </a:t>
            </a:r>
            <a:r>
              <a:rPr lang="en-US" sz="1500" b="1" dirty="0" err="1">
                <a:solidFill>
                  <a:srgbClr val="2F2B20"/>
                </a:solidFill>
                <a:latin typeface="Consolas"/>
              </a:rPr>
              <a:t>allsc</a:t>
            </a:r>
            <a:r>
              <a:rPr lang="en-US" sz="1500" dirty="0">
                <a:solidFill>
                  <a:srgbClr val="2F2B20"/>
                </a:solidFill>
                <a:latin typeface="Consolas"/>
              </a:rPr>
              <a:t>="0" /&gt;</a:t>
            </a:r>
            <a:endParaRPr dirty="0"/>
          </a:p>
        </p:txBody>
      </p:sp>
      <p:sp>
        <p:nvSpPr>
          <p:cNvPr id="8" name="TextBox 7"/>
          <p:cNvSpPr txBox="1"/>
          <p:nvPr/>
        </p:nvSpPr>
        <p:spPr>
          <a:xfrm>
            <a:off x="533520" y="1444668"/>
            <a:ext cx="7290487" cy="400110"/>
          </a:xfrm>
          <a:prstGeom prst="rect">
            <a:avLst/>
          </a:prstGeom>
          <a:noFill/>
        </p:spPr>
        <p:txBody>
          <a:bodyPr wrap="square" rtlCol="0">
            <a:spAutoFit/>
          </a:bodyPr>
          <a:lstStyle/>
          <a:p>
            <a:r>
              <a:rPr lang="en-US" sz="2000" dirty="0">
                <a:latin typeface="Calibri" charset="0"/>
                <a:ea typeface="Calibri" charset="0"/>
                <a:cs typeface="Calibri" charset="0"/>
              </a:rPr>
              <a:t>2 Docking Movers have been defined </a:t>
            </a:r>
            <a:r>
              <a:rPr lang="mr-IN" sz="2000" dirty="0">
                <a:latin typeface="Calibri" charset="0"/>
                <a:ea typeface="Calibri" charset="0"/>
                <a:cs typeface="Calibri" charset="0"/>
              </a:rPr>
              <a:t>–</a:t>
            </a:r>
            <a:r>
              <a:rPr lang="en-US" sz="2000" dirty="0">
                <a:latin typeface="Calibri" charset="0"/>
                <a:ea typeface="Calibri" charset="0"/>
                <a:cs typeface="Calibri" charset="0"/>
              </a:rPr>
              <a:t> low res and high res docking</a:t>
            </a:r>
          </a:p>
        </p:txBody>
      </p:sp>
      <p:sp>
        <p:nvSpPr>
          <p:cNvPr id="9" name="TextBox 8"/>
          <p:cNvSpPr txBox="1"/>
          <p:nvPr/>
        </p:nvSpPr>
        <p:spPr>
          <a:xfrm>
            <a:off x="533519" y="4240564"/>
            <a:ext cx="7290487" cy="707886"/>
          </a:xfrm>
          <a:prstGeom prst="rect">
            <a:avLst/>
          </a:prstGeom>
          <a:noFill/>
        </p:spPr>
        <p:txBody>
          <a:bodyPr wrap="square" rtlCol="0">
            <a:spAutoFit/>
          </a:bodyPr>
          <a:lstStyle/>
          <a:p>
            <a:r>
              <a:rPr lang="en-US" sz="2000" dirty="0">
                <a:latin typeface="Calibri" charset="0"/>
                <a:ea typeface="Calibri" charset="0"/>
                <a:cs typeface="Calibri" charset="0"/>
              </a:rPr>
              <a:t>Additionally a mover to speed the move from centroid (low res) to full atom (high res) docking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825283"/>
            <a:ext cx="8359869" cy="7334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Shape 1"/>
          <p:cNvSpPr txBox="1"/>
          <p:nvPr/>
        </p:nvSpPr>
        <p:spPr>
          <a:xfrm>
            <a:off x="457200" y="23671"/>
            <a:ext cx="8229240" cy="1142640"/>
          </a:xfrm>
          <a:prstGeom prst="rect">
            <a:avLst/>
          </a:prstGeom>
        </p:spPr>
        <p:txBody>
          <a:bodyPr anchor="ctr"/>
          <a:lstStyle/>
          <a:p>
            <a:pPr algn="ctr">
              <a:lnSpc>
                <a:spcPct val="100000"/>
              </a:lnSpc>
            </a:pPr>
            <a:r>
              <a:rPr lang="en-US" sz="3600" b="1" dirty="0">
                <a:solidFill>
                  <a:srgbClr val="000000"/>
                </a:solidFill>
                <a:latin typeface="Calibri"/>
              </a:rPr>
              <a:t>Minimization movers</a:t>
            </a:r>
            <a:endParaRPr sz="3600" b="1" dirty="0"/>
          </a:p>
        </p:txBody>
      </p:sp>
      <p:sp>
        <p:nvSpPr>
          <p:cNvPr id="187" name="TextShape 2"/>
          <p:cNvSpPr txBox="1"/>
          <p:nvPr/>
        </p:nvSpPr>
        <p:spPr>
          <a:xfrm>
            <a:off x="457200" y="1600200"/>
            <a:ext cx="8229240" cy="901700"/>
          </a:xfrm>
          <a:prstGeom prst="rect">
            <a:avLst/>
          </a:prstGeom>
        </p:spPr>
        <p:txBody>
          <a:bodyPr/>
          <a:lstStyle/>
          <a:p>
            <a:pPr>
              <a:lnSpc>
                <a:spcPct val="100000"/>
              </a:lnSpc>
            </a:pPr>
            <a:r>
              <a:rPr lang="en-US" sz="2400" dirty="0">
                <a:solidFill>
                  <a:srgbClr val="000000"/>
                </a:solidFill>
                <a:latin typeface="Calibri" charset="0"/>
                <a:ea typeface="Calibri" charset="0"/>
                <a:cs typeface="Calibri" charset="0"/>
              </a:rPr>
              <a:t>Use a single round of </a:t>
            </a:r>
            <a:r>
              <a:rPr lang="en-US" sz="2400" dirty="0" err="1">
                <a:solidFill>
                  <a:srgbClr val="000000"/>
                </a:solidFill>
                <a:latin typeface="Calibri" charset="0"/>
                <a:ea typeface="Calibri" charset="0"/>
                <a:cs typeface="Calibri" charset="0"/>
              </a:rPr>
              <a:t>FastRelax</a:t>
            </a:r>
            <a:r>
              <a:rPr lang="en-US" sz="2400" dirty="0">
                <a:solidFill>
                  <a:srgbClr val="000000"/>
                </a:solidFill>
                <a:latin typeface="Calibri" charset="0"/>
                <a:ea typeface="Calibri" charset="0"/>
                <a:cs typeface="Calibri" charset="0"/>
              </a:rPr>
              <a:t> to refine the backbone of both docking partners</a:t>
            </a:r>
            <a:endParaRPr sz="2400" dirty="0">
              <a:latin typeface="Calibri" charset="0"/>
              <a:ea typeface="Calibri" charset="0"/>
              <a:cs typeface="Calibri" charset="0"/>
            </a:endParaRPr>
          </a:p>
          <a:p>
            <a:pPr>
              <a:lnSpc>
                <a:spcPct val="100000"/>
              </a:lnSpc>
            </a:pPr>
            <a:endParaRPr lang="en-US" dirty="0"/>
          </a:p>
          <a:p>
            <a:pPr>
              <a:lnSpc>
                <a:spcPct val="100000"/>
              </a:lnSpc>
            </a:pPr>
            <a:endParaRPr dirty="0"/>
          </a:p>
          <a:p>
            <a:pPr>
              <a:lnSpc>
                <a:spcPct val="100000"/>
              </a:lnSpc>
            </a:pPr>
            <a:r>
              <a:rPr lang="en-US" sz="1600" dirty="0">
                <a:solidFill>
                  <a:srgbClr val="000000"/>
                </a:solidFill>
                <a:latin typeface="Consolas"/>
              </a:rPr>
              <a:t>&lt;</a:t>
            </a:r>
            <a:r>
              <a:rPr lang="en-US" sz="1600" b="1" dirty="0" err="1">
                <a:solidFill>
                  <a:srgbClr val="000000"/>
                </a:solidFill>
                <a:latin typeface="Consolas"/>
              </a:rPr>
              <a:t>FastRelax</a:t>
            </a:r>
            <a:r>
              <a:rPr lang="en-US" sz="1600" b="1" dirty="0">
                <a:solidFill>
                  <a:srgbClr val="000000"/>
                </a:solidFill>
                <a:latin typeface="Consolas"/>
              </a:rPr>
              <a:t> name</a:t>
            </a:r>
            <a:r>
              <a:rPr lang="en-US" sz="1600" dirty="0">
                <a:solidFill>
                  <a:srgbClr val="000000"/>
                </a:solidFill>
                <a:latin typeface="Consolas"/>
              </a:rPr>
              <a:t>=”</a:t>
            </a:r>
            <a:r>
              <a:rPr lang="en-US" sz="1600" dirty="0" err="1">
                <a:solidFill>
                  <a:srgbClr val="000000"/>
                </a:solidFill>
                <a:latin typeface="Consolas"/>
              </a:rPr>
              <a:t>minimize_interface</a:t>
            </a:r>
            <a:r>
              <a:rPr lang="en-US" sz="1600" dirty="0">
                <a:solidFill>
                  <a:srgbClr val="000000"/>
                </a:solidFill>
                <a:latin typeface="Consolas"/>
              </a:rPr>
              <a:t>” </a:t>
            </a:r>
            <a:r>
              <a:rPr lang="en-US" sz="1600" b="1" dirty="0" err="1">
                <a:solidFill>
                  <a:srgbClr val="000000"/>
                </a:solidFill>
                <a:latin typeface="Consolas"/>
              </a:rPr>
              <a:t>scorefxn</a:t>
            </a:r>
            <a:r>
              <a:rPr lang="en-US" sz="1600" dirty="0">
                <a:solidFill>
                  <a:srgbClr val="000000"/>
                </a:solidFill>
                <a:latin typeface="Consolas"/>
              </a:rPr>
              <a:t>=”REF2015” </a:t>
            </a:r>
            <a:r>
              <a:rPr lang="en-US" sz="1600" b="1" dirty="0">
                <a:solidFill>
                  <a:srgbClr val="000000"/>
                </a:solidFill>
                <a:latin typeface="Consolas"/>
              </a:rPr>
              <a:t>repeats</a:t>
            </a:r>
            <a:r>
              <a:rPr lang="en-US" sz="1600" dirty="0">
                <a:solidFill>
                  <a:srgbClr val="000000"/>
                </a:solidFill>
                <a:latin typeface="Consolas"/>
              </a:rPr>
              <a:t>=”1” </a:t>
            </a:r>
            <a:r>
              <a:rPr lang="en-US" sz="1600" b="1" dirty="0" err="1">
                <a:solidFill>
                  <a:srgbClr val="000000"/>
                </a:solidFill>
                <a:latin typeface="Consolas"/>
              </a:rPr>
              <a:t>task_operations</a:t>
            </a:r>
            <a:r>
              <a:rPr lang="en-US" sz="1600" dirty="0">
                <a:solidFill>
                  <a:srgbClr val="000000"/>
                </a:solidFill>
                <a:latin typeface="Consolas"/>
              </a:rPr>
              <a:t>=”</a:t>
            </a:r>
            <a:r>
              <a:rPr lang="en-US" sz="1600" dirty="0" err="1">
                <a:solidFill>
                  <a:srgbClr val="000000"/>
                </a:solidFill>
                <a:latin typeface="Consolas"/>
              </a:rPr>
              <a:t>ifcl,rtr,rtiv,prfrp</a:t>
            </a:r>
            <a:r>
              <a:rPr lang="en-US" sz="1600" dirty="0">
                <a:solidFill>
                  <a:srgbClr val="000000"/>
                </a:solidFill>
                <a:latin typeface="Consolas"/>
              </a:rPr>
              <a:t>” /&gt;</a:t>
            </a:r>
            <a:endParaRPr dirty="0"/>
          </a:p>
          <a:p>
            <a:pPr>
              <a:lnSpc>
                <a:spcPct val="100000"/>
              </a:lnSpc>
            </a:pPr>
            <a:endParaRPr lang="en-US"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457200" y="0"/>
            <a:ext cx="8229240" cy="1142640"/>
          </a:xfrm>
          <a:prstGeom prst="rect">
            <a:avLst/>
          </a:prstGeom>
        </p:spPr>
        <p:txBody>
          <a:bodyPr anchor="ctr"/>
          <a:lstStyle/>
          <a:p>
            <a:pPr algn="ctr">
              <a:lnSpc>
                <a:spcPct val="100000"/>
              </a:lnSpc>
            </a:pPr>
            <a:r>
              <a:rPr lang="en-US" sz="3600" b="1" dirty="0">
                <a:solidFill>
                  <a:srgbClr val="000000"/>
                </a:solidFill>
                <a:latin typeface="Calibri"/>
              </a:rPr>
              <a:t>TASKOPERATIONS</a:t>
            </a:r>
            <a:endParaRPr b="1" dirty="0"/>
          </a:p>
        </p:txBody>
      </p:sp>
      <p:sp>
        <p:nvSpPr>
          <p:cNvPr id="6" name="Rectangle 5"/>
          <p:cNvSpPr/>
          <p:nvPr/>
        </p:nvSpPr>
        <p:spPr>
          <a:xfrm>
            <a:off x="391886" y="865096"/>
            <a:ext cx="7962405" cy="57712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1" y="880808"/>
            <a:ext cx="8007926" cy="5786199"/>
          </a:xfrm>
          <a:prstGeom prst="rect">
            <a:avLst/>
          </a:prstGeom>
          <a:noFill/>
        </p:spPr>
        <p:txBody>
          <a:bodyPr wrap="square" rtlCol="0">
            <a:spAutoFit/>
          </a:bodyPr>
          <a:lstStyle/>
          <a:p>
            <a:r>
              <a:rPr lang="en-US" sz="1000" dirty="0">
                <a:latin typeface="Consolas" charset="0"/>
                <a:ea typeface="Consolas" charset="0"/>
                <a:cs typeface="Consolas" charset="0"/>
              </a:rPr>
              <a:t>&lt;ROSETTASCRIPTS&gt;	</a:t>
            </a:r>
          </a:p>
          <a:p>
            <a:r>
              <a:rPr lang="en-US" sz="1000" dirty="0">
                <a:latin typeface="Consolas" charset="0"/>
                <a:ea typeface="Consolas" charset="0"/>
                <a:cs typeface="Consolas" charset="0"/>
              </a:rPr>
              <a:t>	&lt;SCOREFXNS&gt;	</a:t>
            </a:r>
          </a:p>
          <a:p>
            <a:r>
              <a:rPr lang="en-US" sz="1000" dirty="0">
                <a:latin typeface="Consolas" charset="0"/>
                <a:ea typeface="Consolas" charset="0"/>
                <a:cs typeface="Consolas" charset="0"/>
              </a:rPr>
              <a:t>	&lt;/SCOREFXNS&gt;	</a:t>
            </a:r>
          </a:p>
          <a:p>
            <a:r>
              <a:rPr lang="en-US" sz="1000" dirty="0">
                <a:latin typeface="Consolas" charset="0"/>
                <a:ea typeface="Consolas" charset="0"/>
                <a:cs typeface="Consolas" charset="0"/>
              </a:rPr>
              <a:t>	&lt;TASKOPERATIONS&gt;		</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InitializeFromCommandline</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ifcl</a:t>
            </a:r>
            <a:r>
              <a:rPr lang="en-US" sz="1000" dirty="0">
                <a:latin typeface="Consolas" charset="0"/>
                <a:ea typeface="Consolas" charset="0"/>
                <a:cs typeface="Consolas" charset="0"/>
              </a:rPr>
              <a:t>"/&gt;</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RestrictToRepacking</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rtr</a:t>
            </a:r>
            <a:r>
              <a:rPr lang="en-US" sz="1000" dirty="0">
                <a:latin typeface="Consolas" charset="0"/>
                <a:ea typeface="Consolas" charset="0"/>
                <a:cs typeface="Consolas" charset="0"/>
              </a:rPr>
              <a:t>" /&gt;	</a:t>
            </a:r>
          </a:p>
          <a:p>
            <a:r>
              <a:rPr lang="en-US" sz="1000" dirty="0">
                <a:latin typeface="Consolas" charset="0"/>
                <a:ea typeface="Consolas" charset="0"/>
                <a:cs typeface="Consolas" charset="0"/>
              </a:rPr>
              <a:t>		Restrict to residues within a distance and vector cutoff of the protein-protein </a:t>
            </a:r>
            <a:r>
              <a:rPr lang="en-US" sz="1000" dirty="0" err="1">
                <a:latin typeface="Consolas" charset="0"/>
                <a:ea typeface="Consolas" charset="0"/>
                <a:cs typeface="Consolas" charset="0"/>
              </a:rPr>
              <a:t>int</a:t>
            </a:r>
            <a:endParaRPr lang="en-US" sz="1000"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RestrictToInterfaceVector</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rtiv</a:t>
            </a:r>
            <a:r>
              <a:rPr lang="en-US" sz="1000" dirty="0">
                <a:latin typeface="Consolas" charset="0"/>
                <a:ea typeface="Consolas" charset="0"/>
                <a:cs typeface="Consolas" charset="0"/>
              </a:rPr>
              <a:t>" </a:t>
            </a:r>
            <a:r>
              <a:rPr lang="en-US" sz="1000" b="1" dirty="0">
                <a:latin typeface="Consolas" charset="0"/>
                <a:ea typeface="Consolas" charset="0"/>
                <a:cs typeface="Consolas" charset="0"/>
              </a:rPr>
              <a:t>chain1_num</a:t>
            </a:r>
            <a:r>
              <a:rPr lang="en-US" sz="1000" dirty="0">
                <a:latin typeface="Consolas" charset="0"/>
                <a:ea typeface="Consolas" charset="0"/>
                <a:cs typeface="Consolas" charset="0"/>
              </a:rPr>
              <a:t>="1,2" </a:t>
            </a:r>
            <a:r>
              <a:rPr lang="en-US" sz="1000" b="1" dirty="0">
                <a:latin typeface="Consolas" charset="0"/>
                <a:ea typeface="Consolas" charset="0"/>
                <a:cs typeface="Consolas" charset="0"/>
              </a:rPr>
              <a:t>chain2_num</a:t>
            </a:r>
            <a:r>
              <a:rPr lang="en-US" sz="1000" dirty="0">
                <a:latin typeface="Consolas" charset="0"/>
                <a:ea typeface="Consolas" charset="0"/>
                <a:cs typeface="Consolas" charset="0"/>
              </a:rPr>
              <a:t>="3,4" </a:t>
            </a:r>
            <a:r>
              <a:rPr lang="en-US" sz="1000" b="1" dirty="0" err="1">
                <a:latin typeface="Consolas" charset="0"/>
                <a:ea typeface="Consolas" charset="0"/>
                <a:cs typeface="Consolas" charset="0"/>
              </a:rPr>
              <a:t>CB_dist_cu</a:t>
            </a:r>
            <a:r>
              <a:rPr lang="en-US" sz="1000" dirty="0">
                <a:latin typeface="Consolas" charset="0"/>
                <a:ea typeface="Consolas" charset="0"/>
                <a:cs typeface="Consolas" charset="0"/>
              </a:rPr>
              <a:t> 		</a:t>
            </a:r>
          </a:p>
          <a:p>
            <a:r>
              <a:rPr lang="en-US" sz="1000" dirty="0">
                <a:latin typeface="Consolas" charset="0"/>
                <a:ea typeface="Consolas" charset="0"/>
                <a:cs typeface="Consolas" charset="0"/>
              </a:rPr>
              <a:t>		Fix residues known experimentally to be critical in interaction	</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PreventResiduesFromRepacking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prfrp</a:t>
            </a:r>
            <a:r>
              <a:rPr lang="en-US" sz="1000" dirty="0">
                <a:latin typeface="Consolas" charset="0"/>
                <a:ea typeface="Consolas" charset="0"/>
                <a:cs typeface="Consolas" charset="0"/>
              </a:rPr>
              <a:t>" </a:t>
            </a:r>
            <a:r>
              <a:rPr lang="en-US" sz="1000" b="1" dirty="0">
                <a:latin typeface="Consolas" charset="0"/>
                <a:ea typeface="Consolas" charset="0"/>
                <a:cs typeface="Consolas" charset="0"/>
              </a:rPr>
              <a:t>residues</a:t>
            </a:r>
            <a:r>
              <a:rPr lang="en-US" sz="1000" dirty="0">
                <a:latin typeface="Consolas" charset="0"/>
                <a:ea typeface="Consolas" charset="0"/>
                <a:cs typeface="Consolas" charset="0"/>
              </a:rPr>
              <a:t>="11,41,345" /&gt;	</a:t>
            </a:r>
          </a:p>
          <a:p>
            <a:r>
              <a:rPr lang="en-US" sz="1000" dirty="0">
                <a:latin typeface="Consolas" charset="0"/>
                <a:ea typeface="Consolas" charset="0"/>
                <a:cs typeface="Consolas" charset="0"/>
              </a:rPr>
              <a:t>	&lt;/TASKOPERATIONS&gt;	</a:t>
            </a:r>
          </a:p>
          <a:p>
            <a:r>
              <a:rPr lang="en-US" sz="1000" dirty="0">
                <a:latin typeface="Consolas" charset="0"/>
                <a:ea typeface="Consolas" charset="0"/>
                <a:cs typeface="Consolas" charset="0"/>
              </a:rPr>
              <a:t>	&lt;FILTERS&gt;</a:t>
            </a:r>
          </a:p>
          <a:p>
            <a:r>
              <a:rPr lang="en-US" sz="1000" dirty="0">
                <a:latin typeface="Consolas" charset="0"/>
                <a:ea typeface="Consolas" charset="0"/>
                <a:cs typeface="Consolas" charset="0"/>
              </a:rPr>
              <a:t>	&lt;/FILTERS&gt;</a:t>
            </a:r>
          </a:p>
          <a:p>
            <a:r>
              <a:rPr lang="en-US" sz="1000" dirty="0">
                <a:latin typeface="Consolas" charset="0"/>
                <a:ea typeface="Consolas" charset="0"/>
                <a:cs typeface="Consolas" charset="0"/>
              </a:rPr>
              <a:t>	&lt;MOVERS&gt;</a:t>
            </a:r>
          </a:p>
          <a:p>
            <a:r>
              <a:rPr lang="en-US" sz="1000" dirty="0">
                <a:latin typeface="Consolas" charset="0"/>
                <a:ea typeface="Consolas" charset="0"/>
                <a:cs typeface="Consolas" charset="0"/>
              </a:rPr>
              <a:t>		MINIMIZATION MOVERS</a:t>
            </a:r>
          </a:p>
          <a:p>
            <a:r>
              <a:rPr lang="en-US" sz="1000" dirty="0">
                <a:latin typeface="Consolas" charset="0"/>
                <a:ea typeface="Consolas" charset="0"/>
                <a:cs typeface="Consolas" charset="0"/>
              </a:rPr>
              <a:t>		Single cycle of </a:t>
            </a:r>
            <a:r>
              <a:rPr lang="en-US" sz="1000" dirty="0" err="1">
                <a:latin typeface="Consolas" charset="0"/>
                <a:ea typeface="Consolas" charset="0"/>
                <a:cs typeface="Consolas" charset="0"/>
              </a:rPr>
              <a:t>FastRelax</a:t>
            </a:r>
            <a:r>
              <a:rPr lang="en-US" sz="1000" dirty="0">
                <a:latin typeface="Consolas" charset="0"/>
                <a:ea typeface="Consolas" charset="0"/>
                <a:cs typeface="Consolas" charset="0"/>
              </a:rPr>
              <a:t> to minimize backbone of docking partners</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FastRelax</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minimize_interface</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scorefxn</a:t>
            </a:r>
            <a:r>
              <a:rPr lang="en-US" sz="1000" dirty="0">
                <a:latin typeface="Consolas" charset="0"/>
                <a:ea typeface="Consolas" charset="0"/>
                <a:cs typeface="Consolas" charset="0"/>
              </a:rPr>
              <a:t>="REF2015" </a:t>
            </a:r>
            <a:r>
              <a:rPr lang="en-US" sz="1000" b="1" dirty="0">
                <a:latin typeface="Consolas" charset="0"/>
                <a:ea typeface="Consolas" charset="0"/>
                <a:cs typeface="Consolas" charset="0"/>
              </a:rPr>
              <a:t>repeats</a:t>
            </a:r>
            <a:r>
              <a:rPr lang="en-US" sz="1000" dirty="0">
                <a:latin typeface="Consolas" charset="0"/>
                <a:ea typeface="Consolas" charset="0"/>
                <a:cs typeface="Consolas" charset="0"/>
              </a:rPr>
              <a:t>="1" </a:t>
            </a:r>
            <a:r>
              <a:rPr lang="en-US" sz="1000" dirty="0" err="1">
                <a:latin typeface="Consolas" charset="0"/>
                <a:ea typeface="Consolas" charset="0"/>
                <a:cs typeface="Consolas" charset="0"/>
              </a:rPr>
              <a:t>task_operations</a:t>
            </a:r>
            <a:endParaRPr lang="en-US" sz="1000" dirty="0">
              <a:latin typeface="Consolas" charset="0"/>
              <a:ea typeface="Consolas" charset="0"/>
              <a:cs typeface="Consolas" charset="0"/>
            </a:endParaRPr>
          </a:p>
          <a:p>
            <a:r>
              <a:rPr lang="en-US" sz="1000" dirty="0">
                <a:latin typeface="Consolas" charset="0"/>
                <a:ea typeface="Consolas" charset="0"/>
                <a:cs typeface="Consolas" charset="0"/>
              </a:rPr>
              <a:t>		DOCKING MOVERS</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Docking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score_low</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score_docking_low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score_high</a:t>
            </a:r>
            <a:r>
              <a:rPr lang="en-US" sz="1000" dirty="0">
                <a:latin typeface="Consolas" charset="0"/>
                <a:ea typeface="Consolas" charset="0"/>
                <a:cs typeface="Consolas" charset="0"/>
              </a:rPr>
              <a:t>="REF2015" </a:t>
            </a:r>
            <a:r>
              <a:rPr lang="en-US" sz="1000" b="1" dirty="0" err="1">
                <a:latin typeface="Consolas" charset="0"/>
                <a:ea typeface="Consolas" charset="0"/>
                <a:cs typeface="Consolas" charset="0"/>
              </a:rPr>
              <a:t>fullato</a:t>
            </a:r>
            <a:endParaRPr lang="en-US" sz="1000" b="1"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Docking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dock_high</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score_low</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score_docking_low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score_high</a:t>
            </a:r>
            <a:r>
              <a:rPr lang="en-US" sz="1000" dirty="0">
                <a:latin typeface="Consolas" charset="0"/>
                <a:ea typeface="Consolas" charset="0"/>
                <a:cs typeface="Consolas" charset="0"/>
              </a:rPr>
              <a:t>="REF2015" </a:t>
            </a:r>
            <a:r>
              <a:rPr lang="en-US" sz="1000" b="1" dirty="0" err="1">
                <a:latin typeface="Consolas" charset="0"/>
                <a:ea typeface="Consolas" charset="0"/>
                <a:cs typeface="Consolas" charset="0"/>
              </a:rPr>
              <a:t>fullat</a:t>
            </a:r>
            <a:endParaRPr lang="en-US" sz="1000" b="1" dirty="0">
              <a:latin typeface="Consolas" charset="0"/>
              <a:ea typeface="Consolas" charset="0"/>
              <a:cs typeface="Consolas" charset="0"/>
            </a:endParaRPr>
          </a:p>
          <a:p>
            <a:endParaRPr lang="en-US" sz="1000"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SaveAndRetrieveSidechains</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srsc</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allsc</a:t>
            </a:r>
            <a:r>
              <a:rPr lang="en-US" sz="1000" dirty="0">
                <a:latin typeface="Consolas" charset="0"/>
                <a:ea typeface="Consolas" charset="0"/>
                <a:cs typeface="Consolas" charset="0"/>
              </a:rPr>
              <a:t>="0" /&gt; Speeds the move from centroid t</a:t>
            </a:r>
          </a:p>
          <a:p>
            <a:r>
              <a:rPr lang="en-US" sz="1000" dirty="0">
                <a:latin typeface="Consolas" charset="0"/>
                <a:ea typeface="Consolas" charset="0"/>
                <a:cs typeface="Consolas" charset="0"/>
              </a:rPr>
              <a:t>	&lt;/MOVERS&gt;</a:t>
            </a:r>
          </a:p>
          <a:p>
            <a:r>
              <a:rPr lang="en-US" sz="1000" dirty="0">
                <a:latin typeface="Consolas" charset="0"/>
                <a:ea typeface="Consolas" charset="0"/>
                <a:cs typeface="Consolas" charset="0"/>
              </a:rPr>
              <a:t>	&lt;APPLY_TO_POSE&gt;	</a:t>
            </a:r>
          </a:p>
          <a:p>
            <a:r>
              <a:rPr lang="en-US" sz="1000" dirty="0">
                <a:latin typeface="Consolas" charset="0"/>
                <a:ea typeface="Consolas" charset="0"/>
                <a:cs typeface="Consolas" charset="0"/>
              </a:rPr>
              <a:t>	&lt;/APPLY_TO_POSE&gt;	</a:t>
            </a:r>
          </a:p>
          <a:p>
            <a:r>
              <a:rPr lang="en-US" sz="1000" dirty="0">
                <a:latin typeface="Consolas" charset="0"/>
                <a:ea typeface="Consolas" charset="0"/>
                <a:cs typeface="Consolas" charset="0"/>
              </a:rPr>
              <a:t>	&lt;PROTOCOLS&gt;		</a:t>
            </a:r>
          </a:p>
          <a:p>
            <a:r>
              <a:rPr lang="en-US" sz="1000" dirty="0">
                <a:latin typeface="Consolas" charset="0"/>
                <a:ea typeface="Consolas" charset="0"/>
                <a:cs typeface="Consolas" charset="0"/>
              </a:rPr>
              <a:t>		Run docking protocol</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dock_low</a:t>
            </a:r>
            <a:r>
              <a:rPr lang="en-US" sz="1000" dirty="0">
                <a:latin typeface="Consolas" charset="0"/>
                <a:ea typeface="Consolas" charset="0"/>
                <a:cs typeface="Consolas" charset="0"/>
              </a:rPr>
              <a:t>"/&gt;</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srsc</a:t>
            </a:r>
            <a:r>
              <a:rPr lang="en-US" sz="1000" dirty="0">
                <a:latin typeface="Consolas" charset="0"/>
                <a:ea typeface="Consolas" charset="0"/>
                <a:cs typeface="Consolas" charset="0"/>
              </a:rPr>
              <a:t>" /&gt;</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dock_high</a:t>
            </a:r>
            <a:r>
              <a:rPr lang="en-US" sz="1000" dirty="0">
                <a:latin typeface="Consolas" charset="0"/>
                <a:ea typeface="Consolas" charset="0"/>
                <a:cs typeface="Consolas" charset="0"/>
              </a:rPr>
              <a:t>" /&gt;</a:t>
            </a:r>
          </a:p>
          <a:p>
            <a:r>
              <a:rPr lang="en-US" sz="1000" dirty="0">
                <a:latin typeface="Consolas" charset="0"/>
                <a:ea typeface="Consolas" charset="0"/>
                <a:cs typeface="Consolas" charset="0"/>
              </a:rPr>
              <a:t>		</a:t>
            </a:r>
          </a:p>
          <a:p>
            <a:r>
              <a:rPr lang="en-US" sz="1000" dirty="0">
                <a:latin typeface="Consolas" charset="0"/>
                <a:ea typeface="Consolas" charset="0"/>
                <a:cs typeface="Consolas" charset="0"/>
              </a:rPr>
              <a:t>		Minimize interface</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minimize_interface</a:t>
            </a:r>
            <a:r>
              <a:rPr lang="en-US" sz="1000" dirty="0">
                <a:latin typeface="Consolas" charset="0"/>
                <a:ea typeface="Consolas" charset="0"/>
                <a:cs typeface="Consolas" charset="0"/>
              </a:rPr>
              <a:t>" /&gt;	</a:t>
            </a:r>
          </a:p>
          <a:p>
            <a:r>
              <a:rPr lang="en-US" sz="1000" dirty="0">
                <a:latin typeface="Consolas" charset="0"/>
                <a:ea typeface="Consolas" charset="0"/>
                <a:cs typeface="Consolas" charset="0"/>
              </a:rPr>
              <a:t>	&lt;/PROTOCOLS&gt;	</a:t>
            </a:r>
          </a:p>
          <a:p>
            <a:r>
              <a:rPr lang="en-US" sz="1000" dirty="0">
                <a:latin typeface="Consolas" charset="0"/>
                <a:ea typeface="Consolas" charset="0"/>
                <a:cs typeface="Consolas" charset="0"/>
              </a:rPr>
              <a:t>	&lt;OUTPUT </a:t>
            </a:r>
            <a:r>
              <a:rPr lang="en-US" sz="1000" b="1" dirty="0" err="1">
                <a:latin typeface="Consolas" charset="0"/>
                <a:ea typeface="Consolas" charset="0"/>
                <a:cs typeface="Consolas" charset="0"/>
              </a:rPr>
              <a:t>scorefxn</a:t>
            </a:r>
            <a:r>
              <a:rPr lang="en-US" sz="1000" dirty="0">
                <a:latin typeface="Consolas" charset="0"/>
                <a:ea typeface="Consolas" charset="0"/>
                <a:cs typeface="Consolas" charset="0"/>
              </a:rPr>
              <a:t>="REF2015" /&gt;</a:t>
            </a:r>
          </a:p>
          <a:p>
            <a:r>
              <a:rPr lang="en-US" sz="1000" dirty="0">
                <a:latin typeface="Consolas" charset="0"/>
                <a:ea typeface="Consolas" charset="0"/>
                <a:cs typeface="Consolas" charset="0"/>
              </a:rPr>
              <a:t>&lt;/ROSETTASCRIPTS&gt;</a:t>
            </a:r>
          </a:p>
        </p:txBody>
      </p:sp>
      <p:sp>
        <p:nvSpPr>
          <p:cNvPr id="11" name="Rectangle 10"/>
          <p:cNvSpPr/>
          <p:nvPr/>
        </p:nvSpPr>
        <p:spPr>
          <a:xfrm>
            <a:off x="130448" y="817154"/>
            <a:ext cx="8882743" cy="56830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0447" y="2743200"/>
            <a:ext cx="8882743" cy="398746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1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46664"/>
            <a:ext cx="8445500" cy="29316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Shape 1"/>
          <p:cNvSpPr txBox="1"/>
          <p:nvPr/>
        </p:nvSpPr>
        <p:spPr>
          <a:xfrm>
            <a:off x="457200" y="23671"/>
            <a:ext cx="8229240" cy="1142640"/>
          </a:xfrm>
          <a:prstGeom prst="rect">
            <a:avLst/>
          </a:prstGeom>
        </p:spPr>
        <p:txBody>
          <a:bodyPr anchor="ctr"/>
          <a:lstStyle/>
          <a:p>
            <a:pPr algn="ctr">
              <a:lnSpc>
                <a:spcPct val="100000"/>
              </a:lnSpc>
            </a:pPr>
            <a:r>
              <a:rPr lang="en-US" sz="3600" b="1" dirty="0" err="1">
                <a:solidFill>
                  <a:srgbClr val="000000"/>
                </a:solidFill>
                <a:latin typeface="Calibri"/>
              </a:rPr>
              <a:t>TaskOperations</a:t>
            </a:r>
            <a:endParaRPr b="1" dirty="0"/>
          </a:p>
        </p:txBody>
      </p:sp>
      <p:sp>
        <p:nvSpPr>
          <p:cNvPr id="185" name="TextShape 2"/>
          <p:cNvSpPr txBox="1"/>
          <p:nvPr/>
        </p:nvSpPr>
        <p:spPr>
          <a:xfrm>
            <a:off x="457200" y="1358900"/>
            <a:ext cx="8445500" cy="2819400"/>
          </a:xfrm>
          <a:prstGeom prst="rect">
            <a:avLst/>
          </a:prstGeom>
        </p:spPr>
        <p:txBody>
          <a:bodyPr/>
          <a:lstStyle/>
          <a:p>
            <a:pPr>
              <a:lnSpc>
                <a:spcPct val="100000"/>
              </a:lnSpc>
            </a:pPr>
            <a:r>
              <a:rPr lang="en-US" sz="1600" dirty="0">
                <a:solidFill>
                  <a:srgbClr val="000000"/>
                </a:solidFill>
                <a:latin typeface="Consolas" charset="0"/>
                <a:ea typeface="Consolas" charset="0"/>
                <a:cs typeface="Consolas" charset="0"/>
              </a:rPr>
              <a:t>&lt;TASKOPERATIONS&gt;</a:t>
            </a:r>
            <a:endParaRPr sz="1600" dirty="0">
              <a:latin typeface="Consolas" charset="0"/>
              <a:ea typeface="Consolas" charset="0"/>
              <a:cs typeface="Consolas" charset="0"/>
            </a:endParaRPr>
          </a:p>
          <a:p>
            <a:pPr>
              <a:lnSpc>
                <a:spcPct val="100000"/>
              </a:lnSpc>
            </a:pPr>
            <a:r>
              <a:rPr lang="en-US" sz="1600" dirty="0">
                <a:solidFill>
                  <a:srgbClr val="000000"/>
                </a:solidFill>
                <a:latin typeface="Consolas" charset="0"/>
                <a:ea typeface="Consolas" charset="0"/>
                <a:cs typeface="Consolas" charset="0"/>
              </a:rPr>
              <a:t>	&lt;</a:t>
            </a:r>
            <a:r>
              <a:rPr lang="en-US" sz="1600" b="1" dirty="0" err="1">
                <a:solidFill>
                  <a:srgbClr val="000000"/>
                </a:solidFill>
                <a:latin typeface="Consolas" charset="0"/>
                <a:ea typeface="Consolas" charset="0"/>
                <a:cs typeface="Consolas" charset="0"/>
              </a:rPr>
              <a:t>InitializeFromCommandline</a:t>
            </a:r>
            <a:r>
              <a:rPr lang="en-US" sz="1600" b="1" dirty="0">
                <a:solidFill>
                  <a:srgbClr val="000000"/>
                </a:solidFill>
                <a:latin typeface="Consolas" charset="0"/>
                <a:ea typeface="Consolas" charset="0"/>
                <a:cs typeface="Consolas" charset="0"/>
              </a:rPr>
              <a:t> name</a:t>
            </a:r>
            <a:r>
              <a:rPr lang="en-US" sz="1600" dirty="0">
                <a:solidFill>
                  <a:srgbClr val="000000"/>
                </a:solidFill>
                <a:latin typeface="Consolas" charset="0"/>
                <a:ea typeface="Consolas" charset="0"/>
                <a:cs typeface="Consolas" charset="0"/>
              </a:rPr>
              <a:t>=”</a:t>
            </a:r>
            <a:r>
              <a:rPr lang="en-US" sz="1600" dirty="0" err="1">
                <a:solidFill>
                  <a:srgbClr val="000000"/>
                </a:solidFill>
                <a:latin typeface="Consolas" charset="0"/>
                <a:ea typeface="Consolas" charset="0"/>
                <a:cs typeface="Consolas" charset="0"/>
              </a:rPr>
              <a:t>ifcl</a:t>
            </a:r>
            <a:r>
              <a:rPr lang="en-US" sz="1600" dirty="0">
                <a:solidFill>
                  <a:srgbClr val="000000"/>
                </a:solidFill>
                <a:latin typeface="Consolas" charset="0"/>
                <a:ea typeface="Consolas" charset="0"/>
                <a:cs typeface="Consolas" charset="0"/>
              </a:rPr>
              <a:t>”/&gt;</a:t>
            </a:r>
            <a:endParaRPr sz="1600" dirty="0">
              <a:latin typeface="Consolas" charset="0"/>
              <a:ea typeface="Consolas" charset="0"/>
              <a:cs typeface="Consolas" charset="0"/>
            </a:endParaRPr>
          </a:p>
          <a:p>
            <a:pPr>
              <a:lnSpc>
                <a:spcPct val="100000"/>
              </a:lnSpc>
            </a:pPr>
            <a:r>
              <a:rPr lang="en-US" sz="1600" dirty="0">
                <a:solidFill>
                  <a:srgbClr val="000000"/>
                </a:solidFill>
                <a:latin typeface="Consolas" charset="0"/>
                <a:ea typeface="Consolas" charset="0"/>
                <a:cs typeface="Consolas" charset="0"/>
              </a:rPr>
              <a:t>	&lt;</a:t>
            </a:r>
            <a:r>
              <a:rPr lang="en-US" sz="1600" b="1" dirty="0" err="1">
                <a:solidFill>
                  <a:srgbClr val="000000"/>
                </a:solidFill>
                <a:latin typeface="Consolas" charset="0"/>
                <a:ea typeface="Consolas" charset="0"/>
                <a:cs typeface="Consolas" charset="0"/>
              </a:rPr>
              <a:t>RestrictToRepacking</a:t>
            </a:r>
            <a:r>
              <a:rPr lang="en-US" sz="1600" b="1" dirty="0">
                <a:solidFill>
                  <a:srgbClr val="000000"/>
                </a:solidFill>
                <a:latin typeface="Consolas" charset="0"/>
                <a:ea typeface="Consolas" charset="0"/>
                <a:cs typeface="Consolas" charset="0"/>
              </a:rPr>
              <a:t> name</a:t>
            </a:r>
            <a:r>
              <a:rPr lang="en-US" sz="1600" dirty="0">
                <a:solidFill>
                  <a:srgbClr val="000000"/>
                </a:solidFill>
                <a:latin typeface="Consolas" charset="0"/>
                <a:ea typeface="Consolas" charset="0"/>
                <a:cs typeface="Consolas" charset="0"/>
              </a:rPr>
              <a:t>=”</a:t>
            </a:r>
            <a:r>
              <a:rPr lang="en-US" sz="1600" dirty="0" err="1">
                <a:solidFill>
                  <a:srgbClr val="000000"/>
                </a:solidFill>
                <a:latin typeface="Consolas" charset="0"/>
                <a:ea typeface="Consolas" charset="0"/>
                <a:cs typeface="Consolas" charset="0"/>
              </a:rPr>
              <a:t>rtr</a:t>
            </a:r>
            <a:r>
              <a:rPr lang="en-US" sz="1600" dirty="0">
                <a:solidFill>
                  <a:srgbClr val="000000"/>
                </a:solidFill>
                <a:latin typeface="Consolas" charset="0"/>
                <a:ea typeface="Consolas" charset="0"/>
                <a:cs typeface="Consolas" charset="0"/>
              </a:rPr>
              <a:t>” /&gt;</a:t>
            </a:r>
            <a:endParaRPr sz="1600" dirty="0">
              <a:latin typeface="Consolas" charset="0"/>
              <a:ea typeface="Consolas" charset="0"/>
              <a:cs typeface="Consolas" charset="0"/>
            </a:endParaRPr>
          </a:p>
          <a:p>
            <a:pPr>
              <a:lnSpc>
                <a:spcPct val="100000"/>
              </a:lnSpc>
            </a:pPr>
            <a:endParaRPr sz="1600" dirty="0">
              <a:latin typeface="Consolas" charset="0"/>
              <a:ea typeface="Consolas" charset="0"/>
              <a:cs typeface="Consolas" charset="0"/>
            </a:endParaRPr>
          </a:p>
          <a:p>
            <a:pPr>
              <a:lnSpc>
                <a:spcPct val="100000"/>
              </a:lnSpc>
            </a:pPr>
            <a:r>
              <a:rPr lang="en-US" sz="1600" dirty="0">
                <a:solidFill>
                  <a:srgbClr val="000000"/>
                </a:solidFill>
                <a:latin typeface="Consolas" charset="0"/>
                <a:ea typeface="Consolas" charset="0"/>
                <a:cs typeface="Consolas" charset="0"/>
              </a:rPr>
              <a:t>	&lt;</a:t>
            </a:r>
            <a:r>
              <a:rPr lang="en-US" sz="1600" b="1" dirty="0" err="1">
                <a:solidFill>
                  <a:srgbClr val="000000"/>
                </a:solidFill>
                <a:latin typeface="Consolas" charset="0"/>
                <a:ea typeface="Consolas" charset="0"/>
                <a:cs typeface="Consolas" charset="0"/>
              </a:rPr>
              <a:t>RestrictToInterfaceVector</a:t>
            </a:r>
            <a:r>
              <a:rPr lang="en-US" sz="1600" b="1" dirty="0">
                <a:solidFill>
                  <a:srgbClr val="000000"/>
                </a:solidFill>
                <a:latin typeface="Consolas" charset="0"/>
                <a:ea typeface="Consolas" charset="0"/>
                <a:cs typeface="Consolas" charset="0"/>
              </a:rPr>
              <a:t> name</a:t>
            </a:r>
            <a:r>
              <a:rPr lang="en-US" sz="1600" dirty="0">
                <a:solidFill>
                  <a:srgbClr val="000000"/>
                </a:solidFill>
                <a:latin typeface="Consolas" charset="0"/>
                <a:ea typeface="Consolas" charset="0"/>
                <a:cs typeface="Consolas" charset="0"/>
              </a:rPr>
              <a:t>=”</a:t>
            </a:r>
            <a:r>
              <a:rPr lang="en-US" sz="1600" dirty="0" err="1">
                <a:solidFill>
                  <a:srgbClr val="000000"/>
                </a:solidFill>
                <a:latin typeface="Consolas" charset="0"/>
                <a:ea typeface="Consolas" charset="0"/>
                <a:cs typeface="Consolas" charset="0"/>
              </a:rPr>
              <a:t>rtiv</a:t>
            </a:r>
            <a:r>
              <a:rPr lang="en-US" sz="1600" dirty="0">
                <a:solidFill>
                  <a:srgbClr val="000000"/>
                </a:solidFill>
                <a:latin typeface="Consolas" charset="0"/>
                <a:ea typeface="Consolas" charset="0"/>
                <a:cs typeface="Consolas" charset="0"/>
              </a:rPr>
              <a:t>” </a:t>
            </a:r>
            <a:r>
              <a:rPr lang="en-US" sz="1600" b="1" dirty="0">
                <a:solidFill>
                  <a:srgbClr val="000000"/>
                </a:solidFill>
                <a:latin typeface="Consolas" charset="0"/>
                <a:ea typeface="Consolas" charset="0"/>
                <a:cs typeface="Consolas" charset="0"/>
              </a:rPr>
              <a:t>chain1_num</a:t>
            </a:r>
            <a:r>
              <a:rPr lang="en-US" sz="1600" dirty="0">
                <a:solidFill>
                  <a:srgbClr val="000000"/>
                </a:solidFill>
                <a:latin typeface="Consolas" charset="0"/>
                <a:ea typeface="Consolas" charset="0"/>
                <a:cs typeface="Consolas" charset="0"/>
              </a:rPr>
              <a:t>=”1,2” </a:t>
            </a:r>
            <a:r>
              <a:rPr lang="en-US" sz="1600" b="1" dirty="0">
                <a:solidFill>
                  <a:srgbClr val="000000"/>
                </a:solidFill>
                <a:latin typeface="Consolas" charset="0"/>
                <a:ea typeface="Consolas" charset="0"/>
                <a:cs typeface="Consolas" charset="0"/>
              </a:rPr>
              <a:t>chain2_num</a:t>
            </a:r>
            <a:r>
              <a:rPr lang="en-US" sz="1600" dirty="0">
                <a:solidFill>
                  <a:srgbClr val="000000"/>
                </a:solidFill>
                <a:latin typeface="Consolas" charset="0"/>
                <a:ea typeface="Consolas" charset="0"/>
                <a:cs typeface="Consolas" charset="0"/>
              </a:rPr>
              <a:t>=”3,4” </a:t>
            </a:r>
            <a:r>
              <a:rPr lang="en-US" sz="1600" b="1" dirty="0" err="1">
                <a:solidFill>
                  <a:srgbClr val="000000"/>
                </a:solidFill>
                <a:latin typeface="Consolas" charset="0"/>
                <a:ea typeface="Consolas" charset="0"/>
                <a:cs typeface="Consolas" charset="0"/>
              </a:rPr>
              <a:t>CB_dist_cutoff</a:t>
            </a:r>
            <a:r>
              <a:rPr lang="en-US" sz="1600" dirty="0">
                <a:solidFill>
                  <a:srgbClr val="000000"/>
                </a:solidFill>
                <a:latin typeface="Consolas" charset="0"/>
                <a:ea typeface="Consolas" charset="0"/>
                <a:cs typeface="Consolas" charset="0"/>
              </a:rPr>
              <a:t>=”10.0” </a:t>
            </a:r>
            <a:r>
              <a:rPr lang="en-US" sz="1600" b="1" dirty="0" err="1">
                <a:solidFill>
                  <a:srgbClr val="000000"/>
                </a:solidFill>
                <a:latin typeface="Consolas" charset="0"/>
                <a:ea typeface="Consolas" charset="0"/>
                <a:cs typeface="Consolas" charset="0"/>
              </a:rPr>
              <a:t>nearby_atom_cutoff</a:t>
            </a:r>
            <a:r>
              <a:rPr lang="en-US" sz="1600" dirty="0">
                <a:solidFill>
                  <a:srgbClr val="000000"/>
                </a:solidFill>
                <a:latin typeface="Consolas" charset="0"/>
                <a:ea typeface="Consolas" charset="0"/>
                <a:cs typeface="Consolas" charset="0"/>
              </a:rPr>
              <a:t>=”5.5” </a:t>
            </a:r>
            <a:r>
              <a:rPr lang="en-US" sz="1600" b="1" dirty="0" err="1">
                <a:solidFill>
                  <a:srgbClr val="000000"/>
                </a:solidFill>
                <a:latin typeface="Consolas" charset="0"/>
                <a:ea typeface="Consolas" charset="0"/>
                <a:cs typeface="Consolas" charset="0"/>
              </a:rPr>
              <a:t>vector_angle_cutoff</a:t>
            </a:r>
            <a:r>
              <a:rPr lang="en-US" sz="1600" dirty="0">
                <a:solidFill>
                  <a:srgbClr val="000000"/>
                </a:solidFill>
                <a:latin typeface="Consolas" charset="0"/>
                <a:ea typeface="Consolas" charset="0"/>
                <a:cs typeface="Consolas" charset="0"/>
              </a:rPr>
              <a:t>=”75” </a:t>
            </a:r>
            <a:r>
              <a:rPr lang="en-US" sz="1600" b="1" dirty="0" err="1">
                <a:solidFill>
                  <a:srgbClr val="000000"/>
                </a:solidFill>
                <a:latin typeface="Consolas" charset="0"/>
                <a:ea typeface="Consolas" charset="0"/>
                <a:cs typeface="Consolas" charset="0"/>
              </a:rPr>
              <a:t>vector_dist_cutoff</a:t>
            </a:r>
            <a:r>
              <a:rPr lang="en-US" sz="1600" dirty="0">
                <a:solidFill>
                  <a:srgbClr val="000000"/>
                </a:solidFill>
                <a:latin typeface="Consolas" charset="0"/>
                <a:ea typeface="Consolas" charset="0"/>
                <a:cs typeface="Consolas" charset="0"/>
              </a:rPr>
              <a:t>=”9.0” /&gt;</a:t>
            </a:r>
            <a:endParaRPr sz="1600" dirty="0">
              <a:latin typeface="Consolas" charset="0"/>
              <a:ea typeface="Consolas" charset="0"/>
              <a:cs typeface="Consolas" charset="0"/>
            </a:endParaRPr>
          </a:p>
          <a:p>
            <a:pPr>
              <a:lnSpc>
                <a:spcPct val="100000"/>
              </a:lnSpc>
            </a:pPr>
            <a:endParaRPr sz="1600" dirty="0">
              <a:latin typeface="Consolas" charset="0"/>
              <a:ea typeface="Consolas" charset="0"/>
              <a:cs typeface="Consolas" charset="0"/>
            </a:endParaRPr>
          </a:p>
          <a:p>
            <a:pPr>
              <a:lnSpc>
                <a:spcPct val="100000"/>
              </a:lnSpc>
            </a:pPr>
            <a:r>
              <a:rPr lang="en-US" sz="1600" dirty="0">
                <a:solidFill>
                  <a:srgbClr val="000000"/>
                </a:solidFill>
                <a:latin typeface="Consolas" charset="0"/>
                <a:ea typeface="Consolas" charset="0"/>
                <a:cs typeface="Consolas" charset="0"/>
              </a:rPr>
              <a:t>	&lt;</a:t>
            </a:r>
            <a:r>
              <a:rPr lang="en-US" sz="1600" b="1" dirty="0" err="1">
                <a:solidFill>
                  <a:srgbClr val="000000"/>
                </a:solidFill>
                <a:latin typeface="Consolas" charset="0"/>
                <a:ea typeface="Consolas" charset="0"/>
                <a:cs typeface="Consolas" charset="0"/>
              </a:rPr>
              <a:t>PreventResiduesFromRepacking</a:t>
            </a:r>
            <a:r>
              <a:rPr lang="en-US" sz="1600" b="1" dirty="0">
                <a:solidFill>
                  <a:srgbClr val="000000"/>
                </a:solidFill>
                <a:latin typeface="Consolas" charset="0"/>
                <a:ea typeface="Consolas" charset="0"/>
                <a:cs typeface="Consolas" charset="0"/>
              </a:rPr>
              <a:t> name</a:t>
            </a:r>
            <a:r>
              <a:rPr lang="en-US" sz="1600" dirty="0">
                <a:solidFill>
                  <a:srgbClr val="000000"/>
                </a:solidFill>
                <a:latin typeface="Consolas" charset="0"/>
                <a:ea typeface="Consolas" charset="0"/>
                <a:cs typeface="Consolas" charset="0"/>
              </a:rPr>
              <a:t>=”</a:t>
            </a:r>
            <a:r>
              <a:rPr lang="en-US" sz="1600" dirty="0" err="1">
                <a:solidFill>
                  <a:srgbClr val="000000"/>
                </a:solidFill>
                <a:latin typeface="Consolas" charset="0"/>
                <a:ea typeface="Consolas" charset="0"/>
                <a:cs typeface="Consolas" charset="0"/>
              </a:rPr>
              <a:t>prfrp</a:t>
            </a:r>
            <a:r>
              <a:rPr lang="en-US" sz="1600" dirty="0">
                <a:solidFill>
                  <a:srgbClr val="000000"/>
                </a:solidFill>
                <a:latin typeface="Consolas" charset="0"/>
                <a:ea typeface="Consolas" charset="0"/>
                <a:cs typeface="Consolas" charset="0"/>
              </a:rPr>
              <a:t>” </a:t>
            </a:r>
            <a:r>
              <a:rPr lang="en-US" sz="1600" b="1" dirty="0">
                <a:solidFill>
                  <a:srgbClr val="000000"/>
                </a:solidFill>
                <a:latin typeface="Consolas" charset="0"/>
                <a:ea typeface="Consolas" charset="0"/>
                <a:cs typeface="Consolas" charset="0"/>
              </a:rPr>
              <a:t>residues</a:t>
            </a:r>
            <a:r>
              <a:rPr lang="en-US" sz="1600" dirty="0">
                <a:solidFill>
                  <a:srgbClr val="000000"/>
                </a:solidFill>
                <a:latin typeface="Consolas" charset="0"/>
                <a:ea typeface="Consolas" charset="0"/>
                <a:cs typeface="Consolas" charset="0"/>
              </a:rPr>
              <a:t>=”11,41,345” /&gt;</a:t>
            </a:r>
            <a:endParaRPr sz="1600" dirty="0">
              <a:latin typeface="Consolas" charset="0"/>
              <a:ea typeface="Consolas" charset="0"/>
              <a:cs typeface="Consolas" charset="0"/>
            </a:endParaRPr>
          </a:p>
          <a:p>
            <a:pPr>
              <a:lnSpc>
                <a:spcPct val="100000"/>
              </a:lnSpc>
            </a:pPr>
            <a:endParaRPr sz="1600" dirty="0">
              <a:latin typeface="Consolas" charset="0"/>
              <a:ea typeface="Consolas" charset="0"/>
              <a:cs typeface="Consolas" charset="0"/>
            </a:endParaRPr>
          </a:p>
          <a:p>
            <a:pPr>
              <a:lnSpc>
                <a:spcPct val="100000"/>
              </a:lnSpc>
            </a:pPr>
            <a:r>
              <a:rPr lang="en-US" sz="1600" dirty="0">
                <a:solidFill>
                  <a:srgbClr val="000000"/>
                </a:solidFill>
                <a:latin typeface="Consolas" charset="0"/>
                <a:ea typeface="Consolas" charset="0"/>
                <a:cs typeface="Consolas" charset="0"/>
              </a:rPr>
              <a:t>&lt;/TASKOPERATIONS&gt;</a:t>
            </a:r>
            <a:endParaRPr sz="1600" dirty="0">
              <a:latin typeface="Consolas" charset="0"/>
              <a:ea typeface="Consolas" charset="0"/>
              <a:cs typeface="Consolas" charset="0"/>
            </a:endParaRPr>
          </a:p>
          <a:p>
            <a:pPr>
              <a:lnSpc>
                <a:spcPct val="100000"/>
              </a:lnSpc>
            </a:pPr>
            <a:endParaRPr dirty="0"/>
          </a:p>
        </p:txBody>
      </p:sp>
      <p:sp>
        <p:nvSpPr>
          <p:cNvPr id="2" name="Rectangle 1"/>
          <p:cNvSpPr/>
          <p:nvPr/>
        </p:nvSpPr>
        <p:spPr>
          <a:xfrm>
            <a:off x="457200" y="4308376"/>
            <a:ext cx="8445500" cy="2308324"/>
          </a:xfrm>
          <a:prstGeom prst="rect">
            <a:avLst/>
          </a:prstGeom>
        </p:spPr>
        <p:txBody>
          <a:bodyPr wrap="square">
            <a:spAutoFit/>
          </a:bodyPr>
          <a:lstStyle/>
          <a:p>
            <a:r>
              <a:rPr lang="en-US" dirty="0">
                <a:solidFill>
                  <a:srgbClr val="000000"/>
                </a:solidFill>
                <a:latin typeface="Calibri" charset="0"/>
                <a:ea typeface="Calibri" charset="0"/>
                <a:cs typeface="Calibri" charset="0"/>
              </a:rPr>
              <a:t>Initialize from command line – allows the mover to read options from the command line</a:t>
            </a:r>
          </a:p>
          <a:p>
            <a:pPr>
              <a:lnSpc>
                <a:spcPct val="100000"/>
              </a:lnSpc>
            </a:pPr>
            <a:endParaRPr lang="en-US" dirty="0">
              <a:solidFill>
                <a:srgbClr val="000000"/>
              </a:solidFill>
              <a:latin typeface="Calibri" charset="0"/>
              <a:ea typeface="Calibri" charset="0"/>
              <a:cs typeface="Calibri" charset="0"/>
            </a:endParaRPr>
          </a:p>
          <a:p>
            <a:pPr>
              <a:lnSpc>
                <a:spcPct val="100000"/>
              </a:lnSpc>
            </a:pPr>
            <a:r>
              <a:rPr lang="en-US" dirty="0">
                <a:solidFill>
                  <a:srgbClr val="000000"/>
                </a:solidFill>
                <a:latin typeface="Calibri" charset="0"/>
                <a:ea typeface="Calibri" charset="0"/>
                <a:cs typeface="Calibri" charset="0"/>
              </a:rPr>
              <a:t>Restrict to repacking – default behavior is design (very important)</a:t>
            </a:r>
            <a:endParaRPr lang="en-US" dirty="0">
              <a:latin typeface="Calibri" charset="0"/>
              <a:ea typeface="Calibri" charset="0"/>
              <a:cs typeface="Calibri" charset="0"/>
            </a:endParaRPr>
          </a:p>
          <a:p>
            <a:pPr>
              <a:lnSpc>
                <a:spcPct val="100000"/>
              </a:lnSpc>
            </a:pPr>
            <a:endParaRPr lang="en-US" dirty="0">
              <a:solidFill>
                <a:srgbClr val="000000"/>
              </a:solidFill>
              <a:latin typeface="Calibri" charset="0"/>
              <a:ea typeface="Calibri" charset="0"/>
              <a:cs typeface="Calibri" charset="0"/>
            </a:endParaRPr>
          </a:p>
          <a:p>
            <a:pPr>
              <a:lnSpc>
                <a:spcPct val="100000"/>
              </a:lnSpc>
            </a:pPr>
            <a:r>
              <a:rPr lang="en-US" dirty="0">
                <a:solidFill>
                  <a:srgbClr val="000000"/>
                </a:solidFill>
                <a:latin typeface="Calibri" charset="0"/>
                <a:ea typeface="Calibri" charset="0"/>
                <a:cs typeface="Calibri" charset="0"/>
              </a:rPr>
              <a:t>Restrict to Interface Vector </a:t>
            </a:r>
            <a:r>
              <a:rPr lang="mr-IN"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 restrict which residues are operated on within a given geometry</a:t>
            </a:r>
          </a:p>
          <a:p>
            <a:pPr>
              <a:lnSpc>
                <a:spcPct val="100000"/>
              </a:lnSpc>
            </a:pPr>
            <a:endParaRPr lang="en-US" dirty="0">
              <a:solidFill>
                <a:srgbClr val="000000"/>
              </a:solidFill>
              <a:latin typeface="Calibri" charset="0"/>
              <a:ea typeface="Calibri" charset="0"/>
              <a:cs typeface="Calibri" charset="0"/>
            </a:endParaRPr>
          </a:p>
          <a:p>
            <a:pPr>
              <a:lnSpc>
                <a:spcPct val="100000"/>
              </a:lnSpc>
            </a:pPr>
            <a:r>
              <a:rPr lang="en-US" dirty="0">
                <a:solidFill>
                  <a:srgbClr val="000000"/>
                </a:solidFill>
                <a:latin typeface="Calibri" charset="0"/>
                <a:ea typeface="Calibri" charset="0"/>
                <a:cs typeface="Calibri" charset="0"/>
              </a:rPr>
              <a:t>Prevent Res From Repacking </a:t>
            </a:r>
            <a:r>
              <a:rPr lang="mr-IN"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 stop experimentally known residues from repacking</a:t>
            </a:r>
            <a:endParaRPr lang="en-US" dirty="0">
              <a:latin typeface="Calibri" charset="0"/>
              <a:ea typeface="Calibri" charset="0"/>
              <a:cs typeface="Calibri"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0"/>
            <a:ext cx="8229240" cy="1142640"/>
          </a:xfrm>
          <a:prstGeom prst="rect">
            <a:avLst/>
          </a:prstGeom>
        </p:spPr>
        <p:txBody>
          <a:bodyPr anchor="ctr"/>
          <a:lstStyle/>
          <a:p>
            <a:pPr algn="ctr">
              <a:lnSpc>
                <a:spcPct val="100000"/>
              </a:lnSpc>
            </a:pPr>
            <a:r>
              <a:rPr lang="en-US" sz="3600" b="1" dirty="0">
                <a:solidFill>
                  <a:srgbClr val="000000"/>
                </a:solidFill>
                <a:latin typeface="Calibri"/>
              </a:rPr>
              <a:t>Preparing your options file</a:t>
            </a:r>
            <a:endParaRPr b="1" dirty="0"/>
          </a:p>
        </p:txBody>
      </p:sp>
      <p:sp>
        <p:nvSpPr>
          <p:cNvPr id="176" name="TextShape 2"/>
          <p:cNvSpPr txBox="1"/>
          <p:nvPr/>
        </p:nvSpPr>
        <p:spPr>
          <a:xfrm>
            <a:off x="457200" y="1600200"/>
            <a:ext cx="7903029" cy="1591235"/>
          </a:xfrm>
          <a:prstGeom prst="rect">
            <a:avLst/>
          </a:prstGeom>
        </p:spPr>
        <p:txBody>
          <a:bodyPr/>
          <a:lstStyle/>
          <a:p>
            <a:pPr>
              <a:lnSpc>
                <a:spcPct val="100000"/>
              </a:lnSpc>
            </a:pPr>
            <a:r>
              <a:rPr lang="en-US" sz="2400" dirty="0">
                <a:solidFill>
                  <a:srgbClr val="000000"/>
                </a:solidFill>
                <a:latin typeface="Calibri" charset="0"/>
                <a:ea typeface="Calibri" charset="0"/>
                <a:cs typeface="Calibri" charset="0"/>
              </a:rPr>
              <a:t>Open the </a:t>
            </a:r>
            <a:r>
              <a:rPr lang="en-US" sz="2400" dirty="0" err="1">
                <a:solidFill>
                  <a:srgbClr val="000000"/>
                </a:solidFill>
                <a:latin typeface="Calibri" charset="0"/>
                <a:ea typeface="Calibri" charset="0"/>
                <a:cs typeface="Calibri" charset="0"/>
              </a:rPr>
              <a:t>docking.options</a:t>
            </a:r>
            <a:r>
              <a:rPr lang="en-US" sz="2400" dirty="0">
                <a:solidFill>
                  <a:srgbClr val="000000"/>
                </a:solidFill>
                <a:latin typeface="Calibri" charset="0"/>
                <a:ea typeface="Calibri" charset="0"/>
                <a:cs typeface="Calibri" charset="0"/>
              </a:rPr>
              <a:t> file:</a:t>
            </a:r>
            <a:endParaRPr lang="en-US" dirty="0"/>
          </a:p>
          <a:p>
            <a:pPr>
              <a:lnSpc>
                <a:spcPct val="100000"/>
              </a:lnSpc>
            </a:pPr>
            <a:endParaRPr dirty="0"/>
          </a:p>
          <a:p>
            <a:pPr>
              <a:lnSpc>
                <a:spcPct val="100000"/>
              </a:lnSpc>
            </a:pPr>
            <a:r>
              <a:rPr lang="en-US" dirty="0" err="1">
                <a:solidFill>
                  <a:srgbClr val="000000"/>
                </a:solidFill>
                <a:latin typeface="Consolas"/>
              </a:rPr>
              <a:t>gedit</a:t>
            </a:r>
            <a:r>
              <a:rPr lang="en-US" dirty="0">
                <a:solidFill>
                  <a:srgbClr val="000000"/>
                </a:solidFill>
                <a:latin typeface="Consolas"/>
              </a:rPr>
              <a:t> ~/</a:t>
            </a:r>
            <a:r>
              <a:rPr lang="en-US" dirty="0" err="1">
                <a:solidFill>
                  <a:srgbClr val="000000"/>
                </a:solidFill>
                <a:latin typeface="Consolas"/>
              </a:rPr>
              <a:t>rosetta_workshop</a:t>
            </a:r>
            <a:r>
              <a:rPr lang="en-US" dirty="0">
                <a:solidFill>
                  <a:srgbClr val="000000"/>
                </a:solidFill>
                <a:latin typeface="Consolas"/>
              </a:rPr>
              <a:t>/tutorials/</a:t>
            </a:r>
            <a:r>
              <a:rPr lang="en-US" dirty="0" err="1">
                <a:solidFill>
                  <a:srgbClr val="000000"/>
                </a:solidFill>
                <a:latin typeface="Consolas"/>
              </a:rPr>
              <a:t>proteinprotein_docking</a:t>
            </a:r>
            <a:r>
              <a:rPr lang="en-US" dirty="0">
                <a:solidFill>
                  <a:srgbClr val="000000"/>
                </a:solidFill>
                <a:latin typeface="Consolas"/>
              </a:rPr>
              <a:t>/</a:t>
            </a:r>
          </a:p>
          <a:p>
            <a:pPr>
              <a:lnSpc>
                <a:spcPct val="100000"/>
              </a:lnSpc>
            </a:pPr>
            <a:r>
              <a:rPr lang="en-US" dirty="0" err="1">
                <a:solidFill>
                  <a:srgbClr val="000000"/>
                </a:solidFill>
                <a:latin typeface="Consolas"/>
              </a:rPr>
              <a:t>input_files</a:t>
            </a:r>
            <a:r>
              <a:rPr lang="en-US" dirty="0">
                <a:solidFill>
                  <a:srgbClr val="000000"/>
                </a:solidFill>
                <a:latin typeface="Consolas"/>
              </a:rPr>
              <a:t>/</a:t>
            </a:r>
            <a:r>
              <a:rPr lang="en-US" dirty="0" err="1">
                <a:solidFill>
                  <a:srgbClr val="000000"/>
                </a:solidFill>
                <a:latin typeface="Consolas"/>
              </a:rPr>
              <a:t>docking.options</a:t>
            </a:r>
            <a:endParaRPr dirty="0"/>
          </a:p>
        </p:txBody>
      </p:sp>
    </p:spTree>
    <p:extLst>
      <p:ext uri="{BB962C8B-B14F-4D97-AF65-F5344CB8AC3E}">
        <p14:creationId xmlns:p14="http://schemas.microsoft.com/office/powerpoint/2010/main" val="9317936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rot="2670283">
            <a:off x="894089" y="1757339"/>
            <a:ext cx="3624943" cy="3624943"/>
          </a:xfrm>
          <a:prstGeom prst="pie">
            <a:avLst/>
          </a:prstGeom>
          <a:solidFill>
            <a:srgbClr val="0070C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riangle 4"/>
          <p:cNvSpPr/>
          <p:nvPr/>
        </p:nvSpPr>
        <p:spPr>
          <a:xfrm rot="16200000">
            <a:off x="4898746" y="2768590"/>
            <a:ext cx="3147405" cy="1602441"/>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Shape 1"/>
          <p:cNvSpPr txBox="1"/>
          <p:nvPr/>
        </p:nvSpPr>
        <p:spPr>
          <a:xfrm>
            <a:off x="457200" y="16324"/>
            <a:ext cx="8229240" cy="990360"/>
          </a:xfrm>
          <a:prstGeom prst="rect">
            <a:avLst/>
          </a:prstGeom>
        </p:spPr>
        <p:txBody>
          <a:bodyPr anchor="ctr"/>
          <a:lstStyle/>
          <a:p>
            <a:pPr algn="ctr">
              <a:lnSpc>
                <a:spcPct val="100000"/>
              </a:lnSpc>
            </a:pPr>
            <a:r>
              <a:rPr lang="en-US" sz="3200" b="1" dirty="0">
                <a:solidFill>
                  <a:srgbClr val="000000"/>
                </a:solidFill>
                <a:latin typeface="Calibri"/>
              </a:rPr>
              <a:t>Does Protein A Dock (or Bind to) Protein B?</a:t>
            </a:r>
            <a:endParaRPr b="1" dirty="0"/>
          </a:p>
        </p:txBody>
      </p:sp>
    </p:spTree>
    <p:extLst>
      <p:ext uri="{BB962C8B-B14F-4D97-AF65-F5344CB8AC3E}">
        <p14:creationId xmlns:p14="http://schemas.microsoft.com/office/powerpoint/2010/main" val="54033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6982" y="1142640"/>
            <a:ext cx="8936181" cy="25699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Shape 1"/>
          <p:cNvSpPr txBox="1"/>
          <p:nvPr/>
        </p:nvSpPr>
        <p:spPr>
          <a:xfrm>
            <a:off x="457200" y="0"/>
            <a:ext cx="8229240" cy="1142640"/>
          </a:xfrm>
          <a:prstGeom prst="rect">
            <a:avLst/>
          </a:prstGeom>
        </p:spPr>
        <p:txBody>
          <a:bodyPr anchor="ctr"/>
          <a:lstStyle/>
          <a:p>
            <a:pPr algn="ctr">
              <a:lnSpc>
                <a:spcPct val="100000"/>
              </a:lnSpc>
            </a:pPr>
            <a:r>
              <a:rPr lang="en-US" sz="3600" b="1" dirty="0" err="1">
                <a:solidFill>
                  <a:srgbClr val="000000"/>
                </a:solidFill>
                <a:latin typeface="Consolas" charset="0"/>
                <a:ea typeface="Consolas" charset="0"/>
                <a:cs typeface="Consolas" charset="0"/>
              </a:rPr>
              <a:t>docking.options</a:t>
            </a:r>
            <a:endParaRPr b="1" dirty="0">
              <a:latin typeface="Consolas" charset="0"/>
              <a:ea typeface="Consolas" charset="0"/>
              <a:cs typeface="Consolas" charset="0"/>
            </a:endParaRPr>
          </a:p>
        </p:txBody>
      </p:sp>
      <p:sp>
        <p:nvSpPr>
          <p:cNvPr id="2" name="TextBox 1"/>
          <p:cNvSpPr txBox="1"/>
          <p:nvPr/>
        </p:nvSpPr>
        <p:spPr>
          <a:xfrm>
            <a:off x="96983" y="1142640"/>
            <a:ext cx="9213272" cy="2569934"/>
          </a:xfrm>
          <a:prstGeom prst="rect">
            <a:avLst/>
          </a:prstGeom>
          <a:noFill/>
        </p:spPr>
        <p:txBody>
          <a:bodyPr wrap="square" rtlCol="0">
            <a:spAutoFit/>
          </a:bodyPr>
          <a:lstStyle/>
          <a:p>
            <a:r>
              <a:rPr lang="en-US" sz="1150" dirty="0"/>
              <a:t>-docking					# the docking option group	</a:t>
            </a:r>
          </a:p>
          <a:p>
            <a:r>
              <a:rPr lang="en-US" sz="1150" dirty="0"/>
              <a:t>	-partners AB_HL			# set rigid body docking partners	</a:t>
            </a:r>
          </a:p>
          <a:p>
            <a:r>
              <a:rPr lang="en-US" sz="1150" dirty="0"/>
              <a:t>	-</a:t>
            </a:r>
            <a:r>
              <a:rPr lang="en-US" sz="1150" dirty="0" err="1"/>
              <a:t>dock_pert</a:t>
            </a:r>
            <a:r>
              <a:rPr lang="en-US" sz="1150" dirty="0"/>
              <a:t> 3 8			# set coarse perturbation parameters (degrees and angstroms)</a:t>
            </a:r>
          </a:p>
          <a:p>
            <a:r>
              <a:rPr lang="en-US" sz="1150" dirty="0"/>
              <a:t>	-</a:t>
            </a:r>
            <a:r>
              <a:rPr lang="en-US" sz="1150" dirty="0" err="1"/>
              <a:t>dock_mcm_trans_magnitude</a:t>
            </a:r>
            <a:r>
              <a:rPr lang="en-US" sz="1150" dirty="0"/>
              <a:t> 0.1		# refinement translational perturbation	</a:t>
            </a:r>
          </a:p>
          <a:p>
            <a:r>
              <a:rPr lang="en-US" sz="1150" dirty="0"/>
              <a:t>	-</a:t>
            </a:r>
            <a:r>
              <a:rPr lang="en-US" sz="1150" dirty="0" err="1"/>
              <a:t>dock_mcm_rot_magnitude</a:t>
            </a:r>
            <a:r>
              <a:rPr lang="en-US" sz="1150" dirty="0"/>
              <a:t> 5.0		# refinement rotational perturbation</a:t>
            </a:r>
          </a:p>
          <a:p>
            <a:r>
              <a:rPr lang="en-US" sz="1150" dirty="0"/>
              <a:t>-s 3gbm_HA_3gbn_Ab.pdb				# input model</a:t>
            </a:r>
          </a:p>
          <a:p>
            <a:r>
              <a:rPr lang="en-US" sz="1150" dirty="0"/>
              <a:t>-</a:t>
            </a:r>
            <a:r>
              <a:rPr lang="en-US" sz="1150" dirty="0" err="1"/>
              <a:t>run:max_retry_job</a:t>
            </a:r>
            <a:r>
              <a:rPr lang="en-US" sz="1150" dirty="0"/>
              <a:t> 10				# if the mover fails, retry 10 times</a:t>
            </a:r>
          </a:p>
          <a:p>
            <a:r>
              <a:rPr lang="en-US" sz="1150" dirty="0"/>
              <a:t>-</a:t>
            </a:r>
            <a:r>
              <a:rPr lang="en-US" sz="1150" dirty="0" err="1"/>
              <a:t>use_input_sc</a:t>
            </a:r>
            <a:r>
              <a:rPr lang="en-US" sz="1150" dirty="0"/>
              <a:t>					# add the side chains from the input </a:t>
            </a:r>
            <a:r>
              <a:rPr lang="en-US" sz="1150" dirty="0" err="1"/>
              <a:t>pdb</a:t>
            </a:r>
            <a:r>
              <a:rPr lang="en-US" sz="1150" dirty="0"/>
              <a:t> to the </a:t>
            </a:r>
            <a:r>
              <a:rPr lang="en-US" sz="1150" dirty="0" err="1"/>
              <a:t>rotamer</a:t>
            </a:r>
            <a:r>
              <a:rPr lang="en-US" sz="1150" dirty="0"/>
              <a:t> library</a:t>
            </a:r>
          </a:p>
          <a:p>
            <a:r>
              <a:rPr lang="en-US" sz="1150" dirty="0"/>
              <a:t>-ex1					# increase </a:t>
            </a:r>
            <a:r>
              <a:rPr lang="en-US" sz="1150" dirty="0" err="1"/>
              <a:t>rotamer</a:t>
            </a:r>
            <a:r>
              <a:rPr lang="en-US" sz="1150" dirty="0"/>
              <a:t> bins to include mean +- 1 standard deviation</a:t>
            </a:r>
          </a:p>
          <a:p>
            <a:r>
              <a:rPr lang="en-US" sz="1150" dirty="0"/>
              <a:t>-ex2					# increase </a:t>
            </a:r>
            <a:r>
              <a:rPr lang="en-US" sz="1150" dirty="0" err="1"/>
              <a:t>rotamer</a:t>
            </a:r>
            <a:r>
              <a:rPr lang="en-US" sz="1150" dirty="0"/>
              <a:t> bins to include mean +- 2 standard deviations</a:t>
            </a:r>
          </a:p>
          <a:p>
            <a:r>
              <a:rPr lang="en-US" sz="1150" dirty="0"/>
              <a:t>-out					# out option group</a:t>
            </a:r>
          </a:p>
          <a:p>
            <a:r>
              <a:rPr lang="en-US" sz="1150" dirty="0"/>
              <a:t>	-file				# </a:t>
            </a:r>
            <a:r>
              <a:rPr lang="en-US" sz="1150" dirty="0" err="1"/>
              <a:t>out:file</a:t>
            </a:r>
            <a:r>
              <a:rPr lang="en-US" sz="1150" dirty="0"/>
              <a:t> option group		</a:t>
            </a:r>
          </a:p>
          <a:p>
            <a:r>
              <a:rPr lang="en-US" sz="1150" dirty="0"/>
              <a:t>		-</a:t>
            </a:r>
            <a:r>
              <a:rPr lang="en-US" sz="1150" dirty="0" err="1"/>
              <a:t>scorefile</a:t>
            </a:r>
            <a:r>
              <a:rPr lang="en-US" sz="1150" dirty="0"/>
              <a:t> </a:t>
            </a:r>
            <a:r>
              <a:rPr lang="en-US" sz="1150" dirty="0" err="1"/>
              <a:t>docking.fasc</a:t>
            </a:r>
            <a:r>
              <a:rPr lang="en-US" sz="1150" dirty="0"/>
              <a:t>		# the name of the model score file</a:t>
            </a:r>
          </a:p>
          <a:p>
            <a:r>
              <a:rPr lang="en-US" sz="1150" dirty="0"/>
              <a:t>-</a:t>
            </a:r>
            <a:r>
              <a:rPr lang="en-US" sz="1150" dirty="0" err="1"/>
              <a:t>score:weights</a:t>
            </a:r>
            <a:r>
              <a:rPr lang="en-US" sz="1150" dirty="0"/>
              <a:t> ref2015.wts				# Set ref2015 as default score function</a:t>
            </a:r>
          </a:p>
        </p:txBody>
      </p:sp>
    </p:spTree>
    <p:extLst>
      <p:ext uri="{BB962C8B-B14F-4D97-AF65-F5344CB8AC3E}">
        <p14:creationId xmlns:p14="http://schemas.microsoft.com/office/powerpoint/2010/main" val="84765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57200" y="23670"/>
            <a:ext cx="8229240" cy="1142640"/>
          </a:xfrm>
          <a:prstGeom prst="rect">
            <a:avLst/>
          </a:prstGeom>
        </p:spPr>
        <p:txBody>
          <a:bodyPr anchor="ctr"/>
          <a:lstStyle/>
          <a:p>
            <a:pPr algn="ctr">
              <a:lnSpc>
                <a:spcPct val="100000"/>
              </a:lnSpc>
            </a:pPr>
            <a:r>
              <a:rPr lang="en-US" sz="3600" b="1" dirty="0">
                <a:solidFill>
                  <a:srgbClr val="000000"/>
                </a:solidFill>
                <a:latin typeface="Calibri"/>
              </a:rPr>
              <a:t>Important options</a:t>
            </a:r>
            <a:endParaRPr b="1" dirty="0"/>
          </a:p>
        </p:txBody>
      </p:sp>
      <p:graphicFrame>
        <p:nvGraphicFramePr>
          <p:cNvPr id="4" name="Table 3"/>
          <p:cNvGraphicFramePr>
            <a:graphicFrameLocks noGrp="1"/>
          </p:cNvGraphicFramePr>
          <p:nvPr>
            <p:extLst>
              <p:ext uri="{D42A27DB-BD31-4B8C-83A1-F6EECF244321}">
                <p14:modId xmlns:p14="http://schemas.microsoft.com/office/powerpoint/2010/main" val="1972863193"/>
              </p:ext>
            </p:extLst>
          </p:nvPr>
        </p:nvGraphicFramePr>
        <p:xfrm>
          <a:off x="457200" y="1417320"/>
          <a:ext cx="8026400" cy="3130334"/>
        </p:xfrm>
        <a:graphic>
          <a:graphicData uri="http://schemas.openxmlformats.org/drawingml/2006/table">
            <a:tbl>
              <a:tblPr firstRow="1" bandRow="1">
                <a:tableStyleId>{8EC20E35-A176-4012-BC5E-935CFFF8708E}</a:tableStyleId>
              </a:tblPr>
              <a:tblGrid>
                <a:gridCol w="3606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435808">
                <a:tc>
                  <a:txBody>
                    <a:bodyPr/>
                    <a:lstStyle/>
                    <a:p>
                      <a:r>
                        <a:rPr lang="en-US" sz="1400" dirty="0">
                          <a:solidFill>
                            <a:schemeClr val="tx1"/>
                          </a:solidFill>
                          <a:latin typeface="Arial" charset="0"/>
                          <a:ea typeface="Arial" charset="0"/>
                          <a:cs typeface="Arial" charset="0"/>
                        </a:rPr>
                        <a:t>Option Terms</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r>
                        <a:rPr lang="en-US" sz="1400" dirty="0">
                          <a:solidFill>
                            <a:schemeClr val="tx1"/>
                          </a:solidFill>
                          <a:latin typeface="Arial" charset="0"/>
                          <a:ea typeface="Arial" charset="0"/>
                          <a:cs typeface="Arial" charset="0"/>
                        </a:rPr>
                        <a:t>Definition</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601254">
                <a:tc>
                  <a:txBody>
                    <a:bodyPr/>
                    <a:lstStyle/>
                    <a:p>
                      <a:pPr>
                        <a:lnSpc>
                          <a:spcPct val="100000"/>
                        </a:lnSpc>
                      </a:pPr>
                      <a:r>
                        <a:rPr lang="en-US" sz="1400" dirty="0" err="1">
                          <a:solidFill>
                            <a:srgbClr val="000000"/>
                          </a:solidFill>
                          <a:latin typeface="Arial" charset="0"/>
                          <a:ea typeface="Arial" charset="0"/>
                          <a:cs typeface="Arial" charset="0"/>
                        </a:rPr>
                        <a:t>docking:partners</a:t>
                      </a:r>
                      <a:r>
                        <a:rPr lang="en-US" sz="1400" dirty="0">
                          <a:solidFill>
                            <a:srgbClr val="000000"/>
                          </a:solidFill>
                          <a:latin typeface="Arial" charset="0"/>
                          <a:ea typeface="Arial" charset="0"/>
                          <a:cs typeface="Arial" charset="0"/>
                        </a:rPr>
                        <a:t> AB_HL</a:t>
                      </a:r>
                      <a:endParaRPr lang="en-US" sz="1400" dirty="0">
                        <a:latin typeface="Arial" charset="0"/>
                        <a:ea typeface="Arial" charset="0"/>
                        <a:cs typeface="Arial" charset="0"/>
                      </a:endParaRPr>
                    </a:p>
                  </a:txBody>
                  <a:tcPr>
                    <a:lnL w="12700" cap="flat" cmpd="sng" algn="ctr">
                      <a:noFill/>
                      <a:prstDash val="solid"/>
                      <a:round/>
                      <a:headEnd type="none" w="med" len="med"/>
                      <a:tailEnd type="none" w="med" len="med"/>
                    </a:lnL>
                    <a:solidFill>
                      <a:schemeClr val="bg1"/>
                    </a:solidFill>
                  </a:tcPr>
                </a:tc>
                <a:tc>
                  <a:txBody>
                    <a:bodyPr/>
                    <a:lstStyle/>
                    <a:p>
                      <a:pPr>
                        <a:lnSpc>
                          <a:spcPct val="100000"/>
                        </a:lnSpc>
                      </a:pPr>
                      <a:r>
                        <a:rPr lang="en-US" sz="1400" dirty="0">
                          <a:solidFill>
                            <a:srgbClr val="000000"/>
                          </a:solidFill>
                          <a:latin typeface="Arial" charset="0"/>
                          <a:ea typeface="Arial" charset="0"/>
                          <a:cs typeface="Arial" charset="0"/>
                        </a:rPr>
                        <a:t>sets rigid body docking partners – chains must be in this order in the PDB</a:t>
                      </a:r>
                      <a:endParaRPr lang="en-US" sz="1400" dirty="0">
                        <a:latin typeface="Arial" charset="0"/>
                        <a:ea typeface="Arial" charset="0"/>
                        <a:cs typeface="Arial" charset="0"/>
                      </a:endParaRPr>
                    </a:p>
                  </a:txBody>
                  <a:tcPr marL="12700" marR="12700" marT="12700" marB="0">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601254">
                <a:tc>
                  <a:txBody>
                    <a:bodyPr/>
                    <a:lstStyle/>
                    <a:p>
                      <a:r>
                        <a:rPr lang="en-US" sz="1400" dirty="0" err="1">
                          <a:solidFill>
                            <a:srgbClr val="000000"/>
                          </a:solidFill>
                          <a:latin typeface="Arial" charset="0"/>
                          <a:ea typeface="Arial" charset="0"/>
                          <a:cs typeface="Arial" charset="0"/>
                        </a:rPr>
                        <a:t>docking:randomize</a:t>
                      </a:r>
                      <a:r>
                        <a:rPr lang="en-US" sz="1400" dirty="0">
                          <a:solidFill>
                            <a:srgbClr val="000000"/>
                          </a:solidFill>
                          <a:latin typeface="Arial" charset="0"/>
                          <a:ea typeface="Arial" charset="0"/>
                          <a:cs typeface="Arial" charset="0"/>
                        </a:rPr>
                        <a:t> 1</a:t>
                      </a:r>
                      <a:endParaRPr lang="en-US" sz="1400" dirty="0">
                        <a:latin typeface="Arial" charset="0"/>
                        <a:ea typeface="Arial" charset="0"/>
                        <a:cs typeface="Arial" charset="0"/>
                      </a:endParaRPr>
                    </a:p>
                  </a:txBody>
                  <a:tcPr>
                    <a:lnL w="12700" cap="flat" cmpd="sng" algn="ctr">
                      <a:noFill/>
                      <a:prstDash val="solid"/>
                      <a:round/>
                      <a:headEnd type="none" w="med" len="med"/>
                      <a:tailEnd type="none" w="med" len="med"/>
                    </a:lnL>
                    <a:solidFill>
                      <a:schemeClr val="bg1"/>
                    </a:solidFill>
                  </a:tcPr>
                </a:tc>
                <a:tc>
                  <a:txBody>
                    <a:bodyPr/>
                    <a:lstStyle/>
                    <a:p>
                      <a:pPr>
                        <a:lnSpc>
                          <a:spcPct val="100000"/>
                        </a:lnSpc>
                      </a:pPr>
                      <a:r>
                        <a:rPr lang="en-US" sz="1400" dirty="0">
                          <a:solidFill>
                            <a:srgbClr val="000000"/>
                          </a:solidFill>
                          <a:latin typeface="Arial" charset="0"/>
                          <a:ea typeface="Arial" charset="0"/>
                          <a:cs typeface="Arial" charset="0"/>
                        </a:rPr>
                        <a:t>randomize the first docking partner – should be passed to run global docking (not used in this tutorial)</a:t>
                      </a:r>
                      <a:endParaRPr lang="en-US" sz="1400" dirty="0">
                        <a:latin typeface="Arial" charset="0"/>
                        <a:ea typeface="Arial" charset="0"/>
                        <a:cs typeface="Arial" charset="0"/>
                      </a:endParaRPr>
                    </a:p>
                  </a:txBody>
                  <a:tcPr marL="12700" marR="12700" marT="12700" marB="0">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551164">
                <a:tc>
                  <a:txBody>
                    <a:bodyPr/>
                    <a:lstStyle/>
                    <a:p>
                      <a:r>
                        <a:rPr lang="en-US" sz="1400" dirty="0" err="1">
                          <a:solidFill>
                            <a:srgbClr val="000000"/>
                          </a:solidFill>
                          <a:latin typeface="Arial" charset="0"/>
                          <a:ea typeface="Arial" charset="0"/>
                          <a:cs typeface="Arial" charset="0"/>
                        </a:rPr>
                        <a:t>docking:dock_pert</a:t>
                      </a:r>
                      <a:r>
                        <a:rPr lang="en-US" sz="1400" dirty="0">
                          <a:solidFill>
                            <a:srgbClr val="000000"/>
                          </a:solidFill>
                          <a:latin typeface="Arial" charset="0"/>
                          <a:ea typeface="Arial" charset="0"/>
                          <a:cs typeface="Arial" charset="0"/>
                        </a:rPr>
                        <a:t> 3 8 </a:t>
                      </a:r>
                      <a:endParaRPr lang="en-US" sz="1400" dirty="0">
                        <a:latin typeface="Arial" charset="0"/>
                        <a:ea typeface="Arial" charset="0"/>
                        <a:cs typeface="Arial" charset="0"/>
                      </a:endParaRPr>
                    </a:p>
                  </a:txBody>
                  <a:tcPr>
                    <a:lnL w="12700" cap="flat" cmpd="sng" algn="ctr">
                      <a:noFill/>
                      <a:prstDash val="solid"/>
                      <a:round/>
                      <a:headEnd type="none" w="med" len="med"/>
                      <a:tailEnd type="none" w="med" len="med"/>
                    </a:lnL>
                    <a:solidFill>
                      <a:schemeClr val="bg1"/>
                    </a:solidFill>
                  </a:tcPr>
                </a:tc>
                <a:tc>
                  <a:txBody>
                    <a:bodyPr/>
                    <a:lstStyle/>
                    <a:p>
                      <a:pPr algn="l" fontAlgn="b"/>
                      <a:r>
                        <a:rPr lang="en-US" sz="1400" dirty="0">
                          <a:solidFill>
                            <a:srgbClr val="000000"/>
                          </a:solidFill>
                          <a:latin typeface="Arial" charset="0"/>
                          <a:ea typeface="Arial" charset="0"/>
                          <a:cs typeface="Arial" charset="0"/>
                        </a:rPr>
                        <a:t>set coarse perturbation parameters (angstroms</a:t>
                      </a:r>
                      <a:r>
                        <a:rPr lang="en-US" sz="1400" baseline="0" dirty="0">
                          <a:solidFill>
                            <a:srgbClr val="000000"/>
                          </a:solidFill>
                          <a:latin typeface="Arial" charset="0"/>
                          <a:ea typeface="Arial" charset="0"/>
                          <a:cs typeface="Arial" charset="0"/>
                        </a:rPr>
                        <a:t> </a:t>
                      </a:r>
                      <a:r>
                        <a:rPr lang="en-US" sz="1400" dirty="0">
                          <a:solidFill>
                            <a:srgbClr val="000000"/>
                          </a:solidFill>
                          <a:latin typeface="Arial" charset="0"/>
                          <a:ea typeface="Arial" charset="0"/>
                          <a:cs typeface="Arial" charset="0"/>
                        </a:rPr>
                        <a:t>and degrees)</a:t>
                      </a:r>
                      <a:endParaRPr lang="en-US" sz="1400" b="0" i="0" u="none" strike="noStrike" dirty="0">
                        <a:solidFill>
                          <a:srgbClr val="000000"/>
                        </a:solidFill>
                        <a:effectLst/>
                        <a:latin typeface="Arial" charset="0"/>
                        <a:ea typeface="Arial" charset="0"/>
                        <a:cs typeface="Arial" charset="0"/>
                      </a:endParaRPr>
                    </a:p>
                  </a:txBody>
                  <a:tcPr marL="12700" marR="12700" marT="12700" marB="0">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416828">
                <a:tc>
                  <a:txBody>
                    <a:bodyPr/>
                    <a:lstStyle/>
                    <a:p>
                      <a:r>
                        <a:rPr lang="en-US" sz="1400" dirty="0" err="1">
                          <a:solidFill>
                            <a:srgbClr val="000000"/>
                          </a:solidFill>
                          <a:latin typeface="Arial" charset="0"/>
                          <a:ea typeface="Arial" charset="0"/>
                          <a:cs typeface="Arial" charset="0"/>
                        </a:rPr>
                        <a:t>docking:dock_mcm_trans_magnitude</a:t>
                      </a:r>
                      <a:r>
                        <a:rPr lang="en-US" sz="1400" dirty="0">
                          <a:solidFill>
                            <a:srgbClr val="000000"/>
                          </a:solidFill>
                          <a:latin typeface="Arial" charset="0"/>
                          <a:ea typeface="Arial" charset="0"/>
                          <a:cs typeface="Arial" charset="0"/>
                        </a:rPr>
                        <a:t> 0.1 </a:t>
                      </a:r>
                      <a:endParaRPr lang="en-US" sz="1400" dirty="0">
                        <a:latin typeface="Arial" charset="0"/>
                        <a:ea typeface="Arial" charset="0"/>
                        <a:cs typeface="Arial" charset="0"/>
                      </a:endParaRPr>
                    </a:p>
                  </a:txBody>
                  <a:tcPr>
                    <a:lnL w="12700" cap="flat" cmpd="sng" algn="ctr">
                      <a:noFill/>
                      <a:prstDash val="solid"/>
                      <a:round/>
                      <a:headEnd type="none" w="med" len="med"/>
                      <a:tailEnd type="none" w="med" len="med"/>
                    </a:lnL>
                    <a:solidFill>
                      <a:schemeClr val="bg1"/>
                    </a:solidFill>
                  </a:tcPr>
                </a:tc>
                <a:tc>
                  <a:txBody>
                    <a:bodyPr/>
                    <a:lstStyle/>
                    <a:p>
                      <a:pPr>
                        <a:lnSpc>
                          <a:spcPct val="100000"/>
                        </a:lnSpc>
                      </a:pPr>
                      <a:r>
                        <a:rPr lang="en-US" sz="1400" dirty="0">
                          <a:solidFill>
                            <a:srgbClr val="000000"/>
                          </a:solidFill>
                          <a:latin typeface="Arial" charset="0"/>
                          <a:ea typeface="Arial" charset="0"/>
                          <a:cs typeface="Arial" charset="0"/>
                        </a:rPr>
                        <a:t>refinement translational perturbation</a:t>
                      </a:r>
                      <a:endParaRPr lang="en-US" sz="1400" dirty="0">
                        <a:latin typeface="Arial" charset="0"/>
                        <a:ea typeface="Arial" charset="0"/>
                        <a:cs typeface="Arial" charset="0"/>
                      </a:endParaRPr>
                    </a:p>
                  </a:txBody>
                  <a:tcPr marL="12700" marR="12700" marT="12700" marB="0">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524026">
                <a:tc>
                  <a:txBody>
                    <a:bodyPr/>
                    <a:lstStyle/>
                    <a:p>
                      <a:r>
                        <a:rPr lang="en-US" sz="1400" dirty="0" err="1">
                          <a:solidFill>
                            <a:srgbClr val="000000"/>
                          </a:solidFill>
                          <a:latin typeface="Arial" charset="0"/>
                          <a:ea typeface="Arial" charset="0"/>
                          <a:cs typeface="Arial" charset="0"/>
                        </a:rPr>
                        <a:t>docking:dock_mcm_rot_magnitude</a:t>
                      </a:r>
                      <a:r>
                        <a:rPr lang="en-US" sz="1400" dirty="0">
                          <a:solidFill>
                            <a:srgbClr val="000000"/>
                          </a:solidFill>
                          <a:latin typeface="Arial" charset="0"/>
                          <a:ea typeface="Arial" charset="0"/>
                          <a:cs typeface="Arial" charset="0"/>
                        </a:rPr>
                        <a:t> 5.0 </a:t>
                      </a:r>
                      <a:endParaRPr lang="en-US" sz="1400" dirty="0">
                        <a:latin typeface="Arial" charset="0"/>
                        <a:ea typeface="Arial" charset="0"/>
                        <a:cs typeface="Arial" charset="0"/>
                      </a:endParaRPr>
                    </a:p>
                  </a:txBody>
                  <a:tcPr>
                    <a:lnL w="12700" cap="flat" cmpd="sng" algn="ctr">
                      <a:noFill/>
                      <a:prstDash val="solid"/>
                      <a:round/>
                      <a:headEnd type="none" w="med" len="med"/>
                      <a:tailEnd type="none" w="med" len="med"/>
                    </a:lnL>
                    <a:solidFill>
                      <a:schemeClr val="bg1"/>
                    </a:solidFill>
                  </a:tcPr>
                </a:tc>
                <a:tc>
                  <a:txBody>
                    <a:bodyPr/>
                    <a:lstStyle/>
                    <a:p>
                      <a:pPr algn="l" fontAlgn="b"/>
                      <a:r>
                        <a:rPr lang="en-US" sz="1400" dirty="0">
                          <a:solidFill>
                            <a:srgbClr val="000000"/>
                          </a:solidFill>
                          <a:latin typeface="Arial" charset="0"/>
                          <a:ea typeface="Arial" charset="0"/>
                          <a:cs typeface="Arial" charset="0"/>
                        </a:rPr>
                        <a:t>refinement rotational perturbation</a:t>
                      </a:r>
                      <a:endParaRPr lang="en-US" sz="1400" b="0" i="0" u="none" strike="noStrike" dirty="0">
                        <a:solidFill>
                          <a:srgbClr val="000000"/>
                        </a:solidFill>
                        <a:effectLst/>
                        <a:latin typeface="Arial" charset="0"/>
                        <a:ea typeface="Arial" charset="0"/>
                        <a:cs typeface="Arial" charset="0"/>
                      </a:endParaRPr>
                    </a:p>
                  </a:txBody>
                  <a:tcPr marL="12700" marR="12700" marT="12700" marB="0">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5130" y="2784798"/>
            <a:ext cx="8229240" cy="1143000"/>
          </a:xfrm>
        </p:spPr>
        <p:txBody>
          <a:bodyPr/>
          <a:lstStyle/>
          <a:p>
            <a:pPr algn="ctr"/>
            <a:r>
              <a:rPr lang="en-US" b="1" dirty="0">
                <a:latin typeface="Calibri" charset="0"/>
                <a:ea typeface="Calibri" charset="0"/>
                <a:cs typeface="Calibri" charset="0"/>
              </a:rPr>
              <a:t>Step 2 </a:t>
            </a:r>
            <a:r>
              <a:rPr lang="mr-IN" b="1" dirty="0">
                <a:latin typeface="Calibri" charset="0"/>
                <a:ea typeface="Calibri" charset="0"/>
                <a:cs typeface="Calibri" charset="0"/>
              </a:rPr>
              <a:t>–</a:t>
            </a:r>
            <a:r>
              <a:rPr lang="en-US" b="1" dirty="0">
                <a:latin typeface="Calibri" charset="0"/>
                <a:ea typeface="Calibri" charset="0"/>
                <a:cs typeface="Calibri" charset="0"/>
              </a:rPr>
              <a:t> Run Rosetta (see tutorial)</a:t>
            </a:r>
          </a:p>
        </p:txBody>
      </p:sp>
    </p:spTree>
    <p:extLst>
      <p:ext uri="{BB962C8B-B14F-4D97-AF65-F5344CB8AC3E}">
        <p14:creationId xmlns:p14="http://schemas.microsoft.com/office/powerpoint/2010/main" val="1251411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5130" y="2784798"/>
            <a:ext cx="8229240" cy="1143000"/>
          </a:xfrm>
        </p:spPr>
        <p:txBody>
          <a:bodyPr/>
          <a:lstStyle/>
          <a:p>
            <a:pPr algn="ctr"/>
            <a:r>
              <a:rPr lang="en-US" b="1" dirty="0">
                <a:latin typeface="Calibri" charset="0"/>
                <a:ea typeface="Calibri" charset="0"/>
                <a:cs typeface="Calibri" charset="0"/>
              </a:rPr>
              <a:t>Step 3 </a:t>
            </a:r>
            <a:r>
              <a:rPr lang="mr-IN" b="1" dirty="0">
                <a:latin typeface="Calibri" charset="0"/>
                <a:ea typeface="Calibri" charset="0"/>
                <a:cs typeface="Calibri" charset="0"/>
              </a:rPr>
              <a:t>–</a:t>
            </a:r>
            <a:r>
              <a:rPr lang="en-US" b="1" dirty="0">
                <a:latin typeface="Calibri" charset="0"/>
                <a:ea typeface="Calibri" charset="0"/>
                <a:cs typeface="Calibri" charset="0"/>
              </a:rPr>
              <a:t> Analyze Results</a:t>
            </a:r>
          </a:p>
        </p:txBody>
      </p:sp>
    </p:spTree>
    <p:extLst>
      <p:ext uri="{BB962C8B-B14F-4D97-AF65-F5344CB8AC3E}">
        <p14:creationId xmlns:p14="http://schemas.microsoft.com/office/powerpoint/2010/main" val="208795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458640" y="0"/>
            <a:ext cx="8229240" cy="1142640"/>
          </a:xfrm>
          <a:prstGeom prst="rect">
            <a:avLst/>
          </a:prstGeom>
        </p:spPr>
        <p:txBody>
          <a:bodyPr anchor="ctr"/>
          <a:lstStyle/>
          <a:p>
            <a:pPr algn="ctr">
              <a:lnSpc>
                <a:spcPct val="100000"/>
              </a:lnSpc>
            </a:pPr>
            <a:r>
              <a:rPr lang="en-US" sz="3600" b="1" dirty="0">
                <a:solidFill>
                  <a:srgbClr val="000000"/>
                </a:solidFill>
                <a:latin typeface="Calibri"/>
              </a:rPr>
              <a:t>Perform analysis</a:t>
            </a:r>
            <a:endParaRPr sz="3600" b="1" dirty="0"/>
          </a:p>
        </p:txBody>
      </p:sp>
      <p:sp>
        <p:nvSpPr>
          <p:cNvPr id="189" name="TextShape 2"/>
          <p:cNvSpPr txBox="1"/>
          <p:nvPr/>
        </p:nvSpPr>
        <p:spPr>
          <a:xfrm>
            <a:off x="458640" y="1148557"/>
            <a:ext cx="8229240" cy="4876560"/>
          </a:xfrm>
          <a:prstGeom prst="rect">
            <a:avLst/>
          </a:prstGeom>
        </p:spPr>
        <p:txBody>
          <a:bodyPr/>
          <a:lstStyle/>
          <a:p>
            <a:pPr>
              <a:lnSpc>
                <a:spcPct val="100000"/>
              </a:lnSpc>
            </a:pPr>
            <a:r>
              <a:rPr lang="en-US" sz="2200" dirty="0">
                <a:solidFill>
                  <a:srgbClr val="000000"/>
                </a:solidFill>
                <a:latin typeface="Calibri"/>
              </a:rPr>
              <a:t>Score vs. RMSD plots to identify a docking funnel</a:t>
            </a:r>
            <a:endParaRPr sz="2200" dirty="0"/>
          </a:p>
          <a:p>
            <a:pPr lvl="1">
              <a:lnSpc>
                <a:spcPct val="100000"/>
              </a:lnSpc>
              <a:buFont typeface="Arial"/>
              <a:buChar char="–"/>
            </a:pPr>
            <a:r>
              <a:rPr lang="en-US" sz="2200" dirty="0">
                <a:solidFill>
                  <a:srgbClr val="000000"/>
                </a:solidFill>
                <a:latin typeface="Calibri"/>
              </a:rPr>
              <a:t>In experimental studies, the ‘native structure’ is a good scoring structure, one that fulfills experimental restraints, or a cluster center</a:t>
            </a:r>
          </a:p>
          <a:p>
            <a:pPr lvl="1">
              <a:lnSpc>
                <a:spcPct val="100000"/>
              </a:lnSpc>
              <a:buFont typeface="Arial"/>
              <a:buChar char="–"/>
            </a:pPr>
            <a:endParaRPr sz="2200" dirty="0"/>
          </a:p>
          <a:p>
            <a:pPr>
              <a:lnSpc>
                <a:spcPct val="100000"/>
              </a:lnSpc>
            </a:pPr>
            <a:r>
              <a:rPr lang="en-US" sz="2200" dirty="0">
                <a:solidFill>
                  <a:srgbClr val="000000"/>
                </a:solidFill>
                <a:latin typeface="Calibri"/>
              </a:rPr>
              <a:t>It may be necessary to cluster and dock again, using the top cluster centers as starting templates. This will help to drive the models into an energy well. The ‘correct’ model will continue down into an energy well while incorrect models will stall.</a:t>
            </a:r>
          </a:p>
          <a:p>
            <a:pPr>
              <a:lnSpc>
                <a:spcPct val="100000"/>
              </a:lnSpc>
              <a:buFont typeface="Arial"/>
              <a:buChar char="•"/>
            </a:pPr>
            <a:endParaRPr sz="2200" dirty="0"/>
          </a:p>
          <a:p>
            <a:pPr>
              <a:lnSpc>
                <a:spcPct val="100000"/>
              </a:lnSpc>
            </a:pPr>
            <a:r>
              <a:rPr lang="en-US" sz="2200" dirty="0">
                <a:solidFill>
                  <a:srgbClr val="000000"/>
                </a:solidFill>
                <a:latin typeface="Calibri"/>
              </a:rPr>
              <a:t>Look at the structures</a:t>
            </a:r>
            <a:endParaRPr sz="2200" dirty="0"/>
          </a:p>
          <a:p>
            <a:pPr lvl="1">
              <a:lnSpc>
                <a:spcPct val="100000"/>
              </a:lnSpc>
              <a:buFont typeface="Arial"/>
              <a:buChar char="–"/>
            </a:pPr>
            <a:r>
              <a:rPr lang="en-US" sz="2200" dirty="0">
                <a:solidFill>
                  <a:srgbClr val="000000"/>
                </a:solidFill>
                <a:latin typeface="Calibri"/>
              </a:rPr>
              <a:t>Unsatisfied polar residues</a:t>
            </a:r>
            <a:endParaRPr sz="2200" dirty="0"/>
          </a:p>
          <a:p>
            <a:pPr lvl="1">
              <a:lnSpc>
                <a:spcPct val="100000"/>
              </a:lnSpc>
              <a:buFont typeface="Arial"/>
              <a:buChar char="–"/>
            </a:pPr>
            <a:r>
              <a:rPr lang="en-US" sz="2200" dirty="0">
                <a:solidFill>
                  <a:srgbClr val="000000"/>
                </a:solidFill>
                <a:latin typeface="Calibri"/>
              </a:rPr>
              <a:t>Binding density</a:t>
            </a:r>
            <a:endParaRPr sz="2200" dirty="0"/>
          </a:p>
          <a:p>
            <a:pPr lvl="1">
              <a:lnSpc>
                <a:spcPct val="100000"/>
              </a:lnSpc>
              <a:buFont typeface="Arial"/>
              <a:buChar char="–"/>
            </a:pPr>
            <a:r>
              <a:rPr lang="en-US" sz="2200" dirty="0">
                <a:solidFill>
                  <a:srgbClr val="000000"/>
                </a:solidFill>
                <a:latin typeface="Calibri"/>
              </a:rPr>
              <a:t>Average Degree of Residue Burial</a:t>
            </a:r>
            <a:endParaRPr sz="2200" dirty="0"/>
          </a:p>
        </p:txBody>
      </p:sp>
      <p:sp>
        <p:nvSpPr>
          <p:cNvPr id="190" name="CustomShape 3"/>
          <p:cNvSpPr/>
          <p:nvPr/>
        </p:nvSpPr>
        <p:spPr>
          <a:xfrm>
            <a:off x="152280" y="6248520"/>
            <a:ext cx="8762760" cy="1048680"/>
          </a:xfrm>
          <a:prstGeom prst="rect">
            <a:avLst/>
          </a:prstGeom>
          <a:noFill/>
          <a:ln>
            <a:noFill/>
          </a:ln>
        </p:spPr>
        <p:txBody>
          <a:bodyPr lIns="90000" tIns="45000" rIns="90000" bIns="45000"/>
          <a:lstStyle/>
          <a:p>
            <a:pPr>
              <a:lnSpc>
                <a:spcPct val="100000"/>
              </a:lnSpc>
            </a:pPr>
            <a:r>
              <a:rPr lang="en-US" sz="1050">
                <a:solidFill>
                  <a:srgbClr val="2F2B20"/>
                </a:solidFill>
                <a:latin typeface="Calibri"/>
              </a:rPr>
              <a:t>Fleishman, S. J.; Baker, D., Role of the biomolecular energy gap in protein design, structure, and evolution. </a:t>
            </a:r>
            <a:r>
              <a:rPr lang="en-US" sz="1050" i="1">
                <a:solidFill>
                  <a:srgbClr val="2F2B20"/>
                </a:solidFill>
                <a:latin typeface="Calibri"/>
              </a:rPr>
              <a:t>Cell </a:t>
            </a:r>
            <a:r>
              <a:rPr lang="en-US" sz="1050" b="1">
                <a:solidFill>
                  <a:srgbClr val="2F2B20"/>
                </a:solidFill>
                <a:latin typeface="Calibri"/>
              </a:rPr>
              <a:t>2012,</a:t>
            </a:r>
            <a:r>
              <a:rPr lang="en-US" sz="1050">
                <a:solidFill>
                  <a:srgbClr val="2F2B20"/>
                </a:solidFill>
                <a:latin typeface="Calibri"/>
              </a:rPr>
              <a:t> </a:t>
            </a:r>
            <a:r>
              <a:rPr lang="en-US" sz="1050" i="1">
                <a:solidFill>
                  <a:srgbClr val="2F2B20"/>
                </a:solidFill>
                <a:latin typeface="Calibri"/>
              </a:rPr>
              <a:t>149</a:t>
            </a:r>
            <a:r>
              <a:rPr lang="en-US" sz="1050">
                <a:solidFill>
                  <a:srgbClr val="2F2B20"/>
                </a:solidFill>
                <a:latin typeface="Calibri"/>
              </a:rPr>
              <a:t> (2), 262-73</a:t>
            </a:r>
            <a:endParaRPr/>
          </a:p>
          <a:p>
            <a:pPr>
              <a:lnSpc>
                <a:spcPct val="100000"/>
              </a:lnSpc>
            </a:pPr>
            <a:r>
              <a:rPr lang="en-US" sz="1050">
                <a:solidFill>
                  <a:srgbClr val="2F2B20"/>
                </a:solidFill>
                <a:latin typeface="Calibri"/>
              </a:rPr>
              <a:t>Fleishman, S. J.; Whitehead, T. A.; Strauch, E. M.; Corn, J. E.; … ; Baker, D., Community-wide assessment of protein-interface modeling suggests improvements to design methodology. </a:t>
            </a:r>
            <a:r>
              <a:rPr lang="en-US" sz="1050" i="1">
                <a:solidFill>
                  <a:srgbClr val="2F2B20"/>
                </a:solidFill>
                <a:latin typeface="Calibri"/>
              </a:rPr>
              <a:t>Journal of molecular biology </a:t>
            </a:r>
            <a:r>
              <a:rPr lang="en-US" sz="1050" b="1">
                <a:solidFill>
                  <a:srgbClr val="2F2B20"/>
                </a:solidFill>
                <a:latin typeface="Calibri"/>
              </a:rPr>
              <a:t>2011,</a:t>
            </a:r>
            <a:r>
              <a:rPr lang="en-US" sz="1050">
                <a:solidFill>
                  <a:srgbClr val="2F2B20"/>
                </a:solidFill>
                <a:latin typeface="Calibri"/>
              </a:rPr>
              <a:t> </a:t>
            </a:r>
            <a:r>
              <a:rPr lang="en-US" sz="1050" i="1">
                <a:solidFill>
                  <a:srgbClr val="2F2B20"/>
                </a:solidFill>
                <a:latin typeface="Calibri"/>
              </a:rPr>
              <a:t>414</a:t>
            </a:r>
            <a:r>
              <a:rPr lang="en-US" sz="1050">
                <a:solidFill>
                  <a:srgbClr val="2F2B20"/>
                </a:solidFill>
                <a:latin typeface="Calibri"/>
              </a:rPr>
              <a:t> (2), 289-302.</a:t>
            </a:r>
            <a:endParaRPr/>
          </a:p>
          <a:p>
            <a:pPr>
              <a:lnSpc>
                <a:spcPct val="100000"/>
              </a:lnSpc>
            </a:pPr>
            <a:endParaRPr/>
          </a:p>
          <a:p>
            <a:pPr>
              <a:lnSpc>
                <a:spcPct val="100000"/>
              </a:lnSpc>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2"/>
          <p:cNvSpPr txBox="1"/>
          <p:nvPr/>
        </p:nvSpPr>
        <p:spPr>
          <a:xfrm>
            <a:off x="5410080" y="1600200"/>
            <a:ext cx="3276360" cy="3733560"/>
          </a:xfrm>
          <a:prstGeom prst="rect">
            <a:avLst/>
          </a:prstGeom>
        </p:spPr>
        <p:txBody>
          <a:bodyPr/>
          <a:lstStyle/>
          <a:p>
            <a:pPr>
              <a:lnSpc>
                <a:spcPct val="100000"/>
              </a:lnSpc>
            </a:pPr>
            <a:r>
              <a:rPr lang="en-US" sz="2200" dirty="0">
                <a:solidFill>
                  <a:srgbClr val="000000"/>
                </a:solidFill>
                <a:latin typeface="Calibri"/>
              </a:rPr>
              <a:t>Key features:</a:t>
            </a:r>
            <a:endParaRPr sz="2200" dirty="0"/>
          </a:p>
          <a:p>
            <a:pPr lvl="1">
              <a:lnSpc>
                <a:spcPct val="100000"/>
              </a:lnSpc>
              <a:buFont typeface="Arial"/>
              <a:buChar char="–"/>
            </a:pPr>
            <a:r>
              <a:rPr lang="en-US" sz="2200" dirty="0">
                <a:solidFill>
                  <a:srgbClr val="000000"/>
                </a:solidFill>
                <a:latin typeface="Calibri"/>
              </a:rPr>
              <a:t> Native complex is kept at low RMSD, low scoring</a:t>
            </a:r>
            <a:endParaRPr sz="2200" dirty="0"/>
          </a:p>
          <a:p>
            <a:pPr lvl="1">
              <a:lnSpc>
                <a:spcPct val="100000"/>
              </a:lnSpc>
              <a:buFont typeface="Arial"/>
              <a:buChar char="–"/>
            </a:pPr>
            <a:r>
              <a:rPr lang="en-US" sz="2200" dirty="0">
                <a:solidFill>
                  <a:srgbClr val="000000"/>
                </a:solidFill>
                <a:latin typeface="Calibri"/>
              </a:rPr>
              <a:t> Good models are sampled (&lt; 2 A RMSD)</a:t>
            </a:r>
            <a:endParaRPr sz="2200" dirty="0"/>
          </a:p>
          <a:p>
            <a:pPr lvl="1">
              <a:lnSpc>
                <a:spcPct val="100000"/>
              </a:lnSpc>
              <a:buFont typeface="Arial"/>
              <a:buChar char="–"/>
            </a:pPr>
            <a:r>
              <a:rPr lang="en-US" sz="2200" dirty="0">
                <a:solidFill>
                  <a:srgbClr val="000000"/>
                </a:solidFill>
                <a:latin typeface="Calibri"/>
              </a:rPr>
              <a:t> Score function distinguishes between low and high RMSD models</a:t>
            </a:r>
            <a:endParaRPr sz="2200" dirty="0"/>
          </a:p>
          <a:p>
            <a:endParaRPr dirty="0"/>
          </a:p>
        </p:txBody>
      </p:sp>
      <p:sp>
        <p:nvSpPr>
          <p:cNvPr id="194" name="CustomShape 3"/>
          <p:cNvSpPr/>
          <p:nvPr/>
        </p:nvSpPr>
        <p:spPr>
          <a:xfrm>
            <a:off x="5418000" y="5486400"/>
            <a:ext cx="3529440" cy="1187640"/>
          </a:xfrm>
          <a:prstGeom prst="rect">
            <a:avLst/>
          </a:prstGeom>
          <a:noFill/>
          <a:ln>
            <a:noFill/>
          </a:ln>
        </p:spPr>
        <p:txBody>
          <a:bodyPr wrap="none" lIns="90000" tIns="45000" rIns="90000" bIns="45000"/>
          <a:lstStyle/>
          <a:p>
            <a:pPr>
              <a:lnSpc>
                <a:spcPct val="100000"/>
              </a:lnSpc>
            </a:pPr>
            <a:r>
              <a:rPr lang="en-US" b="1" dirty="0">
                <a:latin typeface="Calibri"/>
              </a:rPr>
              <a:t>Black – Full docking protocol</a:t>
            </a:r>
            <a:endParaRPr b="1" dirty="0"/>
          </a:p>
          <a:p>
            <a:pPr>
              <a:lnSpc>
                <a:spcPct val="100000"/>
              </a:lnSpc>
            </a:pPr>
            <a:r>
              <a:rPr lang="en-US" b="1" dirty="0">
                <a:solidFill>
                  <a:srgbClr val="D6A300"/>
                </a:solidFill>
                <a:latin typeface="Calibri"/>
              </a:rPr>
              <a:t>Yellow – Top models</a:t>
            </a:r>
            <a:endParaRPr b="1" dirty="0">
              <a:solidFill>
                <a:srgbClr val="D6A300"/>
              </a:solidFill>
            </a:endParaRPr>
          </a:p>
          <a:p>
            <a:pPr>
              <a:lnSpc>
                <a:spcPct val="100000"/>
              </a:lnSpc>
            </a:pPr>
            <a:r>
              <a:rPr lang="en-US" b="1" dirty="0">
                <a:solidFill>
                  <a:srgbClr val="0000CC"/>
                </a:solidFill>
                <a:latin typeface="Calibri"/>
              </a:rPr>
              <a:t>Blue – Refinement of native complex</a:t>
            </a:r>
            <a:endParaRPr b="1" dirty="0">
              <a:solidFill>
                <a:srgbClr val="0000CC"/>
              </a:solidFill>
            </a:endParaRPr>
          </a:p>
          <a:p>
            <a:pPr>
              <a:lnSpc>
                <a:spcPct val="100000"/>
              </a:lnSpc>
            </a:pPr>
            <a:endParaRPr dirty="0"/>
          </a:p>
        </p:txBody>
      </p:sp>
      <p:sp>
        <p:nvSpPr>
          <p:cNvPr id="2" name="TextBox 1"/>
          <p:cNvSpPr txBox="1"/>
          <p:nvPr/>
        </p:nvSpPr>
        <p:spPr>
          <a:xfrm>
            <a:off x="2231575" y="5600700"/>
            <a:ext cx="1328057" cy="369332"/>
          </a:xfrm>
          <a:prstGeom prst="rect">
            <a:avLst/>
          </a:prstGeom>
          <a:solidFill>
            <a:schemeClr val="bg1"/>
          </a:solidFill>
        </p:spPr>
        <p:txBody>
          <a:bodyPr wrap="square" rtlCol="0">
            <a:spAutoFit/>
          </a:bodyPr>
          <a:lstStyle/>
          <a:p>
            <a:r>
              <a:rPr lang="en-US" dirty="0"/>
              <a:t>Rmsd (Å)</a:t>
            </a:r>
          </a:p>
        </p:txBody>
      </p:sp>
      <p:sp>
        <p:nvSpPr>
          <p:cNvPr id="7" name="TextShape 1"/>
          <p:cNvSpPr txBox="1"/>
          <p:nvPr/>
        </p:nvSpPr>
        <p:spPr>
          <a:xfrm>
            <a:off x="458640" y="215149"/>
            <a:ext cx="8229240" cy="1142640"/>
          </a:xfrm>
          <a:prstGeom prst="rect">
            <a:avLst/>
          </a:prstGeom>
        </p:spPr>
        <p:txBody>
          <a:bodyPr anchor="ctr"/>
          <a:lstStyle/>
          <a:p>
            <a:pPr algn="ctr">
              <a:lnSpc>
                <a:spcPct val="100000"/>
              </a:lnSpc>
            </a:pPr>
            <a:r>
              <a:rPr lang="en-US" sz="3600" b="1" dirty="0">
                <a:solidFill>
                  <a:srgbClr val="000000"/>
                </a:solidFill>
                <a:latin typeface="Calibri"/>
              </a:rPr>
              <a:t>Score vs RMSD plots </a:t>
            </a:r>
            <a:r>
              <a:rPr lang="mr-IN" sz="3600" b="1" dirty="0">
                <a:solidFill>
                  <a:srgbClr val="000000"/>
                </a:solidFill>
                <a:latin typeface="Calibri"/>
              </a:rPr>
              <a:t>–</a:t>
            </a:r>
            <a:r>
              <a:rPr lang="en-US" sz="3600" b="1" dirty="0">
                <a:solidFill>
                  <a:srgbClr val="000000"/>
                </a:solidFill>
                <a:latin typeface="Calibri"/>
              </a:rPr>
              <a:t> identifying a docking funnel</a:t>
            </a:r>
            <a:endParaRPr sz="3600" b="1" dirty="0"/>
          </a:p>
        </p:txBody>
      </p:sp>
      <p:pic>
        <p:nvPicPr>
          <p:cNvPr id="4" name="Picture 3">
            <a:extLst>
              <a:ext uri="{FF2B5EF4-FFF2-40B4-BE49-F238E27FC236}">
                <a16:creationId xmlns:a16="http://schemas.microsoft.com/office/drawing/2014/main" id="{4DC4B202-061E-42AF-B1DD-2412F23E9654}"/>
              </a:ext>
            </a:extLst>
          </p:cNvPr>
          <p:cNvPicPr>
            <a:picLocks noChangeAspect="1"/>
          </p:cNvPicPr>
          <p:nvPr/>
        </p:nvPicPr>
        <p:blipFill rotWithShape="1">
          <a:blip r:embed="rId3">
            <a:extLst>
              <a:ext uri="{28A0092B-C50C-407E-A947-70E740481C1C}">
                <a14:useLocalDpi xmlns:a14="http://schemas.microsoft.com/office/drawing/2010/main" val="0"/>
              </a:ext>
            </a:extLst>
          </a:blip>
          <a:srcRect t="9796" r="4871" b="14290"/>
          <a:stretch/>
        </p:blipFill>
        <p:spPr>
          <a:xfrm>
            <a:off x="167692" y="2057400"/>
            <a:ext cx="4548908" cy="35433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57199" y="0"/>
            <a:ext cx="8229240" cy="1142640"/>
          </a:xfrm>
          <a:prstGeom prst="rect">
            <a:avLst/>
          </a:prstGeom>
        </p:spPr>
        <p:txBody>
          <a:bodyPr anchor="ctr"/>
          <a:lstStyle/>
          <a:p>
            <a:pPr algn="ctr">
              <a:lnSpc>
                <a:spcPct val="100000"/>
              </a:lnSpc>
            </a:pPr>
            <a:r>
              <a:rPr lang="en-US" sz="3600" b="1" dirty="0">
                <a:solidFill>
                  <a:srgbClr val="000000"/>
                </a:solidFill>
                <a:latin typeface="Calibri"/>
              </a:rPr>
              <a:t>Today’s Tutorial</a:t>
            </a:r>
            <a:endParaRPr sz="3600" b="1" dirty="0"/>
          </a:p>
        </p:txBody>
      </p:sp>
      <p:sp>
        <p:nvSpPr>
          <p:cNvPr id="196" name="TextShape 2"/>
          <p:cNvSpPr txBox="1"/>
          <p:nvPr/>
        </p:nvSpPr>
        <p:spPr>
          <a:xfrm>
            <a:off x="457199" y="1815473"/>
            <a:ext cx="8376557" cy="4571640"/>
          </a:xfrm>
          <a:prstGeom prst="rect">
            <a:avLst/>
          </a:prstGeom>
        </p:spPr>
        <p:txBody>
          <a:bodyPr/>
          <a:lstStyle/>
          <a:p>
            <a:pPr>
              <a:lnSpc>
                <a:spcPct val="100000"/>
              </a:lnSpc>
            </a:pPr>
            <a:endParaRPr dirty="0"/>
          </a:p>
          <a:p>
            <a:pPr>
              <a:lnSpc>
                <a:spcPct val="100000"/>
              </a:lnSpc>
            </a:pPr>
            <a:r>
              <a:rPr lang="en-US" sz="3200" dirty="0">
                <a:solidFill>
                  <a:srgbClr val="000000"/>
                </a:solidFill>
                <a:latin typeface="Consolas"/>
              </a:rPr>
              <a:t>cd ~/</a:t>
            </a:r>
            <a:r>
              <a:rPr lang="en-US" sz="3200" dirty="0" err="1">
                <a:solidFill>
                  <a:srgbClr val="000000"/>
                </a:solidFill>
                <a:latin typeface="Consolas"/>
              </a:rPr>
              <a:t>rosetta_workshop</a:t>
            </a:r>
            <a:r>
              <a:rPr lang="en-US" sz="3200" dirty="0">
                <a:solidFill>
                  <a:srgbClr val="000000"/>
                </a:solidFill>
                <a:latin typeface="Consolas"/>
              </a:rPr>
              <a:t>/tutorials/</a:t>
            </a:r>
          </a:p>
          <a:p>
            <a:pPr>
              <a:lnSpc>
                <a:spcPct val="100000"/>
              </a:lnSpc>
            </a:pPr>
            <a:r>
              <a:rPr lang="en-US" sz="3200" dirty="0">
                <a:solidFill>
                  <a:srgbClr val="000000"/>
                </a:solidFill>
                <a:latin typeface="Consolas"/>
              </a:rPr>
              <a:t>protein-</a:t>
            </a:r>
            <a:r>
              <a:rPr lang="en-US" sz="3200" dirty="0" err="1">
                <a:solidFill>
                  <a:srgbClr val="000000"/>
                </a:solidFill>
                <a:latin typeface="Consolas"/>
              </a:rPr>
              <a:t>protein_docking</a:t>
            </a:r>
            <a:r>
              <a:rPr lang="en-US" sz="3200" dirty="0">
                <a:solidFill>
                  <a:srgbClr val="000000"/>
                </a:solidFill>
                <a:latin typeface="Consolas"/>
              </a:rPr>
              <a:t>/</a:t>
            </a:r>
            <a:endParaRPr dirty="0"/>
          </a:p>
          <a:p>
            <a:pPr>
              <a:lnSpc>
                <a:spcPct val="100000"/>
              </a:lnSpc>
            </a:pPr>
            <a:endParaRPr lang="en-US" dirty="0"/>
          </a:p>
          <a:p>
            <a:pPr>
              <a:lnSpc>
                <a:spcPct val="100000"/>
              </a:lnSpc>
            </a:pPr>
            <a:endParaRPr dirty="0"/>
          </a:p>
          <a:p>
            <a:pPr>
              <a:lnSpc>
                <a:spcPct val="100000"/>
              </a:lnSpc>
            </a:pPr>
            <a:r>
              <a:rPr lang="en-US" sz="3200" dirty="0" err="1">
                <a:solidFill>
                  <a:srgbClr val="000000"/>
                </a:solidFill>
                <a:latin typeface="Consolas"/>
              </a:rPr>
              <a:t>firefox</a:t>
            </a:r>
            <a:r>
              <a:rPr lang="en-US" sz="3200" dirty="0">
                <a:solidFill>
                  <a:srgbClr val="000000"/>
                </a:solidFill>
                <a:latin typeface="Consolas"/>
              </a:rPr>
              <a:t> protein-</a:t>
            </a:r>
            <a:r>
              <a:rPr lang="en-US" sz="3200" dirty="0" err="1">
                <a:solidFill>
                  <a:srgbClr val="000000"/>
                </a:solidFill>
                <a:latin typeface="Consolas"/>
              </a:rPr>
              <a:t>protein_docking_tutorial.html</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rot="2670283">
            <a:off x="2858534" y="1161413"/>
            <a:ext cx="2630299" cy="2630299"/>
          </a:xfrm>
          <a:prstGeom prst="pie">
            <a:avLst/>
          </a:prstGeom>
          <a:solidFill>
            <a:srgbClr val="0070C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riangle 4"/>
          <p:cNvSpPr/>
          <p:nvPr/>
        </p:nvSpPr>
        <p:spPr>
          <a:xfrm rot="16200000">
            <a:off x="4078823" y="1895187"/>
            <a:ext cx="2283792" cy="116274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Shape 1"/>
          <p:cNvSpPr txBox="1"/>
          <p:nvPr/>
        </p:nvSpPr>
        <p:spPr>
          <a:xfrm>
            <a:off x="457199" y="0"/>
            <a:ext cx="8229240" cy="1142640"/>
          </a:xfrm>
          <a:prstGeom prst="rect">
            <a:avLst/>
          </a:prstGeom>
        </p:spPr>
        <p:txBody>
          <a:bodyPr anchor="ctr"/>
          <a:lstStyle/>
          <a:p>
            <a:pPr algn="ctr">
              <a:lnSpc>
                <a:spcPct val="100000"/>
              </a:lnSpc>
            </a:pPr>
            <a:r>
              <a:rPr lang="en-US" sz="3600" dirty="0">
                <a:solidFill>
                  <a:srgbClr val="000000"/>
                </a:solidFill>
                <a:latin typeface="Calibri"/>
              </a:rPr>
              <a:t>Cross docking experiment</a:t>
            </a:r>
            <a:endParaRPr sz="3600" dirty="0"/>
          </a:p>
        </p:txBody>
      </p:sp>
      <p:sp>
        <p:nvSpPr>
          <p:cNvPr id="7" name="Pie 6"/>
          <p:cNvSpPr/>
          <p:nvPr/>
        </p:nvSpPr>
        <p:spPr>
          <a:xfrm rot="2670283">
            <a:off x="2858536" y="4059729"/>
            <a:ext cx="2630299" cy="2630299"/>
          </a:xfrm>
          <a:prstGeom prst="pie">
            <a:avLst/>
          </a:prstGeom>
          <a:solidFill>
            <a:schemeClr val="bg1">
              <a:lumMod val="6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riangle 7"/>
          <p:cNvSpPr/>
          <p:nvPr/>
        </p:nvSpPr>
        <p:spPr>
          <a:xfrm rot="16200000">
            <a:off x="4078824" y="4706417"/>
            <a:ext cx="2283792" cy="116274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urved Up Arrow 11"/>
          <p:cNvSpPr/>
          <p:nvPr/>
        </p:nvSpPr>
        <p:spPr>
          <a:xfrm rot="16200000">
            <a:off x="5644737" y="2813050"/>
            <a:ext cx="3213100" cy="1752600"/>
          </a:xfrm>
          <a:prstGeom prst="curved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396636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373C1C-B8AE-44FA-B356-127A3D27E507}"/>
              </a:ext>
            </a:extLst>
          </p:cNvPr>
          <p:cNvPicPr>
            <a:picLocks noChangeAspect="1"/>
          </p:cNvPicPr>
          <p:nvPr/>
        </p:nvPicPr>
        <p:blipFill rotWithShape="1">
          <a:blip r:embed="rId2">
            <a:extLst>
              <a:ext uri="{28A0092B-C50C-407E-A947-70E740481C1C}">
                <a14:useLocalDpi xmlns:a14="http://schemas.microsoft.com/office/drawing/2010/main" val="0"/>
              </a:ext>
            </a:extLst>
          </a:blip>
          <a:srcRect l="13571" r="63810"/>
          <a:stretch/>
        </p:blipFill>
        <p:spPr>
          <a:xfrm>
            <a:off x="457194" y="936022"/>
            <a:ext cx="2974485" cy="5716536"/>
          </a:xfrm>
          <a:prstGeom prst="rect">
            <a:avLst/>
          </a:prstGeom>
        </p:spPr>
      </p:pic>
      <p:pic>
        <p:nvPicPr>
          <p:cNvPr id="10" name="Picture 9">
            <a:extLst>
              <a:ext uri="{FF2B5EF4-FFF2-40B4-BE49-F238E27FC236}">
                <a16:creationId xmlns:a16="http://schemas.microsoft.com/office/drawing/2014/main" id="{98DA02C4-9985-48C7-BFD0-D29AD75A6650}"/>
              </a:ext>
            </a:extLst>
          </p:cNvPr>
          <p:cNvPicPr>
            <a:picLocks noChangeAspect="1"/>
          </p:cNvPicPr>
          <p:nvPr/>
        </p:nvPicPr>
        <p:blipFill rotWithShape="1">
          <a:blip r:embed="rId2">
            <a:extLst>
              <a:ext uri="{28A0092B-C50C-407E-A947-70E740481C1C}">
                <a14:useLocalDpi xmlns:a14="http://schemas.microsoft.com/office/drawing/2010/main" val="0"/>
              </a:ext>
            </a:extLst>
          </a:blip>
          <a:srcRect l="64107" r="14166"/>
          <a:stretch/>
        </p:blipFill>
        <p:spPr>
          <a:xfrm>
            <a:off x="5056837" y="936020"/>
            <a:ext cx="2857071" cy="5716536"/>
          </a:xfrm>
          <a:prstGeom prst="rect">
            <a:avLst/>
          </a:prstGeom>
        </p:spPr>
      </p:pic>
      <p:sp>
        <p:nvSpPr>
          <p:cNvPr id="3" name="TextBox 2"/>
          <p:cNvSpPr txBox="1"/>
          <p:nvPr/>
        </p:nvSpPr>
        <p:spPr>
          <a:xfrm>
            <a:off x="7189109" y="5903266"/>
            <a:ext cx="927100" cy="461665"/>
          </a:xfrm>
          <a:prstGeom prst="rect">
            <a:avLst/>
          </a:prstGeom>
          <a:noFill/>
        </p:spPr>
        <p:txBody>
          <a:bodyPr wrap="square" rtlCol="0">
            <a:spAutoFit/>
          </a:bodyPr>
          <a:lstStyle/>
          <a:p>
            <a:r>
              <a:rPr lang="en-US" sz="2400" dirty="0">
                <a:latin typeface="Calibri" charset="0"/>
                <a:ea typeface="Calibri" charset="0"/>
                <a:cs typeface="Calibri" charset="0"/>
              </a:rPr>
              <a:t>3GBN</a:t>
            </a:r>
          </a:p>
        </p:txBody>
      </p:sp>
      <p:sp>
        <p:nvSpPr>
          <p:cNvPr id="11" name="TextBox 10"/>
          <p:cNvSpPr txBox="1"/>
          <p:nvPr/>
        </p:nvSpPr>
        <p:spPr>
          <a:xfrm>
            <a:off x="2571750" y="5903267"/>
            <a:ext cx="1035050" cy="461665"/>
          </a:xfrm>
          <a:prstGeom prst="rect">
            <a:avLst/>
          </a:prstGeom>
          <a:noFill/>
        </p:spPr>
        <p:txBody>
          <a:bodyPr wrap="square" rtlCol="0">
            <a:spAutoFit/>
          </a:bodyPr>
          <a:lstStyle/>
          <a:p>
            <a:r>
              <a:rPr lang="en-US" sz="2400" dirty="0">
                <a:latin typeface="Calibri" charset="0"/>
                <a:ea typeface="Calibri" charset="0"/>
                <a:cs typeface="Calibri" charset="0"/>
              </a:rPr>
              <a:t>3GBM</a:t>
            </a:r>
          </a:p>
        </p:txBody>
      </p:sp>
      <p:sp>
        <p:nvSpPr>
          <p:cNvPr id="9" name="Curved Up Arrow 8"/>
          <p:cNvSpPr/>
          <p:nvPr/>
        </p:nvSpPr>
        <p:spPr>
          <a:xfrm flipH="1" flipV="1">
            <a:off x="2679700" y="2321768"/>
            <a:ext cx="4559300" cy="1550833"/>
          </a:xfrm>
          <a:prstGeom prst="curved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 name="TextShape 1">
            <a:extLst>
              <a:ext uri="{FF2B5EF4-FFF2-40B4-BE49-F238E27FC236}">
                <a16:creationId xmlns:a16="http://schemas.microsoft.com/office/drawing/2014/main" id="{927F762C-718C-4D91-A1CB-C8F380421C5B}"/>
              </a:ext>
            </a:extLst>
          </p:cNvPr>
          <p:cNvSpPr txBox="1"/>
          <p:nvPr/>
        </p:nvSpPr>
        <p:spPr>
          <a:xfrm>
            <a:off x="457199" y="0"/>
            <a:ext cx="8229240" cy="1142640"/>
          </a:xfrm>
          <a:prstGeom prst="rect">
            <a:avLst/>
          </a:prstGeom>
        </p:spPr>
        <p:txBody>
          <a:bodyPr anchor="ctr"/>
          <a:lstStyle/>
          <a:p>
            <a:pPr algn="ctr">
              <a:lnSpc>
                <a:spcPct val="100000"/>
              </a:lnSpc>
            </a:pPr>
            <a:r>
              <a:rPr lang="en-US" sz="3600" b="1" dirty="0">
                <a:solidFill>
                  <a:srgbClr val="000000"/>
                </a:solidFill>
                <a:latin typeface="Calibri"/>
              </a:rPr>
              <a:t>Ab CR6261 bound to both H5 and H1 HA </a:t>
            </a:r>
            <a:endParaRPr sz="3600" b="1" dirty="0"/>
          </a:p>
        </p:txBody>
      </p:sp>
    </p:spTree>
    <p:extLst>
      <p:ext uri="{BB962C8B-B14F-4D97-AF65-F5344CB8AC3E}">
        <p14:creationId xmlns:p14="http://schemas.microsoft.com/office/powerpoint/2010/main" val="794128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457199" y="0"/>
            <a:ext cx="8229240" cy="1142640"/>
          </a:xfrm>
          <a:prstGeom prst="rect">
            <a:avLst/>
          </a:prstGeom>
        </p:spPr>
        <p:txBody>
          <a:bodyPr anchor="ctr"/>
          <a:lstStyle/>
          <a:p>
            <a:pPr algn="ctr">
              <a:lnSpc>
                <a:spcPct val="100000"/>
              </a:lnSpc>
            </a:pPr>
            <a:r>
              <a:rPr lang="en-US" sz="3600" b="1" dirty="0">
                <a:solidFill>
                  <a:srgbClr val="000000"/>
                </a:solidFill>
                <a:latin typeface="Calibri"/>
              </a:rPr>
              <a:t>Ab CR6261 bound to both H5 and H1 HA</a:t>
            </a:r>
            <a:endParaRPr sz="3600" b="1" dirty="0"/>
          </a:p>
        </p:txBody>
      </p:sp>
      <p:sp>
        <p:nvSpPr>
          <p:cNvPr id="3" name="TextBox 2"/>
          <p:cNvSpPr txBox="1"/>
          <p:nvPr/>
        </p:nvSpPr>
        <p:spPr>
          <a:xfrm>
            <a:off x="6102350" y="4160774"/>
            <a:ext cx="927100" cy="461665"/>
          </a:xfrm>
          <a:prstGeom prst="rect">
            <a:avLst/>
          </a:prstGeom>
          <a:noFill/>
        </p:spPr>
        <p:txBody>
          <a:bodyPr wrap="square" rtlCol="0">
            <a:spAutoFit/>
          </a:bodyPr>
          <a:lstStyle/>
          <a:p>
            <a:r>
              <a:rPr lang="en-US" sz="2400" dirty="0">
                <a:latin typeface="Calibri" charset="0"/>
                <a:ea typeface="Calibri" charset="0"/>
                <a:cs typeface="Calibri" charset="0"/>
              </a:rPr>
              <a:t>3GBN</a:t>
            </a:r>
          </a:p>
        </p:txBody>
      </p:sp>
      <p:sp>
        <p:nvSpPr>
          <p:cNvPr id="11" name="TextBox 10"/>
          <p:cNvSpPr txBox="1"/>
          <p:nvPr/>
        </p:nvSpPr>
        <p:spPr>
          <a:xfrm>
            <a:off x="3295650" y="4133140"/>
            <a:ext cx="1035050" cy="461665"/>
          </a:xfrm>
          <a:prstGeom prst="rect">
            <a:avLst/>
          </a:prstGeom>
          <a:noFill/>
        </p:spPr>
        <p:txBody>
          <a:bodyPr wrap="square" rtlCol="0">
            <a:spAutoFit/>
          </a:bodyPr>
          <a:lstStyle/>
          <a:p>
            <a:r>
              <a:rPr lang="en-US" sz="2400">
                <a:latin typeface="Calibri" charset="0"/>
                <a:ea typeface="Calibri" charset="0"/>
                <a:cs typeface="Calibri" charset="0"/>
              </a:rPr>
              <a:t>3GBM</a:t>
            </a:r>
            <a:endParaRPr lang="en-US" sz="2400" dirty="0">
              <a:latin typeface="Calibri" charset="0"/>
              <a:ea typeface="Calibri" charset="0"/>
              <a:cs typeface="Calibri" charset="0"/>
            </a:endParaRPr>
          </a:p>
        </p:txBody>
      </p:sp>
      <p:sp>
        <p:nvSpPr>
          <p:cNvPr id="4" name="Rectangle 3"/>
          <p:cNvSpPr/>
          <p:nvPr/>
        </p:nvSpPr>
        <p:spPr>
          <a:xfrm>
            <a:off x="457199" y="4820335"/>
            <a:ext cx="8229240" cy="1754326"/>
          </a:xfrm>
          <a:prstGeom prst="rect">
            <a:avLst/>
          </a:prstGeom>
        </p:spPr>
        <p:txBody>
          <a:bodyPr wrap="square">
            <a:spAutoFit/>
          </a:bodyPr>
          <a:lstStyle/>
          <a:p>
            <a:pPr>
              <a:lnSpc>
                <a:spcPct val="100000"/>
              </a:lnSpc>
            </a:pPr>
            <a:r>
              <a:rPr lang="en-US" dirty="0">
                <a:solidFill>
                  <a:srgbClr val="000000"/>
                </a:solidFill>
                <a:latin typeface="Calibri"/>
              </a:rPr>
              <a:t>Cross-docking experiment – HA from PDB 3GBM, Ab from PDB 3GBN</a:t>
            </a:r>
          </a:p>
          <a:p>
            <a:pPr>
              <a:lnSpc>
                <a:spcPct val="100000"/>
              </a:lnSpc>
            </a:pPr>
            <a:endParaRPr lang="en-US" dirty="0">
              <a:solidFill>
                <a:srgbClr val="000000"/>
              </a:solidFill>
              <a:latin typeface="Calibri"/>
            </a:endParaRPr>
          </a:p>
          <a:p>
            <a:pPr>
              <a:lnSpc>
                <a:spcPct val="100000"/>
              </a:lnSpc>
            </a:pPr>
            <a:r>
              <a:rPr lang="en-US" dirty="0">
                <a:solidFill>
                  <a:srgbClr val="000000"/>
                </a:solidFill>
                <a:latin typeface="Calibri"/>
              </a:rPr>
              <a:t>The Ab have the same sequence, but slightly different structure</a:t>
            </a:r>
          </a:p>
          <a:p>
            <a:pPr>
              <a:lnSpc>
                <a:spcPct val="100000"/>
              </a:lnSpc>
            </a:pPr>
            <a:endParaRPr lang="en-US" dirty="0">
              <a:solidFill>
                <a:srgbClr val="000000"/>
              </a:solidFill>
              <a:latin typeface="Calibri"/>
            </a:endParaRPr>
          </a:p>
          <a:p>
            <a:pPr>
              <a:lnSpc>
                <a:spcPct val="100000"/>
              </a:lnSpc>
            </a:pPr>
            <a:r>
              <a:rPr lang="en-US" dirty="0">
                <a:solidFill>
                  <a:srgbClr val="000000"/>
                </a:solidFill>
                <a:latin typeface="Calibri"/>
              </a:rPr>
              <a:t>Not very interesting </a:t>
            </a:r>
            <a:r>
              <a:rPr lang="mr-IN" dirty="0">
                <a:solidFill>
                  <a:srgbClr val="000000"/>
                </a:solidFill>
                <a:latin typeface="Calibri"/>
              </a:rPr>
              <a:t>–</a:t>
            </a:r>
            <a:r>
              <a:rPr lang="en-US" b="1" dirty="0">
                <a:solidFill>
                  <a:srgbClr val="000000"/>
                </a:solidFill>
                <a:latin typeface="Calibri"/>
              </a:rPr>
              <a:t> but important! </a:t>
            </a:r>
            <a:r>
              <a:rPr lang="en-US" dirty="0">
                <a:solidFill>
                  <a:srgbClr val="000000"/>
                </a:solidFill>
                <a:latin typeface="Calibri"/>
              </a:rPr>
              <a:t>Simple benchmarking (or control) experiment, does something that should bind actually bind in Rosetta</a:t>
            </a:r>
          </a:p>
        </p:txBody>
      </p:sp>
      <p:pic>
        <p:nvPicPr>
          <p:cNvPr id="7" name="Picture 6">
            <a:extLst>
              <a:ext uri="{FF2B5EF4-FFF2-40B4-BE49-F238E27FC236}">
                <a16:creationId xmlns:a16="http://schemas.microsoft.com/office/drawing/2014/main" id="{2B124DDB-17E1-4817-8207-3C134AC5C097}"/>
              </a:ext>
            </a:extLst>
          </p:cNvPr>
          <p:cNvPicPr>
            <a:picLocks noChangeAspect="1"/>
          </p:cNvPicPr>
          <p:nvPr/>
        </p:nvPicPr>
        <p:blipFill rotWithShape="1">
          <a:blip r:embed="rId2">
            <a:extLst>
              <a:ext uri="{28A0092B-C50C-407E-A947-70E740481C1C}">
                <a14:useLocalDpi xmlns:a14="http://schemas.microsoft.com/office/drawing/2010/main" val="0"/>
              </a:ext>
            </a:extLst>
          </a:blip>
          <a:srcRect l="13571" r="63810"/>
          <a:stretch/>
        </p:blipFill>
        <p:spPr>
          <a:xfrm>
            <a:off x="2351309" y="936022"/>
            <a:ext cx="1903776" cy="3658785"/>
          </a:xfrm>
          <a:prstGeom prst="rect">
            <a:avLst/>
          </a:prstGeom>
        </p:spPr>
      </p:pic>
      <p:pic>
        <p:nvPicPr>
          <p:cNvPr id="8" name="Picture 7">
            <a:extLst>
              <a:ext uri="{FF2B5EF4-FFF2-40B4-BE49-F238E27FC236}">
                <a16:creationId xmlns:a16="http://schemas.microsoft.com/office/drawing/2014/main" id="{C1B0C6AF-47B0-4D8E-9C5B-6BC0FFC1AD76}"/>
              </a:ext>
            </a:extLst>
          </p:cNvPr>
          <p:cNvPicPr>
            <a:picLocks noChangeAspect="1"/>
          </p:cNvPicPr>
          <p:nvPr/>
        </p:nvPicPr>
        <p:blipFill rotWithShape="1">
          <a:blip r:embed="rId2">
            <a:extLst>
              <a:ext uri="{28A0092B-C50C-407E-A947-70E740481C1C}">
                <a14:useLocalDpi xmlns:a14="http://schemas.microsoft.com/office/drawing/2010/main" val="0"/>
              </a:ext>
            </a:extLst>
          </a:blip>
          <a:srcRect l="64107" r="14166"/>
          <a:stretch/>
        </p:blipFill>
        <p:spPr>
          <a:xfrm>
            <a:off x="5056838" y="936020"/>
            <a:ext cx="1828627" cy="3658785"/>
          </a:xfrm>
          <a:prstGeom prst="rect">
            <a:avLst/>
          </a:prstGeom>
        </p:spPr>
      </p:pic>
    </p:spTree>
    <p:extLst>
      <p:ext uri="{BB962C8B-B14F-4D97-AF65-F5344CB8AC3E}">
        <p14:creationId xmlns:p14="http://schemas.microsoft.com/office/powerpoint/2010/main" val="61461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457200" y="16324"/>
            <a:ext cx="8229240" cy="990360"/>
          </a:xfrm>
          <a:prstGeom prst="rect">
            <a:avLst/>
          </a:prstGeom>
        </p:spPr>
        <p:txBody>
          <a:bodyPr anchor="ctr"/>
          <a:lstStyle/>
          <a:p>
            <a:pPr algn="ctr">
              <a:lnSpc>
                <a:spcPct val="100000"/>
              </a:lnSpc>
            </a:pPr>
            <a:r>
              <a:rPr lang="en-US" sz="3200" b="1" dirty="0">
                <a:solidFill>
                  <a:srgbClr val="000000"/>
                </a:solidFill>
                <a:latin typeface="Calibri"/>
              </a:rPr>
              <a:t>Does Antibody A bind Antigen B?</a:t>
            </a:r>
            <a:endParaRPr b="1" dirty="0"/>
          </a:p>
        </p:txBody>
      </p:sp>
      <p:pic>
        <p:nvPicPr>
          <p:cNvPr id="4" name="Picture 3">
            <a:extLst>
              <a:ext uri="{FF2B5EF4-FFF2-40B4-BE49-F238E27FC236}">
                <a16:creationId xmlns:a16="http://schemas.microsoft.com/office/drawing/2014/main" id="{3E902431-7A7E-477C-B848-C49D5166631B}"/>
              </a:ext>
            </a:extLst>
          </p:cNvPr>
          <p:cNvPicPr>
            <a:picLocks noChangeAspect="1"/>
          </p:cNvPicPr>
          <p:nvPr/>
        </p:nvPicPr>
        <p:blipFill rotWithShape="1">
          <a:blip r:embed="rId2">
            <a:extLst>
              <a:ext uri="{28A0092B-C50C-407E-A947-70E740481C1C}">
                <a14:useLocalDpi xmlns:a14="http://schemas.microsoft.com/office/drawing/2010/main" val="0"/>
              </a:ext>
            </a:extLst>
          </a:blip>
          <a:srcRect l="38214" r="41905"/>
          <a:stretch/>
        </p:blipFill>
        <p:spPr>
          <a:xfrm>
            <a:off x="1915884" y="986696"/>
            <a:ext cx="2677886" cy="5855316"/>
          </a:xfrm>
          <a:prstGeom prst="rect">
            <a:avLst/>
          </a:prstGeom>
        </p:spPr>
      </p:pic>
      <p:pic>
        <p:nvPicPr>
          <p:cNvPr id="7" name="Picture 6">
            <a:extLst>
              <a:ext uri="{FF2B5EF4-FFF2-40B4-BE49-F238E27FC236}">
                <a16:creationId xmlns:a16="http://schemas.microsoft.com/office/drawing/2014/main" id="{FAD292C7-03F3-4E22-AC6E-BD721E36950D}"/>
              </a:ext>
            </a:extLst>
          </p:cNvPr>
          <p:cNvPicPr>
            <a:picLocks noChangeAspect="1"/>
          </p:cNvPicPr>
          <p:nvPr/>
        </p:nvPicPr>
        <p:blipFill rotWithShape="1">
          <a:blip r:embed="rId3">
            <a:extLst>
              <a:ext uri="{28A0092B-C50C-407E-A947-70E740481C1C}">
                <a14:useLocalDpi xmlns:a14="http://schemas.microsoft.com/office/drawing/2010/main" val="0"/>
              </a:ext>
            </a:extLst>
          </a:blip>
          <a:srcRect l="47976" t="54655" r="38929" b="12208"/>
          <a:stretch/>
        </p:blipFill>
        <p:spPr>
          <a:xfrm>
            <a:off x="5362094" y="3173617"/>
            <a:ext cx="1763877" cy="1940265"/>
          </a:xfrm>
          <a:prstGeom prst="rect">
            <a:avLst/>
          </a:prstGeom>
        </p:spPr>
      </p:pic>
    </p:spTree>
    <p:extLst>
      <p:ext uri="{BB962C8B-B14F-4D97-AF65-F5344CB8AC3E}">
        <p14:creationId xmlns:p14="http://schemas.microsoft.com/office/powerpoint/2010/main" val="68374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0"/>
            <a:ext cx="8229240" cy="1142640"/>
          </a:xfrm>
          <a:prstGeom prst="rect">
            <a:avLst/>
          </a:prstGeom>
        </p:spPr>
        <p:txBody>
          <a:bodyPr anchor="ctr"/>
          <a:lstStyle/>
          <a:p>
            <a:pPr algn="ctr">
              <a:lnSpc>
                <a:spcPct val="100000"/>
              </a:lnSpc>
            </a:pPr>
            <a:r>
              <a:rPr lang="en-US" sz="3600" b="1" dirty="0">
                <a:solidFill>
                  <a:srgbClr val="000000"/>
                </a:solidFill>
                <a:latin typeface="Calibri"/>
              </a:rPr>
              <a:t>Reference List</a:t>
            </a:r>
            <a:endParaRPr sz="3600" b="1" dirty="0"/>
          </a:p>
        </p:txBody>
      </p:sp>
      <p:sp>
        <p:nvSpPr>
          <p:cNvPr id="198" name="TextShape 2"/>
          <p:cNvSpPr txBox="1"/>
          <p:nvPr/>
        </p:nvSpPr>
        <p:spPr>
          <a:xfrm>
            <a:off x="457200" y="1600200"/>
            <a:ext cx="8229240" cy="4525560"/>
          </a:xfrm>
          <a:prstGeom prst="rect">
            <a:avLst/>
          </a:prstGeom>
        </p:spPr>
        <p:txBody>
          <a:bodyPr lIns="0" tIns="0" rIns="457200" bIns="0" anchor="ctr"/>
          <a:lstStyle/>
          <a:p>
            <a:pPr>
              <a:lnSpc>
                <a:spcPct val="110000"/>
              </a:lnSpc>
            </a:pPr>
            <a:r>
              <a:rPr lang="en-US" sz="1900" b="1" dirty="0">
                <a:solidFill>
                  <a:srgbClr val="000000"/>
                </a:solidFill>
                <a:latin typeface="Calibri"/>
              </a:rPr>
              <a:t>Docking</a:t>
            </a:r>
            <a:endParaRPr sz="1900" dirty="0"/>
          </a:p>
          <a:p>
            <a:pPr marL="742950" lvl="1" indent="-285750">
              <a:lnSpc>
                <a:spcPct val="110000"/>
              </a:lnSpc>
              <a:buFont typeface="Arial" charset="0"/>
              <a:buChar char="•"/>
            </a:pPr>
            <a:r>
              <a:rPr lang="en-US" sz="1400" dirty="0">
                <a:solidFill>
                  <a:srgbClr val="000000"/>
                </a:solidFill>
                <a:latin typeface="Calibri"/>
              </a:rPr>
              <a:t>Gray, J. J.; </a:t>
            </a:r>
            <a:r>
              <a:rPr lang="en-US" sz="1400" dirty="0" err="1">
                <a:solidFill>
                  <a:srgbClr val="000000"/>
                </a:solidFill>
                <a:latin typeface="Calibri"/>
              </a:rPr>
              <a:t>Moughon</a:t>
            </a:r>
            <a:r>
              <a:rPr lang="en-US" sz="1400" dirty="0">
                <a:solidFill>
                  <a:srgbClr val="000000"/>
                </a:solidFill>
                <a:latin typeface="Calibri"/>
              </a:rPr>
              <a:t>, S.; Wang, C.; </a:t>
            </a:r>
            <a:r>
              <a:rPr lang="en-US" sz="1400" dirty="0" err="1">
                <a:solidFill>
                  <a:srgbClr val="000000"/>
                </a:solidFill>
                <a:latin typeface="Calibri"/>
              </a:rPr>
              <a:t>Schueler</a:t>
            </a:r>
            <a:r>
              <a:rPr lang="en-US" sz="1400" dirty="0">
                <a:solidFill>
                  <a:srgbClr val="000000"/>
                </a:solidFill>
                <a:latin typeface="Calibri"/>
              </a:rPr>
              <a:t>-Furman, O.; Kuhlman, B.; </a:t>
            </a:r>
            <a:r>
              <a:rPr lang="en-US" sz="1400" dirty="0" err="1">
                <a:solidFill>
                  <a:srgbClr val="000000"/>
                </a:solidFill>
                <a:latin typeface="Calibri"/>
              </a:rPr>
              <a:t>Rohl</a:t>
            </a:r>
            <a:r>
              <a:rPr lang="en-US" sz="1400" dirty="0">
                <a:solidFill>
                  <a:srgbClr val="000000"/>
                </a:solidFill>
                <a:latin typeface="Calibri"/>
              </a:rPr>
              <a:t>, C. A.; Baker, D., Protein-protein docking with simultaneous optimization of rigid-body displacement and side-chain conformations. </a:t>
            </a:r>
            <a:r>
              <a:rPr lang="en-US" sz="1400" i="1" dirty="0">
                <a:solidFill>
                  <a:srgbClr val="000000"/>
                </a:solidFill>
                <a:latin typeface="Calibri"/>
              </a:rPr>
              <a:t>Journal of molecular biology </a:t>
            </a:r>
            <a:r>
              <a:rPr lang="en-US" sz="1400" b="1" dirty="0">
                <a:solidFill>
                  <a:srgbClr val="000000"/>
                </a:solidFill>
                <a:latin typeface="Calibri"/>
              </a:rPr>
              <a:t>2003,</a:t>
            </a:r>
            <a:r>
              <a:rPr lang="en-US" sz="1400" dirty="0">
                <a:solidFill>
                  <a:srgbClr val="000000"/>
                </a:solidFill>
                <a:latin typeface="Calibri"/>
              </a:rPr>
              <a:t> </a:t>
            </a:r>
            <a:r>
              <a:rPr lang="en-US" sz="1400" i="1" dirty="0">
                <a:solidFill>
                  <a:srgbClr val="000000"/>
                </a:solidFill>
                <a:latin typeface="Calibri"/>
              </a:rPr>
              <a:t>331</a:t>
            </a:r>
            <a:r>
              <a:rPr lang="en-US" sz="1400" dirty="0">
                <a:solidFill>
                  <a:srgbClr val="000000"/>
                </a:solidFill>
                <a:latin typeface="Calibri"/>
              </a:rPr>
              <a:t> (1), 281-99.</a:t>
            </a:r>
            <a:endParaRPr dirty="0"/>
          </a:p>
          <a:p>
            <a:pPr marL="742950" lvl="1" indent="-285750">
              <a:lnSpc>
                <a:spcPct val="110000"/>
              </a:lnSpc>
              <a:buFont typeface="Arial" charset="0"/>
              <a:buChar char="•"/>
            </a:pPr>
            <a:r>
              <a:rPr lang="en-US" sz="1400" dirty="0">
                <a:solidFill>
                  <a:srgbClr val="000000"/>
                </a:solidFill>
                <a:latin typeface="Calibri"/>
              </a:rPr>
              <a:t>Daily, M. D.; </a:t>
            </a:r>
            <a:r>
              <a:rPr lang="en-US" sz="1400" dirty="0" err="1">
                <a:solidFill>
                  <a:srgbClr val="000000"/>
                </a:solidFill>
                <a:latin typeface="Calibri"/>
              </a:rPr>
              <a:t>Masica</a:t>
            </a:r>
            <a:r>
              <a:rPr lang="en-US" sz="1400" dirty="0">
                <a:solidFill>
                  <a:srgbClr val="000000"/>
                </a:solidFill>
                <a:latin typeface="Calibri"/>
              </a:rPr>
              <a:t>, D.; </a:t>
            </a:r>
            <a:r>
              <a:rPr lang="en-US" sz="1400" dirty="0" err="1">
                <a:solidFill>
                  <a:srgbClr val="000000"/>
                </a:solidFill>
                <a:latin typeface="Calibri"/>
              </a:rPr>
              <a:t>Sivasubramanian</a:t>
            </a:r>
            <a:r>
              <a:rPr lang="en-US" sz="1400" dirty="0">
                <a:solidFill>
                  <a:srgbClr val="000000"/>
                </a:solidFill>
                <a:latin typeface="Calibri"/>
              </a:rPr>
              <a:t>, A.; </a:t>
            </a:r>
            <a:r>
              <a:rPr lang="en-US" sz="1400" dirty="0" err="1">
                <a:solidFill>
                  <a:srgbClr val="000000"/>
                </a:solidFill>
                <a:latin typeface="Calibri"/>
              </a:rPr>
              <a:t>Somarouthu</a:t>
            </a:r>
            <a:r>
              <a:rPr lang="en-US" sz="1400" dirty="0">
                <a:solidFill>
                  <a:srgbClr val="000000"/>
                </a:solidFill>
                <a:latin typeface="Calibri"/>
              </a:rPr>
              <a:t>, S.; Gray, J. J., CAPRI rounds 3-5 reveal promising successes and future challenges for </a:t>
            </a:r>
            <a:r>
              <a:rPr lang="en-US" sz="1400" dirty="0" err="1">
                <a:solidFill>
                  <a:srgbClr val="000000"/>
                </a:solidFill>
                <a:latin typeface="Calibri"/>
              </a:rPr>
              <a:t>RosettaDock</a:t>
            </a:r>
            <a:r>
              <a:rPr lang="en-US" sz="1400" dirty="0">
                <a:solidFill>
                  <a:srgbClr val="000000"/>
                </a:solidFill>
                <a:latin typeface="Calibri"/>
              </a:rPr>
              <a:t>. </a:t>
            </a:r>
            <a:r>
              <a:rPr lang="en-US" sz="1400" i="1" dirty="0">
                <a:solidFill>
                  <a:srgbClr val="000000"/>
                </a:solidFill>
                <a:latin typeface="Calibri"/>
              </a:rPr>
              <a:t>Proteins </a:t>
            </a:r>
            <a:r>
              <a:rPr lang="en-US" sz="1400" b="1" dirty="0">
                <a:solidFill>
                  <a:srgbClr val="000000"/>
                </a:solidFill>
                <a:latin typeface="Calibri"/>
              </a:rPr>
              <a:t>2005,</a:t>
            </a:r>
            <a:r>
              <a:rPr lang="en-US" sz="1400" dirty="0">
                <a:solidFill>
                  <a:srgbClr val="000000"/>
                </a:solidFill>
                <a:latin typeface="Calibri"/>
              </a:rPr>
              <a:t> </a:t>
            </a:r>
            <a:r>
              <a:rPr lang="en-US" sz="1400" i="1" dirty="0">
                <a:solidFill>
                  <a:srgbClr val="000000"/>
                </a:solidFill>
                <a:latin typeface="Calibri"/>
              </a:rPr>
              <a:t>60</a:t>
            </a:r>
            <a:r>
              <a:rPr lang="en-US" sz="1400" dirty="0">
                <a:solidFill>
                  <a:srgbClr val="000000"/>
                </a:solidFill>
                <a:latin typeface="Calibri"/>
              </a:rPr>
              <a:t> (2), 181-6.</a:t>
            </a:r>
            <a:endParaRPr dirty="0"/>
          </a:p>
          <a:p>
            <a:pPr marL="742950" lvl="1" indent="-285750">
              <a:lnSpc>
                <a:spcPct val="110000"/>
              </a:lnSpc>
              <a:buFont typeface="Arial" charset="0"/>
              <a:buChar char="•"/>
            </a:pPr>
            <a:r>
              <a:rPr lang="en-US" sz="1400" dirty="0" err="1">
                <a:solidFill>
                  <a:srgbClr val="000000"/>
                </a:solidFill>
                <a:latin typeface="Calibri"/>
              </a:rPr>
              <a:t>Chaudhury</a:t>
            </a:r>
            <a:r>
              <a:rPr lang="en-US" sz="1400" dirty="0">
                <a:solidFill>
                  <a:srgbClr val="000000"/>
                </a:solidFill>
                <a:latin typeface="Calibri"/>
              </a:rPr>
              <a:t>, S.; </a:t>
            </a:r>
            <a:r>
              <a:rPr lang="en-US" sz="1400" dirty="0" err="1">
                <a:solidFill>
                  <a:srgbClr val="000000"/>
                </a:solidFill>
                <a:latin typeface="Calibri"/>
              </a:rPr>
              <a:t>Sircar</a:t>
            </a:r>
            <a:r>
              <a:rPr lang="en-US" sz="1400" dirty="0">
                <a:solidFill>
                  <a:srgbClr val="000000"/>
                </a:solidFill>
                <a:latin typeface="Calibri"/>
              </a:rPr>
              <a:t>, A.; </a:t>
            </a:r>
            <a:r>
              <a:rPr lang="en-US" sz="1400" dirty="0" err="1">
                <a:solidFill>
                  <a:srgbClr val="000000"/>
                </a:solidFill>
                <a:latin typeface="Calibri"/>
              </a:rPr>
              <a:t>Sivasubramanian</a:t>
            </a:r>
            <a:r>
              <a:rPr lang="en-US" sz="1400" dirty="0">
                <a:solidFill>
                  <a:srgbClr val="000000"/>
                </a:solidFill>
                <a:latin typeface="Calibri"/>
              </a:rPr>
              <a:t>, A.; </a:t>
            </a:r>
            <a:r>
              <a:rPr lang="en-US" sz="1400" dirty="0" err="1">
                <a:solidFill>
                  <a:srgbClr val="000000"/>
                </a:solidFill>
                <a:latin typeface="Calibri"/>
              </a:rPr>
              <a:t>Berrondo</a:t>
            </a:r>
            <a:r>
              <a:rPr lang="en-US" sz="1400" dirty="0">
                <a:solidFill>
                  <a:srgbClr val="000000"/>
                </a:solidFill>
                <a:latin typeface="Calibri"/>
              </a:rPr>
              <a:t>, M.; Gray, J. J., Incorporating biochemical information and backbone flexibility in </a:t>
            </a:r>
            <a:r>
              <a:rPr lang="en-US" sz="1400" dirty="0" err="1">
                <a:solidFill>
                  <a:srgbClr val="000000"/>
                </a:solidFill>
                <a:latin typeface="Calibri"/>
              </a:rPr>
              <a:t>RosettaDock</a:t>
            </a:r>
            <a:r>
              <a:rPr lang="en-US" sz="1400" dirty="0">
                <a:solidFill>
                  <a:srgbClr val="000000"/>
                </a:solidFill>
                <a:latin typeface="Calibri"/>
              </a:rPr>
              <a:t> for CAPRI rounds 6-12. </a:t>
            </a:r>
            <a:r>
              <a:rPr lang="en-US" sz="1400" i="1" dirty="0">
                <a:solidFill>
                  <a:srgbClr val="000000"/>
                </a:solidFill>
                <a:latin typeface="Calibri"/>
              </a:rPr>
              <a:t>Proteins </a:t>
            </a:r>
            <a:r>
              <a:rPr lang="en-US" sz="1400" b="1" dirty="0">
                <a:solidFill>
                  <a:srgbClr val="000000"/>
                </a:solidFill>
                <a:latin typeface="Calibri"/>
              </a:rPr>
              <a:t>2007,</a:t>
            </a:r>
            <a:r>
              <a:rPr lang="en-US" sz="1400" dirty="0">
                <a:solidFill>
                  <a:srgbClr val="000000"/>
                </a:solidFill>
                <a:latin typeface="Calibri"/>
              </a:rPr>
              <a:t> </a:t>
            </a:r>
            <a:r>
              <a:rPr lang="en-US" sz="1400" i="1" dirty="0">
                <a:solidFill>
                  <a:srgbClr val="000000"/>
                </a:solidFill>
                <a:latin typeface="Calibri"/>
              </a:rPr>
              <a:t>69</a:t>
            </a:r>
            <a:r>
              <a:rPr lang="en-US" sz="1400" dirty="0">
                <a:solidFill>
                  <a:srgbClr val="000000"/>
                </a:solidFill>
                <a:latin typeface="Calibri"/>
              </a:rPr>
              <a:t> (4), 793-800.</a:t>
            </a:r>
            <a:endParaRPr dirty="0"/>
          </a:p>
          <a:p>
            <a:pPr marL="742950" lvl="1" indent="-285750">
              <a:lnSpc>
                <a:spcPct val="110000"/>
              </a:lnSpc>
              <a:buFont typeface="Arial" charset="0"/>
              <a:buChar char="•"/>
            </a:pPr>
            <a:r>
              <a:rPr lang="en-US" sz="1400" dirty="0" err="1">
                <a:solidFill>
                  <a:srgbClr val="000000"/>
                </a:solidFill>
                <a:latin typeface="Calibri"/>
              </a:rPr>
              <a:t>Sircar</a:t>
            </a:r>
            <a:r>
              <a:rPr lang="en-US" sz="1400" dirty="0">
                <a:solidFill>
                  <a:srgbClr val="000000"/>
                </a:solidFill>
                <a:latin typeface="Calibri"/>
              </a:rPr>
              <a:t>, A.; </a:t>
            </a:r>
            <a:r>
              <a:rPr lang="en-US" sz="1400" dirty="0" err="1">
                <a:solidFill>
                  <a:srgbClr val="000000"/>
                </a:solidFill>
                <a:latin typeface="Calibri"/>
              </a:rPr>
              <a:t>Chaudhury</a:t>
            </a:r>
            <a:r>
              <a:rPr lang="en-US" sz="1400" dirty="0">
                <a:solidFill>
                  <a:srgbClr val="000000"/>
                </a:solidFill>
                <a:latin typeface="Calibri"/>
              </a:rPr>
              <a:t>, S.; </a:t>
            </a:r>
            <a:r>
              <a:rPr lang="en-US" sz="1400" dirty="0" err="1">
                <a:solidFill>
                  <a:srgbClr val="000000"/>
                </a:solidFill>
                <a:latin typeface="Calibri"/>
              </a:rPr>
              <a:t>Kilambi</a:t>
            </a:r>
            <a:r>
              <a:rPr lang="en-US" sz="1400" dirty="0">
                <a:solidFill>
                  <a:srgbClr val="000000"/>
                </a:solidFill>
                <a:latin typeface="Calibri"/>
              </a:rPr>
              <a:t>, K. P.; </a:t>
            </a:r>
            <a:r>
              <a:rPr lang="en-US" sz="1400" dirty="0" err="1">
                <a:solidFill>
                  <a:srgbClr val="000000"/>
                </a:solidFill>
                <a:latin typeface="Calibri"/>
              </a:rPr>
              <a:t>Berrondo</a:t>
            </a:r>
            <a:r>
              <a:rPr lang="en-US" sz="1400" dirty="0">
                <a:solidFill>
                  <a:srgbClr val="000000"/>
                </a:solidFill>
                <a:latin typeface="Calibri"/>
              </a:rPr>
              <a:t>, M.; Gray, J. J., A generalized approach to sampling backbone conformations with </a:t>
            </a:r>
            <a:r>
              <a:rPr lang="en-US" sz="1400" dirty="0" err="1">
                <a:solidFill>
                  <a:srgbClr val="000000"/>
                </a:solidFill>
                <a:latin typeface="Calibri"/>
              </a:rPr>
              <a:t>RosettaDock</a:t>
            </a:r>
            <a:r>
              <a:rPr lang="en-US" sz="1400" dirty="0">
                <a:solidFill>
                  <a:srgbClr val="000000"/>
                </a:solidFill>
                <a:latin typeface="Calibri"/>
              </a:rPr>
              <a:t> for CAPRI rounds 13-19. </a:t>
            </a:r>
            <a:r>
              <a:rPr lang="en-US" sz="1400" i="1" dirty="0">
                <a:solidFill>
                  <a:srgbClr val="000000"/>
                </a:solidFill>
                <a:latin typeface="Calibri"/>
              </a:rPr>
              <a:t>Proteins </a:t>
            </a:r>
            <a:r>
              <a:rPr lang="en-US" sz="1400" b="1" dirty="0">
                <a:solidFill>
                  <a:srgbClr val="000000"/>
                </a:solidFill>
                <a:latin typeface="Calibri"/>
              </a:rPr>
              <a:t>2010,</a:t>
            </a:r>
            <a:r>
              <a:rPr lang="en-US" sz="1400" dirty="0">
                <a:solidFill>
                  <a:srgbClr val="000000"/>
                </a:solidFill>
                <a:latin typeface="Calibri"/>
              </a:rPr>
              <a:t> </a:t>
            </a:r>
            <a:r>
              <a:rPr lang="en-US" sz="1400" i="1" dirty="0">
                <a:solidFill>
                  <a:srgbClr val="000000"/>
                </a:solidFill>
                <a:latin typeface="Calibri"/>
              </a:rPr>
              <a:t>78</a:t>
            </a:r>
            <a:r>
              <a:rPr lang="en-US" sz="1400" dirty="0">
                <a:solidFill>
                  <a:srgbClr val="000000"/>
                </a:solidFill>
                <a:latin typeface="Calibri"/>
              </a:rPr>
              <a:t> (15), 3115-23.</a:t>
            </a:r>
            <a:endParaRPr dirty="0"/>
          </a:p>
          <a:p>
            <a:pPr marL="742950" lvl="1" indent="-285750">
              <a:lnSpc>
                <a:spcPct val="110000"/>
              </a:lnSpc>
              <a:buFont typeface="Arial" charset="0"/>
              <a:buChar char="•"/>
            </a:pPr>
            <a:r>
              <a:rPr lang="en-US" sz="1400" dirty="0" err="1">
                <a:solidFill>
                  <a:srgbClr val="000000"/>
                </a:solidFill>
                <a:latin typeface="Calibri"/>
              </a:rPr>
              <a:t>Sivasubramanian</a:t>
            </a:r>
            <a:r>
              <a:rPr lang="en-US" sz="1400" dirty="0">
                <a:solidFill>
                  <a:srgbClr val="000000"/>
                </a:solidFill>
                <a:latin typeface="Calibri"/>
              </a:rPr>
              <a:t>, A.; </a:t>
            </a:r>
            <a:r>
              <a:rPr lang="en-US" sz="1400" dirty="0" err="1">
                <a:solidFill>
                  <a:srgbClr val="000000"/>
                </a:solidFill>
                <a:latin typeface="Calibri"/>
              </a:rPr>
              <a:t>Sircar</a:t>
            </a:r>
            <a:r>
              <a:rPr lang="en-US" sz="1400" dirty="0">
                <a:solidFill>
                  <a:srgbClr val="000000"/>
                </a:solidFill>
                <a:latin typeface="Calibri"/>
              </a:rPr>
              <a:t>, A.; </a:t>
            </a:r>
            <a:r>
              <a:rPr lang="en-US" sz="1400" dirty="0" err="1">
                <a:solidFill>
                  <a:srgbClr val="000000"/>
                </a:solidFill>
                <a:latin typeface="Calibri"/>
              </a:rPr>
              <a:t>Chaudhury</a:t>
            </a:r>
            <a:r>
              <a:rPr lang="en-US" sz="1400" dirty="0">
                <a:solidFill>
                  <a:srgbClr val="000000"/>
                </a:solidFill>
                <a:latin typeface="Calibri"/>
              </a:rPr>
              <a:t>, S.; Gray, J. J., Toward high-resolution homology modeling of antibody </a:t>
            </a:r>
            <a:r>
              <a:rPr lang="en-US" sz="1400" dirty="0" err="1">
                <a:solidFill>
                  <a:srgbClr val="000000"/>
                </a:solidFill>
                <a:latin typeface="Calibri"/>
              </a:rPr>
              <a:t>Fv</a:t>
            </a:r>
            <a:r>
              <a:rPr lang="en-US" sz="1400" dirty="0">
                <a:solidFill>
                  <a:srgbClr val="000000"/>
                </a:solidFill>
                <a:latin typeface="Calibri"/>
              </a:rPr>
              <a:t> regions and application to antibody-antigen docking. </a:t>
            </a:r>
            <a:r>
              <a:rPr lang="en-US" sz="1400" i="1" dirty="0">
                <a:solidFill>
                  <a:srgbClr val="000000"/>
                </a:solidFill>
                <a:latin typeface="Calibri"/>
              </a:rPr>
              <a:t>Proteins </a:t>
            </a:r>
            <a:r>
              <a:rPr lang="en-US" sz="1400" b="1" dirty="0">
                <a:solidFill>
                  <a:srgbClr val="000000"/>
                </a:solidFill>
                <a:latin typeface="Calibri"/>
              </a:rPr>
              <a:t>2009,</a:t>
            </a:r>
            <a:r>
              <a:rPr lang="en-US" sz="1400" dirty="0">
                <a:solidFill>
                  <a:srgbClr val="000000"/>
                </a:solidFill>
                <a:latin typeface="Calibri"/>
              </a:rPr>
              <a:t> </a:t>
            </a:r>
            <a:r>
              <a:rPr lang="en-US" sz="1400" i="1" dirty="0">
                <a:solidFill>
                  <a:srgbClr val="000000"/>
                </a:solidFill>
                <a:latin typeface="Calibri"/>
              </a:rPr>
              <a:t>74</a:t>
            </a:r>
            <a:r>
              <a:rPr lang="en-US" sz="1400" dirty="0">
                <a:solidFill>
                  <a:srgbClr val="000000"/>
                </a:solidFill>
                <a:latin typeface="Calibri"/>
              </a:rPr>
              <a:t> (2), 497-514.</a:t>
            </a:r>
            <a:endParaRPr dirty="0"/>
          </a:p>
          <a:p>
            <a:pPr marL="742950" lvl="1" indent="-285750">
              <a:lnSpc>
                <a:spcPct val="110000"/>
              </a:lnSpc>
              <a:buFont typeface="Arial" charset="0"/>
              <a:buChar char="•"/>
            </a:pPr>
            <a:r>
              <a:rPr lang="en-US" sz="1400" dirty="0" err="1">
                <a:solidFill>
                  <a:srgbClr val="000000"/>
                </a:solidFill>
                <a:latin typeface="Calibri"/>
              </a:rPr>
              <a:t>Sircar</a:t>
            </a:r>
            <a:r>
              <a:rPr lang="en-US" sz="1400" dirty="0">
                <a:solidFill>
                  <a:srgbClr val="000000"/>
                </a:solidFill>
                <a:latin typeface="Calibri"/>
              </a:rPr>
              <a:t>, A.; Gray, J. J., </a:t>
            </a:r>
            <a:r>
              <a:rPr lang="en-US" sz="1400" dirty="0" err="1">
                <a:solidFill>
                  <a:srgbClr val="000000"/>
                </a:solidFill>
                <a:latin typeface="Calibri"/>
              </a:rPr>
              <a:t>SnugDock</a:t>
            </a:r>
            <a:r>
              <a:rPr lang="en-US" sz="1400" dirty="0">
                <a:solidFill>
                  <a:srgbClr val="000000"/>
                </a:solidFill>
                <a:latin typeface="Calibri"/>
              </a:rPr>
              <a:t>: </a:t>
            </a:r>
            <a:r>
              <a:rPr lang="en-US" sz="1400" dirty="0" err="1">
                <a:solidFill>
                  <a:srgbClr val="000000"/>
                </a:solidFill>
                <a:latin typeface="Calibri"/>
              </a:rPr>
              <a:t>paratope</a:t>
            </a:r>
            <a:r>
              <a:rPr lang="en-US" sz="1400" dirty="0">
                <a:solidFill>
                  <a:srgbClr val="000000"/>
                </a:solidFill>
                <a:latin typeface="Calibri"/>
              </a:rPr>
              <a:t> structural optimization during antibody-antigen docking compensates for errors in antibody homology models. </a:t>
            </a:r>
            <a:r>
              <a:rPr lang="en-US" sz="1400" i="1" dirty="0" err="1">
                <a:solidFill>
                  <a:srgbClr val="000000"/>
                </a:solidFill>
                <a:latin typeface="Calibri"/>
              </a:rPr>
              <a:t>PLoS</a:t>
            </a:r>
            <a:r>
              <a:rPr lang="en-US" sz="1400" i="1" dirty="0">
                <a:solidFill>
                  <a:srgbClr val="000000"/>
                </a:solidFill>
                <a:latin typeface="Calibri"/>
              </a:rPr>
              <a:t> computational biology </a:t>
            </a:r>
            <a:r>
              <a:rPr lang="en-US" sz="1400" b="1" dirty="0">
                <a:solidFill>
                  <a:srgbClr val="000000"/>
                </a:solidFill>
                <a:latin typeface="Calibri"/>
              </a:rPr>
              <a:t>2010,</a:t>
            </a:r>
            <a:r>
              <a:rPr lang="en-US" sz="1400" dirty="0">
                <a:solidFill>
                  <a:srgbClr val="000000"/>
                </a:solidFill>
                <a:latin typeface="Calibri"/>
              </a:rPr>
              <a:t> </a:t>
            </a:r>
            <a:r>
              <a:rPr lang="en-US" sz="1400" i="1" dirty="0">
                <a:solidFill>
                  <a:srgbClr val="000000"/>
                </a:solidFill>
                <a:latin typeface="Calibri"/>
              </a:rPr>
              <a:t>6</a:t>
            </a:r>
            <a:r>
              <a:rPr lang="en-US" sz="1400" dirty="0">
                <a:solidFill>
                  <a:srgbClr val="000000"/>
                </a:solidFill>
                <a:latin typeface="Calibri"/>
              </a:rPr>
              <a:t> (1), e1000644</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457200" y="16686"/>
            <a:ext cx="8229240" cy="1142640"/>
          </a:xfrm>
          <a:prstGeom prst="rect">
            <a:avLst/>
          </a:prstGeom>
        </p:spPr>
        <p:txBody>
          <a:bodyPr anchor="ctr"/>
          <a:lstStyle/>
          <a:p>
            <a:pPr algn="ctr">
              <a:lnSpc>
                <a:spcPct val="100000"/>
              </a:lnSpc>
            </a:pPr>
            <a:r>
              <a:rPr lang="en-US" sz="3600" b="1" dirty="0">
                <a:solidFill>
                  <a:srgbClr val="000000"/>
                </a:solidFill>
                <a:latin typeface="Calibri"/>
              </a:rPr>
              <a:t>Reference list continued</a:t>
            </a:r>
            <a:endParaRPr sz="3600" b="1" dirty="0"/>
          </a:p>
        </p:txBody>
      </p:sp>
      <p:sp>
        <p:nvSpPr>
          <p:cNvPr id="200" name="TextShape 2"/>
          <p:cNvSpPr txBox="1"/>
          <p:nvPr/>
        </p:nvSpPr>
        <p:spPr>
          <a:xfrm>
            <a:off x="457200" y="947055"/>
            <a:ext cx="8229240" cy="5600700"/>
          </a:xfrm>
          <a:prstGeom prst="rect">
            <a:avLst/>
          </a:prstGeom>
        </p:spPr>
        <p:txBody>
          <a:bodyPr/>
          <a:lstStyle/>
          <a:p>
            <a:pPr>
              <a:lnSpc>
                <a:spcPct val="110000"/>
              </a:lnSpc>
            </a:pPr>
            <a:r>
              <a:rPr lang="en-US" sz="1900" b="1" dirty="0">
                <a:solidFill>
                  <a:srgbClr val="000000"/>
                </a:solidFill>
                <a:latin typeface="Calibri"/>
                <a:ea typeface="Cambria"/>
              </a:rPr>
              <a:t>Design</a:t>
            </a:r>
            <a:endParaRPr dirty="0"/>
          </a:p>
          <a:p>
            <a:pPr marL="742950" lvl="1" indent="-285750">
              <a:lnSpc>
                <a:spcPct val="110000"/>
              </a:lnSpc>
              <a:buFont typeface="Arial" charset="0"/>
              <a:buChar char="•"/>
            </a:pPr>
            <a:r>
              <a:rPr lang="en-US" sz="1400" dirty="0">
                <a:solidFill>
                  <a:srgbClr val="000000"/>
                </a:solidFill>
                <a:latin typeface="Calibri"/>
                <a:ea typeface="Cambria"/>
              </a:rPr>
              <a:t>Fleishman, S. J.; Whitehead, T. A.; </a:t>
            </a:r>
            <a:r>
              <a:rPr lang="en-US" sz="1400" dirty="0" err="1">
                <a:solidFill>
                  <a:srgbClr val="000000"/>
                </a:solidFill>
                <a:latin typeface="Calibri"/>
                <a:ea typeface="Cambria"/>
              </a:rPr>
              <a:t>Ekiert</a:t>
            </a:r>
            <a:r>
              <a:rPr lang="en-US" sz="1400" dirty="0">
                <a:solidFill>
                  <a:srgbClr val="000000"/>
                </a:solidFill>
                <a:latin typeface="Calibri"/>
                <a:ea typeface="Cambria"/>
              </a:rPr>
              <a:t>, D. C.; Dreyfus, C.; Corn, J. E.; </a:t>
            </a:r>
            <a:r>
              <a:rPr lang="en-US" sz="1400" dirty="0" err="1">
                <a:solidFill>
                  <a:srgbClr val="000000"/>
                </a:solidFill>
                <a:latin typeface="Calibri"/>
                <a:ea typeface="Cambria"/>
              </a:rPr>
              <a:t>Strauch</a:t>
            </a:r>
            <a:r>
              <a:rPr lang="en-US" sz="1400" dirty="0">
                <a:solidFill>
                  <a:srgbClr val="000000"/>
                </a:solidFill>
                <a:latin typeface="Calibri"/>
                <a:ea typeface="Cambria"/>
              </a:rPr>
              <a:t>, E. M.; Wilson, I. A.; Baker, D., Computational design of proteins targeting the conserved stem region of influenza hemagglutinin. </a:t>
            </a:r>
            <a:r>
              <a:rPr lang="en-US" sz="1400" i="1" dirty="0">
                <a:solidFill>
                  <a:srgbClr val="000000"/>
                </a:solidFill>
                <a:latin typeface="Calibri"/>
                <a:ea typeface="Cambria"/>
              </a:rPr>
              <a:t>Science </a:t>
            </a:r>
            <a:r>
              <a:rPr lang="en-US" sz="1400" b="1" dirty="0">
                <a:solidFill>
                  <a:srgbClr val="000000"/>
                </a:solidFill>
                <a:latin typeface="Calibri"/>
                <a:ea typeface="Cambria"/>
              </a:rPr>
              <a:t>2011,</a:t>
            </a:r>
            <a:r>
              <a:rPr lang="en-US" sz="1400" dirty="0">
                <a:solidFill>
                  <a:srgbClr val="000000"/>
                </a:solidFill>
                <a:latin typeface="Calibri"/>
                <a:ea typeface="Cambria"/>
              </a:rPr>
              <a:t> </a:t>
            </a:r>
            <a:r>
              <a:rPr lang="en-US" sz="1400" i="1" dirty="0">
                <a:solidFill>
                  <a:srgbClr val="000000"/>
                </a:solidFill>
                <a:latin typeface="Calibri"/>
                <a:ea typeface="Cambria"/>
              </a:rPr>
              <a:t>332</a:t>
            </a:r>
            <a:r>
              <a:rPr lang="en-US" sz="1400" dirty="0">
                <a:solidFill>
                  <a:srgbClr val="000000"/>
                </a:solidFill>
                <a:latin typeface="Calibri"/>
                <a:ea typeface="Cambria"/>
              </a:rPr>
              <a:t> (6031), 816-21.</a:t>
            </a:r>
            <a:endParaRPr dirty="0"/>
          </a:p>
          <a:p>
            <a:pPr marL="742950" lvl="1" indent="-285750">
              <a:lnSpc>
                <a:spcPct val="110000"/>
              </a:lnSpc>
              <a:buFont typeface="Arial" charset="0"/>
              <a:buChar char="•"/>
            </a:pPr>
            <a:r>
              <a:rPr lang="en-US" sz="1400" dirty="0">
                <a:solidFill>
                  <a:srgbClr val="000000"/>
                </a:solidFill>
                <a:latin typeface="Calibri"/>
                <a:ea typeface="Cambria"/>
              </a:rPr>
              <a:t>Fleishman, S. J.; Corn, J. E.; </a:t>
            </a:r>
            <a:r>
              <a:rPr lang="en-US" sz="1400" dirty="0" err="1">
                <a:solidFill>
                  <a:srgbClr val="000000"/>
                </a:solidFill>
                <a:latin typeface="Calibri"/>
                <a:ea typeface="Cambria"/>
              </a:rPr>
              <a:t>Strauch</a:t>
            </a:r>
            <a:r>
              <a:rPr lang="en-US" sz="1400" dirty="0">
                <a:solidFill>
                  <a:srgbClr val="000000"/>
                </a:solidFill>
                <a:latin typeface="Calibri"/>
                <a:ea typeface="Cambria"/>
              </a:rPr>
              <a:t>, E. M.; Whitehead, T. A.; </a:t>
            </a:r>
            <a:r>
              <a:rPr lang="en-US" sz="1400" dirty="0" err="1">
                <a:solidFill>
                  <a:srgbClr val="000000"/>
                </a:solidFill>
                <a:latin typeface="Calibri"/>
                <a:ea typeface="Cambria"/>
              </a:rPr>
              <a:t>Karanicolas</a:t>
            </a:r>
            <a:r>
              <a:rPr lang="en-US" sz="1400" dirty="0">
                <a:solidFill>
                  <a:srgbClr val="000000"/>
                </a:solidFill>
                <a:latin typeface="Calibri"/>
                <a:ea typeface="Cambria"/>
              </a:rPr>
              <a:t>, J.; Baker, D., Hotspot-centric de novo design of protein binders. </a:t>
            </a:r>
            <a:r>
              <a:rPr lang="en-US" sz="1400" i="1" dirty="0">
                <a:solidFill>
                  <a:srgbClr val="000000"/>
                </a:solidFill>
                <a:latin typeface="Calibri"/>
                <a:ea typeface="Cambria"/>
              </a:rPr>
              <a:t>Journal of molecular biology </a:t>
            </a:r>
            <a:r>
              <a:rPr lang="en-US" sz="1400" b="1" dirty="0">
                <a:solidFill>
                  <a:srgbClr val="000000"/>
                </a:solidFill>
                <a:latin typeface="Calibri"/>
                <a:ea typeface="Cambria"/>
              </a:rPr>
              <a:t>2011,</a:t>
            </a:r>
            <a:r>
              <a:rPr lang="en-US" sz="1400" dirty="0">
                <a:solidFill>
                  <a:srgbClr val="000000"/>
                </a:solidFill>
                <a:latin typeface="Calibri"/>
                <a:ea typeface="Cambria"/>
              </a:rPr>
              <a:t> </a:t>
            </a:r>
            <a:r>
              <a:rPr lang="en-US" sz="1400" i="1" dirty="0">
                <a:solidFill>
                  <a:srgbClr val="000000"/>
                </a:solidFill>
                <a:latin typeface="Calibri"/>
                <a:ea typeface="Cambria"/>
              </a:rPr>
              <a:t>413</a:t>
            </a:r>
            <a:r>
              <a:rPr lang="en-US" sz="1400" dirty="0">
                <a:solidFill>
                  <a:srgbClr val="000000"/>
                </a:solidFill>
                <a:latin typeface="Calibri"/>
                <a:ea typeface="Cambria"/>
              </a:rPr>
              <a:t> (5), 1047-62.</a:t>
            </a:r>
            <a:endParaRPr dirty="0"/>
          </a:p>
          <a:p>
            <a:pPr marL="742950" lvl="1" indent="-285750">
              <a:lnSpc>
                <a:spcPct val="110000"/>
              </a:lnSpc>
              <a:buFont typeface="Arial" charset="0"/>
              <a:buChar char="•"/>
            </a:pPr>
            <a:r>
              <a:rPr lang="en-US" sz="1400" dirty="0">
                <a:solidFill>
                  <a:srgbClr val="000000"/>
                </a:solidFill>
                <a:latin typeface="Calibri"/>
                <a:ea typeface="Cambria"/>
              </a:rPr>
              <a:t>Der, B. S.; </a:t>
            </a:r>
            <a:r>
              <a:rPr lang="en-US" sz="1400" dirty="0" err="1">
                <a:solidFill>
                  <a:srgbClr val="000000"/>
                </a:solidFill>
                <a:latin typeface="Calibri"/>
                <a:ea typeface="Cambria"/>
              </a:rPr>
              <a:t>Machius</a:t>
            </a:r>
            <a:r>
              <a:rPr lang="en-US" sz="1400" dirty="0">
                <a:solidFill>
                  <a:srgbClr val="000000"/>
                </a:solidFill>
                <a:latin typeface="Calibri"/>
                <a:ea typeface="Cambria"/>
              </a:rPr>
              <a:t>, M.; Miley, M. J.; Mills, J. L.; </a:t>
            </a:r>
            <a:r>
              <a:rPr lang="en-US" sz="1400" dirty="0" err="1">
                <a:solidFill>
                  <a:srgbClr val="000000"/>
                </a:solidFill>
                <a:latin typeface="Calibri"/>
                <a:ea typeface="Cambria"/>
              </a:rPr>
              <a:t>Szyperski</a:t>
            </a:r>
            <a:r>
              <a:rPr lang="en-US" sz="1400" dirty="0">
                <a:solidFill>
                  <a:srgbClr val="000000"/>
                </a:solidFill>
                <a:latin typeface="Calibri"/>
                <a:ea typeface="Cambria"/>
              </a:rPr>
              <a:t>, T.; Kuhlman, B., Metal-mediated affinity and orientation specificity in a computationally designed protein homodimer. </a:t>
            </a:r>
            <a:r>
              <a:rPr lang="en-US" sz="1400" i="1" dirty="0">
                <a:solidFill>
                  <a:srgbClr val="000000"/>
                </a:solidFill>
                <a:latin typeface="Calibri"/>
                <a:ea typeface="Cambria"/>
              </a:rPr>
              <a:t>Journal of the American Chemical Society </a:t>
            </a:r>
            <a:r>
              <a:rPr lang="en-US" sz="1400" b="1" dirty="0">
                <a:solidFill>
                  <a:srgbClr val="000000"/>
                </a:solidFill>
                <a:latin typeface="Calibri"/>
                <a:ea typeface="Cambria"/>
              </a:rPr>
              <a:t>2012,</a:t>
            </a:r>
            <a:r>
              <a:rPr lang="en-US" sz="1400" dirty="0">
                <a:solidFill>
                  <a:srgbClr val="000000"/>
                </a:solidFill>
                <a:latin typeface="Calibri"/>
                <a:ea typeface="Cambria"/>
              </a:rPr>
              <a:t> </a:t>
            </a:r>
            <a:r>
              <a:rPr lang="en-US" sz="1400" i="1" dirty="0">
                <a:solidFill>
                  <a:srgbClr val="000000"/>
                </a:solidFill>
                <a:latin typeface="Calibri"/>
                <a:ea typeface="Cambria"/>
              </a:rPr>
              <a:t>134</a:t>
            </a:r>
            <a:r>
              <a:rPr lang="en-US" sz="1400" dirty="0">
                <a:solidFill>
                  <a:srgbClr val="000000"/>
                </a:solidFill>
                <a:latin typeface="Calibri"/>
                <a:ea typeface="Cambria"/>
              </a:rPr>
              <a:t> (1), 375-85.</a:t>
            </a:r>
            <a:endParaRPr dirty="0"/>
          </a:p>
          <a:p>
            <a:pPr marL="742950" lvl="1" indent="-285750">
              <a:lnSpc>
                <a:spcPct val="110000"/>
              </a:lnSpc>
              <a:buFont typeface="Arial" charset="0"/>
              <a:buChar char="•"/>
            </a:pPr>
            <a:r>
              <a:rPr lang="en-US" sz="1400" dirty="0">
                <a:solidFill>
                  <a:srgbClr val="000000"/>
                </a:solidFill>
                <a:latin typeface="Calibri"/>
                <a:ea typeface="Cambria"/>
              </a:rPr>
              <a:t>Mandell, D. J.; </a:t>
            </a:r>
            <a:r>
              <a:rPr lang="en-US" sz="1400" dirty="0" err="1">
                <a:solidFill>
                  <a:srgbClr val="000000"/>
                </a:solidFill>
                <a:latin typeface="Calibri"/>
                <a:ea typeface="Cambria"/>
              </a:rPr>
              <a:t>Kortemme</a:t>
            </a:r>
            <a:r>
              <a:rPr lang="en-US" sz="1400" dirty="0">
                <a:solidFill>
                  <a:srgbClr val="000000"/>
                </a:solidFill>
                <a:latin typeface="Calibri"/>
                <a:ea typeface="Cambria"/>
              </a:rPr>
              <a:t>, T., Computer-aided design of functional protein interactions. </a:t>
            </a:r>
            <a:r>
              <a:rPr lang="en-US" sz="1400" i="1" dirty="0">
                <a:solidFill>
                  <a:srgbClr val="000000"/>
                </a:solidFill>
                <a:latin typeface="Calibri"/>
                <a:ea typeface="Cambria"/>
              </a:rPr>
              <a:t>Nature chemical biology </a:t>
            </a:r>
            <a:r>
              <a:rPr lang="en-US" sz="1400" b="1" dirty="0">
                <a:solidFill>
                  <a:srgbClr val="000000"/>
                </a:solidFill>
                <a:latin typeface="Calibri"/>
                <a:ea typeface="Cambria"/>
              </a:rPr>
              <a:t>2009,</a:t>
            </a:r>
            <a:r>
              <a:rPr lang="en-US" sz="1400" dirty="0">
                <a:solidFill>
                  <a:srgbClr val="000000"/>
                </a:solidFill>
                <a:latin typeface="Calibri"/>
                <a:ea typeface="Cambria"/>
              </a:rPr>
              <a:t> </a:t>
            </a:r>
            <a:r>
              <a:rPr lang="en-US" sz="1400" i="1" dirty="0">
                <a:solidFill>
                  <a:srgbClr val="000000"/>
                </a:solidFill>
                <a:latin typeface="Calibri"/>
                <a:ea typeface="Cambria"/>
              </a:rPr>
              <a:t>5</a:t>
            </a:r>
            <a:r>
              <a:rPr lang="en-US" sz="1400" dirty="0">
                <a:solidFill>
                  <a:srgbClr val="000000"/>
                </a:solidFill>
                <a:latin typeface="Calibri"/>
                <a:ea typeface="Cambria"/>
              </a:rPr>
              <a:t> (11), 797-807.</a:t>
            </a:r>
            <a:endParaRPr dirty="0"/>
          </a:p>
          <a:p>
            <a:pPr marL="742950" lvl="1" indent="-285750">
              <a:lnSpc>
                <a:spcPct val="110000"/>
              </a:lnSpc>
              <a:buFont typeface="Arial" charset="0"/>
              <a:buChar char="•"/>
            </a:pPr>
            <a:r>
              <a:rPr lang="en-US" sz="1400" dirty="0" err="1">
                <a:solidFill>
                  <a:srgbClr val="000000"/>
                </a:solidFill>
                <a:latin typeface="Calibri"/>
                <a:ea typeface="Cambria"/>
              </a:rPr>
              <a:t>Joachimiak</a:t>
            </a:r>
            <a:r>
              <a:rPr lang="en-US" sz="1400" dirty="0">
                <a:solidFill>
                  <a:srgbClr val="000000"/>
                </a:solidFill>
                <a:latin typeface="Calibri"/>
                <a:ea typeface="Cambria"/>
              </a:rPr>
              <a:t>, L. A.; </a:t>
            </a:r>
            <a:r>
              <a:rPr lang="en-US" sz="1400" dirty="0" err="1">
                <a:solidFill>
                  <a:srgbClr val="000000"/>
                </a:solidFill>
                <a:latin typeface="Calibri"/>
                <a:ea typeface="Cambria"/>
              </a:rPr>
              <a:t>Kortemme</a:t>
            </a:r>
            <a:r>
              <a:rPr lang="en-US" sz="1400" dirty="0">
                <a:solidFill>
                  <a:srgbClr val="000000"/>
                </a:solidFill>
                <a:latin typeface="Calibri"/>
                <a:ea typeface="Cambria"/>
              </a:rPr>
              <a:t>, T.; Stoddard, B. L.; Baker, D., Computational design of a new hydrogen bond network and at least a 300-fold specificity switch at a protein-protein interface. </a:t>
            </a:r>
            <a:r>
              <a:rPr lang="en-US" sz="1400" i="1" dirty="0">
                <a:solidFill>
                  <a:srgbClr val="000000"/>
                </a:solidFill>
                <a:latin typeface="Calibri"/>
                <a:ea typeface="Cambria"/>
              </a:rPr>
              <a:t>Journal of molecular biology </a:t>
            </a:r>
            <a:r>
              <a:rPr lang="en-US" sz="1400" b="1" dirty="0">
                <a:solidFill>
                  <a:srgbClr val="000000"/>
                </a:solidFill>
                <a:latin typeface="Calibri"/>
                <a:ea typeface="Cambria"/>
              </a:rPr>
              <a:t>2006,</a:t>
            </a:r>
            <a:r>
              <a:rPr lang="en-US" sz="1400" dirty="0">
                <a:solidFill>
                  <a:srgbClr val="000000"/>
                </a:solidFill>
                <a:latin typeface="Calibri"/>
                <a:ea typeface="Cambria"/>
              </a:rPr>
              <a:t> </a:t>
            </a:r>
            <a:r>
              <a:rPr lang="en-US" sz="1400" i="1" dirty="0">
                <a:solidFill>
                  <a:srgbClr val="000000"/>
                </a:solidFill>
                <a:latin typeface="Calibri"/>
                <a:ea typeface="Cambria"/>
              </a:rPr>
              <a:t>361</a:t>
            </a:r>
            <a:r>
              <a:rPr lang="en-US" sz="1400" dirty="0">
                <a:solidFill>
                  <a:srgbClr val="000000"/>
                </a:solidFill>
                <a:latin typeface="Calibri"/>
                <a:ea typeface="Cambria"/>
              </a:rPr>
              <a:t> (1), 195-208.</a:t>
            </a:r>
            <a:endParaRPr dirty="0"/>
          </a:p>
          <a:p>
            <a:pPr>
              <a:lnSpc>
                <a:spcPct val="110000"/>
              </a:lnSpc>
            </a:pPr>
            <a:r>
              <a:rPr lang="en-US" sz="1900" b="1" dirty="0">
                <a:solidFill>
                  <a:srgbClr val="000000"/>
                </a:solidFill>
                <a:latin typeface="Calibri"/>
                <a:ea typeface="Cambria"/>
              </a:rPr>
              <a:t>Analysis</a:t>
            </a:r>
            <a:endParaRPr dirty="0"/>
          </a:p>
          <a:p>
            <a:pPr marL="742950" lvl="1" indent="-285750">
              <a:lnSpc>
                <a:spcPct val="110000"/>
              </a:lnSpc>
              <a:buFont typeface="Arial" charset="0"/>
              <a:buChar char="•"/>
            </a:pPr>
            <a:r>
              <a:rPr lang="en-US" sz="1400" dirty="0">
                <a:solidFill>
                  <a:srgbClr val="000000"/>
                </a:solidFill>
                <a:latin typeface="Calibri"/>
                <a:ea typeface="Cambria"/>
              </a:rPr>
              <a:t>Fleishman, S. J.; Baker, D., Role of the biomolecular energy gap in protein design, structure, and evolution. </a:t>
            </a:r>
            <a:r>
              <a:rPr lang="en-US" sz="1400" i="1" dirty="0">
                <a:solidFill>
                  <a:srgbClr val="000000"/>
                </a:solidFill>
                <a:latin typeface="Calibri"/>
                <a:ea typeface="Cambria"/>
              </a:rPr>
              <a:t>Cell </a:t>
            </a:r>
            <a:r>
              <a:rPr lang="en-US" sz="1400" b="1" dirty="0">
                <a:solidFill>
                  <a:srgbClr val="000000"/>
                </a:solidFill>
                <a:latin typeface="Calibri"/>
                <a:ea typeface="Cambria"/>
              </a:rPr>
              <a:t>2012,</a:t>
            </a:r>
            <a:r>
              <a:rPr lang="en-US" sz="1400" dirty="0">
                <a:solidFill>
                  <a:srgbClr val="000000"/>
                </a:solidFill>
                <a:latin typeface="Calibri"/>
                <a:ea typeface="Cambria"/>
              </a:rPr>
              <a:t> </a:t>
            </a:r>
            <a:r>
              <a:rPr lang="en-US" sz="1400" i="1" dirty="0">
                <a:solidFill>
                  <a:srgbClr val="000000"/>
                </a:solidFill>
                <a:latin typeface="Calibri"/>
                <a:ea typeface="Cambria"/>
              </a:rPr>
              <a:t>149</a:t>
            </a:r>
            <a:r>
              <a:rPr lang="en-US" sz="1400" dirty="0">
                <a:solidFill>
                  <a:srgbClr val="000000"/>
                </a:solidFill>
                <a:latin typeface="Calibri"/>
                <a:ea typeface="Cambria"/>
              </a:rPr>
              <a:t> (2), 262-73.</a:t>
            </a:r>
            <a:endParaRPr dirty="0"/>
          </a:p>
          <a:p>
            <a:pPr marL="742950" lvl="1" indent="-285750">
              <a:lnSpc>
                <a:spcPct val="110000"/>
              </a:lnSpc>
              <a:buFont typeface="Arial" charset="0"/>
              <a:buChar char="•"/>
            </a:pPr>
            <a:r>
              <a:rPr lang="en-US" sz="1400" dirty="0">
                <a:solidFill>
                  <a:srgbClr val="000000"/>
                </a:solidFill>
                <a:latin typeface="Calibri"/>
                <a:ea typeface="Cambria"/>
              </a:rPr>
              <a:t>Fleishman, S. J.; </a:t>
            </a:r>
            <a:r>
              <a:rPr lang="en-US" sz="1400" dirty="0" err="1">
                <a:solidFill>
                  <a:srgbClr val="000000"/>
                </a:solidFill>
                <a:latin typeface="Calibri"/>
                <a:ea typeface="Cambria"/>
              </a:rPr>
              <a:t>Khare</a:t>
            </a:r>
            <a:r>
              <a:rPr lang="en-US" sz="1400" dirty="0">
                <a:solidFill>
                  <a:srgbClr val="000000"/>
                </a:solidFill>
                <a:latin typeface="Calibri"/>
                <a:ea typeface="Cambria"/>
              </a:rPr>
              <a:t>, S. D.; Koga, N.; Baker, D., Restricted sidechain plasticity in the structures of native proteins and complexes. </a:t>
            </a:r>
            <a:r>
              <a:rPr lang="en-US" sz="1400" i="1" dirty="0">
                <a:solidFill>
                  <a:srgbClr val="000000"/>
                </a:solidFill>
                <a:latin typeface="Calibri"/>
                <a:ea typeface="Cambria"/>
              </a:rPr>
              <a:t>Protein science : a publication of the Protein Society </a:t>
            </a:r>
            <a:r>
              <a:rPr lang="en-US" sz="1400" b="1" dirty="0">
                <a:solidFill>
                  <a:srgbClr val="000000"/>
                </a:solidFill>
                <a:latin typeface="Calibri"/>
                <a:ea typeface="Cambria"/>
              </a:rPr>
              <a:t>2011,</a:t>
            </a:r>
            <a:r>
              <a:rPr lang="en-US" sz="1400" dirty="0">
                <a:solidFill>
                  <a:srgbClr val="000000"/>
                </a:solidFill>
                <a:latin typeface="Calibri"/>
                <a:ea typeface="Cambria"/>
              </a:rPr>
              <a:t> </a:t>
            </a:r>
            <a:r>
              <a:rPr lang="en-US" sz="1400" i="1" dirty="0">
                <a:solidFill>
                  <a:srgbClr val="000000"/>
                </a:solidFill>
                <a:latin typeface="Calibri"/>
                <a:ea typeface="Cambria"/>
              </a:rPr>
              <a:t>20</a:t>
            </a:r>
            <a:r>
              <a:rPr lang="en-US" sz="1400" dirty="0">
                <a:solidFill>
                  <a:srgbClr val="000000"/>
                </a:solidFill>
                <a:latin typeface="Calibri"/>
                <a:ea typeface="Cambria"/>
              </a:rPr>
              <a:t> (4), 753-7.</a:t>
            </a:r>
            <a:endParaRPr dirty="0"/>
          </a:p>
          <a:p>
            <a:pPr marL="742950" lvl="1" indent="-285750">
              <a:lnSpc>
                <a:spcPct val="110000"/>
              </a:lnSpc>
              <a:buFont typeface="Arial" charset="0"/>
              <a:buChar char="•"/>
            </a:pPr>
            <a:r>
              <a:rPr lang="en-US" sz="1400" dirty="0">
                <a:solidFill>
                  <a:srgbClr val="000000"/>
                </a:solidFill>
                <a:latin typeface="Calibri"/>
                <a:ea typeface="Cambria"/>
              </a:rPr>
              <a:t>Fleishman, S. J.; Whitehead, T. A.; </a:t>
            </a:r>
            <a:r>
              <a:rPr lang="en-US" sz="1400" dirty="0" err="1">
                <a:solidFill>
                  <a:srgbClr val="000000"/>
                </a:solidFill>
                <a:latin typeface="Calibri"/>
                <a:ea typeface="Cambria"/>
              </a:rPr>
              <a:t>Strauch</a:t>
            </a:r>
            <a:r>
              <a:rPr lang="en-US" sz="1400" dirty="0">
                <a:solidFill>
                  <a:srgbClr val="000000"/>
                </a:solidFill>
                <a:latin typeface="Calibri"/>
                <a:ea typeface="Cambria"/>
              </a:rPr>
              <a:t>, E. M.; Corn, J. E.; … ; Baker, D., Community-wide assessment of protein-interface modeling suggests improvements to design methodology. </a:t>
            </a:r>
            <a:r>
              <a:rPr lang="en-US" sz="1400" i="1" dirty="0">
                <a:solidFill>
                  <a:srgbClr val="000000"/>
                </a:solidFill>
                <a:latin typeface="Calibri"/>
                <a:ea typeface="Cambria"/>
              </a:rPr>
              <a:t>Journal of molecular biology </a:t>
            </a:r>
            <a:r>
              <a:rPr lang="en-US" sz="1400" b="1" dirty="0">
                <a:solidFill>
                  <a:srgbClr val="000000"/>
                </a:solidFill>
                <a:latin typeface="Calibri"/>
                <a:ea typeface="Cambria"/>
              </a:rPr>
              <a:t>2011,</a:t>
            </a:r>
            <a:r>
              <a:rPr lang="en-US" sz="1400" dirty="0">
                <a:solidFill>
                  <a:srgbClr val="000000"/>
                </a:solidFill>
                <a:latin typeface="Calibri"/>
                <a:ea typeface="Cambria"/>
              </a:rPr>
              <a:t> </a:t>
            </a:r>
            <a:r>
              <a:rPr lang="en-US" sz="1400" i="1" dirty="0">
                <a:solidFill>
                  <a:srgbClr val="000000"/>
                </a:solidFill>
                <a:latin typeface="Calibri"/>
                <a:ea typeface="Cambria"/>
              </a:rPr>
              <a:t>414</a:t>
            </a:r>
            <a:r>
              <a:rPr lang="en-US" sz="1400" dirty="0">
                <a:solidFill>
                  <a:srgbClr val="000000"/>
                </a:solidFill>
                <a:latin typeface="Calibri"/>
                <a:ea typeface="Cambria"/>
              </a:rPr>
              <a:t> (2), 289-302.</a:t>
            </a:r>
            <a:endParaRPr dirty="0"/>
          </a:p>
          <a:p>
            <a:pPr>
              <a:lnSpc>
                <a:spcPct val="100000"/>
              </a:lnSpc>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200" y="16324"/>
            <a:ext cx="8229240" cy="990360"/>
          </a:xfrm>
          <a:prstGeom prst="rect">
            <a:avLst/>
          </a:prstGeom>
        </p:spPr>
        <p:txBody>
          <a:bodyPr anchor="ctr"/>
          <a:lstStyle/>
          <a:p>
            <a:pPr algn="ctr">
              <a:lnSpc>
                <a:spcPct val="100000"/>
              </a:lnSpc>
            </a:pPr>
            <a:r>
              <a:rPr lang="en-US" sz="3200" b="1" dirty="0">
                <a:solidFill>
                  <a:srgbClr val="000000"/>
                </a:solidFill>
                <a:latin typeface="Calibri"/>
              </a:rPr>
              <a:t>Overview </a:t>
            </a:r>
            <a:r>
              <a:rPr lang="mr-IN" sz="3200" b="1" dirty="0">
                <a:solidFill>
                  <a:srgbClr val="000000"/>
                </a:solidFill>
                <a:latin typeface="Calibri"/>
              </a:rPr>
              <a:t>–</a:t>
            </a:r>
            <a:r>
              <a:rPr lang="en-US" sz="3200" b="1" dirty="0">
                <a:solidFill>
                  <a:srgbClr val="000000"/>
                </a:solidFill>
                <a:latin typeface="Calibri"/>
              </a:rPr>
              <a:t> Rosetta Protein Docking</a:t>
            </a:r>
            <a:endParaRPr b="1" dirty="0"/>
          </a:p>
        </p:txBody>
      </p:sp>
      <p:sp>
        <p:nvSpPr>
          <p:cNvPr id="167" name="TextShape 2"/>
          <p:cNvSpPr txBox="1"/>
          <p:nvPr/>
        </p:nvSpPr>
        <p:spPr>
          <a:xfrm>
            <a:off x="5766108" y="2085951"/>
            <a:ext cx="3352320" cy="3276594"/>
          </a:xfrm>
          <a:prstGeom prst="rect">
            <a:avLst/>
          </a:prstGeom>
        </p:spPr>
        <p:txBody>
          <a:bodyPr/>
          <a:lstStyle/>
          <a:p>
            <a:pPr>
              <a:lnSpc>
                <a:spcPct val="100000"/>
              </a:lnSpc>
            </a:pPr>
            <a:r>
              <a:rPr lang="en-US" sz="2100" dirty="0">
                <a:solidFill>
                  <a:srgbClr val="000000"/>
                </a:solidFill>
                <a:latin typeface="Calibri"/>
              </a:rPr>
              <a:t>Mimics natural process of protein interaction</a:t>
            </a:r>
          </a:p>
          <a:p>
            <a:pPr>
              <a:lnSpc>
                <a:spcPct val="100000"/>
              </a:lnSpc>
            </a:pPr>
            <a:endParaRPr lang="en-US" sz="2100" dirty="0"/>
          </a:p>
          <a:p>
            <a:pPr>
              <a:lnSpc>
                <a:spcPct val="100000"/>
              </a:lnSpc>
            </a:pPr>
            <a:endParaRPr sz="2100" dirty="0"/>
          </a:p>
          <a:p>
            <a:pPr>
              <a:lnSpc>
                <a:spcPct val="100000"/>
              </a:lnSpc>
            </a:pPr>
            <a:r>
              <a:rPr lang="en-US" sz="2100" b="1" dirty="0">
                <a:solidFill>
                  <a:srgbClr val="000000"/>
                </a:solidFill>
                <a:latin typeface="Calibri"/>
              </a:rPr>
              <a:t>Hint: </a:t>
            </a:r>
            <a:r>
              <a:rPr lang="en-US" sz="2100" dirty="0">
                <a:solidFill>
                  <a:srgbClr val="000000"/>
                </a:solidFill>
                <a:latin typeface="Calibri"/>
              </a:rPr>
              <a:t>Incorporate experimental data to decrease conformational search space!!</a:t>
            </a:r>
            <a:endParaRPr sz="2100" dirty="0"/>
          </a:p>
        </p:txBody>
      </p:sp>
      <p:pic>
        <p:nvPicPr>
          <p:cNvPr id="168" name="Picture 2"/>
          <p:cNvPicPr/>
          <p:nvPr/>
        </p:nvPicPr>
        <p:blipFill>
          <a:blip r:embed="rId3"/>
          <a:stretch>
            <a:fillRect/>
          </a:stretch>
        </p:blipFill>
        <p:spPr>
          <a:xfrm>
            <a:off x="304920" y="974388"/>
            <a:ext cx="5105160" cy="5499720"/>
          </a:xfrm>
          <a:prstGeom prst="rect">
            <a:avLst/>
          </a:prstGeom>
          <a:ln>
            <a:noFill/>
          </a:ln>
        </p:spPr>
      </p:pic>
      <p:sp>
        <p:nvSpPr>
          <p:cNvPr id="169" name="CustomShape 3"/>
          <p:cNvSpPr/>
          <p:nvPr/>
        </p:nvSpPr>
        <p:spPr>
          <a:xfrm>
            <a:off x="6287400" y="6550200"/>
            <a:ext cx="3034080" cy="303480"/>
          </a:xfrm>
          <a:prstGeom prst="rect">
            <a:avLst/>
          </a:prstGeom>
          <a:noFill/>
          <a:ln>
            <a:noFill/>
          </a:ln>
        </p:spPr>
        <p:txBody>
          <a:bodyPr wrap="none" lIns="90000" tIns="45000" rIns="90000" bIns="45000"/>
          <a:lstStyle/>
          <a:p>
            <a:pPr>
              <a:lnSpc>
                <a:spcPct val="100000"/>
              </a:lnSpc>
            </a:pPr>
            <a:r>
              <a:rPr lang="en-US" sz="1400">
                <a:solidFill>
                  <a:srgbClr val="2F2B20"/>
                </a:solidFill>
                <a:latin typeface="Calibri"/>
              </a:rPr>
              <a:t>Chaudhury </a:t>
            </a:r>
            <a:r>
              <a:rPr lang="en-US" sz="1400" i="1">
                <a:solidFill>
                  <a:srgbClr val="2F2B20"/>
                </a:solidFill>
                <a:latin typeface="Calibri"/>
              </a:rPr>
              <a:t>et al</a:t>
            </a:r>
            <a:r>
              <a:rPr lang="en-US" sz="1400">
                <a:solidFill>
                  <a:srgbClr val="2F2B20"/>
                </a:solidFill>
                <a:latin typeface="Calibri"/>
              </a:rPr>
              <a:t>, PlosONE, 2011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457200" y="13418"/>
            <a:ext cx="8229240" cy="1142640"/>
          </a:xfrm>
          <a:prstGeom prst="rect">
            <a:avLst/>
          </a:prstGeom>
        </p:spPr>
        <p:txBody>
          <a:bodyPr anchor="ctr"/>
          <a:lstStyle/>
          <a:p>
            <a:pPr algn="ctr">
              <a:lnSpc>
                <a:spcPct val="100000"/>
              </a:lnSpc>
            </a:pPr>
            <a:r>
              <a:rPr lang="en-US" sz="3600" b="1" dirty="0">
                <a:solidFill>
                  <a:srgbClr val="000000"/>
                </a:solidFill>
                <a:latin typeface="Calibri"/>
              </a:rPr>
              <a:t>General Docking Protocol</a:t>
            </a:r>
            <a:endParaRPr b="1" dirty="0"/>
          </a:p>
        </p:txBody>
      </p:sp>
      <p:sp>
        <p:nvSpPr>
          <p:cNvPr id="171" name="TextShape 2"/>
          <p:cNvSpPr txBox="1"/>
          <p:nvPr/>
        </p:nvSpPr>
        <p:spPr>
          <a:xfrm>
            <a:off x="887505" y="1636059"/>
            <a:ext cx="6642847" cy="4525560"/>
          </a:xfrm>
          <a:prstGeom prst="rect">
            <a:avLst/>
          </a:prstGeom>
        </p:spPr>
        <p:txBody>
          <a:bodyPr/>
          <a:lstStyle/>
          <a:p>
            <a:pPr>
              <a:lnSpc>
                <a:spcPct val="100000"/>
              </a:lnSpc>
            </a:pPr>
            <a:r>
              <a:rPr lang="en-US" sz="2800" b="1" dirty="0">
                <a:solidFill>
                  <a:srgbClr val="000000"/>
                </a:solidFill>
                <a:latin typeface="Calibri"/>
              </a:rPr>
              <a:t>1. Prepare input files</a:t>
            </a:r>
            <a:endParaRPr b="1" dirty="0"/>
          </a:p>
          <a:p>
            <a:pPr lvl="1">
              <a:lnSpc>
                <a:spcPct val="100000"/>
              </a:lnSpc>
              <a:buFont typeface="Arial"/>
              <a:buChar char="–"/>
            </a:pPr>
            <a:r>
              <a:rPr lang="en-US" sz="2800" dirty="0">
                <a:solidFill>
                  <a:srgbClr val="000000"/>
                </a:solidFill>
                <a:latin typeface="Calibri"/>
              </a:rPr>
              <a:t> Input structures</a:t>
            </a:r>
            <a:endParaRPr dirty="0"/>
          </a:p>
          <a:p>
            <a:pPr lvl="1">
              <a:lnSpc>
                <a:spcPct val="100000"/>
              </a:lnSpc>
              <a:buFont typeface="Arial"/>
              <a:buChar char="–"/>
            </a:pPr>
            <a:r>
              <a:rPr lang="en-US" sz="2800" dirty="0">
                <a:solidFill>
                  <a:srgbClr val="000000"/>
                </a:solidFill>
                <a:latin typeface="Calibri"/>
              </a:rPr>
              <a:t> </a:t>
            </a:r>
            <a:r>
              <a:rPr lang="en-US" sz="2800" dirty="0" err="1">
                <a:solidFill>
                  <a:srgbClr val="000000"/>
                </a:solidFill>
                <a:latin typeface="Calibri"/>
              </a:rPr>
              <a:t>RosettaScripts</a:t>
            </a:r>
            <a:r>
              <a:rPr lang="en-US" sz="2800" dirty="0">
                <a:solidFill>
                  <a:srgbClr val="000000"/>
                </a:solidFill>
                <a:latin typeface="Calibri"/>
              </a:rPr>
              <a:t> XML File</a:t>
            </a:r>
            <a:endParaRPr dirty="0"/>
          </a:p>
          <a:p>
            <a:pPr lvl="1">
              <a:lnSpc>
                <a:spcPct val="100000"/>
              </a:lnSpc>
              <a:buFont typeface="Arial"/>
              <a:buChar char="–"/>
            </a:pPr>
            <a:r>
              <a:rPr lang="en-US" sz="2800" dirty="0">
                <a:solidFill>
                  <a:srgbClr val="000000"/>
                </a:solidFill>
                <a:latin typeface="Calibri"/>
              </a:rPr>
              <a:t> Options File</a:t>
            </a:r>
          </a:p>
          <a:p>
            <a:pPr lvl="1">
              <a:lnSpc>
                <a:spcPct val="100000"/>
              </a:lnSpc>
              <a:buFont typeface="Arial"/>
              <a:buChar char="–"/>
            </a:pPr>
            <a:endParaRPr dirty="0"/>
          </a:p>
          <a:p>
            <a:pPr>
              <a:lnSpc>
                <a:spcPct val="100000"/>
              </a:lnSpc>
            </a:pPr>
            <a:r>
              <a:rPr lang="en-US" sz="2800" b="1" dirty="0">
                <a:solidFill>
                  <a:srgbClr val="000000"/>
                </a:solidFill>
                <a:latin typeface="Calibri"/>
              </a:rPr>
              <a:t>2. Perform docking</a:t>
            </a:r>
          </a:p>
          <a:p>
            <a:pPr>
              <a:lnSpc>
                <a:spcPct val="100000"/>
              </a:lnSpc>
            </a:pPr>
            <a:endParaRPr dirty="0"/>
          </a:p>
          <a:p>
            <a:pPr>
              <a:lnSpc>
                <a:spcPct val="100000"/>
              </a:lnSpc>
            </a:pPr>
            <a:r>
              <a:rPr lang="en-US" sz="2800" b="1" dirty="0">
                <a:solidFill>
                  <a:srgbClr val="000000"/>
                </a:solidFill>
                <a:latin typeface="Calibri"/>
              </a:rPr>
              <a:t>3. Analyze results</a:t>
            </a:r>
            <a:endParaRPr b="1" dirty="0"/>
          </a:p>
          <a:p>
            <a:pPr lvl="1">
              <a:lnSpc>
                <a:spcPct val="100000"/>
              </a:lnSpc>
              <a:buFont typeface="Arial"/>
              <a:buChar char="–"/>
            </a:pPr>
            <a:r>
              <a:rPr lang="en-US" sz="2800" dirty="0">
                <a:solidFill>
                  <a:srgbClr val="000000"/>
                </a:solidFill>
                <a:latin typeface="Calibri"/>
              </a:rPr>
              <a:t> Plot Score vs. RMSD</a:t>
            </a:r>
            <a:endParaRPr dirty="0"/>
          </a:p>
          <a:p>
            <a:pPr lvl="1">
              <a:lnSpc>
                <a:spcPct val="100000"/>
              </a:lnSpc>
              <a:buFont typeface="Arial"/>
              <a:buChar char="–"/>
            </a:pPr>
            <a:r>
              <a:rPr lang="en-US" sz="2800" dirty="0">
                <a:solidFill>
                  <a:srgbClr val="000000"/>
                </a:solidFill>
                <a:latin typeface="Calibri"/>
              </a:rPr>
              <a:t> Examine interface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30" y="2784798"/>
            <a:ext cx="8229240" cy="1143000"/>
          </a:xfrm>
        </p:spPr>
        <p:txBody>
          <a:bodyPr/>
          <a:lstStyle/>
          <a:p>
            <a:pPr algn="ctr"/>
            <a:r>
              <a:rPr lang="en-US" b="1" dirty="0">
                <a:latin typeface="Calibri" charset="0"/>
                <a:ea typeface="Calibri" charset="0"/>
                <a:cs typeface="Calibri" charset="0"/>
              </a:rPr>
              <a:t>Step 1 </a:t>
            </a:r>
            <a:r>
              <a:rPr lang="mr-IN" b="1" dirty="0">
                <a:latin typeface="Calibri" charset="0"/>
                <a:ea typeface="Calibri" charset="0"/>
                <a:cs typeface="Calibri" charset="0"/>
              </a:rPr>
              <a:t>–</a:t>
            </a:r>
            <a:r>
              <a:rPr lang="en-US" b="1" dirty="0">
                <a:latin typeface="Calibri" charset="0"/>
                <a:ea typeface="Calibri" charset="0"/>
                <a:cs typeface="Calibri" charset="0"/>
              </a:rPr>
              <a:t> Prepare Input Files</a:t>
            </a:r>
          </a:p>
        </p:txBody>
      </p:sp>
    </p:spTree>
    <p:extLst>
      <p:ext uri="{BB962C8B-B14F-4D97-AF65-F5344CB8AC3E}">
        <p14:creationId xmlns:p14="http://schemas.microsoft.com/office/powerpoint/2010/main" val="17379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0"/>
            <a:ext cx="8229240" cy="1142640"/>
          </a:xfrm>
          <a:prstGeom prst="rect">
            <a:avLst/>
          </a:prstGeom>
        </p:spPr>
        <p:txBody>
          <a:bodyPr anchor="ctr"/>
          <a:lstStyle/>
          <a:p>
            <a:pPr algn="ctr">
              <a:lnSpc>
                <a:spcPct val="100000"/>
              </a:lnSpc>
            </a:pPr>
            <a:r>
              <a:rPr lang="en-US" sz="3600" b="1" dirty="0">
                <a:solidFill>
                  <a:srgbClr val="000000"/>
                </a:solidFill>
                <a:latin typeface="Calibri"/>
              </a:rPr>
              <a:t>Preparing your docking XML file</a:t>
            </a:r>
            <a:endParaRPr b="1" dirty="0"/>
          </a:p>
        </p:txBody>
      </p:sp>
      <p:sp>
        <p:nvSpPr>
          <p:cNvPr id="176" name="TextShape 2"/>
          <p:cNvSpPr txBox="1"/>
          <p:nvPr/>
        </p:nvSpPr>
        <p:spPr>
          <a:xfrm>
            <a:off x="457200" y="1600200"/>
            <a:ext cx="7903029" cy="1591235"/>
          </a:xfrm>
          <a:prstGeom prst="rect">
            <a:avLst/>
          </a:prstGeom>
        </p:spPr>
        <p:txBody>
          <a:bodyPr/>
          <a:lstStyle/>
          <a:p>
            <a:pPr>
              <a:lnSpc>
                <a:spcPct val="100000"/>
              </a:lnSpc>
            </a:pPr>
            <a:r>
              <a:rPr lang="en-US" sz="2400" dirty="0">
                <a:solidFill>
                  <a:srgbClr val="000000"/>
                </a:solidFill>
                <a:latin typeface="Calibri" charset="0"/>
                <a:ea typeface="Calibri" charset="0"/>
                <a:cs typeface="Calibri" charset="0"/>
              </a:rPr>
              <a:t>Open the </a:t>
            </a:r>
            <a:r>
              <a:rPr lang="en-US" sz="2400" dirty="0" err="1">
                <a:solidFill>
                  <a:srgbClr val="000000"/>
                </a:solidFill>
                <a:latin typeface="Calibri" charset="0"/>
                <a:ea typeface="Calibri" charset="0"/>
                <a:cs typeface="Calibri" charset="0"/>
              </a:rPr>
              <a:t>docking_full.xml</a:t>
            </a:r>
            <a:r>
              <a:rPr lang="en-US" sz="2400" dirty="0">
                <a:solidFill>
                  <a:srgbClr val="000000"/>
                </a:solidFill>
                <a:latin typeface="Calibri" charset="0"/>
                <a:ea typeface="Calibri" charset="0"/>
                <a:cs typeface="Calibri" charset="0"/>
              </a:rPr>
              <a:t> file:</a:t>
            </a:r>
            <a:endParaRPr lang="en-US" dirty="0"/>
          </a:p>
          <a:p>
            <a:pPr>
              <a:lnSpc>
                <a:spcPct val="100000"/>
              </a:lnSpc>
            </a:pPr>
            <a:endParaRPr dirty="0"/>
          </a:p>
          <a:p>
            <a:pPr>
              <a:lnSpc>
                <a:spcPct val="100000"/>
              </a:lnSpc>
            </a:pPr>
            <a:r>
              <a:rPr lang="en-US" dirty="0" err="1">
                <a:solidFill>
                  <a:srgbClr val="000000"/>
                </a:solidFill>
                <a:latin typeface="Consolas"/>
              </a:rPr>
              <a:t>gedit</a:t>
            </a:r>
            <a:r>
              <a:rPr lang="en-US" dirty="0">
                <a:solidFill>
                  <a:srgbClr val="000000"/>
                </a:solidFill>
                <a:latin typeface="Consolas"/>
              </a:rPr>
              <a:t> ~/</a:t>
            </a:r>
            <a:r>
              <a:rPr lang="en-US" dirty="0" err="1">
                <a:solidFill>
                  <a:srgbClr val="000000"/>
                </a:solidFill>
                <a:latin typeface="Consolas"/>
              </a:rPr>
              <a:t>rosetta_workshop</a:t>
            </a:r>
            <a:r>
              <a:rPr lang="en-US" dirty="0">
                <a:solidFill>
                  <a:srgbClr val="000000"/>
                </a:solidFill>
                <a:latin typeface="Consolas"/>
              </a:rPr>
              <a:t>/tutorials/</a:t>
            </a:r>
            <a:r>
              <a:rPr lang="en-US" dirty="0" err="1">
                <a:solidFill>
                  <a:srgbClr val="000000"/>
                </a:solidFill>
                <a:latin typeface="Consolas"/>
              </a:rPr>
              <a:t>proteinprotein_docking</a:t>
            </a:r>
            <a:r>
              <a:rPr lang="en-US" dirty="0">
                <a:solidFill>
                  <a:srgbClr val="000000"/>
                </a:solidFill>
                <a:latin typeface="Consolas"/>
              </a:rPr>
              <a:t>/</a:t>
            </a:r>
          </a:p>
          <a:p>
            <a:pPr>
              <a:lnSpc>
                <a:spcPct val="100000"/>
              </a:lnSpc>
            </a:pPr>
            <a:r>
              <a:rPr lang="en-US" dirty="0" err="1">
                <a:solidFill>
                  <a:srgbClr val="000000"/>
                </a:solidFill>
                <a:latin typeface="Consolas"/>
              </a:rPr>
              <a:t>input_files</a:t>
            </a:r>
            <a:r>
              <a:rPr lang="en-US" dirty="0">
                <a:solidFill>
                  <a:srgbClr val="000000"/>
                </a:solidFill>
                <a:latin typeface="Consolas"/>
              </a:rPr>
              <a:t>/</a:t>
            </a:r>
            <a:r>
              <a:rPr lang="en-US" dirty="0" err="1">
                <a:solidFill>
                  <a:srgbClr val="000000"/>
                </a:solidFill>
                <a:latin typeface="Consolas"/>
              </a:rPr>
              <a:t>docking_full.xml</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391885" y="865096"/>
            <a:ext cx="8359869" cy="59158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Shape 1"/>
          <p:cNvSpPr txBox="1"/>
          <p:nvPr/>
        </p:nvSpPr>
        <p:spPr>
          <a:xfrm>
            <a:off x="457200" y="0"/>
            <a:ext cx="8229240" cy="1142640"/>
          </a:xfrm>
          <a:prstGeom prst="rect">
            <a:avLst/>
          </a:prstGeom>
        </p:spPr>
        <p:txBody>
          <a:bodyPr anchor="ctr"/>
          <a:lstStyle/>
          <a:p>
            <a:pPr algn="ctr">
              <a:lnSpc>
                <a:spcPct val="100000"/>
              </a:lnSpc>
            </a:pPr>
            <a:r>
              <a:rPr lang="en-US" sz="3600" b="1" dirty="0" err="1">
                <a:solidFill>
                  <a:srgbClr val="000000"/>
                </a:solidFill>
                <a:latin typeface="Consolas" charset="0"/>
                <a:ea typeface="Consolas" charset="0"/>
                <a:cs typeface="Consolas" charset="0"/>
              </a:rPr>
              <a:t>docking_full.xml</a:t>
            </a:r>
            <a:endParaRPr b="1" dirty="0">
              <a:latin typeface="Consolas" charset="0"/>
              <a:ea typeface="Consolas" charset="0"/>
              <a:cs typeface="Consolas" charset="0"/>
            </a:endParaRPr>
          </a:p>
        </p:txBody>
      </p:sp>
      <p:sp>
        <p:nvSpPr>
          <p:cNvPr id="2" name="TextBox 1"/>
          <p:cNvSpPr txBox="1"/>
          <p:nvPr/>
        </p:nvSpPr>
        <p:spPr>
          <a:xfrm>
            <a:off x="457200" y="991648"/>
            <a:ext cx="19590329" cy="5747727"/>
          </a:xfrm>
          <a:prstGeom prst="rect">
            <a:avLst/>
          </a:prstGeom>
          <a:noFill/>
        </p:spPr>
        <p:txBody>
          <a:bodyPr wrap="square" rtlCol="0">
            <a:spAutoFit/>
          </a:bodyPr>
          <a:lstStyle/>
          <a:p>
            <a:r>
              <a:rPr lang="en-US" sz="1050" dirty="0">
                <a:latin typeface="Consolas" charset="0"/>
                <a:ea typeface="Consolas" charset="0"/>
                <a:cs typeface="Consolas" charset="0"/>
              </a:rPr>
              <a:t>&lt;ROSETTASCRIPTS&gt;	</a:t>
            </a:r>
          </a:p>
          <a:p>
            <a:r>
              <a:rPr lang="en-US" sz="1050" dirty="0">
                <a:latin typeface="Consolas" charset="0"/>
                <a:ea typeface="Consolas" charset="0"/>
                <a:cs typeface="Consolas" charset="0"/>
              </a:rPr>
              <a:t>	&lt;SCOREFXNS&gt;	</a:t>
            </a:r>
          </a:p>
          <a:p>
            <a:r>
              <a:rPr lang="en-US" sz="1050" dirty="0">
                <a:latin typeface="Consolas" charset="0"/>
                <a:ea typeface="Consolas" charset="0"/>
                <a:cs typeface="Consolas" charset="0"/>
              </a:rPr>
              <a:t>	&lt;/SCOREFXNS&gt;	</a:t>
            </a:r>
          </a:p>
          <a:p>
            <a:r>
              <a:rPr lang="en-US" sz="1050" dirty="0">
                <a:latin typeface="Consolas" charset="0"/>
                <a:ea typeface="Consolas" charset="0"/>
                <a:cs typeface="Consolas" charset="0"/>
              </a:rPr>
              <a:t>	&lt;TASKOPERATIONS&gt;		</a:t>
            </a:r>
          </a:p>
          <a:p>
            <a:r>
              <a:rPr lang="en-US" sz="1050" dirty="0">
                <a:latin typeface="Consolas" charset="0"/>
                <a:ea typeface="Consolas" charset="0"/>
                <a:cs typeface="Consolas" charset="0"/>
              </a:rPr>
              <a:t>		&lt;</a:t>
            </a:r>
            <a:r>
              <a:rPr lang="en-US" sz="1050" dirty="0" err="1">
                <a:latin typeface="Consolas" charset="0"/>
                <a:ea typeface="Consolas" charset="0"/>
                <a:cs typeface="Consolas" charset="0"/>
              </a:rPr>
              <a:t>InitializeFromCommandline</a:t>
            </a:r>
            <a:r>
              <a:rPr lang="en-US" sz="1050" dirty="0">
                <a:latin typeface="Consolas" charset="0"/>
                <a:ea typeface="Consolas" charset="0"/>
                <a:cs typeface="Consolas" charset="0"/>
              </a:rPr>
              <a:t> name="</a:t>
            </a:r>
            <a:r>
              <a:rPr lang="en-US" sz="1050" dirty="0" err="1">
                <a:latin typeface="Consolas" charset="0"/>
                <a:ea typeface="Consolas" charset="0"/>
                <a:cs typeface="Consolas" charset="0"/>
              </a:rPr>
              <a:t>ifcl</a:t>
            </a:r>
            <a:r>
              <a:rPr lang="en-US" sz="1050" dirty="0">
                <a:latin typeface="Consolas" charset="0"/>
                <a:ea typeface="Consolas" charset="0"/>
                <a:cs typeface="Consolas" charset="0"/>
              </a:rPr>
              <a:t>"/&gt;</a:t>
            </a:r>
          </a:p>
          <a:p>
            <a:r>
              <a:rPr lang="en-US" sz="1050" dirty="0">
                <a:latin typeface="Consolas" charset="0"/>
                <a:ea typeface="Consolas" charset="0"/>
                <a:cs typeface="Consolas" charset="0"/>
              </a:rPr>
              <a:t>		&lt;</a:t>
            </a:r>
            <a:r>
              <a:rPr lang="en-US" sz="1050" dirty="0" err="1">
                <a:latin typeface="Consolas" charset="0"/>
                <a:ea typeface="Consolas" charset="0"/>
                <a:cs typeface="Consolas" charset="0"/>
              </a:rPr>
              <a:t>RestrictToRepacking</a:t>
            </a:r>
            <a:r>
              <a:rPr lang="en-US" sz="1050" dirty="0">
                <a:latin typeface="Consolas" charset="0"/>
                <a:ea typeface="Consolas" charset="0"/>
                <a:cs typeface="Consolas" charset="0"/>
              </a:rPr>
              <a:t> name="</a:t>
            </a:r>
            <a:r>
              <a:rPr lang="en-US" sz="1050" dirty="0" err="1">
                <a:latin typeface="Consolas" charset="0"/>
                <a:ea typeface="Consolas" charset="0"/>
                <a:cs typeface="Consolas" charset="0"/>
              </a:rPr>
              <a:t>rtr</a:t>
            </a:r>
            <a:r>
              <a:rPr lang="en-US" sz="1050" dirty="0">
                <a:latin typeface="Consolas" charset="0"/>
                <a:ea typeface="Consolas" charset="0"/>
                <a:cs typeface="Consolas" charset="0"/>
              </a:rPr>
              <a:t>" /&gt;	</a:t>
            </a:r>
          </a:p>
          <a:p>
            <a:r>
              <a:rPr lang="en-US" sz="1050" dirty="0">
                <a:latin typeface="Consolas" charset="0"/>
                <a:ea typeface="Consolas" charset="0"/>
                <a:cs typeface="Consolas" charset="0"/>
              </a:rPr>
              <a:t>		Restrict to residues within a distance and vector cutoff of the protein-protein interface		</a:t>
            </a:r>
          </a:p>
          <a:p>
            <a:r>
              <a:rPr lang="en-US" sz="1050" dirty="0">
                <a:latin typeface="Consolas" charset="0"/>
                <a:ea typeface="Consolas" charset="0"/>
                <a:cs typeface="Consolas" charset="0"/>
              </a:rPr>
              <a:t>		&lt;</a:t>
            </a:r>
            <a:r>
              <a:rPr lang="en-US" sz="1050" dirty="0" err="1">
                <a:latin typeface="Consolas" charset="0"/>
                <a:ea typeface="Consolas" charset="0"/>
                <a:cs typeface="Consolas" charset="0"/>
              </a:rPr>
              <a:t>RestrictToInterfaceVector</a:t>
            </a:r>
            <a:r>
              <a:rPr lang="en-US" sz="1050" dirty="0">
                <a:latin typeface="Consolas" charset="0"/>
                <a:ea typeface="Consolas" charset="0"/>
                <a:cs typeface="Consolas" charset="0"/>
              </a:rPr>
              <a:t> name="</a:t>
            </a:r>
            <a:r>
              <a:rPr lang="en-US" sz="1050" dirty="0" err="1">
                <a:latin typeface="Consolas" charset="0"/>
                <a:ea typeface="Consolas" charset="0"/>
                <a:cs typeface="Consolas" charset="0"/>
              </a:rPr>
              <a:t>rtiv</a:t>
            </a:r>
            <a:r>
              <a:rPr lang="en-US" sz="1050" dirty="0">
                <a:latin typeface="Consolas" charset="0"/>
                <a:ea typeface="Consolas" charset="0"/>
                <a:cs typeface="Consolas" charset="0"/>
              </a:rPr>
              <a:t>" chain1_num="1,2" chain2_num="3,4" </a:t>
            </a:r>
            <a:r>
              <a:rPr lang="en-US" sz="1050" dirty="0" err="1">
                <a:latin typeface="Consolas" charset="0"/>
                <a:ea typeface="Consolas" charset="0"/>
                <a:cs typeface="Consolas" charset="0"/>
              </a:rPr>
              <a:t>CB_dist_cutoff</a:t>
            </a:r>
            <a:r>
              <a:rPr lang="en-US" sz="1050" dirty="0">
                <a:latin typeface="Consolas" charset="0"/>
                <a:ea typeface="Consolas" charset="0"/>
                <a:cs typeface="Consolas" charset="0"/>
              </a:rPr>
              <a:t>="10.0" </a:t>
            </a:r>
            <a:r>
              <a:rPr lang="en-US" sz="1050" dirty="0" err="1">
                <a:latin typeface="Consolas" charset="0"/>
                <a:ea typeface="Consolas" charset="0"/>
                <a:cs typeface="Consolas" charset="0"/>
              </a:rPr>
              <a:t>nearby_atom_cutoff</a:t>
            </a:r>
            <a:r>
              <a:rPr lang="en-US" sz="1050" dirty="0">
                <a:latin typeface="Consolas" charset="0"/>
                <a:ea typeface="Consolas" charset="0"/>
                <a:cs typeface="Consolas" charset="0"/>
              </a:rPr>
              <a:t>="5.5" </a:t>
            </a:r>
            <a:r>
              <a:rPr lang="en-US" sz="1050" dirty="0" err="1">
                <a:latin typeface="Consolas" charset="0"/>
                <a:ea typeface="Consolas" charset="0"/>
                <a:cs typeface="Consolas" charset="0"/>
              </a:rPr>
              <a:t>vector_angle_cutoff</a:t>
            </a:r>
            <a:r>
              <a:rPr lang="en-US" sz="1050" dirty="0">
                <a:latin typeface="Consolas" charset="0"/>
                <a:ea typeface="Consolas" charset="0"/>
                <a:cs typeface="Consolas" charset="0"/>
              </a:rPr>
              <a:t>="75" </a:t>
            </a:r>
            <a:r>
              <a:rPr lang="en-US" sz="1050" dirty="0" err="1">
                <a:latin typeface="Consolas" charset="0"/>
                <a:ea typeface="Consolas" charset="0"/>
                <a:cs typeface="Consolas" charset="0"/>
              </a:rPr>
              <a:t>vector_dist_cutoff</a:t>
            </a:r>
            <a:r>
              <a:rPr lang="en-US" sz="1050" dirty="0">
                <a:latin typeface="Consolas" charset="0"/>
                <a:ea typeface="Consolas" charset="0"/>
                <a:cs typeface="Consolas" charset="0"/>
              </a:rPr>
              <a:t>="9.0" /&gt;		</a:t>
            </a:r>
          </a:p>
          <a:p>
            <a:r>
              <a:rPr lang="en-US" sz="1050" dirty="0">
                <a:latin typeface="Consolas" charset="0"/>
                <a:ea typeface="Consolas" charset="0"/>
                <a:cs typeface="Consolas" charset="0"/>
              </a:rPr>
              <a:t>		Fix residues known experimentally to be critical in interaction		</a:t>
            </a:r>
          </a:p>
          <a:p>
            <a:r>
              <a:rPr lang="en-US" sz="1050" dirty="0">
                <a:latin typeface="Consolas" charset="0"/>
                <a:ea typeface="Consolas" charset="0"/>
                <a:cs typeface="Consolas" charset="0"/>
              </a:rPr>
              <a:t>		&lt;</a:t>
            </a:r>
            <a:r>
              <a:rPr lang="en-US" sz="1050" dirty="0" err="1">
                <a:latin typeface="Consolas" charset="0"/>
                <a:ea typeface="Consolas" charset="0"/>
                <a:cs typeface="Consolas" charset="0"/>
              </a:rPr>
              <a:t>PreventResiduesFromRepacking</a:t>
            </a:r>
            <a:r>
              <a:rPr lang="en-US" sz="1050" dirty="0">
                <a:latin typeface="Consolas" charset="0"/>
                <a:ea typeface="Consolas" charset="0"/>
                <a:cs typeface="Consolas" charset="0"/>
              </a:rPr>
              <a:t> name="</a:t>
            </a:r>
            <a:r>
              <a:rPr lang="en-US" sz="1050" dirty="0" err="1">
                <a:latin typeface="Consolas" charset="0"/>
                <a:ea typeface="Consolas" charset="0"/>
                <a:cs typeface="Consolas" charset="0"/>
              </a:rPr>
              <a:t>prfrp</a:t>
            </a:r>
            <a:r>
              <a:rPr lang="en-US" sz="1050" dirty="0">
                <a:latin typeface="Consolas" charset="0"/>
                <a:ea typeface="Consolas" charset="0"/>
                <a:cs typeface="Consolas" charset="0"/>
              </a:rPr>
              <a:t>" residues="11,41,345" /&gt;	</a:t>
            </a:r>
          </a:p>
          <a:p>
            <a:r>
              <a:rPr lang="en-US" sz="1050" dirty="0">
                <a:latin typeface="Consolas" charset="0"/>
                <a:ea typeface="Consolas" charset="0"/>
                <a:cs typeface="Consolas" charset="0"/>
              </a:rPr>
              <a:t>	&lt;/TASKOPERATIONS&gt;	</a:t>
            </a:r>
          </a:p>
          <a:p>
            <a:r>
              <a:rPr lang="en-US" sz="1050" dirty="0">
                <a:latin typeface="Consolas" charset="0"/>
                <a:ea typeface="Consolas" charset="0"/>
                <a:cs typeface="Consolas" charset="0"/>
              </a:rPr>
              <a:t>	&lt;FILTERS&gt;</a:t>
            </a:r>
          </a:p>
          <a:p>
            <a:r>
              <a:rPr lang="en-US" sz="1050" dirty="0">
                <a:latin typeface="Consolas" charset="0"/>
                <a:ea typeface="Consolas" charset="0"/>
                <a:cs typeface="Consolas" charset="0"/>
              </a:rPr>
              <a:t>	&lt;/FILTERS&gt;</a:t>
            </a:r>
          </a:p>
          <a:p>
            <a:r>
              <a:rPr lang="en-US" sz="1050" dirty="0">
                <a:latin typeface="Consolas" charset="0"/>
                <a:ea typeface="Consolas" charset="0"/>
                <a:cs typeface="Consolas" charset="0"/>
              </a:rPr>
              <a:t>	&lt;MOVERS&gt;</a:t>
            </a:r>
          </a:p>
          <a:p>
            <a:r>
              <a:rPr lang="en-US" sz="1050" dirty="0">
                <a:latin typeface="Consolas" charset="0"/>
                <a:ea typeface="Consolas" charset="0"/>
                <a:cs typeface="Consolas" charset="0"/>
              </a:rPr>
              <a:t>		MINIMIZATION MOVERS</a:t>
            </a:r>
          </a:p>
          <a:p>
            <a:r>
              <a:rPr lang="en-US" sz="1050" dirty="0">
                <a:latin typeface="Consolas" charset="0"/>
                <a:ea typeface="Consolas" charset="0"/>
                <a:cs typeface="Consolas" charset="0"/>
              </a:rPr>
              <a:t>		Single cycle of </a:t>
            </a:r>
            <a:r>
              <a:rPr lang="en-US" sz="1050" dirty="0" err="1">
                <a:latin typeface="Consolas" charset="0"/>
                <a:ea typeface="Consolas" charset="0"/>
                <a:cs typeface="Consolas" charset="0"/>
              </a:rPr>
              <a:t>FastRelax</a:t>
            </a:r>
            <a:r>
              <a:rPr lang="en-US" sz="1050" dirty="0">
                <a:latin typeface="Consolas" charset="0"/>
                <a:ea typeface="Consolas" charset="0"/>
                <a:cs typeface="Consolas" charset="0"/>
              </a:rPr>
              <a:t> to minimize backbone of docking partners</a:t>
            </a:r>
          </a:p>
          <a:p>
            <a:r>
              <a:rPr lang="en-US" sz="1050" dirty="0">
                <a:latin typeface="Consolas" charset="0"/>
                <a:ea typeface="Consolas" charset="0"/>
                <a:cs typeface="Consolas" charset="0"/>
              </a:rPr>
              <a:t>		&lt;</a:t>
            </a:r>
            <a:r>
              <a:rPr lang="en-US" sz="1050" dirty="0" err="1">
                <a:latin typeface="Consolas" charset="0"/>
                <a:ea typeface="Consolas" charset="0"/>
                <a:cs typeface="Consolas" charset="0"/>
              </a:rPr>
              <a:t>FastRelax</a:t>
            </a:r>
            <a:r>
              <a:rPr lang="en-US" sz="1050" dirty="0">
                <a:latin typeface="Consolas" charset="0"/>
                <a:ea typeface="Consolas" charset="0"/>
                <a:cs typeface="Consolas" charset="0"/>
              </a:rPr>
              <a:t> name="</a:t>
            </a:r>
            <a:r>
              <a:rPr lang="en-US" sz="1050" dirty="0" err="1">
                <a:latin typeface="Consolas" charset="0"/>
                <a:ea typeface="Consolas" charset="0"/>
                <a:cs typeface="Consolas" charset="0"/>
              </a:rPr>
              <a:t>minimize_interface</a:t>
            </a:r>
            <a:r>
              <a:rPr lang="en-US" sz="1050" dirty="0">
                <a:latin typeface="Consolas" charset="0"/>
                <a:ea typeface="Consolas" charset="0"/>
                <a:cs typeface="Consolas" charset="0"/>
              </a:rPr>
              <a:t>" </a:t>
            </a:r>
            <a:r>
              <a:rPr lang="en-US" sz="1050" dirty="0" err="1">
                <a:latin typeface="Consolas" charset="0"/>
                <a:ea typeface="Consolas" charset="0"/>
                <a:cs typeface="Consolas" charset="0"/>
              </a:rPr>
              <a:t>scorefxn</a:t>
            </a:r>
            <a:r>
              <a:rPr lang="en-US" sz="1050" dirty="0">
                <a:latin typeface="Consolas" charset="0"/>
                <a:ea typeface="Consolas" charset="0"/>
                <a:cs typeface="Consolas" charset="0"/>
              </a:rPr>
              <a:t>="REF2015" repeats="1" </a:t>
            </a:r>
            <a:r>
              <a:rPr lang="en-US" sz="1050" dirty="0" err="1">
                <a:latin typeface="Consolas" charset="0"/>
                <a:ea typeface="Consolas" charset="0"/>
                <a:cs typeface="Consolas" charset="0"/>
              </a:rPr>
              <a:t>task_operations</a:t>
            </a:r>
            <a:r>
              <a:rPr lang="en-US" sz="1050" dirty="0">
                <a:latin typeface="Consolas" charset="0"/>
                <a:ea typeface="Consolas" charset="0"/>
                <a:cs typeface="Consolas" charset="0"/>
              </a:rPr>
              <a:t>="</a:t>
            </a:r>
            <a:r>
              <a:rPr lang="en-US" sz="1050" dirty="0" err="1">
                <a:latin typeface="Consolas" charset="0"/>
                <a:ea typeface="Consolas" charset="0"/>
                <a:cs typeface="Consolas" charset="0"/>
              </a:rPr>
              <a:t>ifcl,rtr,rtiv,prfrp</a:t>
            </a:r>
            <a:r>
              <a:rPr lang="en-US" sz="1050" dirty="0">
                <a:latin typeface="Consolas" charset="0"/>
                <a:ea typeface="Consolas" charset="0"/>
                <a:cs typeface="Consolas" charset="0"/>
              </a:rPr>
              <a:t>" /&gt;</a:t>
            </a:r>
          </a:p>
          <a:p>
            <a:r>
              <a:rPr lang="en-US" sz="1050" dirty="0">
                <a:latin typeface="Consolas" charset="0"/>
                <a:ea typeface="Consolas" charset="0"/>
                <a:cs typeface="Consolas" charset="0"/>
              </a:rPr>
              <a:t>		DOCKING MOVERS</a:t>
            </a:r>
          </a:p>
          <a:p>
            <a:r>
              <a:rPr lang="en-US" sz="1050" dirty="0">
                <a:latin typeface="Consolas" charset="0"/>
                <a:ea typeface="Consolas" charset="0"/>
                <a:cs typeface="Consolas" charset="0"/>
              </a:rPr>
              <a:t>		&lt;Docking name="</a:t>
            </a:r>
            <a:r>
              <a:rPr lang="en-US" sz="1050" dirty="0" err="1">
                <a:latin typeface="Consolas" charset="0"/>
                <a:ea typeface="Consolas" charset="0"/>
                <a:cs typeface="Consolas" charset="0"/>
              </a:rPr>
              <a:t>dock_low</a:t>
            </a:r>
            <a:r>
              <a:rPr lang="en-US" sz="1050" dirty="0">
                <a:latin typeface="Consolas" charset="0"/>
                <a:ea typeface="Consolas" charset="0"/>
                <a:cs typeface="Consolas" charset="0"/>
              </a:rPr>
              <a:t>" </a:t>
            </a:r>
            <a:r>
              <a:rPr lang="en-US" sz="1050" dirty="0" err="1">
                <a:latin typeface="Consolas" charset="0"/>
                <a:ea typeface="Consolas" charset="0"/>
                <a:cs typeface="Consolas" charset="0"/>
              </a:rPr>
              <a:t>score_low</a:t>
            </a:r>
            <a:r>
              <a:rPr lang="en-US" sz="1050" dirty="0">
                <a:latin typeface="Consolas" charset="0"/>
                <a:ea typeface="Consolas" charset="0"/>
                <a:cs typeface="Consolas" charset="0"/>
              </a:rPr>
              <a:t>="</a:t>
            </a:r>
            <a:r>
              <a:rPr lang="en-US" sz="1050" dirty="0" err="1">
                <a:latin typeface="Consolas" charset="0"/>
                <a:ea typeface="Consolas" charset="0"/>
                <a:cs typeface="Consolas" charset="0"/>
              </a:rPr>
              <a:t>score_docking_low</a:t>
            </a:r>
            <a:r>
              <a:rPr lang="en-US" sz="1050" dirty="0">
                <a:latin typeface="Consolas" charset="0"/>
                <a:ea typeface="Consolas" charset="0"/>
                <a:cs typeface="Consolas" charset="0"/>
              </a:rPr>
              <a:t>" </a:t>
            </a:r>
            <a:r>
              <a:rPr lang="en-US" sz="1050" dirty="0" err="1">
                <a:latin typeface="Consolas" charset="0"/>
                <a:ea typeface="Consolas" charset="0"/>
                <a:cs typeface="Consolas" charset="0"/>
              </a:rPr>
              <a:t>score_high</a:t>
            </a:r>
            <a:r>
              <a:rPr lang="en-US" sz="1050" dirty="0">
                <a:latin typeface="Consolas" charset="0"/>
                <a:ea typeface="Consolas" charset="0"/>
                <a:cs typeface="Consolas" charset="0"/>
              </a:rPr>
              <a:t>="REF2015" </a:t>
            </a:r>
            <a:r>
              <a:rPr lang="en-US" sz="1050" dirty="0" err="1">
                <a:latin typeface="Consolas" charset="0"/>
                <a:ea typeface="Consolas" charset="0"/>
                <a:cs typeface="Consolas" charset="0"/>
              </a:rPr>
              <a:t>fullatom</a:t>
            </a:r>
            <a:r>
              <a:rPr lang="en-US" sz="1050" dirty="0">
                <a:latin typeface="Consolas" charset="0"/>
                <a:ea typeface="Consolas" charset="0"/>
                <a:cs typeface="Consolas" charset="0"/>
              </a:rPr>
              <a:t>="0" </a:t>
            </a:r>
            <a:r>
              <a:rPr lang="en-US" sz="1050" dirty="0" err="1">
                <a:latin typeface="Consolas" charset="0"/>
                <a:ea typeface="Consolas" charset="0"/>
                <a:cs typeface="Consolas" charset="0"/>
              </a:rPr>
              <a:t>local_refine</a:t>
            </a:r>
            <a:r>
              <a:rPr lang="en-US" sz="1050" dirty="0">
                <a:latin typeface="Consolas" charset="0"/>
                <a:ea typeface="Consolas" charset="0"/>
                <a:cs typeface="Consolas" charset="0"/>
              </a:rPr>
              <a:t>="0" </a:t>
            </a:r>
            <a:r>
              <a:rPr lang="en-US" sz="1050" dirty="0" err="1">
                <a:latin typeface="Consolas" charset="0"/>
                <a:ea typeface="Consolas" charset="0"/>
                <a:cs typeface="Consolas" charset="0"/>
              </a:rPr>
              <a:t>optimize_fold_tree</a:t>
            </a:r>
            <a:r>
              <a:rPr lang="en-US" sz="1050" dirty="0">
                <a:latin typeface="Consolas" charset="0"/>
                <a:ea typeface="Consolas" charset="0"/>
                <a:cs typeface="Consolas" charset="0"/>
              </a:rPr>
              <a:t>="1" </a:t>
            </a:r>
            <a:r>
              <a:rPr lang="en-US" sz="1050" dirty="0" err="1">
                <a:latin typeface="Consolas" charset="0"/>
                <a:ea typeface="Consolas" charset="0"/>
                <a:cs typeface="Consolas" charset="0"/>
              </a:rPr>
              <a:t>conserve_foldtree</a:t>
            </a:r>
            <a:r>
              <a:rPr lang="en-US" sz="1050" dirty="0">
                <a:latin typeface="Consolas" charset="0"/>
                <a:ea typeface="Consolas" charset="0"/>
                <a:cs typeface="Consolas" charset="0"/>
              </a:rPr>
              <a:t>="0" </a:t>
            </a:r>
            <a:r>
              <a:rPr lang="en-US" sz="1050" dirty="0" err="1">
                <a:latin typeface="Consolas" charset="0"/>
                <a:ea typeface="Consolas" charset="0"/>
                <a:cs typeface="Consolas" charset="0"/>
              </a:rPr>
              <a:t>ignore_default_docking_task</a:t>
            </a:r>
            <a:r>
              <a:rPr lang="en-US" sz="1050" dirty="0">
                <a:latin typeface="Consolas" charset="0"/>
                <a:ea typeface="Consolas" charset="0"/>
                <a:cs typeface="Consolas" charset="0"/>
              </a:rPr>
              <a:t>="0" design="0" </a:t>
            </a:r>
            <a:r>
              <a:rPr lang="en-US" sz="1050" dirty="0" err="1">
                <a:latin typeface="Consolas" charset="0"/>
                <a:ea typeface="Consolas" charset="0"/>
                <a:cs typeface="Consolas" charset="0"/>
              </a:rPr>
              <a:t>task_operations</a:t>
            </a:r>
            <a:r>
              <a:rPr lang="en-US" sz="1050" dirty="0">
                <a:latin typeface="Consolas" charset="0"/>
                <a:ea typeface="Consolas" charset="0"/>
                <a:cs typeface="Consolas" charset="0"/>
              </a:rPr>
              <a:t>="</a:t>
            </a:r>
            <a:r>
              <a:rPr lang="en-US" sz="1050" dirty="0" err="1">
                <a:latin typeface="Consolas" charset="0"/>
                <a:ea typeface="Consolas" charset="0"/>
                <a:cs typeface="Consolas" charset="0"/>
              </a:rPr>
              <a:t>ifcl,prfrp</a:t>
            </a:r>
            <a:r>
              <a:rPr lang="en-US" sz="1050" dirty="0">
                <a:latin typeface="Consolas" charset="0"/>
                <a:ea typeface="Consolas" charset="0"/>
                <a:cs typeface="Consolas" charset="0"/>
              </a:rPr>
              <a:t>" jumps="1"/&gt;		</a:t>
            </a:r>
          </a:p>
          <a:p>
            <a:r>
              <a:rPr lang="en-US" sz="1050" dirty="0">
                <a:latin typeface="Consolas" charset="0"/>
                <a:ea typeface="Consolas" charset="0"/>
                <a:cs typeface="Consolas" charset="0"/>
              </a:rPr>
              <a:t>		&lt;Docking name="</a:t>
            </a:r>
            <a:r>
              <a:rPr lang="en-US" sz="1050" dirty="0" err="1">
                <a:latin typeface="Consolas" charset="0"/>
                <a:ea typeface="Consolas" charset="0"/>
                <a:cs typeface="Consolas" charset="0"/>
              </a:rPr>
              <a:t>dock_high</a:t>
            </a:r>
            <a:r>
              <a:rPr lang="en-US" sz="1050" dirty="0">
                <a:latin typeface="Consolas" charset="0"/>
                <a:ea typeface="Consolas" charset="0"/>
                <a:cs typeface="Consolas" charset="0"/>
              </a:rPr>
              <a:t>" </a:t>
            </a:r>
            <a:r>
              <a:rPr lang="en-US" sz="1050" dirty="0" err="1">
                <a:latin typeface="Consolas" charset="0"/>
                <a:ea typeface="Consolas" charset="0"/>
                <a:cs typeface="Consolas" charset="0"/>
              </a:rPr>
              <a:t>score_low</a:t>
            </a:r>
            <a:r>
              <a:rPr lang="en-US" sz="1050" dirty="0">
                <a:latin typeface="Consolas" charset="0"/>
                <a:ea typeface="Consolas" charset="0"/>
                <a:cs typeface="Consolas" charset="0"/>
              </a:rPr>
              <a:t>="</a:t>
            </a:r>
            <a:r>
              <a:rPr lang="en-US" sz="1050" dirty="0" err="1">
                <a:latin typeface="Consolas" charset="0"/>
                <a:ea typeface="Consolas" charset="0"/>
                <a:cs typeface="Consolas" charset="0"/>
              </a:rPr>
              <a:t>score_docking_low</a:t>
            </a:r>
            <a:r>
              <a:rPr lang="en-US" sz="1050" dirty="0">
                <a:latin typeface="Consolas" charset="0"/>
                <a:ea typeface="Consolas" charset="0"/>
                <a:cs typeface="Consolas" charset="0"/>
              </a:rPr>
              <a:t>" </a:t>
            </a:r>
            <a:r>
              <a:rPr lang="en-US" sz="1050" dirty="0" err="1">
                <a:latin typeface="Consolas" charset="0"/>
                <a:ea typeface="Consolas" charset="0"/>
                <a:cs typeface="Consolas" charset="0"/>
              </a:rPr>
              <a:t>score_high</a:t>
            </a:r>
            <a:r>
              <a:rPr lang="en-US" sz="1050" dirty="0">
                <a:latin typeface="Consolas" charset="0"/>
                <a:ea typeface="Consolas" charset="0"/>
                <a:cs typeface="Consolas" charset="0"/>
              </a:rPr>
              <a:t>="REF2015" </a:t>
            </a:r>
            <a:r>
              <a:rPr lang="en-US" sz="1050" dirty="0" err="1">
                <a:latin typeface="Consolas" charset="0"/>
                <a:ea typeface="Consolas" charset="0"/>
                <a:cs typeface="Consolas" charset="0"/>
              </a:rPr>
              <a:t>fullatom</a:t>
            </a:r>
            <a:r>
              <a:rPr lang="en-US" sz="1050" dirty="0">
                <a:latin typeface="Consolas" charset="0"/>
                <a:ea typeface="Consolas" charset="0"/>
                <a:cs typeface="Consolas" charset="0"/>
              </a:rPr>
              <a:t>="1" </a:t>
            </a:r>
            <a:r>
              <a:rPr lang="en-US" sz="1050" dirty="0" err="1">
                <a:latin typeface="Consolas" charset="0"/>
                <a:ea typeface="Consolas" charset="0"/>
                <a:cs typeface="Consolas" charset="0"/>
              </a:rPr>
              <a:t>local_refine</a:t>
            </a:r>
            <a:r>
              <a:rPr lang="en-US" sz="1050" dirty="0">
                <a:latin typeface="Consolas" charset="0"/>
                <a:ea typeface="Consolas" charset="0"/>
                <a:cs typeface="Consolas" charset="0"/>
              </a:rPr>
              <a:t>="1" </a:t>
            </a:r>
            <a:r>
              <a:rPr lang="en-US" sz="1050" dirty="0" err="1">
                <a:latin typeface="Consolas" charset="0"/>
                <a:ea typeface="Consolas" charset="0"/>
                <a:cs typeface="Consolas" charset="0"/>
              </a:rPr>
              <a:t>optimize_fold_tree</a:t>
            </a:r>
            <a:r>
              <a:rPr lang="en-US" sz="1050" dirty="0">
                <a:latin typeface="Consolas" charset="0"/>
                <a:ea typeface="Consolas" charset="0"/>
                <a:cs typeface="Consolas" charset="0"/>
              </a:rPr>
              <a:t>="1" </a:t>
            </a:r>
            <a:r>
              <a:rPr lang="en-US" sz="1050" dirty="0" err="1">
                <a:latin typeface="Consolas" charset="0"/>
                <a:ea typeface="Consolas" charset="0"/>
                <a:cs typeface="Consolas" charset="0"/>
              </a:rPr>
              <a:t>conserve_foldtree</a:t>
            </a:r>
            <a:r>
              <a:rPr lang="en-US" sz="1050" dirty="0">
                <a:latin typeface="Consolas" charset="0"/>
                <a:ea typeface="Consolas" charset="0"/>
                <a:cs typeface="Consolas" charset="0"/>
              </a:rPr>
              <a:t>="0" design="0" </a:t>
            </a:r>
            <a:r>
              <a:rPr lang="en-US" sz="1050" dirty="0" err="1">
                <a:latin typeface="Consolas" charset="0"/>
                <a:ea typeface="Consolas" charset="0"/>
                <a:cs typeface="Consolas" charset="0"/>
              </a:rPr>
              <a:t>task_operations</a:t>
            </a:r>
            <a:r>
              <a:rPr lang="en-US" sz="1050" dirty="0">
                <a:latin typeface="Consolas" charset="0"/>
                <a:ea typeface="Consolas" charset="0"/>
                <a:cs typeface="Consolas" charset="0"/>
              </a:rPr>
              <a:t>="</a:t>
            </a:r>
            <a:r>
              <a:rPr lang="en-US" sz="1050" dirty="0" err="1">
                <a:latin typeface="Consolas" charset="0"/>
                <a:ea typeface="Consolas" charset="0"/>
                <a:cs typeface="Consolas" charset="0"/>
              </a:rPr>
              <a:t>ifcl,prfrp</a:t>
            </a:r>
            <a:r>
              <a:rPr lang="en-US" sz="1050" dirty="0">
                <a:latin typeface="Consolas" charset="0"/>
                <a:ea typeface="Consolas" charset="0"/>
                <a:cs typeface="Consolas" charset="0"/>
              </a:rPr>
              <a:t>" jumps="1"/&gt;</a:t>
            </a:r>
          </a:p>
          <a:p>
            <a:r>
              <a:rPr lang="en-US" sz="1050" dirty="0">
                <a:latin typeface="Consolas" charset="0"/>
                <a:ea typeface="Consolas" charset="0"/>
                <a:cs typeface="Consolas" charset="0"/>
              </a:rPr>
              <a:t>		&lt;</a:t>
            </a:r>
            <a:r>
              <a:rPr lang="en-US" sz="1050" dirty="0" err="1">
                <a:latin typeface="Consolas" charset="0"/>
                <a:ea typeface="Consolas" charset="0"/>
                <a:cs typeface="Consolas" charset="0"/>
              </a:rPr>
              <a:t>SaveAndRetrieveSidechains</a:t>
            </a:r>
            <a:r>
              <a:rPr lang="en-US" sz="1050" dirty="0">
                <a:latin typeface="Consolas" charset="0"/>
                <a:ea typeface="Consolas" charset="0"/>
                <a:cs typeface="Consolas" charset="0"/>
              </a:rPr>
              <a:t> name="</a:t>
            </a:r>
            <a:r>
              <a:rPr lang="en-US" sz="1050" dirty="0" err="1">
                <a:latin typeface="Consolas" charset="0"/>
                <a:ea typeface="Consolas" charset="0"/>
                <a:cs typeface="Consolas" charset="0"/>
              </a:rPr>
              <a:t>srsc</a:t>
            </a:r>
            <a:r>
              <a:rPr lang="en-US" sz="1050" dirty="0">
                <a:latin typeface="Consolas" charset="0"/>
                <a:ea typeface="Consolas" charset="0"/>
                <a:cs typeface="Consolas" charset="0"/>
              </a:rPr>
              <a:t>" </a:t>
            </a:r>
            <a:r>
              <a:rPr lang="en-US" sz="1050" dirty="0" err="1">
                <a:latin typeface="Consolas" charset="0"/>
                <a:ea typeface="Consolas" charset="0"/>
                <a:cs typeface="Consolas" charset="0"/>
              </a:rPr>
              <a:t>allsc</a:t>
            </a:r>
            <a:r>
              <a:rPr lang="en-US" sz="1050" dirty="0">
                <a:latin typeface="Consolas" charset="0"/>
                <a:ea typeface="Consolas" charset="0"/>
                <a:cs typeface="Consolas" charset="0"/>
              </a:rPr>
              <a:t>="0" /&gt; Speeds the move from centroid to full atom mode		</a:t>
            </a:r>
          </a:p>
          <a:p>
            <a:r>
              <a:rPr lang="en-US" sz="1050" dirty="0">
                <a:latin typeface="Consolas" charset="0"/>
                <a:ea typeface="Consolas" charset="0"/>
                <a:cs typeface="Consolas" charset="0"/>
              </a:rPr>
              <a:t>	&lt;/MOVERS&gt;</a:t>
            </a:r>
          </a:p>
          <a:p>
            <a:r>
              <a:rPr lang="en-US" sz="1050" dirty="0">
                <a:latin typeface="Consolas" charset="0"/>
                <a:ea typeface="Consolas" charset="0"/>
                <a:cs typeface="Consolas" charset="0"/>
              </a:rPr>
              <a:t>	&lt;APPLY_TO_POSE&gt;	</a:t>
            </a:r>
          </a:p>
          <a:p>
            <a:r>
              <a:rPr lang="en-US" sz="1050" dirty="0">
                <a:latin typeface="Consolas" charset="0"/>
                <a:ea typeface="Consolas" charset="0"/>
                <a:cs typeface="Consolas" charset="0"/>
              </a:rPr>
              <a:t>	&lt;/APPLY_TO_POSE&gt;	</a:t>
            </a:r>
          </a:p>
          <a:p>
            <a:r>
              <a:rPr lang="en-US" sz="1050" dirty="0">
                <a:latin typeface="Consolas" charset="0"/>
                <a:ea typeface="Consolas" charset="0"/>
                <a:cs typeface="Consolas" charset="0"/>
              </a:rPr>
              <a:t>	&lt;PROTOCOLS&gt;		</a:t>
            </a:r>
          </a:p>
          <a:p>
            <a:r>
              <a:rPr lang="en-US" sz="1050" dirty="0">
                <a:latin typeface="Consolas" charset="0"/>
                <a:ea typeface="Consolas" charset="0"/>
                <a:cs typeface="Consolas" charset="0"/>
              </a:rPr>
              <a:t>		Run docking protocol</a:t>
            </a:r>
          </a:p>
          <a:p>
            <a:r>
              <a:rPr lang="en-US" sz="1050" dirty="0">
                <a:latin typeface="Consolas" charset="0"/>
                <a:ea typeface="Consolas" charset="0"/>
                <a:cs typeface="Consolas" charset="0"/>
              </a:rPr>
              <a:t>		&lt;Add mover="</a:t>
            </a:r>
            <a:r>
              <a:rPr lang="en-US" sz="1050" dirty="0" err="1">
                <a:latin typeface="Consolas" charset="0"/>
                <a:ea typeface="Consolas" charset="0"/>
                <a:cs typeface="Consolas" charset="0"/>
              </a:rPr>
              <a:t>dock_low</a:t>
            </a:r>
            <a:r>
              <a:rPr lang="en-US" sz="1050" dirty="0">
                <a:latin typeface="Consolas" charset="0"/>
                <a:ea typeface="Consolas" charset="0"/>
                <a:cs typeface="Consolas" charset="0"/>
              </a:rPr>
              <a:t>"/&gt;</a:t>
            </a:r>
          </a:p>
          <a:p>
            <a:r>
              <a:rPr lang="en-US" sz="1050" dirty="0">
                <a:latin typeface="Consolas" charset="0"/>
                <a:ea typeface="Consolas" charset="0"/>
                <a:cs typeface="Consolas" charset="0"/>
              </a:rPr>
              <a:t>		&lt;Add mover="</a:t>
            </a:r>
            <a:r>
              <a:rPr lang="en-US" sz="1050" dirty="0" err="1">
                <a:latin typeface="Consolas" charset="0"/>
                <a:ea typeface="Consolas" charset="0"/>
                <a:cs typeface="Consolas" charset="0"/>
              </a:rPr>
              <a:t>srsc</a:t>
            </a:r>
            <a:r>
              <a:rPr lang="en-US" sz="1050" dirty="0">
                <a:latin typeface="Consolas" charset="0"/>
                <a:ea typeface="Consolas" charset="0"/>
                <a:cs typeface="Consolas" charset="0"/>
              </a:rPr>
              <a:t>" /&gt;</a:t>
            </a:r>
          </a:p>
          <a:p>
            <a:r>
              <a:rPr lang="en-US" sz="1050" dirty="0">
                <a:latin typeface="Consolas" charset="0"/>
                <a:ea typeface="Consolas" charset="0"/>
                <a:cs typeface="Consolas" charset="0"/>
              </a:rPr>
              <a:t>		&lt;Add mover="</a:t>
            </a:r>
            <a:r>
              <a:rPr lang="en-US" sz="1050" dirty="0" err="1">
                <a:latin typeface="Consolas" charset="0"/>
                <a:ea typeface="Consolas" charset="0"/>
                <a:cs typeface="Consolas" charset="0"/>
              </a:rPr>
              <a:t>dock_high</a:t>
            </a:r>
            <a:r>
              <a:rPr lang="en-US" sz="1050" dirty="0">
                <a:latin typeface="Consolas" charset="0"/>
                <a:ea typeface="Consolas" charset="0"/>
                <a:cs typeface="Consolas" charset="0"/>
              </a:rPr>
              <a:t>" /&gt;		</a:t>
            </a:r>
          </a:p>
          <a:p>
            <a:r>
              <a:rPr lang="en-US" sz="1050" dirty="0">
                <a:latin typeface="Consolas" charset="0"/>
                <a:ea typeface="Consolas" charset="0"/>
                <a:cs typeface="Consolas" charset="0"/>
              </a:rPr>
              <a:t>		Minimize interface</a:t>
            </a:r>
          </a:p>
          <a:p>
            <a:r>
              <a:rPr lang="en-US" sz="1050" dirty="0">
                <a:latin typeface="Consolas" charset="0"/>
                <a:ea typeface="Consolas" charset="0"/>
                <a:cs typeface="Consolas" charset="0"/>
              </a:rPr>
              <a:t>		&lt;Add mover="</a:t>
            </a:r>
            <a:r>
              <a:rPr lang="en-US" sz="1050" dirty="0" err="1">
                <a:latin typeface="Consolas" charset="0"/>
                <a:ea typeface="Consolas" charset="0"/>
                <a:cs typeface="Consolas" charset="0"/>
              </a:rPr>
              <a:t>minimize_interface</a:t>
            </a:r>
            <a:r>
              <a:rPr lang="en-US" sz="1050" dirty="0">
                <a:latin typeface="Consolas" charset="0"/>
                <a:ea typeface="Consolas" charset="0"/>
                <a:cs typeface="Consolas" charset="0"/>
              </a:rPr>
              <a:t>" /&gt;	</a:t>
            </a:r>
          </a:p>
          <a:p>
            <a:r>
              <a:rPr lang="en-US" sz="1050" dirty="0">
                <a:latin typeface="Consolas" charset="0"/>
                <a:ea typeface="Consolas" charset="0"/>
                <a:cs typeface="Consolas" charset="0"/>
              </a:rPr>
              <a:t>	&lt;/PROTOCOLS&gt;	</a:t>
            </a:r>
          </a:p>
          <a:p>
            <a:r>
              <a:rPr lang="en-US" sz="1050" dirty="0">
                <a:latin typeface="Consolas" charset="0"/>
                <a:ea typeface="Consolas" charset="0"/>
                <a:cs typeface="Consolas" charset="0"/>
              </a:rPr>
              <a:t>	&lt;OUTPUT </a:t>
            </a:r>
            <a:r>
              <a:rPr lang="en-US" sz="1050" dirty="0" err="1">
                <a:latin typeface="Consolas" charset="0"/>
                <a:ea typeface="Consolas" charset="0"/>
                <a:cs typeface="Consolas" charset="0"/>
              </a:rPr>
              <a:t>scorefxn</a:t>
            </a:r>
            <a:r>
              <a:rPr lang="en-US" sz="1050" dirty="0">
                <a:latin typeface="Consolas" charset="0"/>
                <a:ea typeface="Consolas" charset="0"/>
                <a:cs typeface="Consolas" charset="0"/>
              </a:rPr>
              <a:t>="REF2015" /&gt;</a:t>
            </a:r>
          </a:p>
          <a:p>
            <a:r>
              <a:rPr lang="en-US" sz="1050" dirty="0">
                <a:latin typeface="Consolas" charset="0"/>
                <a:ea typeface="Consolas" charset="0"/>
                <a:cs typeface="Consolas" charset="0"/>
              </a:rPr>
              <a:t>&lt;/ROSETTASCRIPTS&gt;</a:t>
            </a:r>
          </a:p>
        </p:txBody>
      </p:sp>
    </p:spTree>
    <p:extLst>
      <p:ext uri="{BB962C8B-B14F-4D97-AF65-F5344CB8AC3E}">
        <p14:creationId xmlns:p14="http://schemas.microsoft.com/office/powerpoint/2010/main" val="133278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1886" y="865096"/>
            <a:ext cx="7962405" cy="57712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Shape 1"/>
          <p:cNvSpPr txBox="1"/>
          <p:nvPr/>
        </p:nvSpPr>
        <p:spPr>
          <a:xfrm>
            <a:off x="457200" y="0"/>
            <a:ext cx="8229240" cy="1142640"/>
          </a:xfrm>
          <a:prstGeom prst="rect">
            <a:avLst/>
          </a:prstGeom>
        </p:spPr>
        <p:txBody>
          <a:bodyPr anchor="ctr"/>
          <a:lstStyle/>
          <a:p>
            <a:pPr algn="ctr">
              <a:lnSpc>
                <a:spcPct val="100000"/>
              </a:lnSpc>
            </a:pPr>
            <a:r>
              <a:rPr lang="en-US" sz="3600" b="1" dirty="0" err="1">
                <a:solidFill>
                  <a:srgbClr val="000000"/>
                </a:solidFill>
                <a:latin typeface="Consolas" charset="0"/>
                <a:ea typeface="Consolas" charset="0"/>
                <a:cs typeface="Consolas" charset="0"/>
              </a:rPr>
              <a:t>docking_full.xml</a:t>
            </a:r>
            <a:endParaRPr b="1" dirty="0">
              <a:latin typeface="Consolas" charset="0"/>
              <a:ea typeface="Consolas" charset="0"/>
              <a:cs typeface="Consolas" charset="0"/>
            </a:endParaRPr>
          </a:p>
        </p:txBody>
      </p:sp>
      <p:sp>
        <p:nvSpPr>
          <p:cNvPr id="2" name="TextBox 1"/>
          <p:cNvSpPr txBox="1"/>
          <p:nvPr/>
        </p:nvSpPr>
        <p:spPr>
          <a:xfrm>
            <a:off x="457201" y="880808"/>
            <a:ext cx="8007926" cy="5786199"/>
          </a:xfrm>
          <a:prstGeom prst="rect">
            <a:avLst/>
          </a:prstGeom>
          <a:noFill/>
        </p:spPr>
        <p:txBody>
          <a:bodyPr wrap="square" rtlCol="0">
            <a:spAutoFit/>
          </a:bodyPr>
          <a:lstStyle/>
          <a:p>
            <a:r>
              <a:rPr lang="en-US" sz="1000" dirty="0">
                <a:latin typeface="Consolas" charset="0"/>
                <a:ea typeface="Consolas" charset="0"/>
                <a:cs typeface="Consolas" charset="0"/>
              </a:rPr>
              <a:t>&lt;ROSETTASCRIPTS&gt;	</a:t>
            </a:r>
          </a:p>
          <a:p>
            <a:r>
              <a:rPr lang="en-US" sz="1000" dirty="0">
                <a:latin typeface="Consolas" charset="0"/>
                <a:ea typeface="Consolas" charset="0"/>
                <a:cs typeface="Consolas" charset="0"/>
              </a:rPr>
              <a:t>	&lt;SCOREFXNS&gt;	</a:t>
            </a:r>
          </a:p>
          <a:p>
            <a:r>
              <a:rPr lang="en-US" sz="1000" dirty="0">
                <a:latin typeface="Consolas" charset="0"/>
                <a:ea typeface="Consolas" charset="0"/>
                <a:cs typeface="Consolas" charset="0"/>
              </a:rPr>
              <a:t>	&lt;/SCOREFXNS&gt;	</a:t>
            </a:r>
          </a:p>
          <a:p>
            <a:r>
              <a:rPr lang="en-US" sz="1000" dirty="0">
                <a:latin typeface="Consolas" charset="0"/>
                <a:ea typeface="Consolas" charset="0"/>
                <a:cs typeface="Consolas" charset="0"/>
              </a:rPr>
              <a:t>	&lt;TASKOPERATIONS&gt;		</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InitializeFromCommandline</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ifcl</a:t>
            </a:r>
            <a:r>
              <a:rPr lang="en-US" sz="1000" dirty="0">
                <a:latin typeface="Consolas" charset="0"/>
                <a:ea typeface="Consolas" charset="0"/>
                <a:cs typeface="Consolas" charset="0"/>
              </a:rPr>
              <a:t>"/&gt;</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RestrictToRepacking</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rtr</a:t>
            </a:r>
            <a:r>
              <a:rPr lang="en-US" sz="1000" dirty="0">
                <a:latin typeface="Consolas" charset="0"/>
                <a:ea typeface="Consolas" charset="0"/>
                <a:cs typeface="Consolas" charset="0"/>
              </a:rPr>
              <a:t>" /&gt;	</a:t>
            </a:r>
          </a:p>
          <a:p>
            <a:r>
              <a:rPr lang="en-US" sz="1000" dirty="0">
                <a:latin typeface="Consolas" charset="0"/>
                <a:ea typeface="Consolas" charset="0"/>
                <a:cs typeface="Consolas" charset="0"/>
              </a:rPr>
              <a:t>		Restrict to residues within a distance and vector cutoff of the protein-protein </a:t>
            </a:r>
            <a:r>
              <a:rPr lang="en-US" sz="1000" dirty="0" err="1">
                <a:latin typeface="Consolas" charset="0"/>
                <a:ea typeface="Consolas" charset="0"/>
                <a:cs typeface="Consolas" charset="0"/>
              </a:rPr>
              <a:t>int</a:t>
            </a:r>
            <a:endParaRPr lang="en-US" sz="1000"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RestrictToInterfaceVector</a:t>
            </a:r>
            <a:r>
              <a:rPr lang="en-US" sz="1000" b="1" dirty="0">
                <a:latin typeface="Consolas" charset="0"/>
                <a:ea typeface="Consolas" charset="0"/>
                <a:cs typeface="Consolas" charset="0"/>
              </a:rPr>
              <a:t> 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rtiv</a:t>
            </a:r>
            <a:r>
              <a:rPr lang="en-US" sz="1000" dirty="0">
                <a:latin typeface="Consolas" charset="0"/>
                <a:ea typeface="Consolas" charset="0"/>
                <a:cs typeface="Consolas" charset="0"/>
              </a:rPr>
              <a:t>" </a:t>
            </a:r>
            <a:r>
              <a:rPr lang="en-US" sz="1000" b="1" dirty="0">
                <a:latin typeface="Consolas" charset="0"/>
                <a:ea typeface="Consolas" charset="0"/>
                <a:cs typeface="Consolas" charset="0"/>
              </a:rPr>
              <a:t>chain1_num</a:t>
            </a:r>
            <a:r>
              <a:rPr lang="en-US" sz="1000" dirty="0">
                <a:latin typeface="Consolas" charset="0"/>
                <a:ea typeface="Consolas" charset="0"/>
                <a:cs typeface="Consolas" charset="0"/>
              </a:rPr>
              <a:t>="1,2" </a:t>
            </a:r>
            <a:r>
              <a:rPr lang="en-US" sz="1000" b="1" dirty="0">
                <a:latin typeface="Consolas" charset="0"/>
                <a:ea typeface="Consolas" charset="0"/>
                <a:cs typeface="Consolas" charset="0"/>
              </a:rPr>
              <a:t>chain2_num</a:t>
            </a:r>
            <a:r>
              <a:rPr lang="en-US" sz="1000" dirty="0">
                <a:latin typeface="Consolas" charset="0"/>
                <a:ea typeface="Consolas" charset="0"/>
                <a:cs typeface="Consolas" charset="0"/>
              </a:rPr>
              <a:t>="3,4" </a:t>
            </a:r>
            <a:r>
              <a:rPr lang="en-US" sz="1000" b="1" dirty="0" err="1">
                <a:latin typeface="Consolas" charset="0"/>
                <a:ea typeface="Consolas" charset="0"/>
                <a:cs typeface="Consolas" charset="0"/>
              </a:rPr>
              <a:t>CB_dist_cu</a:t>
            </a:r>
            <a:r>
              <a:rPr lang="en-US" sz="1000" dirty="0">
                <a:latin typeface="Consolas" charset="0"/>
                <a:ea typeface="Consolas" charset="0"/>
                <a:cs typeface="Consolas" charset="0"/>
              </a:rPr>
              <a:t> 		</a:t>
            </a:r>
          </a:p>
          <a:p>
            <a:r>
              <a:rPr lang="en-US" sz="1000" dirty="0">
                <a:latin typeface="Consolas" charset="0"/>
                <a:ea typeface="Consolas" charset="0"/>
                <a:cs typeface="Consolas" charset="0"/>
              </a:rPr>
              <a:t>		Fix residues known experimentally to be critical in interaction	</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PreventResiduesFromRepacking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prfrp</a:t>
            </a:r>
            <a:r>
              <a:rPr lang="en-US" sz="1000" dirty="0">
                <a:latin typeface="Consolas" charset="0"/>
                <a:ea typeface="Consolas" charset="0"/>
                <a:cs typeface="Consolas" charset="0"/>
              </a:rPr>
              <a:t>" </a:t>
            </a:r>
            <a:r>
              <a:rPr lang="en-US" sz="1000" b="1" dirty="0">
                <a:latin typeface="Consolas" charset="0"/>
                <a:ea typeface="Consolas" charset="0"/>
                <a:cs typeface="Consolas" charset="0"/>
              </a:rPr>
              <a:t>residues</a:t>
            </a:r>
            <a:r>
              <a:rPr lang="en-US" sz="1000" dirty="0">
                <a:latin typeface="Consolas" charset="0"/>
                <a:ea typeface="Consolas" charset="0"/>
                <a:cs typeface="Consolas" charset="0"/>
              </a:rPr>
              <a:t>="11,41,345" /&gt;	</a:t>
            </a:r>
          </a:p>
          <a:p>
            <a:r>
              <a:rPr lang="en-US" sz="1000" dirty="0">
                <a:latin typeface="Consolas" charset="0"/>
                <a:ea typeface="Consolas" charset="0"/>
                <a:cs typeface="Consolas" charset="0"/>
              </a:rPr>
              <a:t>	&lt;/TASKOPERATIONS&gt;	</a:t>
            </a:r>
          </a:p>
          <a:p>
            <a:r>
              <a:rPr lang="en-US" sz="1000" dirty="0">
                <a:latin typeface="Consolas" charset="0"/>
                <a:ea typeface="Consolas" charset="0"/>
                <a:cs typeface="Consolas" charset="0"/>
              </a:rPr>
              <a:t>	&lt;FILTERS&gt;</a:t>
            </a:r>
          </a:p>
          <a:p>
            <a:r>
              <a:rPr lang="en-US" sz="1000" dirty="0">
                <a:latin typeface="Consolas" charset="0"/>
                <a:ea typeface="Consolas" charset="0"/>
                <a:cs typeface="Consolas" charset="0"/>
              </a:rPr>
              <a:t>	&lt;/FILTERS&gt;</a:t>
            </a:r>
          </a:p>
          <a:p>
            <a:r>
              <a:rPr lang="en-US" sz="1000" dirty="0">
                <a:latin typeface="Consolas" charset="0"/>
                <a:ea typeface="Consolas" charset="0"/>
                <a:cs typeface="Consolas" charset="0"/>
              </a:rPr>
              <a:t>	&lt;MOVERS&gt;</a:t>
            </a:r>
          </a:p>
          <a:p>
            <a:r>
              <a:rPr lang="en-US" sz="1000" dirty="0">
                <a:latin typeface="Consolas" charset="0"/>
                <a:ea typeface="Consolas" charset="0"/>
                <a:cs typeface="Consolas" charset="0"/>
              </a:rPr>
              <a:t>		MINIMIZATION MOVERS</a:t>
            </a:r>
          </a:p>
          <a:p>
            <a:r>
              <a:rPr lang="en-US" sz="1000" dirty="0">
                <a:latin typeface="Consolas" charset="0"/>
                <a:ea typeface="Consolas" charset="0"/>
                <a:cs typeface="Consolas" charset="0"/>
              </a:rPr>
              <a:t>		Single cycle of </a:t>
            </a:r>
            <a:r>
              <a:rPr lang="en-US" sz="1000" dirty="0" err="1">
                <a:latin typeface="Consolas" charset="0"/>
                <a:ea typeface="Consolas" charset="0"/>
                <a:cs typeface="Consolas" charset="0"/>
              </a:rPr>
              <a:t>FastRelax</a:t>
            </a:r>
            <a:r>
              <a:rPr lang="en-US" sz="1000" dirty="0">
                <a:latin typeface="Consolas" charset="0"/>
                <a:ea typeface="Consolas" charset="0"/>
                <a:cs typeface="Consolas" charset="0"/>
              </a:rPr>
              <a:t> to minimize backbone of docking partners</a:t>
            </a: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FastRelax</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minimize_interface</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scorefxn</a:t>
            </a:r>
            <a:r>
              <a:rPr lang="en-US" sz="1000" dirty="0">
                <a:latin typeface="Consolas" charset="0"/>
                <a:ea typeface="Consolas" charset="0"/>
                <a:cs typeface="Consolas" charset="0"/>
              </a:rPr>
              <a:t>="REF2015" </a:t>
            </a:r>
            <a:r>
              <a:rPr lang="en-US" sz="1000" b="1" dirty="0">
                <a:latin typeface="Consolas" charset="0"/>
                <a:ea typeface="Consolas" charset="0"/>
                <a:cs typeface="Consolas" charset="0"/>
              </a:rPr>
              <a:t>repeats</a:t>
            </a:r>
            <a:r>
              <a:rPr lang="en-US" sz="1000" dirty="0">
                <a:latin typeface="Consolas" charset="0"/>
                <a:ea typeface="Consolas" charset="0"/>
                <a:cs typeface="Consolas" charset="0"/>
              </a:rPr>
              <a:t>="1" </a:t>
            </a:r>
            <a:r>
              <a:rPr lang="en-US" sz="1000" dirty="0" err="1">
                <a:latin typeface="Consolas" charset="0"/>
                <a:ea typeface="Consolas" charset="0"/>
                <a:cs typeface="Consolas" charset="0"/>
              </a:rPr>
              <a:t>task_operations</a:t>
            </a:r>
            <a:endParaRPr lang="en-US" sz="1000" dirty="0">
              <a:latin typeface="Consolas" charset="0"/>
              <a:ea typeface="Consolas" charset="0"/>
              <a:cs typeface="Consolas" charset="0"/>
            </a:endParaRPr>
          </a:p>
          <a:p>
            <a:r>
              <a:rPr lang="en-US" sz="1000" dirty="0">
                <a:latin typeface="Consolas" charset="0"/>
                <a:ea typeface="Consolas" charset="0"/>
                <a:cs typeface="Consolas" charset="0"/>
              </a:rPr>
              <a:t>		DOCKING MOVERS</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Docking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score_low</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score_docking_low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score_high</a:t>
            </a:r>
            <a:r>
              <a:rPr lang="en-US" sz="1000" dirty="0">
                <a:latin typeface="Consolas" charset="0"/>
                <a:ea typeface="Consolas" charset="0"/>
                <a:cs typeface="Consolas" charset="0"/>
              </a:rPr>
              <a:t>="REF2015" </a:t>
            </a:r>
            <a:r>
              <a:rPr lang="en-US" sz="1000" b="1" dirty="0" err="1">
                <a:latin typeface="Consolas" charset="0"/>
                <a:ea typeface="Consolas" charset="0"/>
                <a:cs typeface="Consolas" charset="0"/>
              </a:rPr>
              <a:t>fullato</a:t>
            </a:r>
            <a:endParaRPr lang="en-US" sz="1000" b="1"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Docking</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dock_high</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score_low</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score_docking_low</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score_high</a:t>
            </a:r>
            <a:r>
              <a:rPr lang="en-US" sz="1000" dirty="0">
                <a:latin typeface="Consolas" charset="0"/>
                <a:ea typeface="Consolas" charset="0"/>
                <a:cs typeface="Consolas" charset="0"/>
              </a:rPr>
              <a:t>="REF2015" </a:t>
            </a:r>
            <a:r>
              <a:rPr lang="en-US" sz="1000" b="1" dirty="0" err="1">
                <a:latin typeface="Consolas" charset="0"/>
                <a:ea typeface="Consolas" charset="0"/>
                <a:cs typeface="Consolas" charset="0"/>
              </a:rPr>
              <a:t>fullat</a:t>
            </a:r>
            <a:endParaRPr lang="en-US" sz="1000" b="1" dirty="0">
              <a:latin typeface="Consolas" charset="0"/>
              <a:ea typeface="Consolas" charset="0"/>
              <a:cs typeface="Consolas" charset="0"/>
            </a:endParaRPr>
          </a:p>
          <a:p>
            <a:endParaRPr lang="en-US" sz="1000" dirty="0">
              <a:latin typeface="Consolas" charset="0"/>
              <a:ea typeface="Consolas" charset="0"/>
              <a:cs typeface="Consolas" charset="0"/>
            </a:endParaRPr>
          </a:p>
          <a:p>
            <a:r>
              <a:rPr lang="en-US" sz="1000" dirty="0">
                <a:latin typeface="Consolas" charset="0"/>
                <a:ea typeface="Consolas" charset="0"/>
                <a:cs typeface="Consolas" charset="0"/>
              </a:rPr>
              <a:t>		&lt;</a:t>
            </a:r>
            <a:r>
              <a:rPr lang="en-US" sz="1000" b="1" dirty="0" err="1">
                <a:latin typeface="Consolas" charset="0"/>
                <a:ea typeface="Consolas" charset="0"/>
                <a:cs typeface="Consolas" charset="0"/>
              </a:rPr>
              <a:t>SaveAndRetrieveSidechains</a:t>
            </a:r>
            <a:r>
              <a:rPr lang="en-US" sz="1000" dirty="0">
                <a:latin typeface="Consolas" charset="0"/>
                <a:ea typeface="Consolas" charset="0"/>
                <a:cs typeface="Consolas" charset="0"/>
              </a:rPr>
              <a:t> </a:t>
            </a:r>
            <a:r>
              <a:rPr lang="en-US" sz="1000" b="1" dirty="0">
                <a:latin typeface="Consolas" charset="0"/>
                <a:ea typeface="Consolas" charset="0"/>
                <a:cs typeface="Consolas" charset="0"/>
              </a:rPr>
              <a:t>name</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srsc</a:t>
            </a:r>
            <a:r>
              <a:rPr lang="en-US" sz="1000" dirty="0">
                <a:latin typeface="Consolas" charset="0"/>
                <a:ea typeface="Consolas" charset="0"/>
                <a:cs typeface="Consolas" charset="0"/>
              </a:rPr>
              <a:t>" </a:t>
            </a:r>
            <a:r>
              <a:rPr lang="en-US" sz="1000" b="1" dirty="0" err="1">
                <a:latin typeface="Consolas" charset="0"/>
                <a:ea typeface="Consolas" charset="0"/>
                <a:cs typeface="Consolas" charset="0"/>
              </a:rPr>
              <a:t>allsc</a:t>
            </a:r>
            <a:r>
              <a:rPr lang="en-US" sz="1000" dirty="0">
                <a:latin typeface="Consolas" charset="0"/>
                <a:ea typeface="Consolas" charset="0"/>
                <a:cs typeface="Consolas" charset="0"/>
              </a:rPr>
              <a:t>="0" /&gt; Speeds the move from centroid t</a:t>
            </a:r>
          </a:p>
          <a:p>
            <a:r>
              <a:rPr lang="en-US" sz="1000" dirty="0">
                <a:latin typeface="Consolas" charset="0"/>
                <a:ea typeface="Consolas" charset="0"/>
                <a:cs typeface="Consolas" charset="0"/>
              </a:rPr>
              <a:t>	&lt;/MOVERS&gt;</a:t>
            </a:r>
          </a:p>
          <a:p>
            <a:r>
              <a:rPr lang="en-US" sz="1000" dirty="0">
                <a:latin typeface="Consolas" charset="0"/>
                <a:ea typeface="Consolas" charset="0"/>
                <a:cs typeface="Consolas" charset="0"/>
              </a:rPr>
              <a:t>	&lt;APPLY_TO_POSE&gt;	</a:t>
            </a:r>
          </a:p>
          <a:p>
            <a:r>
              <a:rPr lang="en-US" sz="1000" dirty="0">
                <a:latin typeface="Consolas" charset="0"/>
                <a:ea typeface="Consolas" charset="0"/>
                <a:cs typeface="Consolas" charset="0"/>
              </a:rPr>
              <a:t>	&lt;/APPLY_TO_POSE&gt;	</a:t>
            </a:r>
          </a:p>
          <a:p>
            <a:r>
              <a:rPr lang="en-US" sz="1000" dirty="0">
                <a:latin typeface="Consolas" charset="0"/>
                <a:ea typeface="Consolas" charset="0"/>
                <a:cs typeface="Consolas" charset="0"/>
              </a:rPr>
              <a:t>	&lt;PROTOCOLS&gt;		</a:t>
            </a:r>
          </a:p>
          <a:p>
            <a:r>
              <a:rPr lang="en-US" sz="1000" dirty="0">
                <a:latin typeface="Consolas" charset="0"/>
                <a:ea typeface="Consolas" charset="0"/>
                <a:cs typeface="Consolas" charset="0"/>
              </a:rPr>
              <a:t>		Run docking protocol</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dock_low</a:t>
            </a:r>
            <a:r>
              <a:rPr lang="en-US" sz="1000" dirty="0">
                <a:latin typeface="Consolas" charset="0"/>
                <a:ea typeface="Consolas" charset="0"/>
                <a:cs typeface="Consolas" charset="0"/>
              </a:rPr>
              <a:t>"/&gt;</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srsc</a:t>
            </a:r>
            <a:r>
              <a:rPr lang="en-US" sz="1000" dirty="0">
                <a:latin typeface="Consolas" charset="0"/>
                <a:ea typeface="Consolas" charset="0"/>
                <a:cs typeface="Consolas" charset="0"/>
              </a:rPr>
              <a:t>" /&gt;</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dock_high</a:t>
            </a:r>
            <a:r>
              <a:rPr lang="en-US" sz="1000" dirty="0">
                <a:latin typeface="Consolas" charset="0"/>
                <a:ea typeface="Consolas" charset="0"/>
                <a:cs typeface="Consolas" charset="0"/>
              </a:rPr>
              <a:t>" /&gt;</a:t>
            </a:r>
          </a:p>
          <a:p>
            <a:r>
              <a:rPr lang="en-US" sz="1000" dirty="0">
                <a:latin typeface="Consolas" charset="0"/>
                <a:ea typeface="Consolas" charset="0"/>
                <a:cs typeface="Consolas" charset="0"/>
              </a:rPr>
              <a:t>		</a:t>
            </a:r>
          </a:p>
          <a:p>
            <a:r>
              <a:rPr lang="en-US" sz="1000" dirty="0">
                <a:latin typeface="Consolas" charset="0"/>
                <a:ea typeface="Consolas" charset="0"/>
                <a:cs typeface="Consolas" charset="0"/>
              </a:rPr>
              <a:t>		Minimize interface</a:t>
            </a:r>
          </a:p>
          <a:p>
            <a:r>
              <a:rPr lang="en-US" sz="1000" dirty="0">
                <a:latin typeface="Consolas" charset="0"/>
                <a:ea typeface="Consolas" charset="0"/>
                <a:cs typeface="Consolas" charset="0"/>
              </a:rPr>
              <a:t>		&lt;</a:t>
            </a:r>
            <a:r>
              <a:rPr lang="en-US" sz="1000" b="1" dirty="0">
                <a:latin typeface="Consolas" charset="0"/>
                <a:ea typeface="Consolas" charset="0"/>
                <a:cs typeface="Consolas" charset="0"/>
              </a:rPr>
              <a:t>Add</a:t>
            </a:r>
            <a:r>
              <a:rPr lang="en-US" sz="1000" dirty="0">
                <a:latin typeface="Consolas" charset="0"/>
                <a:ea typeface="Consolas" charset="0"/>
                <a:cs typeface="Consolas" charset="0"/>
              </a:rPr>
              <a:t> </a:t>
            </a:r>
            <a:r>
              <a:rPr lang="en-US" sz="1000" b="1" dirty="0">
                <a:latin typeface="Consolas" charset="0"/>
                <a:ea typeface="Consolas" charset="0"/>
                <a:cs typeface="Consolas" charset="0"/>
              </a:rPr>
              <a:t>mover</a:t>
            </a:r>
            <a:r>
              <a:rPr lang="en-US" sz="1000" dirty="0">
                <a:latin typeface="Consolas" charset="0"/>
                <a:ea typeface="Consolas" charset="0"/>
                <a:cs typeface="Consolas" charset="0"/>
              </a:rPr>
              <a:t>="</a:t>
            </a:r>
            <a:r>
              <a:rPr lang="en-US" sz="1000" dirty="0" err="1">
                <a:latin typeface="Consolas" charset="0"/>
                <a:ea typeface="Consolas" charset="0"/>
                <a:cs typeface="Consolas" charset="0"/>
              </a:rPr>
              <a:t>minimize_interface</a:t>
            </a:r>
            <a:r>
              <a:rPr lang="en-US" sz="1000" dirty="0">
                <a:latin typeface="Consolas" charset="0"/>
                <a:ea typeface="Consolas" charset="0"/>
                <a:cs typeface="Consolas" charset="0"/>
              </a:rPr>
              <a:t>" /&gt;	</a:t>
            </a:r>
          </a:p>
          <a:p>
            <a:r>
              <a:rPr lang="en-US" sz="1000" dirty="0">
                <a:latin typeface="Consolas" charset="0"/>
                <a:ea typeface="Consolas" charset="0"/>
                <a:cs typeface="Consolas" charset="0"/>
              </a:rPr>
              <a:t>	&lt;/PROTOCOLS&gt;	</a:t>
            </a:r>
          </a:p>
          <a:p>
            <a:r>
              <a:rPr lang="en-US" sz="1000" dirty="0">
                <a:latin typeface="Consolas" charset="0"/>
                <a:ea typeface="Consolas" charset="0"/>
                <a:cs typeface="Consolas" charset="0"/>
              </a:rPr>
              <a:t>	&lt;OUTPUT </a:t>
            </a:r>
            <a:r>
              <a:rPr lang="en-US" sz="1000" b="1" dirty="0" err="1">
                <a:latin typeface="Consolas" charset="0"/>
                <a:ea typeface="Consolas" charset="0"/>
                <a:cs typeface="Consolas" charset="0"/>
              </a:rPr>
              <a:t>scorefxn</a:t>
            </a:r>
            <a:r>
              <a:rPr lang="en-US" sz="1000" dirty="0">
                <a:latin typeface="Consolas" charset="0"/>
                <a:ea typeface="Consolas" charset="0"/>
                <a:cs typeface="Consolas" charset="0"/>
              </a:rPr>
              <a:t>="REF2015" /&gt;</a:t>
            </a:r>
          </a:p>
          <a:p>
            <a:r>
              <a:rPr lang="en-US" sz="1000" dirty="0">
                <a:latin typeface="Consolas" charset="0"/>
                <a:ea typeface="Consolas" charset="0"/>
                <a:cs typeface="Consolas" charset="0"/>
              </a:rPr>
              <a:t>&lt;/ROSETTASCRIPTS&gt;</a:t>
            </a:r>
          </a:p>
        </p:txBody>
      </p:sp>
    </p:spTree>
    <p:extLst>
      <p:ext uri="{BB962C8B-B14F-4D97-AF65-F5344CB8AC3E}">
        <p14:creationId xmlns:p14="http://schemas.microsoft.com/office/powerpoint/2010/main" val="864669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2822</TotalTime>
  <Words>4473</Words>
  <Application>Microsoft Office PowerPoint</Application>
  <PresentationFormat>On-screen Show (4:3)</PresentationFormat>
  <Paragraphs>409</Paragraphs>
  <Slides>31</Slides>
  <Notes>7</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31</vt:i4>
      </vt:variant>
    </vt:vector>
  </HeadingPairs>
  <TitlesOfParts>
    <vt:vector size="38" baseType="lpstr">
      <vt:lpstr>Arial</vt:lpstr>
      <vt:lpstr>Calibri</vt:lpstr>
      <vt:lpstr>Consolas</vt:lpstr>
      <vt:lpstr>StarSymbol</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Step 1 – Prepare Input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2 – Run Rosetta (see tutorial)</vt:lpstr>
      <vt:lpstr>Step 3 – Analyze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dc:creator>
  <cp:lastModifiedBy>Nina</cp:lastModifiedBy>
  <cp:revision>63</cp:revision>
  <cp:lastPrinted>2017-12-08T18:52:29Z</cp:lastPrinted>
  <dcterms:modified xsi:type="dcterms:W3CDTF">2019-12-06T01:40:46Z</dcterms:modified>
</cp:coreProperties>
</file>