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993" r:id="rId2"/>
    <p:sldId id="1480" r:id="rId3"/>
    <p:sldId id="1483" r:id="rId4"/>
    <p:sldId id="1482" r:id="rId5"/>
    <p:sldId id="1481" r:id="rId6"/>
    <p:sldId id="1538" r:id="rId7"/>
    <p:sldId id="1484" r:id="rId8"/>
    <p:sldId id="1485" r:id="rId9"/>
    <p:sldId id="1546" r:id="rId10"/>
    <p:sldId id="1487" r:id="rId11"/>
    <p:sldId id="1539" r:id="rId12"/>
    <p:sldId id="1540" r:id="rId13"/>
    <p:sldId id="1488" r:id="rId14"/>
    <p:sldId id="1489" r:id="rId15"/>
    <p:sldId id="1490" r:id="rId16"/>
    <p:sldId id="1491" r:id="rId17"/>
    <p:sldId id="1541" r:id="rId18"/>
    <p:sldId id="1542" r:id="rId19"/>
    <p:sldId id="1543" r:id="rId20"/>
    <p:sldId id="1544" r:id="rId21"/>
    <p:sldId id="1545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CC00"/>
    <a:srgbClr val="FFFF00"/>
    <a:srgbClr val="0000FF"/>
    <a:srgbClr val="00FFFF"/>
    <a:srgbClr val="FF0000"/>
    <a:srgbClr val="009900"/>
    <a:srgbClr val="00FF00"/>
    <a:srgbClr val="00CC9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7" autoAdjust="0"/>
    <p:restoredTop sz="88406" autoAdjust="0"/>
  </p:normalViewPr>
  <p:slideViewPr>
    <p:cSldViewPr>
      <p:cViewPr varScale="1">
        <p:scale>
          <a:sx n="66" d="100"/>
          <a:sy n="66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8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45E583-F6B9-4AC2-A9D8-E009A2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5E583-F6B9-4AC2-A9D8-E009A2DC2D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1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Epitope and </a:t>
            </a:r>
            <a:r>
              <a:rPr lang="en-US" dirty="0" err="1" smtClean="0"/>
              <a:t>Paratope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discuss how this diversification</a:t>
            </a:r>
            <a:r>
              <a:rPr lang="en-US" baseline="0" dirty="0" smtClean="0"/>
              <a:t> is generated, you have to understand where antibodies come from.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Antibodies are produced specifically by B cells, which are a type of </a:t>
            </a:r>
            <a:r>
              <a:rPr lang="en-US" baseline="0" dirty="0" err="1" smtClean="0"/>
              <a:t>hematopoetic</a:t>
            </a:r>
            <a:r>
              <a:rPr lang="en-US" baseline="0" dirty="0" smtClean="0"/>
              <a:t> (or BLOOD) cell.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cells go through a lot of developmental</a:t>
            </a:r>
            <a:r>
              <a:rPr lang="en-US" baseline="0" dirty="0" smtClean="0"/>
              <a:t> steps in the Bone Marrow before they are able to enter the blood stream, </a:t>
            </a:r>
            <a:r>
              <a:rPr lang="en-US" baseline="0" dirty="0" err="1" smtClean="0"/>
              <a:t>lymphatics</a:t>
            </a:r>
            <a:r>
              <a:rPr lang="en-US" baseline="0" dirty="0" smtClean="0"/>
              <a:t> and tissues (‘periphery’)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of these</a:t>
            </a:r>
            <a:r>
              <a:rPr lang="en-US" baseline="0" dirty="0" smtClean="0"/>
              <a:t> developmental steps involve generation and expression of the </a:t>
            </a:r>
            <a:r>
              <a:rPr lang="en-US" b="1" baseline="0" dirty="0" smtClean="0"/>
              <a:t>B cell receptor</a:t>
            </a:r>
            <a:r>
              <a:rPr lang="en-US" b="0" baseline="0" dirty="0" smtClean="0"/>
              <a:t> (the antibody).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1D8A4-5379-464F-8A8C-F642CEBE2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6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Antibody diversification</a:t>
            </a:r>
            <a:r>
              <a:rPr lang="en-US" baseline="0" dirty="0" smtClean="0"/>
              <a:t> is achieved via three mechanisms.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6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9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9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IMAGE OF ANTIBODY COLOURED</a:t>
            </a:r>
            <a:r>
              <a:rPr lang="en-US" baseline="0" dirty="0" smtClean="0"/>
              <a:t> BY VDJ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heavy chains and many light chains, each of which undergo</a:t>
            </a:r>
            <a:r>
              <a:rPr lang="en-US" baseline="0" dirty="0" smtClean="0"/>
              <a:t> V(D)J recombination, results in MANY POSSIBILITIES!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cells accumulate random mutations via the enzyme AID</a:t>
            </a:r>
            <a:r>
              <a:rPr lang="en-US" baseline="0" dirty="0" smtClean="0"/>
              <a:t> (</a:t>
            </a:r>
            <a:r>
              <a:rPr lang="en-US" dirty="0" smtClean="0"/>
              <a:t>activation-induced </a:t>
            </a:r>
            <a:r>
              <a:rPr lang="en-US" dirty="0" err="1" smtClean="0"/>
              <a:t>cytidine</a:t>
            </a:r>
            <a:r>
              <a:rPr lang="en-US" dirty="0" smtClean="0"/>
              <a:t> </a:t>
            </a:r>
            <a:r>
              <a:rPr lang="en-US" dirty="0" err="1" smtClean="0"/>
              <a:t>deaminase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Deaminates</a:t>
            </a:r>
            <a:r>
              <a:rPr lang="en-US" dirty="0" smtClean="0"/>
              <a:t> cytosine into uracil; in B cells AID also creates other mutations but it’s not clear how</a:t>
            </a:r>
          </a:p>
          <a:p>
            <a:r>
              <a:rPr lang="en-US" dirty="0" smtClean="0"/>
              <a:t>B cells compete for limited antigen presented by follicular dendritic cells in germinal centers, and B cells presenting low-affinity antibodies fail to bind antigen.</a:t>
            </a:r>
          </a:p>
          <a:p>
            <a:r>
              <a:rPr lang="en-US" dirty="0" smtClean="0"/>
              <a:t>B cells that are unable to take antigen from follicular dendritic cells are unable to present antigen to T cells, and die by apoptosis.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3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en-US" baseline="0" dirty="0" smtClean="0"/>
              <a:t> convention: humanized antibody names end in “-</a:t>
            </a:r>
            <a:r>
              <a:rPr lang="en-US" baseline="0" dirty="0" err="1" smtClean="0"/>
              <a:t>zumab</a:t>
            </a:r>
            <a:r>
              <a:rPr lang="en-US" baseline="0" dirty="0" smtClean="0"/>
              <a:t>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Antibodies are proteins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They are made up of four chains; two light and two heavy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There is a LOT OF TERMINOLOGY to learn, but we’ll keep it fairly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5773-75B8-8E4A-B22C-C9977C5D7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Goal of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CroweLab</a:t>
            </a:r>
            <a:r>
              <a:rPr lang="en-US" baseline="0" dirty="0" smtClean="0"/>
              <a:t> is to discover new antibodies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Purpose: therapeutics, understanding viral neutralization or function, etc.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Antibodies are proteins – describe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5773-75B8-8E4A-B22C-C9977C5D7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Goal of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CroweLab</a:t>
            </a:r>
            <a:r>
              <a:rPr lang="en-US" baseline="0" dirty="0" smtClean="0"/>
              <a:t> is to discover new antibodies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Purpose: therapeutics, understanding viral neutralization or function, etc.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Antibodies are proteins – describe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5773-75B8-8E4A-B22C-C9977C5D7F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Goal of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CroweLab</a:t>
            </a:r>
            <a:r>
              <a:rPr lang="en-US" baseline="0" dirty="0" smtClean="0"/>
              <a:t> is to discover new antibodies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Purpose: therapeutics, understanding viral neutralization or function, etc.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Antibodies are proteins – describe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5773-75B8-8E4A-B22C-C9977C5D7F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5773-75B8-8E4A-B22C-C9977C5D7F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Sandwich-like structure formed by two sheets of antiparallel beta strands</a:t>
            </a:r>
          </a:p>
          <a:p>
            <a:r>
              <a:rPr lang="en-US" dirty="0" smtClean="0"/>
              <a:t>Stabilized</a:t>
            </a:r>
            <a:r>
              <a:rPr lang="en-US" baseline="0" dirty="0" smtClean="0"/>
              <a:t> by hydrophobic amino acids on the inner side of the sandwich (like peanut butter) </a:t>
            </a:r>
          </a:p>
          <a:p>
            <a:r>
              <a:rPr lang="en-US" baseline="0" dirty="0" smtClean="0"/>
              <a:t>Also stabilized by highly conserved disulfide bond formed between the B and F strands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restricted to antibodies!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antibodies, we typically call these antiparallel beta strands the FRAMEWORK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01785-C4D0-0348-B7B8-F017FD5BC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 regions</a:t>
            </a:r>
          </a:p>
          <a:p>
            <a:endParaRPr lang="en-US" dirty="0" smtClean="0"/>
          </a:p>
          <a:p>
            <a:r>
              <a:rPr lang="en-US" dirty="0" smtClean="0"/>
              <a:t>Specifically, antibodies bind their antigen</a:t>
            </a:r>
            <a:r>
              <a:rPr lang="en-US" baseline="0" dirty="0" smtClean="0"/>
              <a:t> via their complementarity determining regions;</a:t>
            </a:r>
          </a:p>
          <a:p>
            <a:r>
              <a:rPr lang="en-US" baseline="0" dirty="0" smtClean="0"/>
              <a:t>The CDRs are made up of six loops, three from the heavy chain and three from the light chain.</a:t>
            </a:r>
          </a:p>
          <a:p>
            <a:r>
              <a:rPr lang="en-US" dirty="0" smtClean="0"/>
              <a:t>When viewing antibodies as a population,</a:t>
            </a:r>
            <a:r>
              <a:rPr lang="en-US" baseline="0" dirty="0" smtClean="0"/>
              <a:t> the CDR loops are sites of great sequence and structural diversity.</a:t>
            </a:r>
          </a:p>
          <a:p>
            <a:r>
              <a:rPr lang="en-US" baseline="0" dirty="0" smtClean="0"/>
              <a:t>This diversity is what allows the antibody repertoire to form specificities to a potentially infinite population of antigens.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F65D-FC06-0144-B053-4ADF2E92CD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Specifically, antibodies bind their antigen</a:t>
            </a:r>
            <a:r>
              <a:rPr lang="en-US" baseline="0" dirty="0" smtClean="0"/>
              <a:t> via their complementarity determining regions;</a:t>
            </a:r>
          </a:p>
          <a:p>
            <a:r>
              <a:rPr lang="en-US" baseline="0" dirty="0" smtClean="0"/>
              <a:t>The CDRs are made up of six loops, three from the heavy chain and three from the light chain.</a:t>
            </a:r>
          </a:p>
          <a:p>
            <a:r>
              <a:rPr lang="en-US" dirty="0" smtClean="0"/>
              <a:t>When viewing antibodies as a population,</a:t>
            </a:r>
            <a:r>
              <a:rPr lang="en-US" baseline="0" dirty="0" smtClean="0"/>
              <a:t> the CDR loops are sites of great sequence and structural diversity.</a:t>
            </a:r>
          </a:p>
          <a:p>
            <a:r>
              <a:rPr lang="en-US" baseline="0" dirty="0" smtClean="0"/>
              <a:t>This diversity is what allows the antibody repertoire to form specificities to a potentially infinite population of antigens.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F65D-FC06-0144-B053-4ADF2E92CD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6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vu02b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4387850"/>
            <a:ext cx="61976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7"/>
          <p:cNvSpPr txBox="1">
            <a:spLocks noChangeArrowheads="1"/>
          </p:cNvSpPr>
          <p:nvPr userDrawn="1"/>
        </p:nvSpPr>
        <p:spPr bwMode="auto">
          <a:xfrm>
            <a:off x="762000" y="553085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Verdana" pitchFamily="34" charset="0"/>
              </a:rPr>
              <a:t>Center for Structural Biology and Institute</a:t>
            </a:r>
            <a:r>
              <a:rPr lang="en-US" sz="1400" baseline="0" dirty="0" smtClean="0">
                <a:latin typeface="Verdana" pitchFamily="34" charset="0"/>
              </a:rPr>
              <a:t> of Chemical Biology</a:t>
            </a:r>
            <a:endParaRPr lang="en-US" sz="1400" dirty="0" smtClean="0">
              <a:latin typeface="Verdana" pitchFamily="34" charset="0"/>
            </a:endParaRPr>
          </a:p>
          <a:p>
            <a:pPr algn="ctr">
              <a:defRPr/>
            </a:pPr>
            <a:r>
              <a:rPr lang="en-US" sz="1400" dirty="0" smtClean="0">
                <a:latin typeface="Verdana" pitchFamily="34" charset="0"/>
              </a:rPr>
              <a:t>Departments </a:t>
            </a:r>
            <a:r>
              <a:rPr lang="en-US" sz="1400" dirty="0">
                <a:latin typeface="Verdana" pitchFamily="34" charset="0"/>
              </a:rPr>
              <a:t>of </a:t>
            </a:r>
            <a:r>
              <a:rPr lang="en-US" sz="1400" dirty="0" smtClean="0">
                <a:latin typeface="Verdana" pitchFamily="34" charset="0"/>
              </a:rPr>
              <a:t>Chemistry, Pharmacology, and Biomedical Informatics</a:t>
            </a:r>
            <a:endParaRPr lang="en-US" sz="1400" dirty="0">
              <a:latin typeface="Verdana" pitchFamily="34" charset="0"/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838450"/>
          </a:xfrm>
          <a:solidFill>
            <a:srgbClr val="99CCFF"/>
          </a:solidFill>
          <a:ln w="38100">
            <a:solidFill>
              <a:schemeClr val="accent2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35450"/>
            <a:ext cx="6400800" cy="457200"/>
          </a:xfrm>
          <a:solidFill>
            <a:schemeClr val="bg1"/>
          </a:solidFill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BFB-2E7A-40C8-AC45-A2293007BACD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F31C8-9D61-4077-8E31-AEC6BE1505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C139B-D137-4E2F-B044-539C0B2DDFAC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CA5F-5763-4D8A-9FFE-61B26EB1A6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2819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C139B-D137-4E2F-B044-539C0B2DDFAC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CA5F-5763-4D8A-9FFE-61B26EB1A6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124200" y="1524000"/>
            <a:ext cx="2895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6172200" y="1524000"/>
            <a:ext cx="2819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47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C139B-D137-4E2F-B044-539C0B2DDFAC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CA5F-5763-4D8A-9FFE-61B26EB1A6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39624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5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C139B-D137-4E2F-B044-539C0B2DDFAC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CA5F-5763-4D8A-9FFE-61B26EB1A6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152400" y="39624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9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C139B-D137-4E2F-B044-539C0B2DDFAC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CA5F-5763-4D8A-9FFE-61B26EB1A6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39624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152400" y="39624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83FB6-833B-4E27-91C5-61B7F2A1C91C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4EE49-00AD-4844-B3F3-35A41D0C34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84B14-A0D6-4D8E-85A4-1DB50F79BECE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9F07B-4C08-477C-BF24-250714A9226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E944698B-53D8-40CA-94C6-E09DE2B9559B}" type="datetime3">
              <a:rPr lang="en-US"/>
              <a:pPr>
                <a:defRPr/>
              </a:pPr>
              <a:t>27 April 2019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457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Jens Meiler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6D61328-157E-404F-BB78-C59C751CC2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203" name="Picture 16" descr="logo-white-800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9159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1" r:id="rId2"/>
    <p:sldLayoutId id="2147483853" r:id="rId3"/>
    <p:sldLayoutId id="2147483867" r:id="rId4"/>
    <p:sldLayoutId id="2147483865" r:id="rId5"/>
    <p:sldLayoutId id="2147483866" r:id="rId6"/>
    <p:sldLayoutId id="2147483864" r:id="rId7"/>
    <p:sldLayoutId id="2147483855" r:id="rId8"/>
    <p:sldLayoutId id="2147483856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283845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Antibody Structure</a:t>
            </a:r>
            <a:endParaRPr lang="en-US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Rocco Moretti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antigens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5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latin typeface="Helvetica Neue Light"/>
                <a:cs typeface="Helvetica Neue Light"/>
              </a:rPr>
              <a:t>Protein-</a:t>
            </a:r>
            <a:r>
              <a:rPr lang="en-US" sz="2800" i="1" dirty="0">
                <a:latin typeface="Helvetica Neue Light"/>
                <a:cs typeface="Helvetica Neue Light"/>
              </a:rPr>
              <a:t>protein interactions are determined by shape and physicochemical properties of solvent exposed </a:t>
            </a:r>
            <a:r>
              <a:rPr lang="en-US" sz="2800" i="1" dirty="0" smtClean="0">
                <a:latin typeface="Helvetica Neue Light"/>
                <a:cs typeface="Helvetica Neue Light"/>
              </a:rPr>
              <a:t>loops, such as CDR loops.</a:t>
            </a:r>
            <a:endParaRPr lang="en-US" sz="2800" i="1" dirty="0">
              <a:latin typeface="Helvetica Neue Light"/>
              <a:cs typeface="Helvetica Neue Light"/>
            </a:endParaRPr>
          </a:p>
          <a:p>
            <a:endParaRPr lang="en-US" sz="2800" dirty="0">
              <a:latin typeface="Helvetica Neue Light"/>
              <a:cs typeface="Helvetica Neue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93905" y="3231320"/>
            <a:ext cx="2549028" cy="2080616"/>
            <a:chOff x="457200" y="3120385"/>
            <a:chExt cx="1877906" cy="153282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3120385"/>
              <a:ext cx="1872042" cy="1532820"/>
              <a:chOff x="706121" y="3098486"/>
              <a:chExt cx="1872042" cy="153282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61919" y="3098486"/>
                <a:ext cx="1516244" cy="1532820"/>
                <a:chOff x="1061919" y="3098486"/>
                <a:chExt cx="1516244" cy="1532820"/>
              </a:xfrm>
              <a:effectLst/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061919" y="3098486"/>
                  <a:ext cx="1204238" cy="1532820"/>
                </a:xfrm>
                <a:prstGeom prst="rect">
                  <a:avLst/>
                </a:prstGeom>
                <a:solidFill>
                  <a:srgbClr val="95373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255209" y="3546500"/>
                  <a:ext cx="322954" cy="624960"/>
                </a:xfrm>
                <a:prstGeom prst="rect">
                  <a:avLst/>
                </a:prstGeom>
                <a:solidFill>
                  <a:srgbClr val="95373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ight Arrow 8"/>
              <p:cNvSpPr/>
              <p:nvPr/>
            </p:nvSpPr>
            <p:spPr>
              <a:xfrm>
                <a:off x="706121" y="3218922"/>
                <a:ext cx="1165922" cy="1313847"/>
              </a:xfrm>
              <a:prstGeom prst="rightArrow">
                <a:avLst>
                  <a:gd name="adj1" fmla="val 50032"/>
                  <a:gd name="adj2" fmla="val 71687"/>
                </a:avLst>
              </a:prstGeom>
              <a:solidFill>
                <a:schemeClr val="tx2"/>
              </a:solidFill>
              <a:ln w="5715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05399" y="3668204"/>
              <a:ext cx="537304" cy="43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Ab</a:t>
              </a:r>
              <a:endParaRPr lang="en-US" b="1" dirty="0">
                <a:solidFill>
                  <a:schemeClr val="bg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7802" y="3635936"/>
              <a:ext cx="537304" cy="43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FFFF"/>
                  </a:solidFill>
                  <a:latin typeface="Helvetica Neue"/>
                  <a:cs typeface="Helvetica Neue"/>
                </a:rPr>
                <a:t>Ag</a:t>
              </a:r>
              <a:endParaRPr lang="en-US" sz="3200" b="1" dirty="0">
                <a:solidFill>
                  <a:srgbClr val="FFFFFF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5708963"/>
            <a:ext cx="8229600" cy="569333"/>
            <a:chOff x="457200" y="5430561"/>
            <a:chExt cx="8229600" cy="569333"/>
          </a:xfrm>
        </p:grpSpPr>
        <p:sp>
          <p:nvSpPr>
            <p:cNvPr id="13" name="Rectangle 12"/>
            <p:cNvSpPr/>
            <p:nvPr/>
          </p:nvSpPr>
          <p:spPr>
            <a:xfrm>
              <a:off x="457200" y="5430561"/>
              <a:ext cx="8229600" cy="5693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20965" y="5463408"/>
              <a:ext cx="6842189" cy="461665"/>
              <a:chOff x="1220965" y="5463408"/>
              <a:chExt cx="6842189" cy="4616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220965" y="5463408"/>
                <a:ext cx="1531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Helvetica Neue Light"/>
                    <a:cs typeface="Helvetica Neue Light"/>
                  </a:rPr>
                  <a:t>Sequence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25363" y="5463408"/>
                <a:ext cx="14029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Helvetica Neue Light"/>
                    <a:cs typeface="Helvetica Neue Light"/>
                  </a:rPr>
                  <a:t>Structure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37150" y="5463408"/>
                <a:ext cx="1326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>
                    <a:latin typeface="Helvetica Neue Light"/>
                    <a:cs typeface="Helvetica Neue Light"/>
                  </a:rPr>
                  <a:t>Function</a:t>
                </a:r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2830864" y="5513586"/>
                <a:ext cx="1115788" cy="36130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5507022" y="5513586"/>
                <a:ext cx="1115788" cy="36130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074450" y="3100313"/>
            <a:ext cx="3990242" cy="2445173"/>
            <a:chOff x="4059852" y="2888656"/>
            <a:chExt cx="3990242" cy="2445173"/>
          </a:xfrm>
        </p:grpSpPr>
        <p:pic>
          <p:nvPicPr>
            <p:cNvPr id="21" name="Picture 20" descr="ParatopeEpitope_3sm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98" t="18132" r="15954" b="7496"/>
            <a:stretch/>
          </p:blipFill>
          <p:spPr>
            <a:xfrm>
              <a:off x="4059852" y="2888656"/>
              <a:ext cx="3990242" cy="244517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387014" y="4866697"/>
              <a:ext cx="1326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/>
                  <a:cs typeface="Helvetica Neue Light"/>
                </a:rPr>
                <a:t>PDB ID: 3SM5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8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42879" y="4183991"/>
            <a:ext cx="957442" cy="6023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Antibodies are produced by B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478" y="1417638"/>
            <a:ext cx="754568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Antibody generation is an integral part of B cell development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4196" y="2068192"/>
            <a:ext cx="8555610" cy="2262319"/>
            <a:chOff x="1099963" y="2068192"/>
            <a:chExt cx="6868819" cy="18162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2625" t="-1" b="73823"/>
            <a:stretch/>
          </p:blipFill>
          <p:spPr>
            <a:xfrm>
              <a:off x="1099963" y="2068192"/>
              <a:ext cx="6868819" cy="137636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165812" y="3501000"/>
              <a:ext cx="5794963" cy="383481"/>
            </a:xfrm>
            <a:prstGeom prst="rect">
              <a:avLst/>
            </a:prstGeom>
            <a:solidFill>
              <a:schemeClr val="accent3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Bone Marrow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4848" y="3501000"/>
              <a:ext cx="876769" cy="3834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Periphery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2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Antibody diversification is achieved primarily through four mechanisms</a:t>
            </a:r>
            <a:endParaRPr lang="en-US" dirty="0"/>
          </a:p>
        </p:txBody>
      </p:sp>
      <p:pic>
        <p:nvPicPr>
          <p:cNvPr id="4" name="Picture 3" descr="Figure3_v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55000" cy="3517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1000" y="5683803"/>
            <a:ext cx="427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… and affinity maturation.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V(D)J recombination</a:t>
            </a:r>
            <a:endParaRPr lang="en-US" dirty="0"/>
          </a:p>
        </p:txBody>
      </p:sp>
      <p:pic>
        <p:nvPicPr>
          <p:cNvPr id="4" name="Picture 3" descr="Figure3_v3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821" r="67080" b="10258"/>
          <a:stretch/>
        </p:blipFill>
        <p:spPr>
          <a:xfrm>
            <a:off x="2487203" y="1446559"/>
            <a:ext cx="4169597" cy="486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Junctional diversity</a:t>
            </a:r>
            <a:endParaRPr lang="en-US" dirty="0"/>
          </a:p>
        </p:txBody>
      </p:sp>
      <p:pic>
        <p:nvPicPr>
          <p:cNvPr id="4" name="Picture 3" descr="Figure3_v3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1" t="2576" r="33970" b="11677"/>
          <a:stretch/>
        </p:blipFill>
        <p:spPr>
          <a:xfrm>
            <a:off x="2511918" y="1508250"/>
            <a:ext cx="4120164" cy="46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lored_by_vdj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2" r="30151" b="1851"/>
          <a:stretch/>
        </p:blipFill>
        <p:spPr>
          <a:xfrm>
            <a:off x="1752600" y="2404443"/>
            <a:ext cx="5566756" cy="3861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V(D)J gene sequences mapped to CDRs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0895" y="2290418"/>
            <a:ext cx="7722214" cy="463778"/>
            <a:chOff x="667534" y="1780412"/>
            <a:chExt cx="7722214" cy="325602"/>
          </a:xfrm>
        </p:grpSpPr>
        <p:sp>
          <p:nvSpPr>
            <p:cNvPr id="4" name="Rectangle 3"/>
            <p:cNvSpPr/>
            <p:nvPr/>
          </p:nvSpPr>
          <p:spPr>
            <a:xfrm>
              <a:off x="667534" y="1780412"/>
              <a:ext cx="1237381" cy="325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4916" y="1780412"/>
              <a:ext cx="735106" cy="3256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CDR1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0022" y="1780412"/>
              <a:ext cx="1336720" cy="325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76742" y="1780412"/>
              <a:ext cx="731595" cy="3256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CDR2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08337" y="1780412"/>
              <a:ext cx="1206649" cy="325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4986" y="1780412"/>
              <a:ext cx="1237381" cy="3256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CDR3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52367" y="1780412"/>
              <a:ext cx="1237381" cy="325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FR4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0893" y="1592632"/>
            <a:ext cx="7722215" cy="509663"/>
            <a:chOff x="710893" y="1957606"/>
            <a:chExt cx="7722215" cy="682817"/>
          </a:xfrm>
        </p:grpSpPr>
        <p:grpSp>
          <p:nvGrpSpPr>
            <p:cNvPr id="12" name="Group 11"/>
            <p:cNvGrpSpPr/>
            <p:nvPr/>
          </p:nvGrpSpPr>
          <p:grpSpPr>
            <a:xfrm>
              <a:off x="710893" y="1957606"/>
              <a:ext cx="7722215" cy="682817"/>
              <a:chOff x="667534" y="1780412"/>
              <a:chExt cx="7722215" cy="32795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67534" y="1780412"/>
                <a:ext cx="5408592" cy="3279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43617" y="1782768"/>
                <a:ext cx="433150" cy="3256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20401" y="1780412"/>
                <a:ext cx="1369348" cy="327958"/>
              </a:xfrm>
              <a:prstGeom prst="rect">
                <a:avLst/>
              </a:prstGeom>
              <a:solidFill>
                <a:srgbClr val="FFF9A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</a:t>
                </a:r>
                <a:endParaRPr lang="en-US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820126" y="1959963"/>
              <a:ext cx="243634" cy="6804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9485" y="1959963"/>
              <a:ext cx="267491" cy="6804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53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Heavy/light chain pairing</a:t>
            </a:r>
            <a:endParaRPr lang="en-US" dirty="0"/>
          </a:p>
        </p:txBody>
      </p:sp>
      <p:pic>
        <p:nvPicPr>
          <p:cNvPr id="4" name="Picture 3" descr="Figure3_v3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4" t="9743" r="793" b="10719"/>
          <a:stretch/>
        </p:blipFill>
        <p:spPr>
          <a:xfrm>
            <a:off x="2362200" y="1600200"/>
            <a:ext cx="4409742" cy="46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2162"/>
            <a:ext cx="7772400" cy="1083238"/>
          </a:xfrm>
        </p:spPr>
        <p:txBody>
          <a:bodyPr>
            <a:noAutofit/>
          </a:bodyPr>
          <a:lstStyle/>
          <a:p>
            <a:r>
              <a:rPr lang="en-US" sz="3600" dirty="0"/>
              <a:t>Affinity </a:t>
            </a:r>
            <a:r>
              <a:rPr lang="en-US" sz="3600" dirty="0" smtClean="0"/>
              <a:t>maturation</a:t>
            </a:r>
            <a:endParaRPr lang="en-US" sz="36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989862" y="1589936"/>
            <a:ext cx="7164279" cy="4333024"/>
            <a:chOff x="1026098" y="1466016"/>
            <a:chExt cx="7164279" cy="4333024"/>
          </a:xfrm>
        </p:grpSpPr>
        <p:grpSp>
          <p:nvGrpSpPr>
            <p:cNvPr id="57" name="Group 56"/>
            <p:cNvGrpSpPr/>
            <p:nvPr/>
          </p:nvGrpSpPr>
          <p:grpSpPr>
            <a:xfrm>
              <a:off x="1026098" y="1951096"/>
              <a:ext cx="7091805" cy="3356803"/>
              <a:chOff x="1049282" y="1811686"/>
              <a:chExt cx="7091805" cy="335680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77528" t="11300" r="15061" b="75088"/>
              <a:stretch/>
            </p:blipFill>
            <p:spPr>
              <a:xfrm rot="7213938">
                <a:off x="3446251" y="2026106"/>
                <a:ext cx="725683" cy="89139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77528" t="11300" r="15061" b="75088"/>
              <a:stretch/>
            </p:blipFill>
            <p:spPr>
              <a:xfrm rot="1181165">
                <a:off x="3446251" y="4086610"/>
                <a:ext cx="725683" cy="891392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1049282" y="2909054"/>
                <a:ext cx="811273" cy="996527"/>
                <a:chOff x="944695" y="2748516"/>
                <a:chExt cx="811273" cy="99652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7528" t="11300" r="15061" b="75088"/>
                <a:stretch/>
              </p:blipFill>
              <p:spPr>
                <a:xfrm>
                  <a:off x="944695" y="2748516"/>
                  <a:ext cx="811273" cy="996527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1068937" y="3152588"/>
                  <a:ext cx="5819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Helvetica Neue"/>
                      <a:cs typeface="Helvetica Neue"/>
                    </a:rPr>
                    <a:t>AID</a:t>
                  </a:r>
                  <a:endParaRPr lang="en-US" b="1" dirty="0">
                    <a:solidFill>
                      <a:srgbClr val="FF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 rot="20885200">
                <a:off x="3816557" y="2397664"/>
                <a:ext cx="1797586" cy="2008478"/>
                <a:chOff x="3192767" y="2450353"/>
                <a:chExt cx="1457586" cy="162858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35067" b="89238" l="4360" r="31880"/>
                          </a14:imgEffect>
                          <a14:imgEffect>
                            <a14:saturation sat="200000"/>
                          </a14:imgEffect>
                        </a14:imgLayer>
                      </a14:imgProps>
                    </a:ext>
                  </a:extLst>
                </a:blip>
                <a:srcRect l="3269" t="34151" r="67484" b="10566"/>
                <a:stretch/>
              </p:blipFill>
              <p:spPr>
                <a:xfrm>
                  <a:off x="3192767" y="2450353"/>
                  <a:ext cx="1457586" cy="1628589"/>
                </a:xfrm>
                <a:prstGeom prst="rect">
                  <a:avLst/>
                </a:prstGeom>
              </p:spPr>
            </p:pic>
            <p:sp>
              <p:nvSpPr>
                <p:cNvPr id="12" name="Rounded Rectangle 11"/>
                <p:cNvSpPr/>
                <p:nvPr/>
              </p:nvSpPr>
              <p:spPr>
                <a:xfrm rot="16860000">
                  <a:off x="3509916" y="2692113"/>
                  <a:ext cx="245571" cy="2323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1901789" y="3764731"/>
                <a:ext cx="1321203" cy="661130"/>
              </a:xfrm>
              <a:prstGeom prst="straightConnector1">
                <a:avLst/>
              </a:prstGeom>
              <a:ln w="38100" cmpd="sng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814091" y="2166006"/>
                <a:ext cx="140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Neue"/>
                    <a:cs typeface="Helvetica Neue"/>
                  </a:rPr>
                  <a:t>High affinity</a:t>
                </a:r>
                <a:endParaRPr lang="en-US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833688" y="4457698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Neue"/>
                    <a:cs typeface="Helvetica Neue"/>
                  </a:rPr>
                  <a:t>Low affinity</a:t>
                </a:r>
                <a:endParaRPr lang="en-US" dirty="0">
                  <a:latin typeface="Helvetica Neue"/>
                  <a:cs typeface="Helvetica Neue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20700000">
                <a:off x="6465957" y="1906310"/>
                <a:ext cx="787804" cy="1062509"/>
                <a:chOff x="5141821" y="1943263"/>
                <a:chExt cx="787804" cy="1062509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7528" t="11300" r="15061" b="75088"/>
                <a:stretch/>
              </p:blipFill>
              <p:spPr>
                <a:xfrm rot="8100000">
                  <a:off x="5141821" y="1943263"/>
                  <a:ext cx="725683" cy="891392"/>
                </a:xfrm>
                <a:prstGeom prst="rect">
                  <a:avLst/>
                </a:prstGeom>
              </p:spPr>
            </p:pic>
            <p:sp>
              <p:nvSpPr>
                <p:cNvPr id="24" name="Rounded Rectangle 23"/>
                <p:cNvSpPr/>
                <p:nvPr/>
              </p:nvSpPr>
              <p:spPr>
                <a:xfrm rot="16860000">
                  <a:off x="5690670" y="2766818"/>
                  <a:ext cx="245571" cy="2323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3"/>
              <a:srcRect l="77528" t="11300" r="15061" b="75088"/>
              <a:stretch/>
            </p:blipFill>
            <p:spPr>
              <a:xfrm>
                <a:off x="6352737" y="4121907"/>
                <a:ext cx="725683" cy="891392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 flipV="1">
                <a:off x="1901789" y="2600600"/>
                <a:ext cx="1321203" cy="696922"/>
              </a:xfrm>
              <a:prstGeom prst="straightConnector1">
                <a:avLst/>
              </a:prstGeom>
              <a:ln w="38100" cmpd="sng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7555871" y="4154077"/>
                <a:ext cx="585216" cy="764364"/>
                <a:chOff x="6531518" y="3993540"/>
                <a:chExt cx="585216" cy="764364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758220" y="3993540"/>
                  <a:ext cx="132614" cy="22951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6531518" y="4172688"/>
                  <a:ext cx="585216" cy="585216"/>
                  <a:chOff x="6011564" y="4162196"/>
                  <a:chExt cx="585216" cy="585216"/>
                </a:xfrm>
              </p:grpSpPr>
              <p:sp>
                <p:nvSpPr>
                  <p:cNvPr id="31" name="Oval 30"/>
                  <p:cNvSpPr>
                    <a:spLocks noChangeAspect="1"/>
                  </p:cNvSpPr>
                  <p:nvPr/>
                </p:nvSpPr>
                <p:spPr>
                  <a:xfrm>
                    <a:off x="6011564" y="4162196"/>
                    <a:ext cx="585216" cy="58521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>
                    <a:spLocks noChangeAspect="1"/>
                  </p:cNvSpPr>
                  <p:nvPr/>
                </p:nvSpPr>
                <p:spPr>
                  <a:xfrm>
                    <a:off x="6074318" y="4254832"/>
                    <a:ext cx="457200" cy="4572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 rot="16200000">
                <a:off x="7464692" y="2445765"/>
                <a:ext cx="585216" cy="764364"/>
                <a:chOff x="6531518" y="3993540"/>
                <a:chExt cx="585216" cy="76436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6758220" y="3993540"/>
                  <a:ext cx="132614" cy="22951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mpd="sng">
                  <a:solidFill>
                    <a:srgbClr val="0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6531518" y="4172688"/>
                  <a:ext cx="585216" cy="585216"/>
                  <a:chOff x="6011564" y="4162196"/>
                  <a:chExt cx="585216" cy="585216"/>
                </a:xfrm>
              </p:grpSpPr>
              <p:sp>
                <p:nvSpPr>
                  <p:cNvPr id="42" name="Oval 41"/>
                  <p:cNvSpPr>
                    <a:spLocks noChangeAspect="1"/>
                  </p:cNvSpPr>
                  <p:nvPr/>
                </p:nvSpPr>
                <p:spPr>
                  <a:xfrm>
                    <a:off x="6011564" y="4162196"/>
                    <a:ext cx="585216" cy="58521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>
                    <a:spLocks noChangeAspect="1"/>
                  </p:cNvSpPr>
                  <p:nvPr/>
                </p:nvSpPr>
                <p:spPr>
                  <a:xfrm>
                    <a:off x="6074318" y="4254832"/>
                    <a:ext cx="457200" cy="4572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4" name="Freeform 53"/>
              <p:cNvSpPr/>
              <p:nvPr/>
            </p:nvSpPr>
            <p:spPr>
              <a:xfrm rot="245476">
                <a:off x="4259328" y="1811686"/>
                <a:ext cx="1951546" cy="372339"/>
              </a:xfrm>
              <a:custGeom>
                <a:avLst/>
                <a:gdLst>
                  <a:gd name="connsiteX0" fmla="*/ 0 w 1951546"/>
                  <a:gd name="connsiteY0" fmla="*/ 372339 h 372339"/>
                  <a:gd name="connsiteX1" fmla="*/ 913819 w 1951546"/>
                  <a:gd name="connsiteY1" fmla="*/ 590 h 372339"/>
                  <a:gd name="connsiteX2" fmla="*/ 1951546 w 1951546"/>
                  <a:gd name="connsiteY2" fmla="*/ 279402 h 372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51546" h="372339">
                    <a:moveTo>
                      <a:pt x="0" y="372339"/>
                    </a:moveTo>
                    <a:cubicBezTo>
                      <a:pt x="294280" y="194209"/>
                      <a:pt x="588561" y="16079"/>
                      <a:pt x="913819" y="590"/>
                    </a:cubicBezTo>
                    <a:cubicBezTo>
                      <a:pt x="1239077" y="-14899"/>
                      <a:pt x="1951546" y="279402"/>
                      <a:pt x="1951546" y="279402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21354524" flipV="1">
                <a:off x="4259328" y="4796150"/>
                <a:ext cx="1951546" cy="372339"/>
              </a:xfrm>
              <a:custGeom>
                <a:avLst/>
                <a:gdLst>
                  <a:gd name="connsiteX0" fmla="*/ 0 w 1951546"/>
                  <a:gd name="connsiteY0" fmla="*/ 372339 h 372339"/>
                  <a:gd name="connsiteX1" fmla="*/ 913819 w 1951546"/>
                  <a:gd name="connsiteY1" fmla="*/ 590 h 372339"/>
                  <a:gd name="connsiteX2" fmla="*/ 1951546 w 1951546"/>
                  <a:gd name="connsiteY2" fmla="*/ 279402 h 372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51546" h="372339">
                    <a:moveTo>
                      <a:pt x="0" y="372339"/>
                    </a:moveTo>
                    <a:cubicBezTo>
                      <a:pt x="294280" y="194209"/>
                      <a:pt x="588561" y="16079"/>
                      <a:pt x="913819" y="590"/>
                    </a:cubicBezTo>
                    <a:cubicBezTo>
                      <a:pt x="1239077" y="-14899"/>
                      <a:pt x="1951546" y="279402"/>
                      <a:pt x="1951546" y="279402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&quot;No&quot; Symbol 57"/>
            <p:cNvSpPr/>
            <p:nvPr/>
          </p:nvSpPr>
          <p:spPr>
            <a:xfrm>
              <a:off x="7024260" y="4261317"/>
              <a:ext cx="448145" cy="448145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rot="21434368">
              <a:off x="7062740" y="2059158"/>
              <a:ext cx="712469" cy="512109"/>
            </a:xfrm>
            <a:custGeom>
              <a:avLst/>
              <a:gdLst>
                <a:gd name="connsiteX0" fmla="*/ 712469 w 712469"/>
                <a:gd name="connsiteY0" fmla="*/ 512109 h 512109"/>
                <a:gd name="connsiteX1" fmla="*/ 449165 w 712469"/>
                <a:gd name="connsiteY1" fmla="*/ 16443 h 512109"/>
                <a:gd name="connsiteX2" fmla="*/ 0 w 712469"/>
                <a:gd name="connsiteY2" fmla="*/ 109380 h 51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469" h="512109">
                  <a:moveTo>
                    <a:pt x="712469" y="512109"/>
                  </a:moveTo>
                  <a:cubicBezTo>
                    <a:pt x="640189" y="297836"/>
                    <a:pt x="567910" y="83564"/>
                    <a:pt x="449165" y="16443"/>
                  </a:cubicBezTo>
                  <a:cubicBezTo>
                    <a:pt x="330420" y="-50679"/>
                    <a:pt x="0" y="109380"/>
                    <a:pt x="0" y="109380"/>
                  </a:cubicBezTo>
                </a:path>
              </a:pathLst>
            </a:custGeom>
            <a:ln w="38100" cmpd="sng">
              <a:solidFill>
                <a:schemeClr val="accent1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92568" y="1466016"/>
              <a:ext cx="996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Survival</a:t>
              </a:r>
            </a:p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signal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89851" y="5152709"/>
              <a:ext cx="1202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Death via </a:t>
              </a:r>
            </a:p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apoptosis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39023" y="3128604"/>
              <a:ext cx="15269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  <a:latin typeface="Helvetica Neue"/>
                  <a:cs typeface="Helvetica Neue"/>
                </a:rPr>
                <a:t>Follicular</a:t>
              </a:r>
            </a:p>
            <a:p>
              <a:pPr algn="ctr"/>
              <a:r>
                <a:rPr lang="en-US" dirty="0" smtClean="0">
                  <a:solidFill>
                    <a:schemeClr val="accent6"/>
                  </a:solidFill>
                  <a:latin typeface="Helvetica Neue"/>
                  <a:cs typeface="Helvetica Neue"/>
                </a:rPr>
                <a:t>dendritic cell</a:t>
              </a:r>
              <a:endParaRPr lang="en-US" dirty="0">
                <a:solidFill>
                  <a:schemeClr val="accent6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45830" y="3250024"/>
              <a:ext cx="744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Helvetica Neue"/>
                  <a:cs typeface="Helvetica Neue"/>
                </a:rPr>
                <a:t>T cell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8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Humanized antibodies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373" y="3893773"/>
            <a:ext cx="110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Mouse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Antibody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3001" y="3893773"/>
            <a:ext cx="110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  <a:latin typeface="Helvetica Neue"/>
                <a:cs typeface="Helvetica Neue"/>
              </a:rPr>
              <a:t>Human</a:t>
            </a:r>
          </a:p>
          <a:p>
            <a:pPr algn="ctr"/>
            <a:r>
              <a:rPr lang="en-US" dirty="0" smtClean="0">
                <a:solidFill>
                  <a:srgbClr val="800000"/>
                </a:solidFill>
                <a:latin typeface="Helvetica Neue"/>
                <a:cs typeface="Helvetica Neue"/>
              </a:rPr>
              <a:t>Antibody</a:t>
            </a:r>
            <a:endParaRPr lang="en-US" dirty="0">
              <a:solidFill>
                <a:srgbClr val="800000"/>
              </a:solidFill>
              <a:latin typeface="Helvetica Neue"/>
              <a:cs typeface="Helvetica Neue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9731" y="2116892"/>
            <a:ext cx="8564539" cy="1766510"/>
            <a:chOff x="289731" y="2116892"/>
            <a:chExt cx="8564539" cy="1766510"/>
          </a:xfrm>
        </p:grpSpPr>
        <p:grpSp>
          <p:nvGrpSpPr>
            <p:cNvPr id="6" name="Group 5"/>
            <p:cNvGrpSpPr/>
            <p:nvPr/>
          </p:nvGrpSpPr>
          <p:grpSpPr>
            <a:xfrm>
              <a:off x="289731" y="2116892"/>
              <a:ext cx="8564539" cy="1766510"/>
              <a:chOff x="442602" y="2116892"/>
              <a:chExt cx="8564539" cy="176651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l="16681" r="16216" b="58094"/>
              <a:stretch/>
            </p:blipFill>
            <p:spPr>
              <a:xfrm>
                <a:off x="442602" y="2118885"/>
                <a:ext cx="3503589" cy="176451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66580" t="51961" b="6432"/>
              <a:stretch/>
            </p:blipFill>
            <p:spPr>
              <a:xfrm>
                <a:off x="7262235" y="2116892"/>
                <a:ext cx="1744906" cy="175191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34426" t="51961" r="33420" b="6432"/>
            <a:stretch/>
          </p:blipFill>
          <p:spPr>
            <a:xfrm>
              <a:off x="3751760" y="2116892"/>
              <a:ext cx="1678802" cy="175191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51961" r="65574" b="6432"/>
            <a:stretch/>
          </p:blipFill>
          <p:spPr>
            <a:xfrm>
              <a:off x="5311892" y="2116892"/>
              <a:ext cx="1797472" cy="1751911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351994" y="3893773"/>
            <a:ext cx="110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Chimeric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Antibody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0049" y="3893773"/>
            <a:ext cx="135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Chimeric/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Humanized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Antibody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4253" y="3893773"/>
            <a:ext cx="135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Humanized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Antibody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834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What is an antibody</a:t>
            </a:r>
            <a:r>
              <a:rPr lang="en-US" dirty="0">
                <a:latin typeface="Helvetica Neue Light"/>
                <a:cs typeface="Helvetica Neue Light"/>
              </a:rPr>
              <a:t>? (</a:t>
            </a:r>
            <a:r>
              <a:rPr lang="en-US" dirty="0" smtClean="0">
                <a:latin typeface="Helvetica Neue Light"/>
                <a:cs typeface="Helvetica Neue Light"/>
              </a:rPr>
              <a:t>Structurally</a:t>
            </a:r>
            <a:r>
              <a:rPr lang="en-US" dirty="0">
                <a:latin typeface="Helvetica Neue Light"/>
                <a:cs typeface="Helvetica Neue Light"/>
              </a:rPr>
              <a:t>)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2724385" y="1890888"/>
            <a:ext cx="1805282" cy="180528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129866" y="1514747"/>
            <a:ext cx="6687938" cy="4847199"/>
            <a:chOff x="604972" y="1614582"/>
            <a:chExt cx="6710059" cy="4863233"/>
          </a:xfrm>
        </p:grpSpPr>
        <p:grpSp>
          <p:nvGrpSpPr>
            <p:cNvPr id="72" name="Group 71"/>
            <p:cNvGrpSpPr/>
            <p:nvPr/>
          </p:nvGrpSpPr>
          <p:grpSpPr>
            <a:xfrm>
              <a:off x="1986901" y="1924291"/>
              <a:ext cx="5174076" cy="4553524"/>
              <a:chOff x="1986901" y="1924291"/>
              <a:chExt cx="5174076" cy="455352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5691092" y="2499907"/>
                <a:ext cx="196236" cy="145255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10" idx="0"/>
              </p:cNvCxnSpPr>
              <p:nvPr/>
            </p:nvCxnSpPr>
            <p:spPr>
              <a:xfrm>
                <a:off x="2930255" y="3034404"/>
                <a:ext cx="39341" cy="48747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9" idx="0"/>
              </p:cNvCxnSpPr>
              <p:nvPr/>
            </p:nvCxnSpPr>
            <p:spPr>
              <a:xfrm>
                <a:off x="3375940" y="2588720"/>
                <a:ext cx="39341" cy="48747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780743" y="3439208"/>
                <a:ext cx="53214" cy="53214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272416" y="3488476"/>
                <a:ext cx="53214" cy="53214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1" idx="1"/>
                <a:endCxn id="32" idx="1"/>
              </p:cNvCxnSpPr>
              <p:nvPr/>
            </p:nvCxnSpPr>
            <p:spPr>
              <a:xfrm>
                <a:off x="4415837" y="3714986"/>
                <a:ext cx="326514" cy="0"/>
              </a:xfrm>
              <a:prstGeom prst="line">
                <a:avLst/>
              </a:prstGeom>
              <a:ln w="127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415837" y="3857979"/>
                <a:ext cx="338360" cy="1"/>
              </a:xfrm>
              <a:prstGeom prst="line">
                <a:avLst/>
              </a:prstGeom>
              <a:ln w="127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 flipH="1">
                <a:off x="4741467" y="3414890"/>
                <a:ext cx="249240" cy="827852"/>
              </a:xfrm>
              <a:custGeom>
                <a:avLst/>
                <a:gdLst>
                  <a:gd name="connsiteX0" fmla="*/ 0 w 226582"/>
                  <a:gd name="connsiteY0" fmla="*/ 0 h 752593"/>
                  <a:gd name="connsiteX1" fmla="*/ 225778 w 226582"/>
                  <a:gd name="connsiteY1" fmla="*/ 272815 h 752593"/>
                  <a:gd name="connsiteX2" fmla="*/ 75260 w 226582"/>
                  <a:gd name="connsiteY2" fmla="*/ 752593 h 75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82" h="752593">
                    <a:moveTo>
                      <a:pt x="0" y="0"/>
                    </a:moveTo>
                    <a:cubicBezTo>
                      <a:pt x="106617" y="73691"/>
                      <a:pt x="213235" y="147383"/>
                      <a:pt x="225778" y="272815"/>
                    </a:cubicBezTo>
                    <a:cubicBezTo>
                      <a:pt x="238321" y="398247"/>
                      <a:pt x="100346" y="671062"/>
                      <a:pt x="75260" y="752593"/>
                    </a:cubicBezTo>
                  </a:path>
                </a:pathLst>
              </a:cu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167481" y="3414890"/>
                <a:ext cx="249240" cy="827852"/>
              </a:xfrm>
              <a:custGeom>
                <a:avLst/>
                <a:gdLst>
                  <a:gd name="connsiteX0" fmla="*/ 0 w 226582"/>
                  <a:gd name="connsiteY0" fmla="*/ 0 h 752593"/>
                  <a:gd name="connsiteX1" fmla="*/ 225778 w 226582"/>
                  <a:gd name="connsiteY1" fmla="*/ 272815 h 752593"/>
                  <a:gd name="connsiteX2" fmla="*/ 75260 w 226582"/>
                  <a:gd name="connsiteY2" fmla="*/ 752593 h 75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82" h="752593">
                    <a:moveTo>
                      <a:pt x="0" y="0"/>
                    </a:moveTo>
                    <a:cubicBezTo>
                      <a:pt x="106617" y="73691"/>
                      <a:pt x="213235" y="147383"/>
                      <a:pt x="225778" y="272815"/>
                    </a:cubicBezTo>
                    <a:cubicBezTo>
                      <a:pt x="238321" y="398247"/>
                      <a:pt x="100346" y="671062"/>
                      <a:pt x="75260" y="752593"/>
                    </a:cubicBezTo>
                  </a:path>
                </a:pathLst>
              </a:cu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8900000">
                <a:off x="2988917" y="2699121"/>
                <a:ext cx="1185330" cy="1100666"/>
                <a:chOff x="2492966" y="2116667"/>
                <a:chExt cx="1185330" cy="110066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123259" y="2116667"/>
                  <a:ext cx="555037" cy="1100666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492966" y="2116667"/>
                  <a:ext cx="555037" cy="110066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 rot="2700000" flipH="1">
                <a:off x="5879687" y="1651477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2700000" flipH="1">
                <a:off x="4969754" y="2701354"/>
                <a:ext cx="1185330" cy="1100666"/>
                <a:chOff x="2492966" y="2116667"/>
                <a:chExt cx="1185330" cy="1100666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3123259" y="2116667"/>
                  <a:ext cx="555037" cy="1100666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2492966" y="2116667"/>
                  <a:ext cx="555037" cy="110066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ounded Rectangle 23"/>
              <p:cNvSpPr/>
              <p:nvPr/>
            </p:nvSpPr>
            <p:spPr>
              <a:xfrm flipH="1">
                <a:off x="3976010" y="4214195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 flipH="1">
                <a:off x="4606303" y="4214195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flipH="1">
                <a:off x="3973254" y="5377149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flipH="1">
                <a:off x="4603547" y="5377149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16" idx="0"/>
              </p:cNvCxnSpPr>
              <p:nvPr/>
            </p:nvCxnSpPr>
            <p:spPr>
              <a:xfrm flipV="1">
                <a:off x="6174405" y="3036637"/>
                <a:ext cx="39341" cy="48747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4" idx="2"/>
                <a:endCxn id="22" idx="0"/>
              </p:cNvCxnSpPr>
              <p:nvPr/>
            </p:nvCxnSpPr>
            <p:spPr>
              <a:xfrm flipH="1">
                <a:off x="4250772" y="5314861"/>
                <a:ext cx="2756" cy="62288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0"/>
                <a:endCxn id="25" idx="2"/>
              </p:cNvCxnSpPr>
              <p:nvPr/>
            </p:nvCxnSpPr>
            <p:spPr>
              <a:xfrm flipV="1">
                <a:off x="4881065" y="5314861"/>
                <a:ext cx="2756" cy="62288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528291" y="6237111"/>
                <a:ext cx="75256" cy="0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8" name="Rounded Rectangle 16"/>
              <p:cNvSpPr/>
              <p:nvPr/>
            </p:nvSpPr>
            <p:spPr>
              <a:xfrm rot="2700000">
                <a:off x="6333125" y="2087133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flipH="1">
                <a:off x="1986901" y="1927071"/>
                <a:ext cx="1544697" cy="1000100"/>
                <a:chOff x="5768680" y="2067284"/>
                <a:chExt cx="1544697" cy="1000100"/>
              </a:xfrm>
            </p:grpSpPr>
            <p:sp>
              <p:nvSpPr>
                <p:cNvPr id="69" name="Rounded Rectangle 16"/>
                <p:cNvSpPr/>
                <p:nvPr/>
              </p:nvSpPr>
              <p:spPr>
                <a:xfrm rot="2700000" flipH="1">
                  <a:off x="6041494" y="1794470"/>
                  <a:ext cx="555037" cy="1100666"/>
                </a:xfrm>
                <a:custGeom>
                  <a:avLst/>
                  <a:gdLst>
                    <a:gd name="connsiteX0" fmla="*/ 0 w 555037"/>
                    <a:gd name="connsiteY0" fmla="*/ 92508 h 1100666"/>
                    <a:gd name="connsiteX1" fmla="*/ 92508 w 555037"/>
                    <a:gd name="connsiteY1" fmla="*/ 0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0 w 555037"/>
                    <a:gd name="connsiteY0" fmla="*/ 9250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6651 w 555037"/>
                    <a:gd name="connsiteY0" fmla="*/ 258809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258809 h 1100666"/>
                    <a:gd name="connsiteX0" fmla="*/ 6651 w 555037"/>
                    <a:gd name="connsiteY0" fmla="*/ 32532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325328 h 1100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037" h="1100666">
                      <a:moveTo>
                        <a:pt x="6651" y="325328"/>
                      </a:moveTo>
                      <a:cubicBezTo>
                        <a:pt x="6651" y="274237"/>
                        <a:pt x="141197" y="272733"/>
                        <a:pt x="192288" y="272733"/>
                      </a:cubicBezTo>
                      <a:cubicBezTo>
                        <a:pt x="315628" y="272733"/>
                        <a:pt x="339189" y="0"/>
                        <a:pt x="462529" y="0"/>
                      </a:cubicBezTo>
                      <a:cubicBezTo>
                        <a:pt x="513620" y="0"/>
                        <a:pt x="555037" y="41417"/>
                        <a:pt x="555037" y="92508"/>
                      </a:cubicBezTo>
                      <a:lnTo>
                        <a:pt x="555037" y="1008158"/>
                      </a:lnTo>
                      <a:cubicBezTo>
                        <a:pt x="555037" y="1059249"/>
                        <a:pt x="513620" y="1100666"/>
                        <a:pt x="462529" y="1100666"/>
                      </a:cubicBezTo>
                      <a:lnTo>
                        <a:pt x="92508" y="1100666"/>
                      </a:lnTo>
                      <a:cubicBezTo>
                        <a:pt x="41417" y="1100666"/>
                        <a:pt x="0" y="1059249"/>
                        <a:pt x="0" y="1008158"/>
                      </a:cubicBezTo>
                      <a:lnTo>
                        <a:pt x="6651" y="32532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16"/>
                <p:cNvSpPr/>
                <p:nvPr/>
              </p:nvSpPr>
              <p:spPr>
                <a:xfrm rot="2700000">
                  <a:off x="6485525" y="2239533"/>
                  <a:ext cx="555037" cy="1100666"/>
                </a:xfrm>
                <a:custGeom>
                  <a:avLst/>
                  <a:gdLst>
                    <a:gd name="connsiteX0" fmla="*/ 0 w 555037"/>
                    <a:gd name="connsiteY0" fmla="*/ 92508 h 1100666"/>
                    <a:gd name="connsiteX1" fmla="*/ 92508 w 555037"/>
                    <a:gd name="connsiteY1" fmla="*/ 0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0 w 555037"/>
                    <a:gd name="connsiteY0" fmla="*/ 9250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6651 w 555037"/>
                    <a:gd name="connsiteY0" fmla="*/ 258809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258809 h 1100666"/>
                    <a:gd name="connsiteX0" fmla="*/ 6651 w 555037"/>
                    <a:gd name="connsiteY0" fmla="*/ 32532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325328 h 1100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037" h="1100666">
                      <a:moveTo>
                        <a:pt x="6651" y="325328"/>
                      </a:moveTo>
                      <a:cubicBezTo>
                        <a:pt x="6651" y="274237"/>
                        <a:pt x="141197" y="272733"/>
                        <a:pt x="192288" y="272733"/>
                      </a:cubicBezTo>
                      <a:cubicBezTo>
                        <a:pt x="315628" y="272733"/>
                        <a:pt x="339189" y="0"/>
                        <a:pt x="462529" y="0"/>
                      </a:cubicBezTo>
                      <a:cubicBezTo>
                        <a:pt x="513620" y="0"/>
                        <a:pt x="555037" y="41417"/>
                        <a:pt x="555037" y="92508"/>
                      </a:cubicBezTo>
                      <a:lnTo>
                        <a:pt x="555037" y="1008158"/>
                      </a:lnTo>
                      <a:cubicBezTo>
                        <a:pt x="555037" y="1059249"/>
                        <a:pt x="513620" y="1100666"/>
                        <a:pt x="462529" y="1100666"/>
                      </a:cubicBezTo>
                      <a:lnTo>
                        <a:pt x="92508" y="1100666"/>
                      </a:lnTo>
                      <a:cubicBezTo>
                        <a:pt x="41417" y="1100666"/>
                        <a:pt x="0" y="1059249"/>
                        <a:pt x="0" y="1008158"/>
                      </a:cubicBezTo>
                      <a:lnTo>
                        <a:pt x="6651" y="32532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6363338" y="3326484"/>
              <a:ext cx="951693" cy="83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Helvetica Neue Light"/>
                  <a:cs typeface="Helvetica Neue Light"/>
                </a:rPr>
                <a:t>Light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Helvetica Neue Light"/>
                  <a:cs typeface="Helvetica Neue Light"/>
                </a:rPr>
                <a:t>Chain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78585" y="1614582"/>
              <a:ext cx="1009136" cy="83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Heavy</a:t>
              </a:r>
            </a:p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Chain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70939" y="2837953"/>
              <a:ext cx="1233826" cy="83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Helvetica Neue Light"/>
                  <a:cs typeface="Helvetica Neue Light"/>
                </a:rPr>
                <a:t>Variable</a:t>
              </a:r>
            </a:p>
            <a:p>
              <a:pPr algn="ctr"/>
              <a:r>
                <a:rPr lang="en-US" sz="2400" dirty="0">
                  <a:latin typeface="Helvetica Neue Light"/>
                  <a:cs typeface="Helvetica Neue Light"/>
                </a:rPr>
                <a:t>Region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40654" y="3929597"/>
              <a:ext cx="1397583" cy="833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Helvetica Neue Light"/>
                  <a:cs typeface="Helvetica Neue Light"/>
                </a:rPr>
                <a:t>Constant</a:t>
              </a:r>
            </a:p>
            <a:p>
              <a:pPr algn="ctr"/>
              <a:r>
                <a:rPr lang="en-US" sz="2400" dirty="0">
                  <a:latin typeface="Helvetica Neue Light"/>
                  <a:cs typeface="Helvetica Neue Light"/>
                </a:rPr>
                <a:t>Region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 rot="18900000">
              <a:off x="1997271" y="1680497"/>
              <a:ext cx="606536" cy="57385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4972" y="1680611"/>
              <a:ext cx="1233892" cy="463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Helvetica Neue Light"/>
                  <a:cs typeface="Helvetica Neue Light"/>
                </a:rPr>
                <a:t>Antigen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5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Bispecific</a:t>
            </a:r>
            <a:r>
              <a:rPr lang="en-US" dirty="0" smtClean="0"/>
              <a:t> antibodies</a:t>
            </a:r>
            <a:endParaRPr lang="en-US" dirty="0"/>
          </a:p>
        </p:txBody>
      </p:sp>
      <p:pic>
        <p:nvPicPr>
          <p:cNvPr id="11" name="Picture 10" descr="Screen Shot 2016-04-22 at 12.5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05" y="1417639"/>
            <a:ext cx="6346790" cy="40551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3547" y="634640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Lewis, SM et al., Nat. Biotech., 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2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775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Helvetica Neue Light"/>
                <a:cs typeface="Helvetica Neue Light"/>
              </a:rPr>
              <a:t>Antibody structure: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North, Lehmann and </a:t>
            </a:r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Dunbrack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, J </a:t>
            </a:r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Mol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 Bio 2011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Morea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Tramontano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Rustici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Chothia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Lesk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, J </a:t>
            </a:r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Mol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 Bio 1998</a:t>
            </a:r>
          </a:p>
          <a:p>
            <a:pPr marL="457159" lvl="1" indent="0">
              <a:buNone/>
            </a:pPr>
            <a:endParaRPr lang="en-US" sz="2400" dirty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800" dirty="0">
                <a:solidFill>
                  <a:schemeClr val="tx1"/>
                </a:solidFill>
                <a:latin typeface="Helvetica Neue Light"/>
                <a:cs typeface="Helvetica Neue Light"/>
              </a:rPr>
              <a:t>Sequence analysis web tools: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IMGT V-Quest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IMGT </a:t>
            </a:r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DomainGapAlign</a:t>
            </a:r>
            <a:endParaRPr lang="en-US" sz="2400" dirty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pPr marL="457159" lvl="1" indent="0">
              <a:buNone/>
            </a:pPr>
            <a:endParaRPr lang="en-US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800" dirty="0">
                <a:solidFill>
                  <a:schemeClr val="tx1"/>
                </a:solidFill>
                <a:latin typeface="Helvetica Neue Light"/>
                <a:cs typeface="Helvetica Neue Light"/>
              </a:rPr>
              <a:t>Antibody numbering guide:</a:t>
            </a:r>
            <a:endParaRPr lang="en-US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AHo’s</a:t>
            </a:r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 Amazing Atlas of Antibody Anatomy</a:t>
            </a:r>
          </a:p>
          <a:p>
            <a:endParaRPr lang="en-US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28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Neue Light"/>
                <a:cs typeface="Helvetica Neue Light"/>
              </a:rPr>
              <a:t>Antibody terminology: </a:t>
            </a:r>
            <a:r>
              <a:rPr lang="en-US" dirty="0" err="1" smtClean="0">
                <a:latin typeface="Helvetica Neue Light"/>
                <a:cs typeface="Helvetica Neue Light"/>
              </a:rPr>
              <a:t>Ig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4141" y="1823436"/>
            <a:ext cx="7370116" cy="4538512"/>
            <a:chOff x="-233517" y="1924291"/>
            <a:chExt cx="7394494" cy="4553524"/>
          </a:xfrm>
        </p:grpSpPr>
        <p:grpSp>
          <p:nvGrpSpPr>
            <p:cNvPr id="72" name="Group 71"/>
            <p:cNvGrpSpPr/>
            <p:nvPr/>
          </p:nvGrpSpPr>
          <p:grpSpPr>
            <a:xfrm>
              <a:off x="1986901" y="1924291"/>
              <a:ext cx="5174076" cy="4553524"/>
              <a:chOff x="1986901" y="1924291"/>
              <a:chExt cx="5174076" cy="4553524"/>
            </a:xfrm>
          </p:grpSpPr>
          <p:cxnSp>
            <p:nvCxnSpPr>
              <p:cNvPr id="40" name="Straight Connector 39"/>
              <p:cNvCxnSpPr>
                <a:endCxn id="10" idx="0"/>
              </p:cNvCxnSpPr>
              <p:nvPr/>
            </p:nvCxnSpPr>
            <p:spPr>
              <a:xfrm>
                <a:off x="2930255" y="3034404"/>
                <a:ext cx="39341" cy="48747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9" idx="0"/>
              </p:cNvCxnSpPr>
              <p:nvPr/>
            </p:nvCxnSpPr>
            <p:spPr>
              <a:xfrm>
                <a:off x="3375940" y="2588720"/>
                <a:ext cx="39341" cy="48747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780743" y="3439208"/>
                <a:ext cx="53214" cy="53214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272416" y="3488476"/>
                <a:ext cx="53214" cy="53214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691092" y="2499907"/>
                <a:ext cx="196236" cy="145255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1" idx="1"/>
                <a:endCxn id="32" idx="1"/>
              </p:cNvCxnSpPr>
              <p:nvPr/>
            </p:nvCxnSpPr>
            <p:spPr>
              <a:xfrm>
                <a:off x="4415837" y="3714986"/>
                <a:ext cx="326514" cy="0"/>
              </a:xfrm>
              <a:prstGeom prst="line">
                <a:avLst/>
              </a:prstGeom>
              <a:ln w="127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415837" y="3857979"/>
                <a:ext cx="338360" cy="1"/>
              </a:xfrm>
              <a:prstGeom prst="line">
                <a:avLst/>
              </a:prstGeom>
              <a:ln w="127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 flipH="1">
                <a:off x="4741467" y="3414890"/>
                <a:ext cx="249240" cy="827852"/>
              </a:xfrm>
              <a:custGeom>
                <a:avLst/>
                <a:gdLst>
                  <a:gd name="connsiteX0" fmla="*/ 0 w 226582"/>
                  <a:gd name="connsiteY0" fmla="*/ 0 h 752593"/>
                  <a:gd name="connsiteX1" fmla="*/ 225778 w 226582"/>
                  <a:gd name="connsiteY1" fmla="*/ 272815 h 752593"/>
                  <a:gd name="connsiteX2" fmla="*/ 75260 w 226582"/>
                  <a:gd name="connsiteY2" fmla="*/ 752593 h 75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82" h="752593">
                    <a:moveTo>
                      <a:pt x="0" y="0"/>
                    </a:moveTo>
                    <a:cubicBezTo>
                      <a:pt x="106617" y="73691"/>
                      <a:pt x="213235" y="147383"/>
                      <a:pt x="225778" y="272815"/>
                    </a:cubicBezTo>
                    <a:cubicBezTo>
                      <a:pt x="238321" y="398247"/>
                      <a:pt x="100346" y="671062"/>
                      <a:pt x="75260" y="752593"/>
                    </a:cubicBezTo>
                  </a:path>
                </a:pathLst>
              </a:cu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167481" y="3414890"/>
                <a:ext cx="249240" cy="827852"/>
              </a:xfrm>
              <a:custGeom>
                <a:avLst/>
                <a:gdLst>
                  <a:gd name="connsiteX0" fmla="*/ 0 w 226582"/>
                  <a:gd name="connsiteY0" fmla="*/ 0 h 752593"/>
                  <a:gd name="connsiteX1" fmla="*/ 225778 w 226582"/>
                  <a:gd name="connsiteY1" fmla="*/ 272815 h 752593"/>
                  <a:gd name="connsiteX2" fmla="*/ 75260 w 226582"/>
                  <a:gd name="connsiteY2" fmla="*/ 752593 h 75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82" h="752593">
                    <a:moveTo>
                      <a:pt x="0" y="0"/>
                    </a:moveTo>
                    <a:cubicBezTo>
                      <a:pt x="106617" y="73691"/>
                      <a:pt x="213235" y="147383"/>
                      <a:pt x="225778" y="272815"/>
                    </a:cubicBezTo>
                    <a:cubicBezTo>
                      <a:pt x="238321" y="398247"/>
                      <a:pt x="100346" y="671062"/>
                      <a:pt x="75260" y="752593"/>
                    </a:cubicBezTo>
                  </a:path>
                </a:pathLst>
              </a:cu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8900000">
                <a:off x="2988916" y="2699120"/>
                <a:ext cx="1185330" cy="1100666"/>
                <a:chOff x="2492966" y="2116667"/>
                <a:chExt cx="1185330" cy="110066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123259" y="2116667"/>
                  <a:ext cx="555037" cy="110066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492966" y="2116667"/>
                  <a:ext cx="555037" cy="110066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 rot="2700000" flipH="1">
                <a:off x="5879687" y="1651477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2700000" flipH="1">
                <a:off x="4969754" y="2701354"/>
                <a:ext cx="1185330" cy="1100666"/>
                <a:chOff x="2492966" y="2116667"/>
                <a:chExt cx="1185330" cy="1100666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3123259" y="2116667"/>
                  <a:ext cx="555037" cy="110066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2492966" y="2116667"/>
                  <a:ext cx="555037" cy="110066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ounded Rectangle 23"/>
              <p:cNvSpPr/>
              <p:nvPr/>
            </p:nvSpPr>
            <p:spPr>
              <a:xfrm flipH="1">
                <a:off x="3976010" y="4214195"/>
                <a:ext cx="555037" cy="110066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4F62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 flipH="1">
                <a:off x="4606303" y="4214195"/>
                <a:ext cx="555037" cy="110066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4F62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flipH="1">
                <a:off x="3973254" y="5377149"/>
                <a:ext cx="555037" cy="110066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4F62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flipH="1">
                <a:off x="4603547" y="5377149"/>
                <a:ext cx="555037" cy="110066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4F62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16" idx="0"/>
              </p:cNvCxnSpPr>
              <p:nvPr/>
            </p:nvCxnSpPr>
            <p:spPr>
              <a:xfrm flipV="1">
                <a:off x="6174405" y="3036637"/>
                <a:ext cx="39341" cy="48747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4" idx="2"/>
                <a:endCxn id="22" idx="0"/>
              </p:cNvCxnSpPr>
              <p:nvPr/>
            </p:nvCxnSpPr>
            <p:spPr>
              <a:xfrm flipH="1">
                <a:off x="4250772" y="5314861"/>
                <a:ext cx="2756" cy="62288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0"/>
                <a:endCxn id="25" idx="2"/>
              </p:cNvCxnSpPr>
              <p:nvPr/>
            </p:nvCxnSpPr>
            <p:spPr>
              <a:xfrm flipV="1">
                <a:off x="4881065" y="5314861"/>
                <a:ext cx="2756" cy="62288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528291" y="6237111"/>
                <a:ext cx="75256" cy="0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8" name="Rounded Rectangle 16"/>
              <p:cNvSpPr/>
              <p:nvPr/>
            </p:nvSpPr>
            <p:spPr>
              <a:xfrm rot="2700000">
                <a:off x="6333125" y="2087133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flipH="1">
                <a:off x="1986901" y="1927071"/>
                <a:ext cx="1544697" cy="1000100"/>
                <a:chOff x="5768680" y="2067284"/>
                <a:chExt cx="1544697" cy="1000100"/>
              </a:xfrm>
            </p:grpSpPr>
            <p:sp>
              <p:nvSpPr>
                <p:cNvPr id="69" name="Rounded Rectangle 16"/>
                <p:cNvSpPr/>
                <p:nvPr/>
              </p:nvSpPr>
              <p:spPr>
                <a:xfrm rot="2700000" flipH="1">
                  <a:off x="6041494" y="1794470"/>
                  <a:ext cx="555037" cy="1100666"/>
                </a:xfrm>
                <a:custGeom>
                  <a:avLst/>
                  <a:gdLst>
                    <a:gd name="connsiteX0" fmla="*/ 0 w 555037"/>
                    <a:gd name="connsiteY0" fmla="*/ 92508 h 1100666"/>
                    <a:gd name="connsiteX1" fmla="*/ 92508 w 555037"/>
                    <a:gd name="connsiteY1" fmla="*/ 0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0 w 555037"/>
                    <a:gd name="connsiteY0" fmla="*/ 9250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6651 w 555037"/>
                    <a:gd name="connsiteY0" fmla="*/ 258809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258809 h 1100666"/>
                    <a:gd name="connsiteX0" fmla="*/ 6651 w 555037"/>
                    <a:gd name="connsiteY0" fmla="*/ 32532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325328 h 1100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037" h="1100666">
                      <a:moveTo>
                        <a:pt x="6651" y="325328"/>
                      </a:moveTo>
                      <a:cubicBezTo>
                        <a:pt x="6651" y="274237"/>
                        <a:pt x="141197" y="272733"/>
                        <a:pt x="192288" y="272733"/>
                      </a:cubicBezTo>
                      <a:cubicBezTo>
                        <a:pt x="315628" y="272733"/>
                        <a:pt x="339189" y="0"/>
                        <a:pt x="462529" y="0"/>
                      </a:cubicBezTo>
                      <a:cubicBezTo>
                        <a:pt x="513620" y="0"/>
                        <a:pt x="555037" y="41417"/>
                        <a:pt x="555037" y="92508"/>
                      </a:cubicBezTo>
                      <a:lnTo>
                        <a:pt x="555037" y="1008158"/>
                      </a:lnTo>
                      <a:cubicBezTo>
                        <a:pt x="555037" y="1059249"/>
                        <a:pt x="513620" y="1100666"/>
                        <a:pt x="462529" y="1100666"/>
                      </a:cubicBezTo>
                      <a:lnTo>
                        <a:pt x="92508" y="1100666"/>
                      </a:lnTo>
                      <a:cubicBezTo>
                        <a:pt x="41417" y="1100666"/>
                        <a:pt x="0" y="1059249"/>
                        <a:pt x="0" y="1008158"/>
                      </a:cubicBezTo>
                      <a:lnTo>
                        <a:pt x="6651" y="32532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16"/>
                <p:cNvSpPr/>
                <p:nvPr/>
              </p:nvSpPr>
              <p:spPr>
                <a:xfrm rot="2700000">
                  <a:off x="6485525" y="2239533"/>
                  <a:ext cx="555037" cy="1100666"/>
                </a:xfrm>
                <a:custGeom>
                  <a:avLst/>
                  <a:gdLst>
                    <a:gd name="connsiteX0" fmla="*/ 0 w 555037"/>
                    <a:gd name="connsiteY0" fmla="*/ 92508 h 1100666"/>
                    <a:gd name="connsiteX1" fmla="*/ 92508 w 555037"/>
                    <a:gd name="connsiteY1" fmla="*/ 0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0 w 555037"/>
                    <a:gd name="connsiteY0" fmla="*/ 9250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6651 w 555037"/>
                    <a:gd name="connsiteY0" fmla="*/ 258809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258809 h 1100666"/>
                    <a:gd name="connsiteX0" fmla="*/ 6651 w 555037"/>
                    <a:gd name="connsiteY0" fmla="*/ 32532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325328 h 1100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037" h="1100666">
                      <a:moveTo>
                        <a:pt x="6651" y="325328"/>
                      </a:moveTo>
                      <a:cubicBezTo>
                        <a:pt x="6651" y="274237"/>
                        <a:pt x="141197" y="272733"/>
                        <a:pt x="192288" y="272733"/>
                      </a:cubicBezTo>
                      <a:cubicBezTo>
                        <a:pt x="315628" y="272733"/>
                        <a:pt x="339189" y="0"/>
                        <a:pt x="462529" y="0"/>
                      </a:cubicBezTo>
                      <a:cubicBezTo>
                        <a:pt x="513620" y="0"/>
                        <a:pt x="555037" y="41417"/>
                        <a:pt x="555037" y="92508"/>
                      </a:cubicBezTo>
                      <a:lnTo>
                        <a:pt x="555037" y="1008158"/>
                      </a:lnTo>
                      <a:cubicBezTo>
                        <a:pt x="555037" y="1059249"/>
                        <a:pt x="513620" y="1100666"/>
                        <a:pt x="462529" y="1100666"/>
                      </a:cubicBezTo>
                      <a:lnTo>
                        <a:pt x="92508" y="1100666"/>
                      </a:lnTo>
                      <a:cubicBezTo>
                        <a:pt x="41417" y="1100666"/>
                        <a:pt x="0" y="1059249"/>
                        <a:pt x="0" y="1008158"/>
                      </a:cubicBezTo>
                      <a:lnTo>
                        <a:pt x="6651" y="325328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-233517" y="3714986"/>
              <a:ext cx="3832308" cy="95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Helvetica Neue Light"/>
                  <a:cs typeface="Helvetica Neue Light"/>
                </a:rPr>
                <a:t>“</a:t>
              </a:r>
              <a:r>
                <a:rPr lang="en-US" sz="2800" i="1" dirty="0">
                  <a:latin typeface="Helvetica Neue Light"/>
                  <a:cs typeface="Helvetica Neue Light"/>
                </a:rPr>
                <a:t>Immunoglobulin</a:t>
              </a:r>
              <a:r>
                <a:rPr lang="en-US" sz="2800" dirty="0">
                  <a:latin typeface="Helvetica Neue Light"/>
                  <a:cs typeface="Helvetica Neue Light"/>
                </a:rPr>
                <a:t>”</a:t>
              </a:r>
            </a:p>
            <a:p>
              <a:pPr algn="ctr"/>
              <a:r>
                <a:rPr lang="en-US" sz="2800" dirty="0">
                  <a:latin typeface="Helvetica Neue Light"/>
                  <a:cs typeface="Helvetica Neue Light"/>
                </a:rPr>
                <a:t>or “</a:t>
              </a:r>
              <a:r>
                <a:rPr lang="en-US" sz="2800" i="1" dirty="0">
                  <a:latin typeface="Helvetica Neue Light"/>
                  <a:cs typeface="Helvetica Neue Light"/>
                </a:rPr>
                <a:t>full length antibody</a:t>
              </a:r>
              <a:r>
                <a:rPr lang="en-US" sz="2800" dirty="0">
                  <a:latin typeface="Helvetica Neue Light"/>
                  <a:cs typeface="Helvetica Neue Light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3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Neue Light"/>
                <a:cs typeface="Helvetica Neue Light"/>
              </a:rPr>
              <a:t>Antibody terminology: Fab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009" y="1823436"/>
            <a:ext cx="6968248" cy="4538512"/>
            <a:chOff x="169681" y="1924291"/>
            <a:chExt cx="6991296" cy="4553524"/>
          </a:xfrm>
        </p:grpSpPr>
        <p:grpSp>
          <p:nvGrpSpPr>
            <p:cNvPr id="72" name="Group 71"/>
            <p:cNvGrpSpPr/>
            <p:nvPr/>
          </p:nvGrpSpPr>
          <p:grpSpPr>
            <a:xfrm>
              <a:off x="1986901" y="1924291"/>
              <a:ext cx="5174076" cy="4553524"/>
              <a:chOff x="1986901" y="1924291"/>
              <a:chExt cx="5174076" cy="4553524"/>
            </a:xfrm>
          </p:grpSpPr>
          <p:cxnSp>
            <p:nvCxnSpPr>
              <p:cNvPr id="40" name="Straight Connector 39"/>
              <p:cNvCxnSpPr>
                <a:endCxn id="10" idx="0"/>
              </p:cNvCxnSpPr>
              <p:nvPr/>
            </p:nvCxnSpPr>
            <p:spPr>
              <a:xfrm>
                <a:off x="2930255" y="3034404"/>
                <a:ext cx="39341" cy="48747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9" idx="0"/>
              </p:cNvCxnSpPr>
              <p:nvPr/>
            </p:nvCxnSpPr>
            <p:spPr>
              <a:xfrm>
                <a:off x="3375940" y="2588720"/>
                <a:ext cx="39341" cy="48747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780743" y="3439208"/>
                <a:ext cx="53214" cy="53214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272416" y="3488476"/>
                <a:ext cx="53214" cy="53214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691092" y="2499907"/>
                <a:ext cx="196236" cy="145255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1" idx="1"/>
                <a:endCxn id="32" idx="1"/>
              </p:cNvCxnSpPr>
              <p:nvPr/>
            </p:nvCxnSpPr>
            <p:spPr>
              <a:xfrm>
                <a:off x="4415837" y="3714986"/>
                <a:ext cx="326514" cy="0"/>
              </a:xfrm>
              <a:prstGeom prst="line">
                <a:avLst/>
              </a:prstGeom>
              <a:ln w="127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415837" y="3857979"/>
                <a:ext cx="338360" cy="1"/>
              </a:xfrm>
              <a:prstGeom prst="line">
                <a:avLst/>
              </a:prstGeom>
              <a:ln w="127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 flipH="1">
                <a:off x="4741467" y="3414890"/>
                <a:ext cx="249240" cy="827852"/>
              </a:xfrm>
              <a:custGeom>
                <a:avLst/>
                <a:gdLst>
                  <a:gd name="connsiteX0" fmla="*/ 0 w 226582"/>
                  <a:gd name="connsiteY0" fmla="*/ 0 h 752593"/>
                  <a:gd name="connsiteX1" fmla="*/ 225778 w 226582"/>
                  <a:gd name="connsiteY1" fmla="*/ 272815 h 752593"/>
                  <a:gd name="connsiteX2" fmla="*/ 75260 w 226582"/>
                  <a:gd name="connsiteY2" fmla="*/ 752593 h 75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82" h="752593">
                    <a:moveTo>
                      <a:pt x="0" y="0"/>
                    </a:moveTo>
                    <a:cubicBezTo>
                      <a:pt x="106617" y="73691"/>
                      <a:pt x="213235" y="147383"/>
                      <a:pt x="225778" y="272815"/>
                    </a:cubicBezTo>
                    <a:cubicBezTo>
                      <a:pt x="238321" y="398247"/>
                      <a:pt x="100346" y="671062"/>
                      <a:pt x="75260" y="752593"/>
                    </a:cubicBezTo>
                  </a:path>
                </a:pathLst>
              </a:cu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167481" y="3414890"/>
                <a:ext cx="249240" cy="827852"/>
              </a:xfrm>
              <a:custGeom>
                <a:avLst/>
                <a:gdLst>
                  <a:gd name="connsiteX0" fmla="*/ 0 w 226582"/>
                  <a:gd name="connsiteY0" fmla="*/ 0 h 752593"/>
                  <a:gd name="connsiteX1" fmla="*/ 225778 w 226582"/>
                  <a:gd name="connsiteY1" fmla="*/ 272815 h 752593"/>
                  <a:gd name="connsiteX2" fmla="*/ 75260 w 226582"/>
                  <a:gd name="connsiteY2" fmla="*/ 752593 h 75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82" h="752593">
                    <a:moveTo>
                      <a:pt x="0" y="0"/>
                    </a:moveTo>
                    <a:cubicBezTo>
                      <a:pt x="106617" y="73691"/>
                      <a:pt x="213235" y="147383"/>
                      <a:pt x="225778" y="272815"/>
                    </a:cubicBezTo>
                    <a:cubicBezTo>
                      <a:pt x="238321" y="398247"/>
                      <a:pt x="100346" y="671062"/>
                      <a:pt x="75260" y="752593"/>
                    </a:cubicBezTo>
                  </a:path>
                </a:pathLst>
              </a:cu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8900000">
                <a:off x="2988917" y="2699121"/>
                <a:ext cx="1185330" cy="1100666"/>
                <a:chOff x="2492966" y="2116667"/>
                <a:chExt cx="1185330" cy="110066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123259" y="2116667"/>
                  <a:ext cx="555037" cy="110066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492966" y="2116667"/>
                  <a:ext cx="555037" cy="1100666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 rot="2700000" flipH="1">
                <a:off x="5879687" y="1651477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2700000" flipH="1">
                <a:off x="4969754" y="2701354"/>
                <a:ext cx="1185330" cy="1100666"/>
                <a:chOff x="2492966" y="2116667"/>
                <a:chExt cx="1185330" cy="1100666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3123259" y="2116667"/>
                  <a:ext cx="555037" cy="1100666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2492966" y="2116667"/>
                  <a:ext cx="555037" cy="110066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ounded Rectangle 23"/>
              <p:cNvSpPr/>
              <p:nvPr/>
            </p:nvSpPr>
            <p:spPr>
              <a:xfrm flipH="1">
                <a:off x="3976010" y="4214195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 flipH="1">
                <a:off x="4606303" y="4214195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flipH="1">
                <a:off x="3973254" y="5377149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flipH="1">
                <a:off x="4603547" y="5377149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16" idx="0"/>
              </p:cNvCxnSpPr>
              <p:nvPr/>
            </p:nvCxnSpPr>
            <p:spPr>
              <a:xfrm flipV="1">
                <a:off x="6174405" y="3036637"/>
                <a:ext cx="39341" cy="48747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4" idx="2"/>
                <a:endCxn id="22" idx="0"/>
              </p:cNvCxnSpPr>
              <p:nvPr/>
            </p:nvCxnSpPr>
            <p:spPr>
              <a:xfrm flipH="1">
                <a:off x="4250772" y="5314861"/>
                <a:ext cx="2756" cy="62288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0"/>
                <a:endCxn id="25" idx="2"/>
              </p:cNvCxnSpPr>
              <p:nvPr/>
            </p:nvCxnSpPr>
            <p:spPr>
              <a:xfrm flipV="1">
                <a:off x="4881065" y="5314861"/>
                <a:ext cx="2756" cy="62288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528291" y="6237111"/>
                <a:ext cx="75256" cy="0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8" name="Rounded Rectangle 16"/>
              <p:cNvSpPr/>
              <p:nvPr/>
            </p:nvSpPr>
            <p:spPr>
              <a:xfrm rot="2700000">
                <a:off x="6333125" y="2087133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flipH="1">
                <a:off x="1986901" y="1927071"/>
                <a:ext cx="1544697" cy="1000100"/>
                <a:chOff x="5768680" y="2067284"/>
                <a:chExt cx="1544697" cy="1000100"/>
              </a:xfrm>
            </p:grpSpPr>
            <p:sp>
              <p:nvSpPr>
                <p:cNvPr id="69" name="Rounded Rectangle 16"/>
                <p:cNvSpPr/>
                <p:nvPr/>
              </p:nvSpPr>
              <p:spPr>
                <a:xfrm rot="2700000" flipH="1">
                  <a:off x="6041494" y="1794470"/>
                  <a:ext cx="555037" cy="1100666"/>
                </a:xfrm>
                <a:custGeom>
                  <a:avLst/>
                  <a:gdLst>
                    <a:gd name="connsiteX0" fmla="*/ 0 w 555037"/>
                    <a:gd name="connsiteY0" fmla="*/ 92508 h 1100666"/>
                    <a:gd name="connsiteX1" fmla="*/ 92508 w 555037"/>
                    <a:gd name="connsiteY1" fmla="*/ 0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0 w 555037"/>
                    <a:gd name="connsiteY0" fmla="*/ 9250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6651 w 555037"/>
                    <a:gd name="connsiteY0" fmla="*/ 258809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258809 h 1100666"/>
                    <a:gd name="connsiteX0" fmla="*/ 6651 w 555037"/>
                    <a:gd name="connsiteY0" fmla="*/ 32532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325328 h 1100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037" h="1100666">
                      <a:moveTo>
                        <a:pt x="6651" y="325328"/>
                      </a:moveTo>
                      <a:cubicBezTo>
                        <a:pt x="6651" y="274237"/>
                        <a:pt x="141197" y="272733"/>
                        <a:pt x="192288" y="272733"/>
                      </a:cubicBezTo>
                      <a:cubicBezTo>
                        <a:pt x="315628" y="272733"/>
                        <a:pt x="339189" y="0"/>
                        <a:pt x="462529" y="0"/>
                      </a:cubicBezTo>
                      <a:cubicBezTo>
                        <a:pt x="513620" y="0"/>
                        <a:pt x="555037" y="41417"/>
                        <a:pt x="555037" y="92508"/>
                      </a:cubicBezTo>
                      <a:lnTo>
                        <a:pt x="555037" y="1008158"/>
                      </a:lnTo>
                      <a:cubicBezTo>
                        <a:pt x="555037" y="1059249"/>
                        <a:pt x="513620" y="1100666"/>
                        <a:pt x="462529" y="1100666"/>
                      </a:cubicBezTo>
                      <a:lnTo>
                        <a:pt x="92508" y="1100666"/>
                      </a:lnTo>
                      <a:cubicBezTo>
                        <a:pt x="41417" y="1100666"/>
                        <a:pt x="0" y="1059249"/>
                        <a:pt x="0" y="1008158"/>
                      </a:cubicBezTo>
                      <a:lnTo>
                        <a:pt x="6651" y="32532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16"/>
                <p:cNvSpPr/>
                <p:nvPr/>
              </p:nvSpPr>
              <p:spPr>
                <a:xfrm rot="2700000">
                  <a:off x="6485525" y="2239533"/>
                  <a:ext cx="555037" cy="1100666"/>
                </a:xfrm>
                <a:custGeom>
                  <a:avLst/>
                  <a:gdLst>
                    <a:gd name="connsiteX0" fmla="*/ 0 w 555037"/>
                    <a:gd name="connsiteY0" fmla="*/ 92508 h 1100666"/>
                    <a:gd name="connsiteX1" fmla="*/ 92508 w 555037"/>
                    <a:gd name="connsiteY1" fmla="*/ 0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0 w 555037"/>
                    <a:gd name="connsiteY0" fmla="*/ 9250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6651 w 555037"/>
                    <a:gd name="connsiteY0" fmla="*/ 258809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258809 h 1100666"/>
                    <a:gd name="connsiteX0" fmla="*/ 6651 w 555037"/>
                    <a:gd name="connsiteY0" fmla="*/ 32532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325328 h 1100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037" h="1100666">
                      <a:moveTo>
                        <a:pt x="6651" y="325328"/>
                      </a:moveTo>
                      <a:cubicBezTo>
                        <a:pt x="6651" y="274237"/>
                        <a:pt x="141197" y="272733"/>
                        <a:pt x="192288" y="272733"/>
                      </a:cubicBezTo>
                      <a:cubicBezTo>
                        <a:pt x="315628" y="272733"/>
                        <a:pt x="339189" y="0"/>
                        <a:pt x="462529" y="0"/>
                      </a:cubicBezTo>
                      <a:cubicBezTo>
                        <a:pt x="513620" y="0"/>
                        <a:pt x="555037" y="41417"/>
                        <a:pt x="555037" y="92508"/>
                      </a:cubicBezTo>
                      <a:lnTo>
                        <a:pt x="555037" y="1008158"/>
                      </a:lnTo>
                      <a:cubicBezTo>
                        <a:pt x="555037" y="1059249"/>
                        <a:pt x="513620" y="1100666"/>
                        <a:pt x="462529" y="1100666"/>
                      </a:cubicBezTo>
                      <a:lnTo>
                        <a:pt x="92508" y="1100666"/>
                      </a:lnTo>
                      <a:cubicBezTo>
                        <a:pt x="41417" y="1100666"/>
                        <a:pt x="0" y="1059249"/>
                        <a:pt x="0" y="1008158"/>
                      </a:cubicBezTo>
                      <a:lnTo>
                        <a:pt x="6651" y="32532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169681" y="3326380"/>
              <a:ext cx="2781576" cy="95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Helvetica Neue Light"/>
                  <a:cs typeface="Helvetica Neue Light"/>
                </a:rPr>
                <a:t>“</a:t>
              </a:r>
              <a:r>
                <a:rPr lang="en-US" sz="2800" i="1" dirty="0">
                  <a:latin typeface="Helvetica Neue Light"/>
                  <a:cs typeface="Helvetica Neue Light"/>
                </a:rPr>
                <a:t>Fragment</a:t>
              </a:r>
            </a:p>
            <a:p>
              <a:pPr algn="ctr"/>
              <a:r>
                <a:rPr lang="en-US" sz="2800" i="1" dirty="0">
                  <a:latin typeface="Helvetica Neue Light"/>
                  <a:cs typeface="Helvetica Neue Light"/>
                </a:rPr>
                <a:t>antigen-binding</a:t>
              </a:r>
              <a:r>
                <a:rPr lang="en-US" sz="2800" dirty="0">
                  <a:latin typeface="Helvetica Neue Light"/>
                  <a:cs typeface="Helvetica Neue Light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Neue Light"/>
                <a:cs typeface="Helvetica Neue Light"/>
              </a:rPr>
              <a:t>Antibody terminology: </a:t>
            </a:r>
            <a:r>
              <a:rPr lang="en-US" dirty="0" err="1" smtClean="0">
                <a:latin typeface="Helvetica Neue Light"/>
                <a:cs typeface="Helvetica Neue Light"/>
              </a:rPr>
              <a:t>Fv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2564" y="1823436"/>
            <a:ext cx="6831694" cy="4538512"/>
            <a:chOff x="306686" y="1924291"/>
            <a:chExt cx="6854291" cy="4553524"/>
          </a:xfrm>
        </p:grpSpPr>
        <p:grpSp>
          <p:nvGrpSpPr>
            <p:cNvPr id="72" name="Group 71"/>
            <p:cNvGrpSpPr/>
            <p:nvPr/>
          </p:nvGrpSpPr>
          <p:grpSpPr>
            <a:xfrm>
              <a:off x="1986901" y="1924291"/>
              <a:ext cx="5174076" cy="4553524"/>
              <a:chOff x="1986901" y="1924291"/>
              <a:chExt cx="5174076" cy="4553524"/>
            </a:xfrm>
          </p:grpSpPr>
          <p:cxnSp>
            <p:nvCxnSpPr>
              <p:cNvPr id="40" name="Straight Connector 39"/>
              <p:cNvCxnSpPr>
                <a:endCxn id="10" idx="0"/>
              </p:cNvCxnSpPr>
              <p:nvPr/>
            </p:nvCxnSpPr>
            <p:spPr>
              <a:xfrm>
                <a:off x="2930255" y="3034404"/>
                <a:ext cx="39341" cy="48747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9" idx="0"/>
              </p:cNvCxnSpPr>
              <p:nvPr/>
            </p:nvCxnSpPr>
            <p:spPr>
              <a:xfrm>
                <a:off x="3375940" y="2588720"/>
                <a:ext cx="39341" cy="48747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780743" y="3439208"/>
                <a:ext cx="53214" cy="53214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272416" y="3488476"/>
                <a:ext cx="53214" cy="53214"/>
              </a:xfrm>
              <a:prstGeom prst="line">
                <a:avLst/>
              </a:prstGeom>
              <a:ln w="285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691092" y="2499907"/>
                <a:ext cx="196236" cy="145255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1" idx="1"/>
                <a:endCxn id="32" idx="1"/>
              </p:cNvCxnSpPr>
              <p:nvPr/>
            </p:nvCxnSpPr>
            <p:spPr>
              <a:xfrm>
                <a:off x="4415837" y="3714986"/>
                <a:ext cx="326514" cy="0"/>
              </a:xfrm>
              <a:prstGeom prst="line">
                <a:avLst/>
              </a:prstGeom>
              <a:ln w="127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415837" y="3857979"/>
                <a:ext cx="338360" cy="1"/>
              </a:xfrm>
              <a:prstGeom prst="line">
                <a:avLst/>
              </a:prstGeom>
              <a:ln w="127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 flipH="1">
                <a:off x="4741467" y="3414890"/>
                <a:ext cx="249240" cy="827852"/>
              </a:xfrm>
              <a:custGeom>
                <a:avLst/>
                <a:gdLst>
                  <a:gd name="connsiteX0" fmla="*/ 0 w 226582"/>
                  <a:gd name="connsiteY0" fmla="*/ 0 h 752593"/>
                  <a:gd name="connsiteX1" fmla="*/ 225778 w 226582"/>
                  <a:gd name="connsiteY1" fmla="*/ 272815 h 752593"/>
                  <a:gd name="connsiteX2" fmla="*/ 75260 w 226582"/>
                  <a:gd name="connsiteY2" fmla="*/ 752593 h 75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82" h="752593">
                    <a:moveTo>
                      <a:pt x="0" y="0"/>
                    </a:moveTo>
                    <a:cubicBezTo>
                      <a:pt x="106617" y="73691"/>
                      <a:pt x="213235" y="147383"/>
                      <a:pt x="225778" y="272815"/>
                    </a:cubicBezTo>
                    <a:cubicBezTo>
                      <a:pt x="238321" y="398247"/>
                      <a:pt x="100346" y="671062"/>
                      <a:pt x="75260" y="752593"/>
                    </a:cubicBezTo>
                  </a:path>
                </a:pathLst>
              </a:cu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167481" y="3414890"/>
                <a:ext cx="249240" cy="827852"/>
              </a:xfrm>
              <a:custGeom>
                <a:avLst/>
                <a:gdLst>
                  <a:gd name="connsiteX0" fmla="*/ 0 w 226582"/>
                  <a:gd name="connsiteY0" fmla="*/ 0 h 752593"/>
                  <a:gd name="connsiteX1" fmla="*/ 225778 w 226582"/>
                  <a:gd name="connsiteY1" fmla="*/ 272815 h 752593"/>
                  <a:gd name="connsiteX2" fmla="*/ 75260 w 226582"/>
                  <a:gd name="connsiteY2" fmla="*/ 752593 h 75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82" h="752593">
                    <a:moveTo>
                      <a:pt x="0" y="0"/>
                    </a:moveTo>
                    <a:cubicBezTo>
                      <a:pt x="106617" y="73691"/>
                      <a:pt x="213235" y="147383"/>
                      <a:pt x="225778" y="272815"/>
                    </a:cubicBezTo>
                    <a:cubicBezTo>
                      <a:pt x="238321" y="398247"/>
                      <a:pt x="100346" y="671062"/>
                      <a:pt x="75260" y="752593"/>
                    </a:cubicBezTo>
                  </a:path>
                </a:pathLst>
              </a:custGeom>
              <a:ln w="38100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8900000">
                <a:off x="2988917" y="2699121"/>
                <a:ext cx="1185330" cy="1100666"/>
                <a:chOff x="2492966" y="2116667"/>
                <a:chExt cx="1185330" cy="110066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123259" y="2116667"/>
                  <a:ext cx="555037" cy="1100666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492966" y="2116667"/>
                  <a:ext cx="555037" cy="110066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 rot="2700000" flipH="1">
                <a:off x="5879687" y="1651477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2700000" flipH="1">
                <a:off x="4969754" y="2701354"/>
                <a:ext cx="1185330" cy="1100666"/>
                <a:chOff x="2492966" y="2116667"/>
                <a:chExt cx="1185330" cy="1100666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3123259" y="2116667"/>
                  <a:ext cx="555037" cy="1100666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2492966" y="2116667"/>
                  <a:ext cx="555037" cy="110066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ounded Rectangle 23"/>
              <p:cNvSpPr/>
              <p:nvPr/>
            </p:nvSpPr>
            <p:spPr>
              <a:xfrm flipH="1">
                <a:off x="3976010" y="4214195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 flipH="1">
                <a:off x="4606303" y="4214195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flipH="1">
                <a:off x="3973254" y="5377149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flipH="1">
                <a:off x="4603547" y="5377149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16" idx="0"/>
              </p:cNvCxnSpPr>
              <p:nvPr/>
            </p:nvCxnSpPr>
            <p:spPr>
              <a:xfrm flipV="1">
                <a:off x="6174405" y="3036637"/>
                <a:ext cx="39341" cy="48747"/>
              </a:xfrm>
              <a:prstGeom prst="line">
                <a:avLst/>
              </a:prstGeom>
              <a:ln w="28575" cmpd="sng">
                <a:solidFill>
                  <a:srgbClr val="7F7F7F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4" idx="2"/>
                <a:endCxn id="22" idx="0"/>
              </p:cNvCxnSpPr>
              <p:nvPr/>
            </p:nvCxnSpPr>
            <p:spPr>
              <a:xfrm flipH="1">
                <a:off x="4250772" y="5314861"/>
                <a:ext cx="2756" cy="62288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0"/>
                <a:endCxn id="25" idx="2"/>
              </p:cNvCxnSpPr>
              <p:nvPr/>
            </p:nvCxnSpPr>
            <p:spPr>
              <a:xfrm flipV="1">
                <a:off x="4881065" y="5314861"/>
                <a:ext cx="2756" cy="62288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528291" y="6237111"/>
                <a:ext cx="75256" cy="0"/>
              </a:xfrm>
              <a:prstGeom prst="line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8" name="Rounded Rectangle 16"/>
              <p:cNvSpPr/>
              <p:nvPr/>
            </p:nvSpPr>
            <p:spPr>
              <a:xfrm rot="2700000">
                <a:off x="6333125" y="2087133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flipH="1">
                <a:off x="1986901" y="1927071"/>
                <a:ext cx="1544697" cy="1000100"/>
                <a:chOff x="5768680" y="2067284"/>
                <a:chExt cx="1544697" cy="1000100"/>
              </a:xfrm>
            </p:grpSpPr>
            <p:sp>
              <p:nvSpPr>
                <p:cNvPr id="69" name="Rounded Rectangle 16"/>
                <p:cNvSpPr/>
                <p:nvPr/>
              </p:nvSpPr>
              <p:spPr>
                <a:xfrm rot="2700000" flipH="1">
                  <a:off x="6041494" y="1794470"/>
                  <a:ext cx="555037" cy="1100666"/>
                </a:xfrm>
                <a:custGeom>
                  <a:avLst/>
                  <a:gdLst>
                    <a:gd name="connsiteX0" fmla="*/ 0 w 555037"/>
                    <a:gd name="connsiteY0" fmla="*/ 92508 h 1100666"/>
                    <a:gd name="connsiteX1" fmla="*/ 92508 w 555037"/>
                    <a:gd name="connsiteY1" fmla="*/ 0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0 w 555037"/>
                    <a:gd name="connsiteY0" fmla="*/ 9250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6651 w 555037"/>
                    <a:gd name="connsiteY0" fmla="*/ 258809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258809 h 1100666"/>
                    <a:gd name="connsiteX0" fmla="*/ 6651 w 555037"/>
                    <a:gd name="connsiteY0" fmla="*/ 32532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325328 h 1100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037" h="1100666">
                      <a:moveTo>
                        <a:pt x="6651" y="325328"/>
                      </a:moveTo>
                      <a:cubicBezTo>
                        <a:pt x="6651" y="274237"/>
                        <a:pt x="141197" y="272733"/>
                        <a:pt x="192288" y="272733"/>
                      </a:cubicBezTo>
                      <a:cubicBezTo>
                        <a:pt x="315628" y="272733"/>
                        <a:pt x="339189" y="0"/>
                        <a:pt x="462529" y="0"/>
                      </a:cubicBezTo>
                      <a:cubicBezTo>
                        <a:pt x="513620" y="0"/>
                        <a:pt x="555037" y="41417"/>
                        <a:pt x="555037" y="92508"/>
                      </a:cubicBezTo>
                      <a:lnTo>
                        <a:pt x="555037" y="1008158"/>
                      </a:lnTo>
                      <a:cubicBezTo>
                        <a:pt x="555037" y="1059249"/>
                        <a:pt x="513620" y="1100666"/>
                        <a:pt x="462529" y="1100666"/>
                      </a:cubicBezTo>
                      <a:lnTo>
                        <a:pt x="92508" y="1100666"/>
                      </a:lnTo>
                      <a:cubicBezTo>
                        <a:pt x="41417" y="1100666"/>
                        <a:pt x="0" y="1059249"/>
                        <a:pt x="0" y="1008158"/>
                      </a:cubicBezTo>
                      <a:lnTo>
                        <a:pt x="6651" y="32532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16"/>
                <p:cNvSpPr/>
                <p:nvPr/>
              </p:nvSpPr>
              <p:spPr>
                <a:xfrm rot="2700000">
                  <a:off x="6485525" y="2239533"/>
                  <a:ext cx="555037" cy="1100666"/>
                </a:xfrm>
                <a:custGeom>
                  <a:avLst/>
                  <a:gdLst>
                    <a:gd name="connsiteX0" fmla="*/ 0 w 555037"/>
                    <a:gd name="connsiteY0" fmla="*/ 92508 h 1100666"/>
                    <a:gd name="connsiteX1" fmla="*/ 92508 w 555037"/>
                    <a:gd name="connsiteY1" fmla="*/ 0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0 w 555037"/>
                    <a:gd name="connsiteY0" fmla="*/ 9250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0 w 555037"/>
                    <a:gd name="connsiteY8" fmla="*/ 92508 h 1100666"/>
                    <a:gd name="connsiteX0" fmla="*/ 6651 w 555037"/>
                    <a:gd name="connsiteY0" fmla="*/ 258809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258809 h 1100666"/>
                    <a:gd name="connsiteX0" fmla="*/ 6651 w 555037"/>
                    <a:gd name="connsiteY0" fmla="*/ 325328 h 1100666"/>
                    <a:gd name="connsiteX1" fmla="*/ 192288 w 555037"/>
                    <a:gd name="connsiteY1" fmla="*/ 272733 h 1100666"/>
                    <a:gd name="connsiteX2" fmla="*/ 462529 w 555037"/>
                    <a:gd name="connsiteY2" fmla="*/ 0 h 1100666"/>
                    <a:gd name="connsiteX3" fmla="*/ 555037 w 555037"/>
                    <a:gd name="connsiteY3" fmla="*/ 92508 h 1100666"/>
                    <a:gd name="connsiteX4" fmla="*/ 555037 w 555037"/>
                    <a:gd name="connsiteY4" fmla="*/ 1008158 h 1100666"/>
                    <a:gd name="connsiteX5" fmla="*/ 462529 w 555037"/>
                    <a:gd name="connsiteY5" fmla="*/ 1100666 h 1100666"/>
                    <a:gd name="connsiteX6" fmla="*/ 92508 w 555037"/>
                    <a:gd name="connsiteY6" fmla="*/ 1100666 h 1100666"/>
                    <a:gd name="connsiteX7" fmla="*/ 0 w 555037"/>
                    <a:gd name="connsiteY7" fmla="*/ 1008158 h 1100666"/>
                    <a:gd name="connsiteX8" fmla="*/ 6651 w 555037"/>
                    <a:gd name="connsiteY8" fmla="*/ 325328 h 1100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037" h="1100666">
                      <a:moveTo>
                        <a:pt x="6651" y="325328"/>
                      </a:moveTo>
                      <a:cubicBezTo>
                        <a:pt x="6651" y="274237"/>
                        <a:pt x="141197" y="272733"/>
                        <a:pt x="192288" y="272733"/>
                      </a:cubicBezTo>
                      <a:cubicBezTo>
                        <a:pt x="315628" y="272733"/>
                        <a:pt x="339189" y="0"/>
                        <a:pt x="462529" y="0"/>
                      </a:cubicBezTo>
                      <a:cubicBezTo>
                        <a:pt x="513620" y="0"/>
                        <a:pt x="555037" y="41417"/>
                        <a:pt x="555037" y="92508"/>
                      </a:cubicBezTo>
                      <a:lnTo>
                        <a:pt x="555037" y="1008158"/>
                      </a:lnTo>
                      <a:cubicBezTo>
                        <a:pt x="555037" y="1059249"/>
                        <a:pt x="513620" y="1100666"/>
                        <a:pt x="462529" y="1100666"/>
                      </a:cubicBezTo>
                      <a:lnTo>
                        <a:pt x="92508" y="1100666"/>
                      </a:lnTo>
                      <a:cubicBezTo>
                        <a:pt x="41417" y="1100666"/>
                        <a:pt x="0" y="1059249"/>
                        <a:pt x="0" y="1008158"/>
                      </a:cubicBezTo>
                      <a:lnTo>
                        <a:pt x="6651" y="32532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306686" y="2886918"/>
              <a:ext cx="1899760" cy="95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Helvetica Neue Light"/>
                  <a:cs typeface="Helvetica Neue Light"/>
                </a:rPr>
                <a:t>“</a:t>
              </a:r>
              <a:r>
                <a:rPr lang="en-US" sz="2800" i="1" dirty="0">
                  <a:latin typeface="Helvetica Neue Light"/>
                  <a:cs typeface="Helvetica Neue Light"/>
                </a:rPr>
                <a:t>Fragment</a:t>
              </a:r>
            </a:p>
            <a:p>
              <a:pPr algn="ctr"/>
              <a:r>
                <a:rPr lang="en-US" sz="2800" i="1" dirty="0">
                  <a:latin typeface="Helvetica Neue Light"/>
                  <a:cs typeface="Helvetica Neue Light"/>
                </a:rPr>
                <a:t>variable</a:t>
              </a:r>
              <a:r>
                <a:rPr lang="en-US" sz="2800" dirty="0">
                  <a:latin typeface="Helvetica Neue Light"/>
                  <a:cs typeface="Helvetica Neue Light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Neue Light"/>
                <a:cs typeface="Helvetica Neue Light"/>
              </a:rPr>
              <a:t>What is an antibody? (Structurally)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42" name="Picture 41" descr="Figure3_v3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4" t="7785" r="793" b="27267"/>
          <a:stretch/>
        </p:blipFill>
        <p:spPr>
          <a:xfrm>
            <a:off x="156029" y="2057400"/>
            <a:ext cx="4196550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4553857" cy="40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immunoglobulin domain fold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310" t="7450" r="4584" b="8296"/>
          <a:stretch/>
        </p:blipFill>
        <p:spPr>
          <a:xfrm>
            <a:off x="1055234" y="1417639"/>
            <a:ext cx="7033533" cy="4985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7252" y="6403197"/>
            <a:ext cx="2014757" cy="36933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dirty="0" smtClean="0"/>
              <a:t>Anthony S. </a:t>
            </a:r>
            <a:r>
              <a:rPr lang="en-US" dirty="0" err="1" smtClean="0"/>
              <a:t>Serianni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Complementarity determining regions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9976" y="1609389"/>
            <a:ext cx="8387893" cy="4715211"/>
            <a:chOff x="-748567" y="1484875"/>
            <a:chExt cx="8387893" cy="4715211"/>
          </a:xfrm>
        </p:grpSpPr>
        <p:pic>
          <p:nvPicPr>
            <p:cNvPr id="5" name="Picture 4" descr="CDR_Loops_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04" t="32296" r="19664" b="10106"/>
            <a:stretch/>
          </p:blipFill>
          <p:spPr>
            <a:xfrm>
              <a:off x="1504675" y="1484875"/>
              <a:ext cx="6134651" cy="471521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60236" y="2445663"/>
              <a:ext cx="922637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+mn-lt"/>
                  <a:cs typeface="Helvetica Neue"/>
                </a:rPr>
                <a:t>HCDR1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0184" y="2514047"/>
              <a:ext cx="922637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+mn-lt"/>
                  <a:cs typeface="Helvetica Neue"/>
                </a:rPr>
                <a:t>HCDR2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30426" y="1511708"/>
              <a:ext cx="922637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DAAF2E"/>
                  </a:solidFill>
                  <a:latin typeface="+mn-lt"/>
                  <a:cs typeface="Helvetica Neue"/>
                </a:rPr>
                <a:t>HCDR3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5625" y="2083554"/>
              <a:ext cx="907010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+mn-lt"/>
                  <a:cs typeface="Helvetica Neue"/>
                </a:rPr>
                <a:t>LCDR3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932" y="1932775"/>
              <a:ext cx="907010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D302"/>
                  </a:solidFill>
                  <a:latin typeface="+mn-lt"/>
                  <a:cs typeface="Helvetica Neue"/>
                </a:rPr>
                <a:t>LCDR1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5075" y="3099664"/>
              <a:ext cx="907010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366FF"/>
                  </a:solidFill>
                  <a:latin typeface="+mn-lt"/>
                  <a:cs typeface="Helvetica Neue"/>
                </a:rPr>
                <a:t>LCDR2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748567" y="5514286"/>
              <a:ext cx="1377417" cy="584767"/>
            </a:xfrm>
            <a:prstGeom prst="rect">
              <a:avLst/>
            </a:prstGeom>
            <a:noFill/>
          </p:spPr>
          <p:txBody>
            <a:bodyPr wrap="square" lIns="0" tIns="45716" rIns="0" bIns="45716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Helvetica Neue Light"/>
                </a:rPr>
                <a:t>CH65</a:t>
              </a:r>
            </a:p>
            <a:p>
              <a:pPr algn="ctr"/>
              <a:r>
                <a:rPr lang="en-US" sz="1600" dirty="0">
                  <a:latin typeface="+mn-lt"/>
                  <a:cs typeface="Helvetica Neue Light"/>
                </a:rPr>
                <a:t>PDBID: 3SM5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7448" y="5704049"/>
              <a:ext cx="1282578" cy="338546"/>
            </a:xfrm>
            <a:prstGeom prst="rect">
              <a:avLst/>
            </a:prstGeom>
            <a:noFill/>
          </p:spPr>
          <p:txBody>
            <a:bodyPr wrap="square" lIns="91432" tIns="45716" rIns="91432" bIns="45716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Helvetica Neue"/>
                </a:rPr>
                <a:t>Framework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Neu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84662" y="1849333"/>
            <a:ext cx="1946891" cy="1713391"/>
            <a:chOff x="1986901" y="1924291"/>
            <a:chExt cx="5174076" cy="4553524"/>
          </a:xfrm>
        </p:grpSpPr>
        <p:cxnSp>
          <p:nvCxnSpPr>
            <p:cNvPr id="21" name="Straight Connector 20"/>
            <p:cNvCxnSpPr>
              <a:endCxn id="48" idx="0"/>
            </p:cNvCxnSpPr>
            <p:nvPr/>
          </p:nvCxnSpPr>
          <p:spPr>
            <a:xfrm>
              <a:off x="2930255" y="3034404"/>
              <a:ext cx="39341" cy="48747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47" idx="0"/>
            </p:cNvCxnSpPr>
            <p:nvPr/>
          </p:nvCxnSpPr>
          <p:spPr>
            <a:xfrm>
              <a:off x="3375940" y="2588720"/>
              <a:ext cx="39341" cy="48747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780743" y="3439208"/>
              <a:ext cx="53214" cy="53214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72416" y="3488476"/>
              <a:ext cx="53214" cy="53214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91092" y="2499907"/>
              <a:ext cx="196236" cy="145255"/>
            </a:xfrm>
            <a:prstGeom prst="line">
              <a:avLst/>
            </a:prstGeom>
            <a:ln w="28575" cmpd="sng">
              <a:solidFill>
                <a:srgbClr val="7F7F7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9" idx="1"/>
              <a:endCxn id="28" idx="1"/>
            </p:cNvCxnSpPr>
            <p:nvPr/>
          </p:nvCxnSpPr>
          <p:spPr>
            <a:xfrm>
              <a:off x="4415837" y="3714986"/>
              <a:ext cx="326514" cy="0"/>
            </a:xfrm>
            <a:prstGeom prst="line">
              <a:avLst/>
            </a:prstGeom>
            <a:ln w="12700" cmpd="sng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15837" y="3857979"/>
              <a:ext cx="338360" cy="1"/>
            </a:xfrm>
            <a:prstGeom prst="line">
              <a:avLst/>
            </a:prstGeom>
            <a:ln w="12700" cmpd="sng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 flipH="1">
              <a:off x="4741467" y="3414890"/>
              <a:ext cx="249240" cy="827852"/>
            </a:xfrm>
            <a:custGeom>
              <a:avLst/>
              <a:gdLst>
                <a:gd name="connsiteX0" fmla="*/ 0 w 226582"/>
                <a:gd name="connsiteY0" fmla="*/ 0 h 752593"/>
                <a:gd name="connsiteX1" fmla="*/ 225778 w 226582"/>
                <a:gd name="connsiteY1" fmla="*/ 272815 h 752593"/>
                <a:gd name="connsiteX2" fmla="*/ 75260 w 226582"/>
                <a:gd name="connsiteY2" fmla="*/ 752593 h 75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82" h="752593">
                  <a:moveTo>
                    <a:pt x="0" y="0"/>
                  </a:moveTo>
                  <a:cubicBezTo>
                    <a:pt x="106617" y="73691"/>
                    <a:pt x="213235" y="147383"/>
                    <a:pt x="225778" y="272815"/>
                  </a:cubicBezTo>
                  <a:cubicBezTo>
                    <a:pt x="238321" y="398247"/>
                    <a:pt x="100346" y="671062"/>
                    <a:pt x="75260" y="752593"/>
                  </a:cubicBezTo>
                </a:path>
              </a:pathLst>
            </a:custGeom>
            <a:ln w="381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167481" y="3414890"/>
              <a:ext cx="249240" cy="827852"/>
            </a:xfrm>
            <a:custGeom>
              <a:avLst/>
              <a:gdLst>
                <a:gd name="connsiteX0" fmla="*/ 0 w 226582"/>
                <a:gd name="connsiteY0" fmla="*/ 0 h 752593"/>
                <a:gd name="connsiteX1" fmla="*/ 225778 w 226582"/>
                <a:gd name="connsiteY1" fmla="*/ 272815 h 752593"/>
                <a:gd name="connsiteX2" fmla="*/ 75260 w 226582"/>
                <a:gd name="connsiteY2" fmla="*/ 752593 h 75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82" h="752593">
                  <a:moveTo>
                    <a:pt x="0" y="0"/>
                  </a:moveTo>
                  <a:cubicBezTo>
                    <a:pt x="106617" y="73691"/>
                    <a:pt x="213235" y="147383"/>
                    <a:pt x="225778" y="272815"/>
                  </a:cubicBezTo>
                  <a:cubicBezTo>
                    <a:pt x="238321" y="398247"/>
                    <a:pt x="100346" y="671062"/>
                    <a:pt x="75260" y="752593"/>
                  </a:cubicBezTo>
                </a:path>
              </a:pathLst>
            </a:custGeom>
            <a:ln w="3810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 rot="18900000">
              <a:off x="2988917" y="2699121"/>
              <a:ext cx="1185330" cy="1100666"/>
              <a:chOff x="2492966" y="2116667"/>
              <a:chExt cx="1185330" cy="1100666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123259" y="2116667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2966" y="2116667"/>
                <a:ext cx="555037" cy="110066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16"/>
            <p:cNvSpPr/>
            <p:nvPr/>
          </p:nvSpPr>
          <p:spPr>
            <a:xfrm rot="2700000" flipH="1">
              <a:off x="5879687" y="1651477"/>
              <a:ext cx="555037" cy="1100666"/>
            </a:xfrm>
            <a:custGeom>
              <a:avLst/>
              <a:gdLst>
                <a:gd name="connsiteX0" fmla="*/ 0 w 555037"/>
                <a:gd name="connsiteY0" fmla="*/ 92508 h 1100666"/>
                <a:gd name="connsiteX1" fmla="*/ 92508 w 555037"/>
                <a:gd name="connsiteY1" fmla="*/ 0 h 1100666"/>
                <a:gd name="connsiteX2" fmla="*/ 462529 w 555037"/>
                <a:gd name="connsiteY2" fmla="*/ 0 h 1100666"/>
                <a:gd name="connsiteX3" fmla="*/ 555037 w 555037"/>
                <a:gd name="connsiteY3" fmla="*/ 92508 h 1100666"/>
                <a:gd name="connsiteX4" fmla="*/ 555037 w 555037"/>
                <a:gd name="connsiteY4" fmla="*/ 1008158 h 1100666"/>
                <a:gd name="connsiteX5" fmla="*/ 462529 w 555037"/>
                <a:gd name="connsiteY5" fmla="*/ 1100666 h 1100666"/>
                <a:gd name="connsiteX6" fmla="*/ 92508 w 555037"/>
                <a:gd name="connsiteY6" fmla="*/ 1100666 h 1100666"/>
                <a:gd name="connsiteX7" fmla="*/ 0 w 555037"/>
                <a:gd name="connsiteY7" fmla="*/ 1008158 h 1100666"/>
                <a:gd name="connsiteX8" fmla="*/ 0 w 555037"/>
                <a:gd name="connsiteY8" fmla="*/ 92508 h 1100666"/>
                <a:gd name="connsiteX0" fmla="*/ 0 w 555037"/>
                <a:gd name="connsiteY0" fmla="*/ 92508 h 1100666"/>
                <a:gd name="connsiteX1" fmla="*/ 192288 w 555037"/>
                <a:gd name="connsiteY1" fmla="*/ 272733 h 1100666"/>
                <a:gd name="connsiteX2" fmla="*/ 462529 w 555037"/>
                <a:gd name="connsiteY2" fmla="*/ 0 h 1100666"/>
                <a:gd name="connsiteX3" fmla="*/ 555037 w 555037"/>
                <a:gd name="connsiteY3" fmla="*/ 92508 h 1100666"/>
                <a:gd name="connsiteX4" fmla="*/ 555037 w 555037"/>
                <a:gd name="connsiteY4" fmla="*/ 1008158 h 1100666"/>
                <a:gd name="connsiteX5" fmla="*/ 462529 w 555037"/>
                <a:gd name="connsiteY5" fmla="*/ 1100666 h 1100666"/>
                <a:gd name="connsiteX6" fmla="*/ 92508 w 555037"/>
                <a:gd name="connsiteY6" fmla="*/ 1100666 h 1100666"/>
                <a:gd name="connsiteX7" fmla="*/ 0 w 555037"/>
                <a:gd name="connsiteY7" fmla="*/ 1008158 h 1100666"/>
                <a:gd name="connsiteX8" fmla="*/ 0 w 555037"/>
                <a:gd name="connsiteY8" fmla="*/ 92508 h 1100666"/>
                <a:gd name="connsiteX0" fmla="*/ 6651 w 555037"/>
                <a:gd name="connsiteY0" fmla="*/ 258809 h 1100666"/>
                <a:gd name="connsiteX1" fmla="*/ 192288 w 555037"/>
                <a:gd name="connsiteY1" fmla="*/ 272733 h 1100666"/>
                <a:gd name="connsiteX2" fmla="*/ 462529 w 555037"/>
                <a:gd name="connsiteY2" fmla="*/ 0 h 1100666"/>
                <a:gd name="connsiteX3" fmla="*/ 555037 w 555037"/>
                <a:gd name="connsiteY3" fmla="*/ 92508 h 1100666"/>
                <a:gd name="connsiteX4" fmla="*/ 555037 w 555037"/>
                <a:gd name="connsiteY4" fmla="*/ 1008158 h 1100666"/>
                <a:gd name="connsiteX5" fmla="*/ 462529 w 555037"/>
                <a:gd name="connsiteY5" fmla="*/ 1100666 h 1100666"/>
                <a:gd name="connsiteX6" fmla="*/ 92508 w 555037"/>
                <a:gd name="connsiteY6" fmla="*/ 1100666 h 1100666"/>
                <a:gd name="connsiteX7" fmla="*/ 0 w 555037"/>
                <a:gd name="connsiteY7" fmla="*/ 1008158 h 1100666"/>
                <a:gd name="connsiteX8" fmla="*/ 6651 w 555037"/>
                <a:gd name="connsiteY8" fmla="*/ 258809 h 1100666"/>
                <a:gd name="connsiteX0" fmla="*/ 6651 w 555037"/>
                <a:gd name="connsiteY0" fmla="*/ 325328 h 1100666"/>
                <a:gd name="connsiteX1" fmla="*/ 192288 w 555037"/>
                <a:gd name="connsiteY1" fmla="*/ 272733 h 1100666"/>
                <a:gd name="connsiteX2" fmla="*/ 462529 w 555037"/>
                <a:gd name="connsiteY2" fmla="*/ 0 h 1100666"/>
                <a:gd name="connsiteX3" fmla="*/ 555037 w 555037"/>
                <a:gd name="connsiteY3" fmla="*/ 92508 h 1100666"/>
                <a:gd name="connsiteX4" fmla="*/ 555037 w 555037"/>
                <a:gd name="connsiteY4" fmla="*/ 1008158 h 1100666"/>
                <a:gd name="connsiteX5" fmla="*/ 462529 w 555037"/>
                <a:gd name="connsiteY5" fmla="*/ 1100666 h 1100666"/>
                <a:gd name="connsiteX6" fmla="*/ 92508 w 555037"/>
                <a:gd name="connsiteY6" fmla="*/ 1100666 h 1100666"/>
                <a:gd name="connsiteX7" fmla="*/ 0 w 555037"/>
                <a:gd name="connsiteY7" fmla="*/ 1008158 h 1100666"/>
                <a:gd name="connsiteX8" fmla="*/ 6651 w 555037"/>
                <a:gd name="connsiteY8" fmla="*/ 325328 h 110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037" h="1100666">
                  <a:moveTo>
                    <a:pt x="6651" y="325328"/>
                  </a:moveTo>
                  <a:cubicBezTo>
                    <a:pt x="6651" y="274237"/>
                    <a:pt x="141197" y="272733"/>
                    <a:pt x="192288" y="272733"/>
                  </a:cubicBezTo>
                  <a:cubicBezTo>
                    <a:pt x="315628" y="272733"/>
                    <a:pt x="339189" y="0"/>
                    <a:pt x="462529" y="0"/>
                  </a:cubicBezTo>
                  <a:cubicBezTo>
                    <a:pt x="513620" y="0"/>
                    <a:pt x="555037" y="41417"/>
                    <a:pt x="555037" y="92508"/>
                  </a:cubicBezTo>
                  <a:lnTo>
                    <a:pt x="555037" y="1008158"/>
                  </a:lnTo>
                  <a:cubicBezTo>
                    <a:pt x="555037" y="1059249"/>
                    <a:pt x="513620" y="1100666"/>
                    <a:pt x="462529" y="1100666"/>
                  </a:cubicBezTo>
                  <a:lnTo>
                    <a:pt x="92508" y="1100666"/>
                  </a:lnTo>
                  <a:cubicBezTo>
                    <a:pt x="41417" y="1100666"/>
                    <a:pt x="0" y="1059249"/>
                    <a:pt x="0" y="1008158"/>
                  </a:cubicBezTo>
                  <a:lnTo>
                    <a:pt x="6651" y="3253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 rot="2700000" flipH="1">
              <a:off x="4969754" y="2701354"/>
              <a:ext cx="1185330" cy="1100666"/>
              <a:chOff x="2492966" y="2116667"/>
              <a:chExt cx="1185330" cy="1100666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123259" y="2116667"/>
                <a:ext cx="555037" cy="110066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492966" y="2116667"/>
                <a:ext cx="555037" cy="110066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 flipH="1">
              <a:off x="3976010" y="4214195"/>
              <a:ext cx="555037" cy="110066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flipH="1">
              <a:off x="4606303" y="4214195"/>
              <a:ext cx="555037" cy="110066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3973254" y="5377149"/>
              <a:ext cx="555037" cy="110066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flipH="1">
              <a:off x="4603547" y="5377149"/>
              <a:ext cx="555037" cy="110066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46" idx="0"/>
            </p:cNvCxnSpPr>
            <p:nvPr/>
          </p:nvCxnSpPr>
          <p:spPr>
            <a:xfrm flipV="1">
              <a:off x="6174405" y="3036637"/>
              <a:ext cx="39341" cy="48747"/>
            </a:xfrm>
            <a:prstGeom prst="line">
              <a:avLst/>
            </a:prstGeom>
            <a:ln w="28575" cmpd="sng">
              <a:solidFill>
                <a:srgbClr val="7F7F7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3" idx="2"/>
              <a:endCxn id="35" idx="0"/>
            </p:cNvCxnSpPr>
            <p:nvPr/>
          </p:nvCxnSpPr>
          <p:spPr>
            <a:xfrm flipH="1">
              <a:off x="4250772" y="5314861"/>
              <a:ext cx="2756" cy="6228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0"/>
              <a:endCxn id="34" idx="2"/>
            </p:cNvCxnSpPr>
            <p:nvPr/>
          </p:nvCxnSpPr>
          <p:spPr>
            <a:xfrm flipV="1">
              <a:off x="4881065" y="5314861"/>
              <a:ext cx="2756" cy="6228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528291" y="6237111"/>
              <a:ext cx="75256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Rounded Rectangle 16"/>
            <p:cNvSpPr/>
            <p:nvPr/>
          </p:nvSpPr>
          <p:spPr>
            <a:xfrm rot="2700000">
              <a:off x="6333125" y="2087133"/>
              <a:ext cx="555037" cy="1100666"/>
            </a:xfrm>
            <a:custGeom>
              <a:avLst/>
              <a:gdLst>
                <a:gd name="connsiteX0" fmla="*/ 0 w 555037"/>
                <a:gd name="connsiteY0" fmla="*/ 92508 h 1100666"/>
                <a:gd name="connsiteX1" fmla="*/ 92508 w 555037"/>
                <a:gd name="connsiteY1" fmla="*/ 0 h 1100666"/>
                <a:gd name="connsiteX2" fmla="*/ 462529 w 555037"/>
                <a:gd name="connsiteY2" fmla="*/ 0 h 1100666"/>
                <a:gd name="connsiteX3" fmla="*/ 555037 w 555037"/>
                <a:gd name="connsiteY3" fmla="*/ 92508 h 1100666"/>
                <a:gd name="connsiteX4" fmla="*/ 555037 w 555037"/>
                <a:gd name="connsiteY4" fmla="*/ 1008158 h 1100666"/>
                <a:gd name="connsiteX5" fmla="*/ 462529 w 555037"/>
                <a:gd name="connsiteY5" fmla="*/ 1100666 h 1100666"/>
                <a:gd name="connsiteX6" fmla="*/ 92508 w 555037"/>
                <a:gd name="connsiteY6" fmla="*/ 1100666 h 1100666"/>
                <a:gd name="connsiteX7" fmla="*/ 0 w 555037"/>
                <a:gd name="connsiteY7" fmla="*/ 1008158 h 1100666"/>
                <a:gd name="connsiteX8" fmla="*/ 0 w 555037"/>
                <a:gd name="connsiteY8" fmla="*/ 92508 h 1100666"/>
                <a:gd name="connsiteX0" fmla="*/ 0 w 555037"/>
                <a:gd name="connsiteY0" fmla="*/ 92508 h 1100666"/>
                <a:gd name="connsiteX1" fmla="*/ 192288 w 555037"/>
                <a:gd name="connsiteY1" fmla="*/ 272733 h 1100666"/>
                <a:gd name="connsiteX2" fmla="*/ 462529 w 555037"/>
                <a:gd name="connsiteY2" fmla="*/ 0 h 1100666"/>
                <a:gd name="connsiteX3" fmla="*/ 555037 w 555037"/>
                <a:gd name="connsiteY3" fmla="*/ 92508 h 1100666"/>
                <a:gd name="connsiteX4" fmla="*/ 555037 w 555037"/>
                <a:gd name="connsiteY4" fmla="*/ 1008158 h 1100666"/>
                <a:gd name="connsiteX5" fmla="*/ 462529 w 555037"/>
                <a:gd name="connsiteY5" fmla="*/ 1100666 h 1100666"/>
                <a:gd name="connsiteX6" fmla="*/ 92508 w 555037"/>
                <a:gd name="connsiteY6" fmla="*/ 1100666 h 1100666"/>
                <a:gd name="connsiteX7" fmla="*/ 0 w 555037"/>
                <a:gd name="connsiteY7" fmla="*/ 1008158 h 1100666"/>
                <a:gd name="connsiteX8" fmla="*/ 0 w 555037"/>
                <a:gd name="connsiteY8" fmla="*/ 92508 h 1100666"/>
                <a:gd name="connsiteX0" fmla="*/ 6651 w 555037"/>
                <a:gd name="connsiteY0" fmla="*/ 258809 h 1100666"/>
                <a:gd name="connsiteX1" fmla="*/ 192288 w 555037"/>
                <a:gd name="connsiteY1" fmla="*/ 272733 h 1100666"/>
                <a:gd name="connsiteX2" fmla="*/ 462529 w 555037"/>
                <a:gd name="connsiteY2" fmla="*/ 0 h 1100666"/>
                <a:gd name="connsiteX3" fmla="*/ 555037 w 555037"/>
                <a:gd name="connsiteY3" fmla="*/ 92508 h 1100666"/>
                <a:gd name="connsiteX4" fmla="*/ 555037 w 555037"/>
                <a:gd name="connsiteY4" fmla="*/ 1008158 h 1100666"/>
                <a:gd name="connsiteX5" fmla="*/ 462529 w 555037"/>
                <a:gd name="connsiteY5" fmla="*/ 1100666 h 1100666"/>
                <a:gd name="connsiteX6" fmla="*/ 92508 w 555037"/>
                <a:gd name="connsiteY6" fmla="*/ 1100666 h 1100666"/>
                <a:gd name="connsiteX7" fmla="*/ 0 w 555037"/>
                <a:gd name="connsiteY7" fmla="*/ 1008158 h 1100666"/>
                <a:gd name="connsiteX8" fmla="*/ 6651 w 555037"/>
                <a:gd name="connsiteY8" fmla="*/ 258809 h 1100666"/>
                <a:gd name="connsiteX0" fmla="*/ 6651 w 555037"/>
                <a:gd name="connsiteY0" fmla="*/ 325328 h 1100666"/>
                <a:gd name="connsiteX1" fmla="*/ 192288 w 555037"/>
                <a:gd name="connsiteY1" fmla="*/ 272733 h 1100666"/>
                <a:gd name="connsiteX2" fmla="*/ 462529 w 555037"/>
                <a:gd name="connsiteY2" fmla="*/ 0 h 1100666"/>
                <a:gd name="connsiteX3" fmla="*/ 555037 w 555037"/>
                <a:gd name="connsiteY3" fmla="*/ 92508 h 1100666"/>
                <a:gd name="connsiteX4" fmla="*/ 555037 w 555037"/>
                <a:gd name="connsiteY4" fmla="*/ 1008158 h 1100666"/>
                <a:gd name="connsiteX5" fmla="*/ 462529 w 555037"/>
                <a:gd name="connsiteY5" fmla="*/ 1100666 h 1100666"/>
                <a:gd name="connsiteX6" fmla="*/ 92508 w 555037"/>
                <a:gd name="connsiteY6" fmla="*/ 1100666 h 1100666"/>
                <a:gd name="connsiteX7" fmla="*/ 0 w 555037"/>
                <a:gd name="connsiteY7" fmla="*/ 1008158 h 1100666"/>
                <a:gd name="connsiteX8" fmla="*/ 6651 w 555037"/>
                <a:gd name="connsiteY8" fmla="*/ 325328 h 110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037" h="1100666">
                  <a:moveTo>
                    <a:pt x="6651" y="325328"/>
                  </a:moveTo>
                  <a:cubicBezTo>
                    <a:pt x="6651" y="274237"/>
                    <a:pt x="141197" y="272733"/>
                    <a:pt x="192288" y="272733"/>
                  </a:cubicBezTo>
                  <a:cubicBezTo>
                    <a:pt x="315628" y="272733"/>
                    <a:pt x="339189" y="0"/>
                    <a:pt x="462529" y="0"/>
                  </a:cubicBezTo>
                  <a:cubicBezTo>
                    <a:pt x="513620" y="0"/>
                    <a:pt x="555037" y="41417"/>
                    <a:pt x="555037" y="92508"/>
                  </a:cubicBezTo>
                  <a:lnTo>
                    <a:pt x="555037" y="1008158"/>
                  </a:lnTo>
                  <a:cubicBezTo>
                    <a:pt x="555037" y="1059249"/>
                    <a:pt x="513620" y="1100666"/>
                    <a:pt x="462529" y="1100666"/>
                  </a:cubicBezTo>
                  <a:lnTo>
                    <a:pt x="92508" y="1100666"/>
                  </a:lnTo>
                  <a:cubicBezTo>
                    <a:pt x="41417" y="1100666"/>
                    <a:pt x="0" y="1059249"/>
                    <a:pt x="0" y="1008158"/>
                  </a:cubicBezTo>
                  <a:lnTo>
                    <a:pt x="6651" y="3253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1986901" y="1927071"/>
              <a:ext cx="1544697" cy="1000100"/>
              <a:chOff x="5768680" y="2067284"/>
              <a:chExt cx="1544697" cy="1000100"/>
            </a:xfrm>
          </p:grpSpPr>
          <p:sp>
            <p:nvSpPr>
              <p:cNvPr id="43" name="Rounded Rectangle 16"/>
              <p:cNvSpPr/>
              <p:nvPr/>
            </p:nvSpPr>
            <p:spPr>
              <a:xfrm rot="2700000" flipH="1">
                <a:off x="6041494" y="1794470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6"/>
              <p:cNvSpPr/>
              <p:nvPr/>
            </p:nvSpPr>
            <p:spPr>
              <a:xfrm rot="2700000">
                <a:off x="6485525" y="2239533"/>
                <a:ext cx="555037" cy="1100666"/>
              </a:xfrm>
              <a:custGeom>
                <a:avLst/>
                <a:gdLst>
                  <a:gd name="connsiteX0" fmla="*/ 0 w 555037"/>
                  <a:gd name="connsiteY0" fmla="*/ 92508 h 1100666"/>
                  <a:gd name="connsiteX1" fmla="*/ 92508 w 555037"/>
                  <a:gd name="connsiteY1" fmla="*/ 0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0 w 555037"/>
                  <a:gd name="connsiteY0" fmla="*/ 9250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0 w 555037"/>
                  <a:gd name="connsiteY8" fmla="*/ 92508 h 1100666"/>
                  <a:gd name="connsiteX0" fmla="*/ 6651 w 555037"/>
                  <a:gd name="connsiteY0" fmla="*/ 258809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258809 h 1100666"/>
                  <a:gd name="connsiteX0" fmla="*/ 6651 w 555037"/>
                  <a:gd name="connsiteY0" fmla="*/ 325328 h 1100666"/>
                  <a:gd name="connsiteX1" fmla="*/ 192288 w 555037"/>
                  <a:gd name="connsiteY1" fmla="*/ 272733 h 1100666"/>
                  <a:gd name="connsiteX2" fmla="*/ 462529 w 555037"/>
                  <a:gd name="connsiteY2" fmla="*/ 0 h 1100666"/>
                  <a:gd name="connsiteX3" fmla="*/ 555037 w 555037"/>
                  <a:gd name="connsiteY3" fmla="*/ 92508 h 1100666"/>
                  <a:gd name="connsiteX4" fmla="*/ 555037 w 555037"/>
                  <a:gd name="connsiteY4" fmla="*/ 1008158 h 1100666"/>
                  <a:gd name="connsiteX5" fmla="*/ 462529 w 555037"/>
                  <a:gd name="connsiteY5" fmla="*/ 1100666 h 1100666"/>
                  <a:gd name="connsiteX6" fmla="*/ 92508 w 555037"/>
                  <a:gd name="connsiteY6" fmla="*/ 1100666 h 1100666"/>
                  <a:gd name="connsiteX7" fmla="*/ 0 w 555037"/>
                  <a:gd name="connsiteY7" fmla="*/ 1008158 h 1100666"/>
                  <a:gd name="connsiteX8" fmla="*/ 6651 w 555037"/>
                  <a:gd name="connsiteY8" fmla="*/ 325328 h 110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5037" h="1100666">
                    <a:moveTo>
                      <a:pt x="6651" y="325328"/>
                    </a:moveTo>
                    <a:cubicBezTo>
                      <a:pt x="6651" y="274237"/>
                      <a:pt x="141197" y="272733"/>
                      <a:pt x="192288" y="272733"/>
                    </a:cubicBezTo>
                    <a:cubicBezTo>
                      <a:pt x="315628" y="272733"/>
                      <a:pt x="339189" y="0"/>
                      <a:pt x="462529" y="0"/>
                    </a:cubicBezTo>
                    <a:cubicBezTo>
                      <a:pt x="513620" y="0"/>
                      <a:pt x="555037" y="41417"/>
                      <a:pt x="555037" y="92508"/>
                    </a:cubicBezTo>
                    <a:lnTo>
                      <a:pt x="555037" y="1008158"/>
                    </a:lnTo>
                    <a:cubicBezTo>
                      <a:pt x="555037" y="1059249"/>
                      <a:pt x="513620" y="1100666"/>
                      <a:pt x="462529" y="1100666"/>
                    </a:cubicBezTo>
                    <a:lnTo>
                      <a:pt x="92508" y="1100666"/>
                    </a:lnTo>
                    <a:cubicBezTo>
                      <a:pt x="41417" y="1100666"/>
                      <a:pt x="0" y="1059249"/>
                      <a:pt x="0" y="1008158"/>
                    </a:cubicBezTo>
                    <a:lnTo>
                      <a:pt x="6651" y="32532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5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9" y="2037142"/>
            <a:ext cx="6331048" cy="3929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CDR are hypervariable</a:t>
            </a:r>
            <a:endParaRPr lang="en-US" sz="36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22217" y="1683007"/>
            <a:ext cx="2885854" cy="3899981"/>
            <a:chOff x="3614" y="3282"/>
            <a:chExt cx="2194" cy="296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8778527"/>
                </p:ext>
              </p:extLst>
            </p:nvPr>
          </p:nvGraphicFramePr>
          <p:xfrm>
            <a:off x="3715" y="3498"/>
            <a:ext cx="1988" cy="2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5" imgW="3331440" imgH="3531240" progId="">
                    <p:embed/>
                  </p:oleObj>
                </mc:Choice>
                <mc:Fallback>
                  <p:oleObj r:id="rId5" imgW="3331440" imgH="35312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3498"/>
                          <a:ext cx="1988" cy="230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387" y="4507"/>
              <a:ext cx="66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4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Epitope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043" y="4869"/>
              <a:ext cx="37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CDR1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512" y="4957"/>
              <a:ext cx="37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CDR2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049" y="4883"/>
              <a:ext cx="37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CDR3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989" y="4261"/>
              <a:ext cx="37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CDR1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511" y="4119"/>
              <a:ext cx="37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CDR2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049" y="4241"/>
              <a:ext cx="37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CDR3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614" y="3282"/>
              <a:ext cx="64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Light chain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160" y="5801"/>
              <a:ext cx="64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FFFFFF"/>
                  </a:solidFill>
                  <a:latin typeface="Candara" panose="020E0502030303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Heavy chain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0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_science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verdena"/>
        <a:ea typeface=""/>
        <a:cs typeface=""/>
      </a:majorFont>
      <a:minorFont>
        <a:latin typeface="verd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alk.potx" id="{5008F8FD-FA7E-4D85-969F-08EF786164BF}" vid="{1BCE563B-FC32-45ED-9BC1-27D2C401FD7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</Template>
  <TotalTime>3057</TotalTime>
  <Words>759</Words>
  <Application>Microsoft Office PowerPoint</Application>
  <PresentationFormat>On-screen Show (4:3)</PresentationFormat>
  <Paragraphs>173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DejaVu Sans</vt:lpstr>
      <vt:lpstr>Helvetica Neue</vt:lpstr>
      <vt:lpstr>Helvetica Neue Light</vt:lpstr>
      <vt:lpstr>Times New Roman</vt:lpstr>
      <vt:lpstr>Verdana</vt:lpstr>
      <vt:lpstr>verdena</vt:lpstr>
      <vt:lpstr>Wingdings</vt:lpstr>
      <vt:lpstr>standard_science</vt:lpstr>
      <vt:lpstr>Introduction to  Antibody Structure</vt:lpstr>
      <vt:lpstr>What is an antibody? (Structurally)</vt:lpstr>
      <vt:lpstr>Antibody terminology: Ig</vt:lpstr>
      <vt:lpstr>Antibody terminology: Fab</vt:lpstr>
      <vt:lpstr>Antibody terminology: Fv</vt:lpstr>
      <vt:lpstr>What is an antibody? (Structurally)</vt:lpstr>
      <vt:lpstr>The immunoglobulin domain fold</vt:lpstr>
      <vt:lpstr>Complementarity determining regions</vt:lpstr>
      <vt:lpstr>CDR are hypervariable</vt:lpstr>
      <vt:lpstr>Recognition of antigens</vt:lpstr>
      <vt:lpstr>Antibodies are produced by B cells</vt:lpstr>
      <vt:lpstr>Antibody generation is an integral part of B cell development</vt:lpstr>
      <vt:lpstr>Antibody diversification is achieved primarily through four mechanisms</vt:lpstr>
      <vt:lpstr>V(D)J recombination</vt:lpstr>
      <vt:lpstr>Junctional diversity</vt:lpstr>
      <vt:lpstr>V(D)J gene sequences mapped to CDRs</vt:lpstr>
      <vt:lpstr>Heavy/light chain pairing</vt:lpstr>
      <vt:lpstr>Affinity maturation</vt:lpstr>
      <vt:lpstr>Humanized antibodies</vt:lpstr>
      <vt:lpstr>Bispecific antibodies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Meiler</dc:creator>
  <cp:lastModifiedBy>morettr</cp:lastModifiedBy>
  <cp:revision>113</cp:revision>
  <dcterms:created xsi:type="dcterms:W3CDTF">2014-07-29T18:12:48Z</dcterms:created>
  <dcterms:modified xsi:type="dcterms:W3CDTF">2019-04-27T20:09:45Z</dcterms:modified>
</cp:coreProperties>
</file>