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sldIdLst>
    <p:sldId id="256" r:id="rId2"/>
    <p:sldId id="288" r:id="rId3"/>
    <p:sldId id="258" r:id="rId4"/>
    <p:sldId id="279" r:id="rId5"/>
    <p:sldId id="262" r:id="rId6"/>
    <p:sldId id="275" r:id="rId7"/>
    <p:sldId id="287" r:id="rId8"/>
    <p:sldId id="263" r:id="rId9"/>
    <p:sldId id="265" r:id="rId10"/>
    <p:sldId id="260" r:id="rId11"/>
    <p:sldId id="282" r:id="rId12"/>
    <p:sldId id="289" r:id="rId13"/>
    <p:sldId id="276" r:id="rId14"/>
    <p:sldId id="286" r:id="rId15"/>
    <p:sldId id="266" r:id="rId16"/>
    <p:sldId id="278" r:id="rId17"/>
    <p:sldId id="290" r:id="rId18"/>
    <p:sldId id="267" r:id="rId19"/>
    <p:sldId id="268" r:id="rId20"/>
    <p:sldId id="291" r:id="rId21"/>
    <p:sldId id="28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0403"/>
    <a:srgbClr val="929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8A70F-E60E-7E8C-8CD7-8C9B7DBA585C}" v="2537" dt="2019-12-09T00:09:45.929"/>
    <p1510:client id="{5EE31A3F-3F33-8D6D-6467-18EF77342939}" v="131" dt="2019-12-06T21:29:46.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p:restoredTop sz="80208"/>
  </p:normalViewPr>
  <p:slideViewPr>
    <p:cSldViewPr snapToGrid="0" snapToObjects="1">
      <p:cViewPr varScale="1">
        <p:scale>
          <a:sx n="78" d="100"/>
          <a:sy n="78" d="100"/>
        </p:scale>
        <p:origin x="208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1384-5779-4774-889B-C07CC8FC4EC0}" type="datetimeFigureOut">
              <a:rPr lang="en-US" smtClean="0"/>
              <a:t>12/8/2019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E6086-FAE3-4921-A8E1-AA823214DCFF}" type="slidenum">
              <a:rPr lang="en-US" smtClean="0"/>
              <a:t>‹#›</a:t>
            </a:fld>
            <a:endParaRPr lang="en-US"/>
          </a:p>
        </p:txBody>
      </p:sp>
    </p:spTree>
    <p:extLst>
      <p:ext uri="{BB962C8B-B14F-4D97-AF65-F5344CB8AC3E}">
        <p14:creationId xmlns:p14="http://schemas.microsoft.com/office/powerpoint/2010/main" val="1172250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C00000"/>
              </a:solidFill>
            </a:endParaRPr>
          </a:p>
        </p:txBody>
      </p:sp>
      <p:sp>
        <p:nvSpPr>
          <p:cNvPr id="4" name="Slide Number Placeholder 3"/>
          <p:cNvSpPr>
            <a:spLocks noGrp="1"/>
          </p:cNvSpPr>
          <p:nvPr>
            <p:ph type="sldNum" sz="quarter" idx="5"/>
          </p:nvPr>
        </p:nvSpPr>
        <p:spPr/>
        <p:txBody>
          <a:bodyPr/>
          <a:lstStyle/>
          <a:p>
            <a:fld id="{0B0E6086-FAE3-4921-A8E1-AA823214DCFF}" type="slidenum">
              <a:rPr lang="en-US" smtClean="0"/>
              <a:t>1</a:t>
            </a:fld>
            <a:endParaRPr lang="en-US"/>
          </a:p>
        </p:txBody>
      </p:sp>
    </p:spTree>
    <p:extLst>
      <p:ext uri="{BB962C8B-B14F-4D97-AF65-F5344CB8AC3E}">
        <p14:creationId xmlns:p14="http://schemas.microsoft.com/office/powerpoint/2010/main" val="123641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Disulfide Bond Formation Protein B (DsbB) as a model MP system</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kern="1200" dirty="0">
                <a:solidFill>
                  <a:schemeClr val="tx1"/>
                </a:solidFill>
                <a:effectLst/>
                <a:latin typeface="+mn-lt"/>
                <a:ea typeface="+mn-ea"/>
                <a:cs typeface="+mn-cs"/>
              </a:rPr>
              <a:t>Lipid rafts are subdomains of the plasma membrane that contain high concentrations of cholesterol and glycosphingolipids. They exist as distinct liquid-ordered regions of the membrane that are resistant to extraction with nonionic detergents. Rafts appear to be small in size, but may constitute a relatively large fraction of the plasma membrane.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kern="1200" dirty="0">
                <a:solidFill>
                  <a:schemeClr val="tx1"/>
                </a:solidFill>
                <a:effectLst/>
                <a:latin typeface="+mn-lt"/>
                <a:ea typeface="+mn-ea"/>
                <a:cs typeface="+mn-cs"/>
              </a:rPr>
              <a:t>Increased lipid packing and order and decreased fluidity</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kern="1200" dirty="0">
                <a:solidFill>
                  <a:schemeClr val="tx1"/>
                </a:solidFill>
                <a:effectLst/>
                <a:latin typeface="+mn-lt"/>
                <a:ea typeface="+mn-ea"/>
                <a:cs typeface="+mn-cs"/>
              </a:rPr>
              <a:t>They serve to regulate the activity of their associated components (i.e. increase the concentration of some signaling molecules)</a:t>
            </a:r>
          </a:p>
          <a:p>
            <a:endParaRPr lang="en-US" u="sng" dirty="0"/>
          </a:p>
        </p:txBody>
      </p:sp>
      <p:sp>
        <p:nvSpPr>
          <p:cNvPr id="4" name="Slide Number Placeholder 3"/>
          <p:cNvSpPr>
            <a:spLocks noGrp="1"/>
          </p:cNvSpPr>
          <p:nvPr>
            <p:ph type="sldNum" sz="quarter" idx="5"/>
          </p:nvPr>
        </p:nvSpPr>
        <p:spPr/>
        <p:txBody>
          <a:bodyPr/>
          <a:lstStyle/>
          <a:p>
            <a:fld id="{0B0E6086-FAE3-4921-A8E1-AA823214DCFF}" type="slidenum">
              <a:rPr lang="en-US" smtClean="0"/>
              <a:t>11</a:t>
            </a:fld>
            <a:endParaRPr lang="en-US"/>
          </a:p>
        </p:txBody>
      </p:sp>
    </p:spTree>
    <p:extLst>
      <p:ext uri="{BB962C8B-B14F-4D97-AF65-F5344CB8AC3E}">
        <p14:creationId xmlns:p14="http://schemas.microsoft.com/office/powerpoint/2010/main" val="679734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Disulfide Bond Formation Protein B (DsbB) as a model MP system</a:t>
            </a:r>
            <a:endParaRPr lang="en-US" u="sng" dirty="0"/>
          </a:p>
        </p:txBody>
      </p:sp>
      <p:sp>
        <p:nvSpPr>
          <p:cNvPr id="4" name="Slide Number Placeholder 3"/>
          <p:cNvSpPr>
            <a:spLocks noGrp="1"/>
          </p:cNvSpPr>
          <p:nvPr>
            <p:ph type="sldNum" sz="quarter" idx="5"/>
          </p:nvPr>
        </p:nvSpPr>
        <p:spPr/>
        <p:txBody>
          <a:bodyPr/>
          <a:lstStyle/>
          <a:p>
            <a:fld id="{0B0E6086-FAE3-4921-A8E1-AA823214DCFF}" type="slidenum">
              <a:rPr lang="en-US" smtClean="0"/>
              <a:t>13</a:t>
            </a:fld>
            <a:endParaRPr lang="en-US"/>
          </a:p>
        </p:txBody>
      </p:sp>
    </p:spTree>
    <p:extLst>
      <p:ext uri="{BB962C8B-B14F-4D97-AF65-F5344CB8AC3E}">
        <p14:creationId xmlns:p14="http://schemas.microsoft.com/office/powerpoint/2010/main" val="363594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Strategies to generate sparse datasets to drive MP structure prediction</a:t>
            </a:r>
          </a:p>
          <a:p>
            <a:pPr marL="171450" indent="-171450">
              <a:buFontTx/>
              <a:buChar char="-"/>
            </a:pPr>
            <a:r>
              <a:rPr lang="en-US" dirty="0"/>
              <a:t>Particularly useful are PCS restraints which combine long-range distance and orientation information.</a:t>
            </a:r>
          </a:p>
          <a:p>
            <a:pPr marL="171450" indent="-171450">
              <a:buFontTx/>
              <a:buChar char="-"/>
            </a:pPr>
            <a:r>
              <a:rPr lang="en-US" dirty="0"/>
              <a:t>PCS data obtained with lanthanide tags attached to different protein sites can triangulate the position of a protein atom and thus provide information useful for 3D fold determination.</a:t>
            </a:r>
          </a:p>
          <a:p>
            <a:pPr marL="171450" indent="-171450">
              <a:buFontTx/>
              <a:buChar char="-"/>
            </a:pPr>
            <a:r>
              <a:rPr lang="en-US" dirty="0"/>
              <a:t>The distance and orientational information encoded in the PCS can be visualized by an </a:t>
            </a:r>
            <a:r>
              <a:rPr lang="en-US" dirty="0" err="1"/>
              <a:t>isosurface</a:t>
            </a:r>
            <a:r>
              <a:rPr lang="en-US" dirty="0"/>
              <a:t> representation. An </a:t>
            </a:r>
            <a:r>
              <a:rPr lang="en-US" dirty="0" err="1"/>
              <a:t>isosurface</a:t>
            </a:r>
            <a:r>
              <a:rPr lang="en-US" dirty="0"/>
              <a:t> is the set of coordinates at which a nuclear spin (protein atom) would give rise to the same PCS value.</a:t>
            </a:r>
          </a:p>
          <a:p>
            <a:pPr marL="171450" indent="-171450">
              <a:buFontTx/>
              <a:buChar char="-"/>
            </a:pPr>
            <a:r>
              <a:rPr lang="en-US" dirty="0"/>
              <a:t>For one PCS dataset, the position of a protein atom with a given PCS can lie on any point of the </a:t>
            </a:r>
            <a:r>
              <a:rPr lang="en-US" dirty="0" err="1"/>
              <a:t>isosurface</a:t>
            </a:r>
            <a:r>
              <a:rPr lang="en-US" dirty="0"/>
              <a:t> with the same PCS value. For two PCS datasets, the atom position is restricted to the intersection line between two </a:t>
            </a:r>
            <a:r>
              <a:rPr lang="en-US" dirty="0" err="1"/>
              <a:t>isosurfaces</a:t>
            </a:r>
            <a:r>
              <a:rPr lang="en-US" dirty="0"/>
              <a:t>. And in case of three datasets, the atom position is ideally narrowed down to a single point at which the three </a:t>
            </a:r>
            <a:r>
              <a:rPr lang="en-US" dirty="0" err="1"/>
              <a:t>isosurfaces</a:t>
            </a:r>
            <a:r>
              <a:rPr lang="en-US" dirty="0"/>
              <a:t> intersect.</a:t>
            </a:r>
          </a:p>
          <a:p>
            <a:pPr marL="171450" indent="-171450">
              <a:buFontTx/>
              <a:buChar char="-"/>
            </a:pPr>
            <a:r>
              <a:rPr lang="en-US" dirty="0"/>
              <a:t>Thus, PCS datasets from multiple </a:t>
            </a:r>
            <a:r>
              <a:rPr lang="en-US" dirty="0" err="1"/>
              <a:t>spinlabel</a:t>
            </a:r>
            <a:r>
              <a:rPr lang="en-US" dirty="0"/>
              <a:t> sites allow the prediction/determination of atom coordinates similar to the global-positioning (GPS) approach.</a:t>
            </a:r>
          </a:p>
          <a:p>
            <a:endParaRPr lang="en-US" u="sng" dirty="0"/>
          </a:p>
        </p:txBody>
      </p:sp>
      <p:sp>
        <p:nvSpPr>
          <p:cNvPr id="4" name="Slide Number Placeholder 3"/>
          <p:cNvSpPr>
            <a:spLocks noGrp="1"/>
          </p:cNvSpPr>
          <p:nvPr>
            <p:ph type="sldNum" sz="quarter" idx="5"/>
          </p:nvPr>
        </p:nvSpPr>
        <p:spPr/>
        <p:txBody>
          <a:bodyPr/>
          <a:lstStyle/>
          <a:p>
            <a:fld id="{0B0E6086-FAE3-4921-A8E1-AA823214DCFF}" type="slidenum">
              <a:rPr lang="en-US" smtClean="0"/>
              <a:t>14</a:t>
            </a:fld>
            <a:endParaRPr lang="en-US"/>
          </a:p>
        </p:txBody>
      </p:sp>
    </p:spTree>
    <p:extLst>
      <p:ext uri="{BB962C8B-B14F-4D97-AF65-F5344CB8AC3E}">
        <p14:creationId xmlns:p14="http://schemas.microsoft.com/office/powerpoint/2010/main" val="2573540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*49 PCSs – through space interaction of the unpaired electron with the nucleus </a:t>
            </a:r>
          </a:p>
        </p:txBody>
      </p:sp>
      <p:sp>
        <p:nvSpPr>
          <p:cNvPr id="4" name="Slide Number Placeholder 3"/>
          <p:cNvSpPr>
            <a:spLocks noGrp="1"/>
          </p:cNvSpPr>
          <p:nvPr>
            <p:ph type="sldNum" sz="quarter" idx="5"/>
          </p:nvPr>
        </p:nvSpPr>
        <p:spPr/>
        <p:txBody>
          <a:bodyPr/>
          <a:lstStyle/>
          <a:p>
            <a:fld id="{0B0E6086-FAE3-4921-A8E1-AA823214DCFF}" type="slidenum">
              <a:rPr lang="en-US" smtClean="0"/>
              <a:t>15</a:t>
            </a:fld>
            <a:endParaRPr lang="en-US"/>
          </a:p>
        </p:txBody>
      </p:sp>
    </p:spTree>
    <p:extLst>
      <p:ext uri="{BB962C8B-B14F-4D97-AF65-F5344CB8AC3E}">
        <p14:creationId xmlns:p14="http://schemas.microsoft.com/office/powerpoint/2010/main" val="366921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*RDCs – perturbations of the J-couplings, if the nuclei are connected by a chemical bond (partial alignment of the protein with the magnetic field)</a:t>
            </a:r>
          </a:p>
        </p:txBody>
      </p:sp>
      <p:sp>
        <p:nvSpPr>
          <p:cNvPr id="4" name="Slide Number Placeholder 3"/>
          <p:cNvSpPr>
            <a:spLocks noGrp="1"/>
          </p:cNvSpPr>
          <p:nvPr>
            <p:ph type="sldNum" sz="quarter" idx="5"/>
          </p:nvPr>
        </p:nvSpPr>
        <p:spPr/>
        <p:txBody>
          <a:bodyPr/>
          <a:lstStyle/>
          <a:p>
            <a:fld id="{0B0E6086-FAE3-4921-A8E1-AA823214DCFF}" type="slidenum">
              <a:rPr lang="en-US" smtClean="0"/>
              <a:t>16</a:t>
            </a:fld>
            <a:endParaRPr lang="en-US"/>
          </a:p>
        </p:txBody>
      </p:sp>
    </p:spTree>
    <p:extLst>
      <p:ext uri="{BB962C8B-B14F-4D97-AF65-F5344CB8AC3E}">
        <p14:creationId xmlns:p14="http://schemas.microsoft.com/office/powerpoint/2010/main" val="3233275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*axial and rhombic component of the Yb</a:t>
            </a:r>
            <a:r>
              <a:rPr lang="en-US" sz="1200" kern="1200" baseline="300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Δχ-tensor of 4.26 10</a:t>
            </a:r>
            <a:r>
              <a:rPr lang="en-US" sz="1200" kern="1200" baseline="30000" dirty="0">
                <a:solidFill>
                  <a:schemeClr val="tx1"/>
                </a:solidFill>
                <a:effectLst/>
                <a:latin typeface="+mn-lt"/>
                <a:ea typeface="+mn-ea"/>
                <a:cs typeface="+mn-cs"/>
              </a:rPr>
              <a:t>-32</a:t>
            </a:r>
            <a:r>
              <a:rPr lang="en-US" sz="1200" kern="1200" dirty="0">
                <a:solidFill>
                  <a:schemeClr val="tx1"/>
                </a:solidFill>
                <a:effectLst/>
                <a:latin typeface="+mn-lt"/>
                <a:ea typeface="+mn-ea"/>
                <a:cs typeface="+mn-cs"/>
              </a:rPr>
              <a:t> m</a:t>
            </a:r>
            <a:r>
              <a:rPr lang="en-US" sz="1200" kern="1200" baseline="300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and 1.43 10</a:t>
            </a:r>
            <a:r>
              <a:rPr lang="en-US" sz="1200" kern="1200" baseline="30000" dirty="0">
                <a:solidFill>
                  <a:schemeClr val="tx1"/>
                </a:solidFill>
                <a:effectLst/>
                <a:latin typeface="+mn-lt"/>
                <a:ea typeface="+mn-ea"/>
                <a:cs typeface="+mn-cs"/>
              </a:rPr>
              <a:t>-32</a:t>
            </a:r>
            <a:r>
              <a:rPr lang="en-US" sz="1200" kern="1200" dirty="0">
                <a:solidFill>
                  <a:schemeClr val="tx1"/>
                </a:solidFill>
                <a:effectLst/>
                <a:latin typeface="+mn-lt"/>
                <a:ea typeface="+mn-ea"/>
                <a:cs typeface="+mn-cs"/>
              </a:rPr>
              <a:t> m</a:t>
            </a:r>
            <a:r>
              <a:rPr lang="en-US" sz="1200" kern="1200" baseline="30000" dirty="0">
                <a:solidFill>
                  <a:schemeClr val="tx1"/>
                </a:solidFill>
                <a:effectLst/>
                <a:latin typeface="+mn-lt"/>
                <a:ea typeface="+mn-ea"/>
                <a:cs typeface="+mn-cs"/>
              </a:rPr>
              <a:t>3</a:t>
            </a:r>
            <a:r>
              <a:rPr lang="en-US" dirty="0">
                <a:effectLst/>
              </a:rPr>
              <a:t> </a:t>
            </a:r>
          </a:p>
          <a:p>
            <a:r>
              <a:rPr lang="en-US" dirty="0">
                <a:effectLst/>
              </a:rPr>
              <a:t>*49 PCSs</a:t>
            </a:r>
          </a:p>
          <a:p>
            <a:r>
              <a:rPr lang="en-US" dirty="0">
                <a:effectLst/>
              </a:rPr>
              <a:t>*</a:t>
            </a:r>
            <a:r>
              <a:rPr lang="en-US" sz="1200" kern="1200" dirty="0">
                <a:solidFill>
                  <a:schemeClr val="tx1"/>
                </a:solidFill>
                <a:effectLst/>
                <a:latin typeface="+mn-lt"/>
                <a:ea typeface="+mn-ea"/>
                <a:cs typeface="+mn-cs"/>
              </a:rPr>
              <a:t>Yb</a:t>
            </a:r>
            <a:r>
              <a:rPr lang="en-US" sz="1200" kern="1200" baseline="300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-labeled DsbB-V72pAzF using IPAP-HSQC experiments (Figure 4) is sparser and comprises only 24 RDC values. The agreement between experimental and predicted RDCs is poor (Figure 3C+D) and lower than for PCSs. Noteworthy, residues E112 and L114 which produced the largest RDC outliers are located in the long extracellular loop of DsbB suggesting that the loop conformation stabilized under our NMR conditions is slightly different from the published DsbB structure</a:t>
            </a:r>
            <a:r>
              <a:rPr lang="en-US" dirty="0">
                <a:effectLst/>
              </a:rPr>
              <a:t> </a:t>
            </a:r>
          </a:p>
          <a:p>
            <a:endParaRPr lang="en-US" dirty="0">
              <a:effectLst/>
            </a:endParaRPr>
          </a:p>
          <a:p>
            <a:r>
              <a:rPr lang="en-US" sz="1200" kern="1200" dirty="0">
                <a:solidFill>
                  <a:schemeClr val="tx1"/>
                </a:solidFill>
                <a:effectLst/>
                <a:latin typeface="+mn-lt"/>
                <a:ea typeface="+mn-ea"/>
                <a:cs typeface="+mn-cs"/>
              </a:rPr>
              <a:t>Determination of the Δχ-tensor by least-squares fitting of the observed PCS and RDC values to the NMR structural model of DsbB (PDB 2K74). (A) Correlation between experimental and calculated </a:t>
            </a:r>
            <a:r>
              <a:rPr lang="en-US" sz="1200" kern="1200" baseline="30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H</a:t>
            </a:r>
            <a:r>
              <a:rPr lang="en-US" sz="1200" kern="1200" baseline="300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PCS values for DsbB-V72pAzF. Error bars represent the estimated experimental error and the 1x standard deviation of calculated PCSs which was obtained when fitting the Δχ-tensor to all 20 models of the DsbB NMR ensemble. (B) Experimental and calculated PCS values for DsbB-V72pAzF along the amino acid sequence. (C) Correlation between experimental and calculated N-H RDCs. Error bars represent the estimated experimental error and the 1x standard deviation of the tensor fit when performed for the entire NMR ensemble. (D) Experimental and calculated RDCs along the DsbB amino acid sequence.</a:t>
            </a:r>
            <a:r>
              <a:rPr lang="en-US" dirty="0">
                <a:effectLst/>
              </a:rPr>
              <a:t> </a:t>
            </a:r>
            <a:endParaRPr lang="en-US" dirty="0"/>
          </a:p>
        </p:txBody>
      </p:sp>
      <p:sp>
        <p:nvSpPr>
          <p:cNvPr id="4" name="Slide Number Placeholder 3"/>
          <p:cNvSpPr>
            <a:spLocks noGrp="1"/>
          </p:cNvSpPr>
          <p:nvPr>
            <p:ph type="sldNum" sz="quarter" idx="5"/>
          </p:nvPr>
        </p:nvSpPr>
        <p:spPr/>
        <p:txBody>
          <a:bodyPr/>
          <a:lstStyle/>
          <a:p>
            <a:fld id="{0B0E6086-FAE3-4921-A8E1-AA823214DCFF}" type="slidenum">
              <a:rPr lang="en-US" smtClean="0"/>
              <a:t>18</a:t>
            </a:fld>
            <a:endParaRPr lang="en-US"/>
          </a:p>
        </p:txBody>
      </p:sp>
    </p:spTree>
    <p:extLst>
      <p:ext uri="{BB962C8B-B14F-4D97-AF65-F5344CB8AC3E}">
        <p14:creationId xmlns:p14="http://schemas.microsoft.com/office/powerpoint/2010/main" val="2783693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then moved on and used the PCS and RDC data obtained for DsbB-V72pAzF in a </a:t>
            </a:r>
            <a:r>
              <a:rPr lang="en-US" sz="1200" i="1" kern="1200" dirty="0">
                <a:solidFill>
                  <a:schemeClr val="tx1"/>
                </a:solidFill>
                <a:effectLst/>
                <a:latin typeface="+mn-lt"/>
                <a:ea typeface="+mn-ea"/>
                <a:cs typeface="+mn-cs"/>
              </a:rPr>
              <a:t>de novo</a:t>
            </a:r>
            <a:r>
              <a:rPr lang="en-US" sz="1200" kern="1200" dirty="0">
                <a:solidFill>
                  <a:schemeClr val="tx1"/>
                </a:solidFill>
                <a:effectLst/>
                <a:latin typeface="+mn-lt"/>
                <a:ea typeface="+mn-ea"/>
                <a:cs typeface="+mn-cs"/>
              </a:rPr>
              <a:t> structure prediction calculation with the </a:t>
            </a:r>
            <a:r>
              <a:rPr lang="en-US" sz="1200" kern="1200" dirty="0" err="1">
                <a:solidFill>
                  <a:schemeClr val="tx1"/>
                </a:solidFill>
                <a:effectLst/>
                <a:latin typeface="+mn-lt"/>
                <a:ea typeface="+mn-ea"/>
                <a:cs typeface="+mn-cs"/>
              </a:rPr>
              <a:t>RosettaTMH</a:t>
            </a:r>
            <a:r>
              <a:rPr lang="en-US" sz="1200" kern="1200" dirty="0">
                <a:solidFill>
                  <a:schemeClr val="tx1"/>
                </a:solidFill>
                <a:effectLst/>
                <a:latin typeface="+mn-lt"/>
                <a:ea typeface="+mn-ea"/>
                <a:cs typeface="+mn-cs"/>
              </a:rPr>
              <a:t> protocol. However, using only this sparse NMR dataset, we could not yet observe a significant improvement of the structure prediction in terms of sampling of models with low RMSD to the native structure. DsbB models with the lowest Cα RMSD</a:t>
            </a:r>
            <a:r>
              <a:rPr lang="en-US" sz="1200" kern="1200" baseline="-25000" dirty="0">
                <a:solidFill>
                  <a:schemeClr val="tx1"/>
                </a:solidFill>
                <a:effectLst/>
                <a:latin typeface="+mn-lt"/>
                <a:ea typeface="+mn-ea"/>
                <a:cs typeface="+mn-cs"/>
              </a:rPr>
              <a:t>100</a:t>
            </a:r>
            <a:r>
              <a:rPr lang="en-US" sz="1200" kern="1200" dirty="0">
                <a:solidFill>
                  <a:schemeClr val="tx1"/>
                </a:solidFill>
                <a:effectLst/>
                <a:latin typeface="+mn-lt"/>
                <a:ea typeface="+mn-ea"/>
                <a:cs typeface="+mn-cs"/>
              </a:rPr>
              <a:t> value as computed over the transmembrane regions were different by 3.5 </a:t>
            </a:r>
            <a:r>
              <a:rPr lang="en-US" sz="1200" kern="1200" dirty="0" err="1">
                <a:solidFill>
                  <a:schemeClr val="tx1"/>
                </a:solidFill>
                <a:effectLst/>
                <a:latin typeface="+mn-lt"/>
                <a:ea typeface="+mn-ea"/>
                <a:cs typeface="+mn-cs"/>
              </a:rPr>
              <a:t>Å</a:t>
            </a:r>
            <a:r>
              <a:rPr lang="en-US" sz="1200" kern="1200" dirty="0">
                <a:solidFill>
                  <a:schemeClr val="tx1"/>
                </a:solidFill>
                <a:effectLst/>
                <a:latin typeface="+mn-lt"/>
                <a:ea typeface="+mn-ea"/>
                <a:cs typeface="+mn-cs"/>
              </a:rPr>
              <a:t> to the native structure with and without our paramagnetic NMR data, respectively. To improve the results of the DsbB structure prediction, we aim to collect more PCS and RDC data for other tagging sites that will help to better restrict the conformational search space.</a:t>
            </a:r>
            <a:r>
              <a:rPr lang="en-US" dirty="0">
                <a:effectLst/>
              </a:rPr>
              <a:t> </a:t>
            </a:r>
            <a:endParaRPr lang="en-US" dirty="0"/>
          </a:p>
        </p:txBody>
      </p:sp>
      <p:sp>
        <p:nvSpPr>
          <p:cNvPr id="4" name="Slide Number Placeholder 3"/>
          <p:cNvSpPr>
            <a:spLocks noGrp="1"/>
          </p:cNvSpPr>
          <p:nvPr>
            <p:ph type="sldNum" sz="quarter" idx="5"/>
          </p:nvPr>
        </p:nvSpPr>
        <p:spPr/>
        <p:txBody>
          <a:bodyPr/>
          <a:lstStyle/>
          <a:p>
            <a:fld id="{0B0E6086-FAE3-4921-A8E1-AA823214DCFF}" type="slidenum">
              <a:rPr lang="en-US" smtClean="0"/>
              <a:t>19</a:t>
            </a:fld>
            <a:endParaRPr lang="en-US"/>
          </a:p>
        </p:txBody>
      </p:sp>
    </p:spTree>
    <p:extLst>
      <p:ext uri="{BB962C8B-B14F-4D97-AF65-F5344CB8AC3E}">
        <p14:creationId xmlns:p14="http://schemas.microsoft.com/office/powerpoint/2010/main" val="1425518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PREs, RDCs, and PCSs will be measured from a single set of interleaved TROSY spectra collected on a 900 MHz Bruker spectrometer equipped with a cryoprobe. The pulse sequence is able to select the TROSY and semi-TROSY peak in the indirect dimension by filtering out anti TROSY peaks through the use of pulse filed gradients.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0B0E6086-FAE3-4921-A8E1-AA823214DCFF}" type="slidenum">
              <a:rPr lang="en-US" smtClean="0"/>
              <a:t>20</a:t>
            </a:fld>
            <a:endParaRPr lang="en-US"/>
          </a:p>
        </p:txBody>
      </p:sp>
    </p:spTree>
    <p:extLst>
      <p:ext uri="{BB962C8B-B14F-4D97-AF65-F5344CB8AC3E}">
        <p14:creationId xmlns:p14="http://schemas.microsoft.com/office/powerpoint/2010/main" val="228768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0E6086-FAE3-4921-A8E1-AA823214DCFF}" type="slidenum">
              <a:rPr lang="en-US" smtClean="0"/>
              <a:t>3</a:t>
            </a:fld>
            <a:endParaRPr lang="en-US"/>
          </a:p>
        </p:txBody>
      </p:sp>
    </p:spTree>
    <p:extLst>
      <p:ext uri="{BB962C8B-B14F-4D97-AF65-F5344CB8AC3E}">
        <p14:creationId xmlns:p14="http://schemas.microsoft.com/office/powerpoint/2010/main" val="91133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u="sng" dirty="0"/>
              <a:t>Why integrated modeling of MPs?</a:t>
            </a:r>
          </a:p>
          <a:p>
            <a:pPr marL="0" indent="0">
              <a:buFontTx/>
              <a:buNone/>
            </a:pPr>
            <a:endParaRPr lang="en-US" u="sng" dirty="0"/>
          </a:p>
          <a:p>
            <a:pPr marL="171450" indent="-171450">
              <a:buFontTx/>
              <a:buChar char="-"/>
            </a:pPr>
            <a:r>
              <a:rPr lang="en-US" dirty="0"/>
              <a:t>Structure determination methods struggle with certain kinds of proteins. For example, large proteins and heterogenous systems with multiple components are challenging targets for NMR. Proteins with flexible domains or disordered regions are recalcitrant to crystallization. Consequently, these systems often yield sparse datasets.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Integrated modeling can bridge gaps in experimental data and facilitate structure determination from sparse datasets.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order to leverage sparse data effectively, integrated modeling must be able to integrate knowledge from multiple sources such as different types of experimental data and physical principles.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Integrated modeling usually deals with sparse, ambiguous and noisy data which are due to the characteristics of the protein under study or limitations of the experimental method. Therefore, modeling must be able to explore multiple possible solutions and accurately rank them against each other.</a:t>
            </a:r>
          </a:p>
          <a:p>
            <a:endParaRPr lang="en-US" dirty="0"/>
          </a:p>
        </p:txBody>
      </p:sp>
      <p:sp>
        <p:nvSpPr>
          <p:cNvPr id="4" name="Slide Number Placeholder 3"/>
          <p:cNvSpPr>
            <a:spLocks noGrp="1"/>
          </p:cNvSpPr>
          <p:nvPr>
            <p:ph type="sldNum" sz="quarter" idx="5"/>
          </p:nvPr>
        </p:nvSpPr>
        <p:spPr/>
        <p:txBody>
          <a:bodyPr/>
          <a:lstStyle/>
          <a:p>
            <a:fld id="{0B0E6086-FAE3-4921-A8E1-AA823214DCFF}" type="slidenum">
              <a:rPr lang="en-US" smtClean="0"/>
              <a:t>4</a:t>
            </a:fld>
            <a:endParaRPr lang="en-US"/>
          </a:p>
        </p:txBody>
      </p:sp>
    </p:spTree>
    <p:extLst>
      <p:ext uri="{BB962C8B-B14F-4D97-AF65-F5344CB8AC3E}">
        <p14:creationId xmlns:p14="http://schemas.microsoft.com/office/powerpoint/2010/main" val="269966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u="sng" dirty="0"/>
              <a:t>R</a:t>
            </a:r>
            <a:r>
              <a:rPr lang="en-US" sz="1050" b="0" u="sng" dirty="0"/>
              <a:t>OSETTA</a:t>
            </a:r>
            <a:r>
              <a:rPr lang="en-US" sz="1200" b="0" u="sng" dirty="0"/>
              <a:t>NMR—a framework for integrated modeling</a:t>
            </a:r>
          </a:p>
          <a:p>
            <a:pPr marL="0" indent="0">
              <a:buFontTx/>
              <a:buNone/>
            </a:pPr>
            <a:endParaRPr lang="en-US" sz="1200" b="0" u="sng" dirty="0"/>
          </a:p>
          <a:p>
            <a:pPr marL="0" indent="0">
              <a:buFontTx/>
              <a:buNone/>
            </a:pPr>
            <a:r>
              <a:rPr lang="en-US" sz="1200" b="0" u="none" dirty="0"/>
              <a:t>*incorporation of NMR data at different stages in the Rosetta protocol to guide conformational sampling/or modify the energy landscape</a:t>
            </a:r>
            <a:endParaRPr lang="en-US" sz="1200" b="0" u="sng" dirty="0"/>
          </a:p>
          <a:p>
            <a:pPr marL="0" indent="0">
              <a:buFontTx/>
              <a:buNone/>
            </a:pPr>
            <a:endParaRPr lang="en-US" b="0" u="sng" dirty="0"/>
          </a:p>
          <a:p>
            <a:pPr marL="171450" indent="-171450">
              <a:buFontTx/>
              <a:buChar char="-"/>
            </a:pPr>
            <a:r>
              <a:rPr lang="en-US" dirty="0"/>
              <a:t>RosettaNMR is a comprehensive and coherent framework that allows using paramagnetic NMR restraints together with other NMR data (such as chemical shifts and NOE contacts) for different modeling challenges to enable an integrated modeling approach (i.e. an approach that combines multiple types of NMR data).</a:t>
            </a:r>
          </a:p>
          <a:p>
            <a:pPr marL="171450" indent="-171450">
              <a:buFontTx/>
              <a:buChar char="-"/>
            </a:pPr>
            <a:r>
              <a:rPr lang="en-US" dirty="0"/>
              <a:t>NMR data are used to sample and score different model features. For example, chemical shifts guide the conformational search of short peptide fragments from which a protein structure is built de novo. NOE contacts provide atom pair distance restraints to score model geometry. PCSs, RDCs, and PREs provide an orthogonal set of distance and orientational restraints.</a:t>
            </a:r>
          </a:p>
          <a:p>
            <a:pPr marL="171450" indent="-171450">
              <a:buFontTx/>
              <a:buChar char="-"/>
            </a:pPr>
            <a:r>
              <a:rPr lang="en-US" dirty="0"/>
              <a:t>Through the RosettaNMR framework these NMR data can be incorporated into popular Rosetta modeling protocols such as </a:t>
            </a:r>
            <a:r>
              <a:rPr lang="en-US" dirty="0" err="1"/>
              <a:t>AbInitio</a:t>
            </a:r>
            <a:r>
              <a:rPr lang="en-US" dirty="0"/>
              <a:t> structure prediction, simultaneous folding and docking of symmetric proteins, protein-protein docking, protein-ligand docking and refinement and minimization of protein structures.</a:t>
            </a:r>
          </a:p>
          <a:p>
            <a:pPr marL="171450" indent="-171450">
              <a:buFontTx/>
              <a:buChar char="-"/>
            </a:pPr>
            <a:r>
              <a:rPr lang="en-US" dirty="0"/>
              <a:t>Thus, the RosettaNMR framework provides flexibility in terms of the macromolecular system and the modeling task which a user wants to study.</a:t>
            </a:r>
          </a:p>
        </p:txBody>
      </p:sp>
      <p:sp>
        <p:nvSpPr>
          <p:cNvPr id="4" name="Slide Number Placeholder 3"/>
          <p:cNvSpPr>
            <a:spLocks noGrp="1"/>
          </p:cNvSpPr>
          <p:nvPr>
            <p:ph type="sldNum" sz="quarter" idx="5"/>
          </p:nvPr>
        </p:nvSpPr>
        <p:spPr/>
        <p:txBody>
          <a:bodyPr/>
          <a:lstStyle/>
          <a:p>
            <a:fld id="{0B0E6086-FAE3-4921-A8E1-AA823214DCFF}" type="slidenum">
              <a:rPr lang="en-US" smtClean="0"/>
              <a:t>5</a:t>
            </a:fld>
            <a:endParaRPr lang="en-US"/>
          </a:p>
        </p:txBody>
      </p:sp>
    </p:spTree>
    <p:extLst>
      <p:ext uri="{BB962C8B-B14F-4D97-AF65-F5344CB8AC3E}">
        <p14:creationId xmlns:p14="http://schemas.microsoft.com/office/powerpoint/2010/main" val="124941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ROSETTA offers a toolbox for modeling using different types of experimental data</a:t>
            </a:r>
          </a:p>
          <a:p>
            <a:pPr marL="171450" indent="-171450">
              <a:buFontTx/>
              <a:buChar char="-"/>
            </a:pPr>
            <a:r>
              <a:rPr lang="en-US" sz="1200" b="0" i="0" kern="1200" dirty="0">
                <a:solidFill>
                  <a:schemeClr val="tx1"/>
                </a:solidFill>
                <a:effectLst/>
                <a:latin typeface="+mn-lt"/>
                <a:ea typeface="+mn-ea"/>
                <a:cs typeface="+mn-cs"/>
              </a:rPr>
              <a:t>In the </a:t>
            </a:r>
            <a:r>
              <a:rPr lang="en-US" sz="1200" b="0" i="0" kern="1200" dirty="0" err="1">
                <a:solidFill>
                  <a:schemeClr val="tx1"/>
                </a:solidFill>
                <a:effectLst/>
                <a:latin typeface="+mn-lt"/>
                <a:ea typeface="+mn-ea"/>
                <a:cs typeface="+mn-cs"/>
              </a:rPr>
              <a:t>Meilerlab</a:t>
            </a:r>
            <a:r>
              <a:rPr lang="en-US" sz="1200" b="0" i="0" kern="1200" dirty="0">
                <a:solidFill>
                  <a:schemeClr val="tx1"/>
                </a:solidFill>
                <a:effectLst/>
                <a:latin typeface="+mn-lt"/>
                <a:ea typeface="+mn-ea"/>
                <a:cs typeface="+mn-cs"/>
              </a:rPr>
              <a:t> we employ the Rosetta software suite for integrated modeling.</a:t>
            </a:r>
          </a:p>
          <a:p>
            <a:pPr marL="171450" indent="-171450">
              <a:buFontTx/>
              <a:buChar char="-"/>
            </a:pPr>
            <a:r>
              <a:rPr lang="en-US" sz="1200" b="0" i="0" kern="1200" dirty="0">
                <a:solidFill>
                  <a:schemeClr val="tx1"/>
                </a:solidFill>
                <a:effectLst/>
                <a:latin typeface="+mn-lt"/>
                <a:ea typeface="+mn-ea"/>
                <a:cs typeface="+mn-cs"/>
              </a:rPr>
              <a:t>Rosetta includes algorithms for computational modeling, design and analysis of protein structures.</a:t>
            </a:r>
          </a:p>
          <a:p>
            <a:pPr marL="171450" indent="-171450">
              <a:buFontTx/>
              <a:buChar char="-"/>
            </a:pPr>
            <a:r>
              <a:rPr lang="en-US" sz="1200" b="0" i="0" kern="1200" dirty="0">
                <a:solidFill>
                  <a:schemeClr val="tx1"/>
                </a:solidFill>
                <a:effectLst/>
                <a:latin typeface="+mn-lt"/>
                <a:ea typeface="+mn-ea"/>
                <a:cs typeface="+mn-cs"/>
              </a:rPr>
              <a:t>It has enabled notable scientific advances in computational biology, including de novo protein design, enzyme design, ligand docking, and structure prediction of biological macromolecules and macromolecular complexes.</a:t>
            </a:r>
          </a:p>
          <a:p>
            <a:pPr marL="171450" indent="-171450">
              <a:buFontTx/>
              <a:buChar char="-"/>
            </a:pPr>
            <a:r>
              <a:rPr lang="en-US" sz="1200" b="0" i="0" kern="1200" dirty="0">
                <a:solidFill>
                  <a:schemeClr val="tx1"/>
                </a:solidFill>
                <a:effectLst/>
                <a:latin typeface="+mn-lt"/>
                <a:ea typeface="+mn-ea"/>
                <a:cs typeface="+mn-cs"/>
              </a:rPr>
              <a:t>Rosetta is freely available to all non-commercial users. It provides applications for different tasks and systems.</a:t>
            </a:r>
          </a:p>
          <a:p>
            <a:pPr marL="171450" indent="-171450">
              <a:buFontTx/>
              <a:buChar char="-"/>
            </a:pPr>
            <a:r>
              <a:rPr lang="en-US" sz="1200" b="0" i="0" kern="1200" dirty="0">
                <a:solidFill>
                  <a:schemeClr val="tx1"/>
                </a:solidFill>
                <a:effectLst/>
                <a:latin typeface="+mn-lt"/>
                <a:ea typeface="+mn-ea"/>
                <a:cs typeface="+mn-cs"/>
              </a:rPr>
              <a:t>A user can operate with Rosetta through different interfaces, e.g. the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command line, high-level scripting languages (i.e. </a:t>
            </a:r>
            <a:r>
              <a:rPr lang="en-US" sz="1200" b="0" i="0" kern="1200" dirty="0" err="1">
                <a:solidFill>
                  <a:schemeClr val="tx1"/>
                </a:solidFill>
                <a:effectLst/>
                <a:latin typeface="+mn-lt"/>
                <a:ea typeface="+mn-ea"/>
                <a:cs typeface="+mn-cs"/>
              </a:rPr>
              <a:t>RosettaScripts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PyRosetta</a:t>
            </a:r>
            <a:r>
              <a:rPr lang="en-US" sz="1200" b="0" i="0" kern="1200" dirty="0">
                <a:solidFill>
                  <a:schemeClr val="tx1"/>
                </a:solidFill>
                <a:effectLst/>
                <a:latin typeface="+mn-lt"/>
                <a:ea typeface="+mn-ea"/>
                <a:cs typeface="+mn-cs"/>
              </a:rPr>
              <a:t>), webservers or even through the C++ source code.</a:t>
            </a:r>
          </a:p>
          <a:p>
            <a:pPr marL="171450" indent="-171450">
              <a:buFontTx/>
              <a:buChar char="-"/>
            </a:pPr>
            <a:r>
              <a:rPr lang="en-US" sz="1200" b="0" i="0" kern="1200" dirty="0">
                <a:solidFill>
                  <a:schemeClr val="tx1"/>
                </a:solidFill>
                <a:effectLst/>
                <a:latin typeface="+mn-lt"/>
                <a:ea typeface="+mn-ea"/>
                <a:cs typeface="+mn-cs"/>
              </a:rPr>
              <a:t>Scientists from ~30 labs develop and maintain the Rosetta software and jointly form the </a:t>
            </a:r>
            <a:r>
              <a:rPr lang="en-US" sz="1200" b="0" i="0" kern="1200" dirty="0" err="1">
                <a:solidFill>
                  <a:schemeClr val="tx1"/>
                </a:solidFill>
                <a:effectLst/>
                <a:latin typeface="+mn-lt"/>
                <a:ea typeface="+mn-ea"/>
                <a:cs typeface="+mn-cs"/>
              </a:rPr>
              <a:t>RosettaCommons</a:t>
            </a:r>
            <a:r>
              <a:rPr lang="en-US" sz="1200" b="0" i="0" kern="1200" dirty="0">
                <a:solidFill>
                  <a:schemeClr val="tx1"/>
                </a:solidFill>
                <a:effectLst/>
                <a:latin typeface="+mn-lt"/>
                <a:ea typeface="+mn-ea"/>
                <a:cs typeface="+mn-cs"/>
              </a:rPr>
              <a:t> consortium. </a:t>
            </a:r>
          </a:p>
          <a:p>
            <a:pPr marL="171450" indent="-171450">
              <a:buFontTx/>
              <a:buChar cha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RosettaCommons</a:t>
            </a:r>
            <a:r>
              <a:rPr lang="en-US" sz="1200" b="0" i="0" kern="1200" dirty="0">
                <a:solidFill>
                  <a:schemeClr val="tx1"/>
                </a:solidFill>
                <a:effectLst/>
                <a:latin typeface="+mn-lt"/>
                <a:ea typeface="+mn-ea"/>
                <a:cs typeface="+mn-cs"/>
              </a:rPr>
              <a:t> members develop software improvements to solve their unique research questions. They continually publish these new </a:t>
            </a:r>
            <a:r>
              <a:rPr lang="en-US" sz="1200" b="0" i="0" kern="1200" dirty="0" err="1">
                <a:solidFill>
                  <a:schemeClr val="tx1"/>
                </a:solidFill>
                <a:effectLst/>
                <a:latin typeface="+mn-lt"/>
                <a:ea typeface="+mn-ea"/>
                <a:cs typeface="+mn-cs"/>
              </a:rPr>
              <a:t>codesets</a:t>
            </a:r>
            <a:r>
              <a:rPr lang="en-US" sz="1200" b="0" i="0" kern="1200" dirty="0">
                <a:solidFill>
                  <a:schemeClr val="tx1"/>
                </a:solidFill>
                <a:effectLst/>
                <a:latin typeface="+mn-lt"/>
                <a:ea typeface="+mn-ea"/>
                <a:cs typeface="+mn-cs"/>
              </a:rPr>
              <a:t> to help others with their research.</a:t>
            </a:r>
            <a:endParaRPr lang="en-US" sz="1200" u="sng" dirty="0"/>
          </a:p>
          <a:p>
            <a:endParaRPr lang="en-US" sz="1200" u="sng" dirty="0"/>
          </a:p>
          <a:p>
            <a:endParaRPr lang="en-US" sz="1200" u="sng" dirty="0"/>
          </a:p>
          <a:p>
            <a:endParaRPr lang="en-US" sz="1200" u="sng" dirty="0"/>
          </a:p>
          <a:p>
            <a:pPr marL="171450" indent="-171450">
              <a:buFontTx/>
              <a:buChar char="-"/>
            </a:pPr>
            <a:r>
              <a:rPr lang="en-US" dirty="0"/>
              <a:t>Rosetta implements methods for modeling with different types and combinations of experimental data, including data from NMR, SAXS, cryo-EM, and MS.</a:t>
            </a:r>
          </a:p>
          <a:p>
            <a:pPr marL="171450" indent="-171450">
              <a:buFontTx/>
              <a:buChar char="-"/>
            </a:pPr>
            <a:r>
              <a:rPr lang="en-US" dirty="0"/>
              <a:t>Early contributions were made for NMR data and these methods have been expanded and improved over the years.</a:t>
            </a:r>
          </a:p>
          <a:p>
            <a:pPr marL="171450" indent="-171450">
              <a:buFontTx/>
              <a:buChar char="-"/>
            </a:pPr>
            <a:r>
              <a:rPr lang="en-US" dirty="0"/>
              <a:t>A powerful approach is the combination of local distance information e.g. from NMR with global shape information obtained from SAXS for which Rosetta offers functionality too.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the </a:t>
            </a:r>
            <a:r>
              <a:rPr lang="en-US" dirty="0" err="1"/>
              <a:t>Meilerlab</a:t>
            </a:r>
            <a:r>
              <a:rPr lang="en-US" dirty="0"/>
              <a:t> we make contributions to and develop the RosettaNMR method. Specifically, I have worked with paramagnetic NMR data and have developed Rosetta methods to use these types of restraints in structure prediction. </a:t>
            </a:r>
          </a:p>
          <a:p>
            <a:endParaRPr lang="en-US" u="sng" dirty="0"/>
          </a:p>
        </p:txBody>
      </p:sp>
      <p:sp>
        <p:nvSpPr>
          <p:cNvPr id="4" name="Slide Number Placeholder 3"/>
          <p:cNvSpPr>
            <a:spLocks noGrp="1"/>
          </p:cNvSpPr>
          <p:nvPr>
            <p:ph type="sldNum" sz="quarter" idx="5"/>
          </p:nvPr>
        </p:nvSpPr>
        <p:spPr/>
        <p:txBody>
          <a:bodyPr/>
          <a:lstStyle/>
          <a:p>
            <a:fld id="{0B0E6086-FAE3-4921-A8E1-AA823214DCFF}" type="slidenum">
              <a:rPr lang="en-US" smtClean="0"/>
              <a:t>6</a:t>
            </a:fld>
            <a:endParaRPr lang="en-US"/>
          </a:p>
        </p:txBody>
      </p:sp>
    </p:spTree>
    <p:extLst>
      <p:ext uri="{BB962C8B-B14F-4D97-AF65-F5344CB8AC3E}">
        <p14:creationId xmlns:p14="http://schemas.microsoft.com/office/powerpoint/2010/main" val="139152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u="sng" dirty="0"/>
              <a:t>R</a:t>
            </a:r>
            <a:r>
              <a:rPr lang="en-US" sz="1050" b="0" u="sng" dirty="0"/>
              <a:t>OSETTA</a:t>
            </a:r>
            <a:r>
              <a:rPr lang="en-US" sz="1200" b="0" u="sng" dirty="0"/>
              <a:t>NMR—a framework for integrated modeling</a:t>
            </a:r>
          </a:p>
          <a:p>
            <a:pPr marL="0" indent="0">
              <a:buFontTx/>
              <a:buNone/>
            </a:pPr>
            <a:endParaRPr lang="en-US" sz="1200" b="0" u="sng" dirty="0"/>
          </a:p>
          <a:p>
            <a:pPr marL="0" indent="0">
              <a:buFontTx/>
              <a:buNone/>
            </a:pPr>
            <a:r>
              <a:rPr lang="en-US" sz="1200" b="0" u="none" dirty="0"/>
              <a:t>*incorporation of NMR data at different stages in the Rosetta protocol to guide conformational sampling/or modify the energy landscape</a:t>
            </a:r>
            <a:endParaRPr lang="en-US" sz="1200" b="0" u="sng" dirty="0"/>
          </a:p>
          <a:p>
            <a:pPr marL="0" indent="0">
              <a:buFontTx/>
              <a:buNone/>
            </a:pPr>
            <a:endParaRPr lang="en-US" b="0" u="sng" dirty="0"/>
          </a:p>
          <a:p>
            <a:pPr marL="171450" indent="-171450">
              <a:buFontTx/>
              <a:buChar char="-"/>
            </a:pPr>
            <a:r>
              <a:rPr lang="en-US" dirty="0"/>
              <a:t>RosettaNMR is a comprehensive and coherent framework that allows using paramagnetic NMR restraints together with other NMR data (such as chemical shifts and NOE contacts) for different modeling challenges to enable an integrated modeling approach (i.e. an approach that combines multiple types of NMR data).</a:t>
            </a:r>
          </a:p>
          <a:p>
            <a:pPr marL="171450" indent="-171450">
              <a:buFontTx/>
              <a:buChar char="-"/>
            </a:pPr>
            <a:r>
              <a:rPr lang="en-US" dirty="0"/>
              <a:t>NMR data are used to sample and score different model features. For example, chemical shifts guide the conformational search of short peptide fragments from which a protein structure is built de novo. NOE contacts provide atom pair distance restraints to score model geometry. PCSs, RDCs, and PREs provide an orthogonal set of distance and orientational restraints.</a:t>
            </a:r>
          </a:p>
          <a:p>
            <a:pPr marL="171450" indent="-171450">
              <a:buFontTx/>
              <a:buChar char="-"/>
            </a:pPr>
            <a:r>
              <a:rPr lang="en-US" dirty="0"/>
              <a:t>Through the RosettaNMR framework these NMR data can be incorporated into popular Rosetta modeling protocols such as </a:t>
            </a:r>
            <a:r>
              <a:rPr lang="en-US" dirty="0" err="1"/>
              <a:t>AbInitio</a:t>
            </a:r>
            <a:r>
              <a:rPr lang="en-US" dirty="0"/>
              <a:t> structure prediction, simultaneous folding and docking of symmetric proteins, protein-protein docking, protein-ligand docking and refinement and minimization of protein structures.</a:t>
            </a:r>
          </a:p>
          <a:p>
            <a:pPr marL="171450" indent="-171450">
              <a:buFontTx/>
              <a:buChar char="-"/>
            </a:pPr>
            <a:r>
              <a:rPr lang="en-US" dirty="0"/>
              <a:t>Thus, the RosettaNMR framework provides flexibility in terms of the macromolecular system and the modeling task which a user wants to study.</a:t>
            </a:r>
          </a:p>
        </p:txBody>
      </p:sp>
      <p:sp>
        <p:nvSpPr>
          <p:cNvPr id="4" name="Slide Number Placeholder 3"/>
          <p:cNvSpPr>
            <a:spLocks noGrp="1"/>
          </p:cNvSpPr>
          <p:nvPr>
            <p:ph type="sldNum" sz="quarter" idx="5"/>
          </p:nvPr>
        </p:nvSpPr>
        <p:spPr/>
        <p:txBody>
          <a:bodyPr/>
          <a:lstStyle/>
          <a:p>
            <a:fld id="{0B0E6086-FAE3-4921-A8E1-AA823214DCFF}" type="slidenum">
              <a:rPr lang="en-US" smtClean="0"/>
              <a:t>7</a:t>
            </a:fld>
            <a:endParaRPr lang="en-US"/>
          </a:p>
        </p:txBody>
      </p:sp>
    </p:spTree>
    <p:extLst>
      <p:ext uri="{BB962C8B-B14F-4D97-AF65-F5344CB8AC3E}">
        <p14:creationId xmlns:p14="http://schemas.microsoft.com/office/powerpoint/2010/main" val="163873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Structure prediction with paramagnetic data: protein </a:t>
            </a:r>
            <a:r>
              <a:rPr lang="en-US" sz="1200" i="1" u="sng" dirty="0"/>
              <a:t>de novo </a:t>
            </a:r>
            <a:r>
              <a:rPr lang="en-US" sz="1200" u="sng" dirty="0"/>
              <a:t>modeling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t>*The Rosetta NMR framework has been benchmarked against proteins that have experimental structures available.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buFontTx/>
              <a:buChar char="-"/>
            </a:pPr>
            <a:r>
              <a:rPr lang="en-US" dirty="0"/>
              <a:t>Paramagnetic restraints were found beneficial for protein structure prediction leading to improvements in model sampling and scoring.</a:t>
            </a:r>
          </a:p>
          <a:p>
            <a:pPr marL="171450" indent="-171450">
              <a:buFontTx/>
              <a:buChar char="-"/>
            </a:pPr>
            <a:r>
              <a:rPr lang="en-US" dirty="0"/>
              <a:t>The fraction of near-native models (i.e. with low RMSD to the experimental structure) was especially increased when paramagnetic restraints were combined with local chemical shift data.</a:t>
            </a:r>
          </a:p>
          <a:p>
            <a:endParaRPr lang="en-US" dirty="0"/>
          </a:p>
        </p:txBody>
      </p:sp>
      <p:sp>
        <p:nvSpPr>
          <p:cNvPr id="4" name="Slide Number Placeholder 3"/>
          <p:cNvSpPr>
            <a:spLocks noGrp="1"/>
          </p:cNvSpPr>
          <p:nvPr>
            <p:ph type="sldNum" sz="quarter" idx="5"/>
          </p:nvPr>
        </p:nvSpPr>
        <p:spPr/>
        <p:txBody>
          <a:bodyPr/>
          <a:lstStyle/>
          <a:p>
            <a:fld id="{0B0E6086-FAE3-4921-A8E1-AA823214DCFF}" type="slidenum">
              <a:rPr lang="en-US" smtClean="0"/>
              <a:t>8</a:t>
            </a:fld>
            <a:endParaRPr lang="en-US"/>
          </a:p>
        </p:txBody>
      </p:sp>
    </p:spTree>
    <p:extLst>
      <p:ext uri="{BB962C8B-B14F-4D97-AF65-F5344CB8AC3E}">
        <p14:creationId xmlns:p14="http://schemas.microsoft.com/office/powerpoint/2010/main" val="270439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Disulfide Bond Formation Protein B (DsbB) as a model MP system </a:t>
            </a:r>
            <a:r>
              <a:rPr lang="en-US" i="1" u="sng" dirty="0"/>
              <a:t>E. Coli </a:t>
            </a:r>
            <a:r>
              <a:rPr lang="en-US" u="sng" dirty="0"/>
              <a:t>MP</a:t>
            </a:r>
          </a:p>
          <a:p>
            <a:endParaRPr lang="en-US" u="sng" dirty="0"/>
          </a:p>
          <a:p>
            <a:pPr marL="171450" indent="-171450">
              <a:buFont typeface="STIXGeneral-Regular" pitchFamily="2" charset="2"/>
              <a:buChar char="⎯"/>
            </a:pPr>
            <a:r>
              <a:rPr lang="en-US" u="none" dirty="0"/>
              <a:t>183 amino acids</a:t>
            </a:r>
          </a:p>
          <a:p>
            <a:pPr marL="171450" indent="-171450">
              <a:buFont typeface="STIXGeneral-Regular" pitchFamily="2" charset="2"/>
              <a:buChar char="⎯"/>
            </a:pPr>
            <a:r>
              <a:rPr lang="en-US" u="none" dirty="0"/>
              <a:t>21 </a:t>
            </a:r>
            <a:r>
              <a:rPr lang="en-US" u="none" dirty="0" err="1"/>
              <a:t>kDa</a:t>
            </a:r>
            <a:endParaRPr lang="en-US" u="none" dirty="0"/>
          </a:p>
          <a:p>
            <a:pPr marL="171450" indent="-171450">
              <a:buFont typeface="STIXGeneral-Regular" pitchFamily="2" charset="2"/>
              <a:buChar char="⎯"/>
            </a:pPr>
            <a:r>
              <a:rPr lang="en-US" u="none" dirty="0"/>
              <a:t>Function is to </a:t>
            </a:r>
            <a:r>
              <a:rPr lang="en-US" u="none" dirty="0" err="1"/>
              <a:t>reoxidize</a:t>
            </a:r>
            <a:r>
              <a:rPr lang="en-US" u="none" dirty="0"/>
              <a:t> </a:t>
            </a:r>
            <a:r>
              <a:rPr lang="en-US" u="none" dirty="0" err="1"/>
              <a:t>DsbA</a:t>
            </a:r>
            <a:endParaRPr lang="en-US" u="none" dirty="0"/>
          </a:p>
          <a:p>
            <a:pPr marL="171450" indent="-171450">
              <a:buFont typeface="STIXGeneral-Regular" pitchFamily="2" charset="2"/>
              <a:buChar char="⎯"/>
            </a:pPr>
            <a:r>
              <a:rPr lang="en-US" u="none" dirty="0"/>
              <a:t>4 transmembrane pass protein</a:t>
            </a:r>
          </a:p>
          <a:p>
            <a:pPr marL="171450" indent="-171450">
              <a:buFont typeface="STIXGeneral-Regular" pitchFamily="2" charset="2"/>
              <a:buChar char="⎯"/>
            </a:pPr>
            <a:r>
              <a:rPr lang="en-US" u="none" dirty="0"/>
              <a:t>DPC detergent micelles</a:t>
            </a:r>
          </a:p>
        </p:txBody>
      </p:sp>
      <p:sp>
        <p:nvSpPr>
          <p:cNvPr id="4" name="Slide Number Placeholder 3"/>
          <p:cNvSpPr>
            <a:spLocks noGrp="1"/>
          </p:cNvSpPr>
          <p:nvPr>
            <p:ph type="sldNum" sz="quarter" idx="5"/>
          </p:nvPr>
        </p:nvSpPr>
        <p:spPr/>
        <p:txBody>
          <a:bodyPr/>
          <a:lstStyle/>
          <a:p>
            <a:fld id="{0B0E6086-FAE3-4921-A8E1-AA823214DCFF}" type="slidenum">
              <a:rPr lang="en-US" smtClean="0"/>
              <a:t>9</a:t>
            </a:fld>
            <a:endParaRPr lang="en-US"/>
          </a:p>
        </p:txBody>
      </p:sp>
    </p:spTree>
    <p:extLst>
      <p:ext uri="{BB962C8B-B14F-4D97-AF65-F5344CB8AC3E}">
        <p14:creationId xmlns:p14="http://schemas.microsoft.com/office/powerpoint/2010/main" val="165707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Strategies to generate sparse datasets to drive MP structure prediction</a:t>
            </a:r>
          </a:p>
          <a:p>
            <a:pPr marL="171450" indent="-171450">
              <a:buFontTx/>
              <a:buChar char="-"/>
            </a:pPr>
            <a:r>
              <a:rPr lang="en-US" dirty="0"/>
              <a:t>Particularly useful are PCS restraints which combine long-range distance and orientation information.</a:t>
            </a:r>
          </a:p>
          <a:p>
            <a:pPr marL="171450" indent="-171450">
              <a:buFontTx/>
              <a:buChar char="-"/>
            </a:pPr>
            <a:r>
              <a:rPr lang="en-US" dirty="0"/>
              <a:t>PCS data obtained with lanthanide tags attached to different protein sites can triangulate the position of a protein atom and thus provide information useful for 3D fold determination.</a:t>
            </a:r>
          </a:p>
          <a:p>
            <a:pPr marL="171450" indent="-171450">
              <a:buFontTx/>
              <a:buChar char="-"/>
            </a:pPr>
            <a:r>
              <a:rPr lang="en-US" dirty="0"/>
              <a:t>The distance and orientational information encoded in the PCS can be visualized by an </a:t>
            </a:r>
            <a:r>
              <a:rPr lang="en-US" dirty="0" err="1"/>
              <a:t>isosurface</a:t>
            </a:r>
            <a:r>
              <a:rPr lang="en-US" dirty="0"/>
              <a:t> representation. An </a:t>
            </a:r>
            <a:r>
              <a:rPr lang="en-US" dirty="0" err="1"/>
              <a:t>isosurface</a:t>
            </a:r>
            <a:r>
              <a:rPr lang="en-US" dirty="0"/>
              <a:t> is the set of coordinates at which a nuclear spin (protein atom) would give rise to the same PCS value.</a:t>
            </a:r>
          </a:p>
          <a:p>
            <a:pPr marL="171450" indent="-171450">
              <a:buFontTx/>
              <a:buChar char="-"/>
            </a:pPr>
            <a:r>
              <a:rPr lang="en-US" dirty="0"/>
              <a:t>For one PCS dataset, the position of a protein atom with a given PCS can lie on any point of the </a:t>
            </a:r>
            <a:r>
              <a:rPr lang="en-US" dirty="0" err="1"/>
              <a:t>isosurface</a:t>
            </a:r>
            <a:r>
              <a:rPr lang="en-US" dirty="0"/>
              <a:t> with the same PCS value. For two PCS datasets, the atom position is restricted to the intersection line between two </a:t>
            </a:r>
            <a:r>
              <a:rPr lang="en-US" dirty="0" err="1"/>
              <a:t>isosurfaces</a:t>
            </a:r>
            <a:r>
              <a:rPr lang="en-US" dirty="0"/>
              <a:t>. And in case of three datasets, the atom position is ideally narrowed down to a single point at which the three </a:t>
            </a:r>
            <a:r>
              <a:rPr lang="en-US" dirty="0" err="1"/>
              <a:t>isosurfaces</a:t>
            </a:r>
            <a:r>
              <a:rPr lang="en-US" dirty="0"/>
              <a:t> intersect.</a:t>
            </a:r>
          </a:p>
          <a:p>
            <a:pPr marL="171450" indent="-171450">
              <a:buFontTx/>
              <a:buChar char="-"/>
            </a:pPr>
            <a:r>
              <a:rPr lang="en-US" dirty="0"/>
              <a:t>Thus, PCS datasets from multiple </a:t>
            </a:r>
            <a:r>
              <a:rPr lang="en-US" dirty="0" err="1"/>
              <a:t>spinlabel</a:t>
            </a:r>
            <a:r>
              <a:rPr lang="en-US" dirty="0"/>
              <a:t> sites allow the prediction/determination of atom coordinates similar to the global-positioning (GPS) approach.</a:t>
            </a:r>
          </a:p>
          <a:p>
            <a:endParaRPr lang="en-US" u="sng" dirty="0"/>
          </a:p>
        </p:txBody>
      </p:sp>
      <p:sp>
        <p:nvSpPr>
          <p:cNvPr id="4" name="Slide Number Placeholder 3"/>
          <p:cNvSpPr>
            <a:spLocks noGrp="1"/>
          </p:cNvSpPr>
          <p:nvPr>
            <p:ph type="sldNum" sz="quarter" idx="5"/>
          </p:nvPr>
        </p:nvSpPr>
        <p:spPr/>
        <p:txBody>
          <a:bodyPr/>
          <a:lstStyle/>
          <a:p>
            <a:fld id="{0B0E6086-FAE3-4921-A8E1-AA823214DCFF}" type="slidenum">
              <a:rPr lang="en-US" smtClean="0"/>
              <a:t>10</a:t>
            </a:fld>
            <a:endParaRPr lang="en-US"/>
          </a:p>
        </p:txBody>
      </p:sp>
    </p:spTree>
    <p:extLst>
      <p:ext uri="{BB962C8B-B14F-4D97-AF65-F5344CB8AC3E}">
        <p14:creationId xmlns:p14="http://schemas.microsoft.com/office/powerpoint/2010/main" val="656289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01442" name="Rectangle 2"/>
          <p:cNvSpPr>
            <a:spLocks noGrp="1" noChangeArrowheads="1"/>
          </p:cNvSpPr>
          <p:nvPr>
            <p:ph type="ctrTitle" hasCustomPrompt="1"/>
          </p:nvPr>
        </p:nvSpPr>
        <p:spPr>
          <a:xfrm>
            <a:off x="685800" y="762001"/>
            <a:ext cx="7772400" cy="1790700"/>
          </a:xfrm>
          <a:noFill/>
          <a:ln w="38100">
            <a:noFill/>
          </a:ln>
        </p:spPr>
        <p:txBody>
          <a:bodyPr/>
          <a:lstStyle>
            <a:lvl1pPr algn="ctr">
              <a:defRPr>
                <a:solidFill>
                  <a:schemeClr val="tx1"/>
                </a:solidFill>
                <a:latin typeface="Palatino Linotype" panose="02040502050505030304" pitchFamily="18" charset="0"/>
              </a:defRPr>
            </a:lvl1pPr>
          </a:lstStyle>
          <a:p>
            <a:r>
              <a:rPr lang="en-US" dirty="0"/>
              <a:t>Presentation Title</a:t>
            </a:r>
          </a:p>
        </p:txBody>
      </p:sp>
      <p:sp>
        <p:nvSpPr>
          <p:cNvPr id="701443" name="Rectangle 3"/>
          <p:cNvSpPr>
            <a:spLocks noGrp="1" noChangeArrowheads="1"/>
          </p:cNvSpPr>
          <p:nvPr>
            <p:ph type="subTitle" idx="1" hasCustomPrompt="1"/>
          </p:nvPr>
        </p:nvSpPr>
        <p:spPr>
          <a:xfrm>
            <a:off x="1371600" y="4921251"/>
            <a:ext cx="6400800" cy="457200"/>
          </a:xfrm>
          <a:prstGeom prst="rect">
            <a:avLst/>
          </a:prstGeom>
          <a:solidFill>
            <a:schemeClr val="bg1"/>
          </a:solidFill>
        </p:spPr>
        <p:txBody>
          <a:bodyPr/>
          <a:lstStyle>
            <a:lvl1pPr marL="0" indent="0" algn="ctr">
              <a:buFont typeface="Wingdings" pitchFamily="2" charset="2"/>
              <a:buNone/>
              <a:defRPr baseline="0">
                <a:solidFill>
                  <a:schemeClr val="tx1"/>
                </a:solidFill>
              </a:defRPr>
            </a:lvl1pPr>
          </a:lstStyle>
          <a:p>
            <a:r>
              <a:rPr lang="en-US" dirty="0"/>
              <a:t>Author, venue, etc.</a:t>
            </a:r>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15005" t="14135" r="16462" b="13230"/>
          <a:stretch/>
        </p:blipFill>
        <p:spPr>
          <a:xfrm>
            <a:off x="3975100" y="3086091"/>
            <a:ext cx="1193799" cy="15303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5"/>
          <p:cNvSpPr>
            <a:spLocks noGrp="1" noChangeArrowheads="1"/>
          </p:cNvSpPr>
          <p:nvPr>
            <p:ph type="ftr" sz="quarter" idx="11"/>
          </p:nvPr>
        </p:nvSpPr>
        <p:spPr>
          <a:ln/>
        </p:spPr>
        <p:txBody>
          <a:bodyPr/>
          <a:lstStyle>
            <a:lvl1pPr>
              <a:defRPr/>
            </a:lvl1pPr>
          </a:lstStyle>
          <a:p>
            <a:r>
              <a:rPr lang="en-US"/>
              <a:t>meilerlab.org</a:t>
            </a:r>
          </a:p>
        </p:txBody>
      </p:sp>
      <p:sp>
        <p:nvSpPr>
          <p:cNvPr id="6" name="Rectangle 6"/>
          <p:cNvSpPr>
            <a:spLocks noGrp="1" noChangeArrowheads="1"/>
          </p:cNvSpPr>
          <p:nvPr>
            <p:ph type="sldNum" sz="quarter" idx="12"/>
          </p:nvPr>
        </p:nvSpPr>
        <p:spPr>
          <a:ln/>
        </p:spPr>
        <p:txBody>
          <a:bodyPr/>
          <a:lstStyle>
            <a:lvl1pPr>
              <a:defRPr/>
            </a:lvl1pPr>
          </a:lstStyle>
          <a:p>
            <a:fld id="{D67DDE59-461E-924E-9D6E-E65A12C45C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r>
              <a:rPr lang="en-US"/>
              <a:t>meilerlab.org</a:t>
            </a:r>
          </a:p>
        </p:txBody>
      </p:sp>
      <p:sp>
        <p:nvSpPr>
          <p:cNvPr id="5" name="Rectangle 6"/>
          <p:cNvSpPr>
            <a:spLocks noGrp="1" noChangeArrowheads="1"/>
          </p:cNvSpPr>
          <p:nvPr>
            <p:ph type="sldNum" sz="quarter" idx="12"/>
          </p:nvPr>
        </p:nvSpPr>
        <p:spPr>
          <a:ln/>
        </p:spPr>
        <p:txBody>
          <a:bodyPr/>
          <a:lstStyle>
            <a:lvl1pPr>
              <a:defRPr/>
            </a:lvl1pPr>
          </a:lstStyle>
          <a:p>
            <a:fld id="{D67DDE59-461E-924E-9D6E-E65A12C45C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r>
              <a:rPr lang="en-US"/>
              <a:t>meilerlab.org</a:t>
            </a:r>
            <a:endParaRPr lang="en-US" dirty="0"/>
          </a:p>
        </p:txBody>
      </p:sp>
      <p:sp>
        <p:nvSpPr>
          <p:cNvPr id="4" name="Rectangle 6"/>
          <p:cNvSpPr>
            <a:spLocks noGrp="1" noChangeArrowheads="1"/>
          </p:cNvSpPr>
          <p:nvPr>
            <p:ph type="sldNum" sz="quarter" idx="12"/>
          </p:nvPr>
        </p:nvSpPr>
        <p:spPr>
          <a:ln/>
        </p:spPr>
        <p:txBody>
          <a:bodyPr/>
          <a:lstStyle>
            <a:lvl1pPr>
              <a:defRPr/>
            </a:lvl1pPr>
          </a:lstStyle>
          <a:p>
            <a:fld id="{D67DDE59-461E-924E-9D6E-E65A12C45C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bwMode="auto">
          <a:xfrm>
            <a:off x="152400" y="152400"/>
            <a:ext cx="8839200" cy="584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Slide title</a:t>
            </a:r>
          </a:p>
        </p:txBody>
      </p:sp>
      <p:sp>
        <p:nvSpPr>
          <p:cNvPr id="1029" name="Rectangle 5"/>
          <p:cNvSpPr>
            <a:spLocks noGrp="1" noChangeArrowheads="1"/>
          </p:cNvSpPr>
          <p:nvPr>
            <p:ph type="ftr" sz="quarter" idx="3"/>
          </p:nvPr>
        </p:nvSpPr>
        <p:spPr bwMode="auto">
          <a:xfrm>
            <a:off x="2286000" y="6477000"/>
            <a:ext cx="457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dirty="0"/>
              <a:t>meilerlab.org</a:t>
            </a:r>
          </a:p>
        </p:txBody>
      </p:sp>
      <p:sp>
        <p:nvSpPr>
          <p:cNvPr id="1030" name="Rectangle 6"/>
          <p:cNvSpPr>
            <a:spLocks noGrp="1" noChangeArrowheads="1"/>
          </p:cNvSpPr>
          <p:nvPr>
            <p:ph type="sldNum" sz="quarter" idx="4"/>
          </p:nvPr>
        </p:nvSpPr>
        <p:spPr bwMode="auto">
          <a:xfrm>
            <a:off x="7010400" y="6477000"/>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D67DDE59-461E-924E-9D6E-E65A12C45CAC}" type="slidenum">
              <a:rPr lang="en-US" smtClean="0"/>
              <a:t>‹#›</a:t>
            </a:fld>
            <a:endParaRPr lang="en-US"/>
          </a:p>
        </p:txBody>
      </p:sp>
      <p:sp>
        <p:nvSpPr>
          <p:cNvPr id="1034" name="Line 10"/>
          <p:cNvSpPr>
            <a:spLocks noChangeShapeType="1"/>
          </p:cNvSpPr>
          <p:nvPr/>
        </p:nvSpPr>
        <p:spPr bwMode="auto">
          <a:xfrm>
            <a:off x="838200" y="6438900"/>
            <a:ext cx="8305800" cy="0"/>
          </a:xfrm>
          <a:prstGeom prst="line">
            <a:avLst/>
          </a:prstGeom>
          <a:noFill/>
          <a:ln w="38100">
            <a:solidFill>
              <a:schemeClr val="tx1"/>
            </a:solidFill>
            <a:round/>
            <a:headEnd/>
            <a:tailEnd/>
          </a:ln>
          <a:effectLst/>
        </p:spPr>
        <p:txBody>
          <a:bodyPr/>
          <a:lstStyle/>
          <a:p>
            <a:pPr>
              <a:defRPr/>
            </a:pPr>
            <a:endParaRPr lang="en-US"/>
          </a:p>
        </p:txBody>
      </p:sp>
      <p:pic>
        <p:nvPicPr>
          <p:cNvPr id="12" name="Picture 11"/>
          <p:cNvPicPr>
            <a:picLocks noChangeAspect="1"/>
          </p:cNvPicPr>
          <p:nvPr userDrawn="1"/>
        </p:nvPicPr>
        <p:blipFill rotWithShape="1">
          <a:blip r:embed="rId6">
            <a:extLst>
              <a:ext uri="{28A0092B-C50C-407E-A947-70E740481C1C}">
                <a14:useLocalDpi xmlns:a14="http://schemas.microsoft.com/office/drawing/2010/main" val="0"/>
              </a:ext>
            </a:extLst>
          </a:blip>
          <a:srcRect l="25212" t="21971" r="25940" b="39451"/>
          <a:stretch/>
        </p:blipFill>
        <p:spPr>
          <a:xfrm>
            <a:off x="114299" y="6169144"/>
            <a:ext cx="561593" cy="5364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9" r:id="rId4"/>
  </p:sldLayoutIdLst>
  <p:hf hdr="0" dt="0"/>
  <p:txStyles>
    <p:titleStyle>
      <a:lvl1pPr algn="l" rtl="0" eaLnBrk="1" fontAlgn="base" hangingPunct="1">
        <a:spcBef>
          <a:spcPct val="0"/>
        </a:spcBef>
        <a:spcAft>
          <a:spcPct val="0"/>
        </a:spcAft>
        <a:defRPr sz="3600" b="1" baseline="0">
          <a:solidFill>
            <a:schemeClr val="tx2"/>
          </a:solidFill>
          <a:latin typeface="Palatino Linotype" panose="02040502050505030304" pitchFamily="18" charset="0"/>
          <a:ea typeface="+mj-ea"/>
          <a:cs typeface="+mj-cs"/>
        </a:defRPr>
      </a:lvl1pPr>
      <a:lvl2pPr algn="l" rtl="0" eaLnBrk="1" fontAlgn="base" hangingPunct="1">
        <a:spcBef>
          <a:spcPct val="0"/>
        </a:spcBef>
        <a:spcAft>
          <a:spcPct val="0"/>
        </a:spcAft>
        <a:defRPr sz="3600">
          <a:solidFill>
            <a:schemeClr val="tx2"/>
          </a:solidFill>
          <a:latin typeface="verdena"/>
        </a:defRPr>
      </a:lvl2pPr>
      <a:lvl3pPr algn="l" rtl="0" eaLnBrk="1" fontAlgn="base" hangingPunct="1">
        <a:spcBef>
          <a:spcPct val="0"/>
        </a:spcBef>
        <a:spcAft>
          <a:spcPct val="0"/>
        </a:spcAft>
        <a:defRPr sz="3600">
          <a:solidFill>
            <a:schemeClr val="tx2"/>
          </a:solidFill>
          <a:latin typeface="verdena"/>
        </a:defRPr>
      </a:lvl3pPr>
      <a:lvl4pPr algn="l" rtl="0" eaLnBrk="1" fontAlgn="base" hangingPunct="1">
        <a:spcBef>
          <a:spcPct val="0"/>
        </a:spcBef>
        <a:spcAft>
          <a:spcPct val="0"/>
        </a:spcAft>
        <a:defRPr sz="3600">
          <a:solidFill>
            <a:schemeClr val="tx2"/>
          </a:solidFill>
          <a:latin typeface="verdena"/>
        </a:defRPr>
      </a:lvl4pPr>
      <a:lvl5pPr algn="l" rtl="0" eaLnBrk="1" fontAlgn="base" hangingPunct="1">
        <a:spcBef>
          <a:spcPct val="0"/>
        </a:spcBef>
        <a:spcAft>
          <a:spcPct val="0"/>
        </a:spcAft>
        <a:defRPr sz="3600">
          <a:solidFill>
            <a:schemeClr val="tx2"/>
          </a:solidFill>
          <a:latin typeface="verdena"/>
        </a:defRPr>
      </a:lvl5pPr>
      <a:lvl6pPr marL="457200" algn="l" rtl="0" eaLnBrk="1" fontAlgn="base" hangingPunct="1">
        <a:spcBef>
          <a:spcPct val="0"/>
        </a:spcBef>
        <a:spcAft>
          <a:spcPct val="0"/>
        </a:spcAft>
        <a:defRPr sz="3600">
          <a:solidFill>
            <a:schemeClr val="tx2"/>
          </a:solidFill>
          <a:latin typeface="verdena"/>
        </a:defRPr>
      </a:lvl6pPr>
      <a:lvl7pPr marL="914400" algn="l" rtl="0" eaLnBrk="1" fontAlgn="base" hangingPunct="1">
        <a:spcBef>
          <a:spcPct val="0"/>
        </a:spcBef>
        <a:spcAft>
          <a:spcPct val="0"/>
        </a:spcAft>
        <a:defRPr sz="3600">
          <a:solidFill>
            <a:schemeClr val="tx2"/>
          </a:solidFill>
          <a:latin typeface="verdena"/>
        </a:defRPr>
      </a:lvl7pPr>
      <a:lvl8pPr marL="1371600" algn="l" rtl="0" eaLnBrk="1" fontAlgn="base" hangingPunct="1">
        <a:spcBef>
          <a:spcPct val="0"/>
        </a:spcBef>
        <a:spcAft>
          <a:spcPct val="0"/>
        </a:spcAft>
        <a:defRPr sz="3600">
          <a:solidFill>
            <a:schemeClr val="tx2"/>
          </a:solidFill>
          <a:latin typeface="verdena"/>
        </a:defRPr>
      </a:lvl8pPr>
      <a:lvl9pPr marL="1828800" algn="l" rtl="0" eaLnBrk="1" fontAlgn="base" hangingPunct="1">
        <a:spcBef>
          <a:spcPct val="0"/>
        </a:spcBef>
        <a:spcAft>
          <a:spcPct val="0"/>
        </a:spcAft>
        <a:defRPr sz="3600">
          <a:solidFill>
            <a:schemeClr val="tx2"/>
          </a:solidFill>
          <a:latin typeface="verdena"/>
        </a:defRPr>
      </a:lvl9pPr>
    </p:titleStyle>
    <p:bodyStyle>
      <a:lvl1pPr marL="342900" indent="-342900" algn="l" rtl="0" eaLnBrk="1" fontAlgn="base" hangingPunct="1">
        <a:spcBef>
          <a:spcPct val="20000"/>
        </a:spcBef>
        <a:spcAft>
          <a:spcPct val="0"/>
        </a:spcAft>
        <a:buFont typeface="Wingdings" pitchFamily="2" charset="2"/>
        <a:buChar char="§"/>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Font typeface="Wingdings" pitchFamily="2" charset="2"/>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Font typeface="Wingdings" pitchFamily="2" charset="2"/>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osettacommons.org/docs/latest/application_documentation/rosetta_scripts/validate_rosetta_scrip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yrosetta.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4B8010-D39E-2741-9994-C0F3C3D383E4}"/>
              </a:ext>
            </a:extLst>
          </p:cNvPr>
          <p:cNvSpPr/>
          <p:nvPr/>
        </p:nvSpPr>
        <p:spPr>
          <a:xfrm>
            <a:off x="0" y="527489"/>
            <a:ext cx="9144000" cy="1790042"/>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202446" y="780663"/>
            <a:ext cx="8631382" cy="1790700"/>
          </a:xfrm>
        </p:spPr>
        <p:txBody>
          <a:bodyPr/>
          <a:lstStyle/>
          <a:p>
            <a:pPr>
              <a:lnSpc>
                <a:spcPct val="90000"/>
              </a:lnSpc>
              <a:spcAft>
                <a:spcPts val="0"/>
              </a:spcAft>
            </a:pPr>
            <a:r>
              <a:rPr lang="en-US" b="0" dirty="0">
                <a:latin typeface="Palatino Linotype"/>
                <a:cs typeface="Arial"/>
              </a:rPr>
              <a:t>Customizing Rosetta protocols with </a:t>
            </a:r>
            <a:r>
              <a:rPr lang="en-US" b="0" dirty="0" err="1">
                <a:latin typeface="Palatino Linotype"/>
                <a:cs typeface="Arial"/>
              </a:rPr>
              <a:t>RosettaScripts</a:t>
            </a:r>
            <a:endParaRPr lang="en-US" b="0" dirty="0" err="1">
              <a:latin typeface="Palatino Linotype"/>
            </a:endParaRPr>
          </a:p>
          <a:p>
            <a:endParaRPr lang="en-US" dirty="0"/>
          </a:p>
        </p:txBody>
      </p:sp>
      <p:sp>
        <p:nvSpPr>
          <p:cNvPr id="3" name="Subtitle 2"/>
          <p:cNvSpPr>
            <a:spLocks noGrp="1"/>
          </p:cNvSpPr>
          <p:nvPr>
            <p:ph type="subTitle" idx="1"/>
          </p:nvPr>
        </p:nvSpPr>
        <p:spPr>
          <a:xfrm>
            <a:off x="914400" y="4921251"/>
            <a:ext cx="7426036" cy="457200"/>
          </a:xfrm>
        </p:spPr>
        <p:txBody>
          <a:bodyPr anchor="t"/>
          <a:lstStyle/>
          <a:p>
            <a:r>
              <a:rPr lang="de-DE" dirty="0">
                <a:latin typeface="Tahoma"/>
                <a:ea typeface="Tahoma"/>
                <a:cs typeface="Tahoma"/>
              </a:rPr>
              <a:t>Clara T. </a:t>
            </a:r>
            <a:r>
              <a:rPr lang="de-DE" dirty="0" err="1">
                <a:latin typeface="Tahoma"/>
                <a:ea typeface="Tahoma"/>
                <a:cs typeface="Tahoma"/>
              </a:rPr>
              <a:t>Schoeder</a:t>
            </a:r>
            <a:endParaRPr lang="de-DE" dirty="0" err="1"/>
          </a:p>
          <a:p>
            <a:r>
              <a:rPr lang="de-DE" dirty="0">
                <a:latin typeface="Tahoma"/>
                <a:ea typeface="Tahoma"/>
                <a:cs typeface="Tahoma"/>
              </a:rPr>
              <a:t>Meiler Lab</a:t>
            </a:r>
          </a:p>
          <a:p>
            <a:r>
              <a:rPr lang="de-DE" dirty="0">
                <a:latin typeface="Tahoma"/>
                <a:ea typeface="Tahoma"/>
                <a:cs typeface="Tahoma"/>
              </a:rPr>
              <a:t>E-</a:t>
            </a:r>
            <a:r>
              <a:rPr lang="en-US" dirty="0">
                <a:latin typeface="Tahoma"/>
                <a:ea typeface="Tahoma"/>
                <a:cs typeface="Tahoma"/>
              </a:rPr>
              <a:t>Mail</a:t>
            </a:r>
            <a:r>
              <a:rPr lang="de-DE" dirty="0">
                <a:latin typeface="Tahoma"/>
                <a:ea typeface="Tahoma"/>
                <a:cs typeface="Tahoma"/>
              </a:rPr>
              <a:t>: clara.t.schoeder@vanderbilt.edu</a:t>
            </a:r>
            <a:endParaRPr lang="de-DE" dirty="0"/>
          </a:p>
        </p:txBody>
      </p:sp>
    </p:spTree>
    <p:extLst>
      <p:ext uri="{BB962C8B-B14F-4D97-AF65-F5344CB8AC3E}">
        <p14:creationId xmlns:p14="http://schemas.microsoft.com/office/powerpoint/2010/main" val="96710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pPr>
              <a:lnSpc>
                <a:spcPct val="90000"/>
              </a:lnSpc>
              <a:spcAft>
                <a:spcPts val="0"/>
              </a:spcAft>
            </a:pPr>
            <a:r>
              <a:rPr lang="en-US" sz="3400" b="0" dirty="0">
                <a:latin typeface="Palatino Linotype"/>
              </a:rPr>
              <a:t>Residue Selectors</a:t>
            </a:r>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10</a:t>
            </a:fld>
            <a:endParaRPr lang="en-US"/>
          </a:p>
        </p:txBody>
      </p:sp>
      <p:sp>
        <p:nvSpPr>
          <p:cNvPr id="8" name="TextBox 7">
            <a:extLst>
              <a:ext uri="{FF2B5EF4-FFF2-40B4-BE49-F238E27FC236}">
                <a16:creationId xmlns:a16="http://schemas.microsoft.com/office/drawing/2014/main" id="{53C05B79-040E-4389-B7DA-B1EA6C5B7529}"/>
              </a:ext>
            </a:extLst>
          </p:cNvPr>
          <p:cNvSpPr txBox="1"/>
          <p:nvPr/>
        </p:nvSpPr>
        <p:spPr>
          <a:xfrm>
            <a:off x="307910" y="1315616"/>
            <a:ext cx="6736702" cy="1569660"/>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2"/>
                </a:solidFill>
                <a:latin typeface="Courier New"/>
                <a:cs typeface="Courier New"/>
              </a:rPr>
              <a:t>&lt;RESIDUE_SELECTORs&gt;​</a:t>
            </a:r>
          </a:p>
          <a:p>
            <a:r>
              <a:rPr lang="en-US" sz="1200" dirty="0">
                <a:solidFill>
                  <a:srgbClr val="0000FF"/>
                </a:solidFill>
                <a:latin typeface="Courier New"/>
                <a:cs typeface="Courier New"/>
              </a:rPr>
              <a:t>   &lt;Chain </a:t>
            </a:r>
            <a:r>
              <a:rPr lang="en-US" sz="1200" dirty="0">
                <a:solidFill>
                  <a:srgbClr val="00B050"/>
                </a:solidFill>
                <a:latin typeface="Courier New"/>
                <a:cs typeface="Courier New"/>
              </a:rPr>
              <a:t>name</a:t>
            </a:r>
            <a:r>
              <a:rPr lang="en-US" sz="1200" dirty="0">
                <a:solidFill>
                  <a:srgbClr val="0000FF"/>
                </a:solidFill>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chA</a:t>
            </a:r>
            <a:r>
              <a:rPr lang="en-US" sz="1200" dirty="0">
                <a:solidFill>
                  <a:srgbClr val="FF0000"/>
                </a:solidFill>
                <a:latin typeface="Courier New"/>
                <a:cs typeface="Courier New"/>
              </a:rPr>
              <a:t>”</a:t>
            </a:r>
            <a:r>
              <a:rPr lang="en-US" sz="1200" dirty="0">
                <a:solidFill>
                  <a:srgbClr val="0000FF"/>
                </a:solidFill>
                <a:latin typeface="Courier New"/>
                <a:cs typeface="Courier New"/>
              </a:rPr>
              <a:t> </a:t>
            </a:r>
            <a:r>
              <a:rPr lang="en-US" sz="1200" dirty="0">
                <a:solidFill>
                  <a:srgbClr val="00B050"/>
                </a:solidFill>
                <a:latin typeface="Courier New"/>
                <a:cs typeface="Courier New"/>
              </a:rPr>
              <a:t>chains</a:t>
            </a:r>
            <a:r>
              <a:rPr lang="en-US" sz="1200" dirty="0">
                <a:solidFill>
                  <a:srgbClr val="0000FF"/>
                </a:solidFill>
                <a:latin typeface="Courier New"/>
                <a:cs typeface="Courier New"/>
              </a:rPr>
              <a:t>=</a:t>
            </a:r>
            <a:r>
              <a:rPr lang="en-US" sz="1200" dirty="0">
                <a:solidFill>
                  <a:srgbClr val="FF0000"/>
                </a:solidFill>
                <a:latin typeface="Courier New"/>
                <a:cs typeface="Courier New"/>
              </a:rPr>
              <a:t>“A”</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   &lt;Index </a:t>
            </a:r>
            <a:r>
              <a:rPr lang="en-US" sz="1200" dirty="0">
                <a:solidFill>
                  <a:srgbClr val="00B050"/>
                </a:solidFill>
                <a:latin typeface="Courier New"/>
                <a:cs typeface="Courier New"/>
              </a:rPr>
              <a:t>name</a:t>
            </a:r>
            <a:r>
              <a:rPr lang="en-US" sz="1200" dirty="0">
                <a:solidFill>
                  <a:srgbClr val="0000FF"/>
                </a:solidFill>
                <a:latin typeface="Courier New"/>
                <a:cs typeface="Courier New"/>
              </a:rPr>
              <a:t>=</a:t>
            </a:r>
            <a:r>
              <a:rPr lang="en-US" sz="1200" dirty="0">
                <a:solidFill>
                  <a:srgbClr val="FF0000"/>
                </a:solidFill>
                <a:latin typeface="Courier New"/>
                <a:cs typeface="Courier New"/>
              </a:rPr>
              <a:t>“res1to10”</a:t>
            </a:r>
            <a:r>
              <a:rPr lang="en-US" sz="1200" dirty="0">
                <a:solidFill>
                  <a:srgbClr val="0000FF"/>
                </a:solidFill>
                <a:latin typeface="Courier New"/>
                <a:cs typeface="Courier New"/>
              </a:rPr>
              <a:t> </a:t>
            </a:r>
            <a:r>
              <a:rPr lang="en-US" sz="1200" err="1">
                <a:solidFill>
                  <a:srgbClr val="00B050"/>
                </a:solidFill>
                <a:latin typeface="Courier New"/>
                <a:cs typeface="Courier New"/>
              </a:rPr>
              <a:t>resnum</a:t>
            </a:r>
            <a:r>
              <a:rPr lang="en-US" sz="1200" dirty="0">
                <a:solidFill>
                  <a:srgbClr val="0000FF"/>
                </a:solidFill>
                <a:latin typeface="Courier New"/>
                <a:cs typeface="Courier New"/>
              </a:rPr>
              <a:t>=</a:t>
            </a:r>
            <a:r>
              <a:rPr lang="en-US" sz="1200" dirty="0">
                <a:solidFill>
                  <a:srgbClr val="FF0000"/>
                </a:solidFill>
                <a:latin typeface="Courier New"/>
                <a:cs typeface="Courier New"/>
              </a:rPr>
              <a:t>“1-10”</a:t>
            </a:r>
            <a:r>
              <a:rPr lang="en-US" sz="1200" dirty="0">
                <a:solidFill>
                  <a:srgbClr val="0000FF"/>
                </a:solidFill>
                <a:latin typeface="Courier New"/>
                <a:cs typeface="Courier New"/>
              </a:rPr>
              <a:t>/&gt;</a:t>
            </a:r>
            <a:r>
              <a:rPr lang="en-US" sz="1200" dirty="0">
                <a:latin typeface="Courier New"/>
                <a:cs typeface="Courier New"/>
              </a:rPr>
              <a:t>​</a:t>
            </a:r>
          </a:p>
          <a:p>
            <a:r>
              <a:rPr lang="en-US" sz="1200">
                <a:latin typeface="Courier New"/>
                <a:cs typeface="Courier New"/>
              </a:rPr>
              <a:t>&lt;/RESIDUE_SELECTORS&gt;​</a:t>
            </a:r>
          </a:p>
          <a:p>
            <a:endParaRPr lang="en-US" sz="1200" dirty="0">
              <a:latin typeface="Courier New"/>
              <a:cs typeface="Courier New"/>
            </a:endParaRPr>
          </a:p>
          <a:p>
            <a:r>
              <a:rPr lang="en-US" sz="1200">
                <a:latin typeface="Courier New"/>
                <a:cs typeface="Courier New"/>
              </a:rPr>
              <a:t>&lt;MOVERS&gt; </a:t>
            </a:r>
            <a:endParaRPr lang="en-US"/>
          </a:p>
          <a:p>
            <a:r>
              <a:rPr lang="en-US" sz="1200">
                <a:solidFill>
                  <a:srgbClr val="0000FF"/>
                </a:solidFill>
                <a:latin typeface="Courier New"/>
                <a:cs typeface="Courier New"/>
              </a:rPr>
              <a:t>   &lt;PackRotamersMover</a:t>
            </a:r>
            <a:r>
              <a:rPr lang="en-US" sz="1200" dirty="0">
                <a:latin typeface="Courier New"/>
                <a:cs typeface="Courier New"/>
              </a:rPr>
              <a:t> </a:t>
            </a:r>
            <a:r>
              <a:rPr lang="en-US" sz="1200">
                <a:solidFill>
                  <a:srgbClr val="008000"/>
                </a:solidFill>
                <a:latin typeface="Courier New"/>
                <a:cs typeface="Courier New"/>
              </a:rPr>
              <a:t>name</a:t>
            </a:r>
            <a:r>
              <a:rPr lang="en-US" sz="1200">
                <a:latin typeface="Courier New"/>
                <a:cs typeface="Courier New"/>
              </a:rPr>
              <a:t>=</a:t>
            </a:r>
            <a:r>
              <a:rPr lang="en-US" sz="1200">
                <a:solidFill>
                  <a:srgbClr val="FF0000"/>
                </a:solidFill>
                <a:latin typeface="Courier New"/>
                <a:cs typeface="Courier New"/>
              </a:rPr>
              <a:t>“repack1” </a:t>
            </a:r>
            <a:r>
              <a:rPr lang="en-US" sz="1200">
                <a:solidFill>
                  <a:srgbClr val="008000"/>
                </a:solidFill>
                <a:latin typeface="Courier New"/>
                <a:cs typeface="Courier New"/>
              </a:rPr>
              <a:t>taskoperations</a:t>
            </a:r>
            <a:r>
              <a:rPr lang="en-US" sz="1200">
                <a:latin typeface="Courier New"/>
                <a:cs typeface="Courier New"/>
              </a:rPr>
              <a:t>=</a:t>
            </a:r>
            <a:r>
              <a:rPr lang="en-US" sz="1200">
                <a:solidFill>
                  <a:srgbClr val="FF0000"/>
                </a:solidFill>
                <a:latin typeface="Courier New"/>
                <a:cs typeface="Courier New"/>
              </a:rPr>
              <a:t>“rtrp” </a:t>
            </a:r>
            <a:r>
              <a:rPr lang="en-US" sz="1200" dirty="0">
                <a:solidFill>
                  <a:srgbClr val="0000FF"/>
                </a:solidFill>
                <a:latin typeface="Courier New"/>
                <a:cs typeface="Courier New"/>
              </a:rPr>
              <a:t>/&gt;</a:t>
            </a:r>
          </a:p>
          <a:p>
            <a:r>
              <a:rPr lang="en-US" sz="1200">
                <a:latin typeface="Courier New"/>
                <a:cs typeface="Courier New"/>
              </a:rPr>
              <a:t>&lt;/MOVERS&gt;</a:t>
            </a:r>
            <a:endParaRPr lang="en-US"/>
          </a:p>
        </p:txBody>
      </p:sp>
      <p:sp>
        <p:nvSpPr>
          <p:cNvPr id="9" name="TextBox 8">
            <a:extLst>
              <a:ext uri="{FF2B5EF4-FFF2-40B4-BE49-F238E27FC236}">
                <a16:creationId xmlns:a16="http://schemas.microsoft.com/office/drawing/2014/main" id="{340CFB3B-CC9F-4080-8B48-5CB710E33BFE}"/>
              </a:ext>
            </a:extLst>
          </p:cNvPr>
          <p:cNvSpPr txBox="1"/>
          <p:nvPr/>
        </p:nvSpPr>
        <p:spPr>
          <a:xfrm>
            <a:off x="345233" y="3172408"/>
            <a:ext cx="8481526" cy="16230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dirty="0">
                <a:ea typeface="+mn-lt"/>
                <a:cs typeface="+mn-lt"/>
              </a:rPr>
              <a:t>Selects a subset of the system for Rosetta to operate on</a:t>
            </a:r>
          </a:p>
          <a:p>
            <a:pPr marL="285750" indent="-285750">
              <a:lnSpc>
                <a:spcPct val="90000"/>
              </a:lnSpc>
              <a:spcBef>
                <a:spcPts val="1000"/>
              </a:spcBef>
              <a:buFont typeface="Arial"/>
              <a:buChar char="•"/>
            </a:pPr>
            <a:endParaRPr lang="en-US" dirty="0">
              <a:ea typeface="+mn-lt"/>
              <a:cs typeface="+mn-lt"/>
            </a:endParaRPr>
          </a:p>
          <a:p>
            <a:pPr marL="285750" indent="-285750">
              <a:lnSpc>
                <a:spcPct val="90000"/>
              </a:lnSpc>
              <a:spcBef>
                <a:spcPts val="1000"/>
              </a:spcBef>
              <a:buFont typeface="Arial"/>
              <a:buChar char="•"/>
            </a:pPr>
            <a:r>
              <a:rPr lang="en-US" dirty="0">
                <a:ea typeface="+mn-lt"/>
                <a:cs typeface="+mn-lt"/>
              </a:rPr>
              <a:t>There are overlaps with other XML parts (example: a mover may define residues in its own way)</a:t>
            </a:r>
          </a:p>
          <a:p>
            <a:pPr algn="l"/>
            <a:endParaRPr lang="en-US" dirty="0"/>
          </a:p>
        </p:txBody>
      </p:sp>
    </p:spTree>
    <p:extLst>
      <p:ext uri="{BB962C8B-B14F-4D97-AF65-F5344CB8AC3E}">
        <p14:creationId xmlns:p14="http://schemas.microsoft.com/office/powerpoint/2010/main" val="333700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11</a:t>
            </a:fld>
            <a:endParaRPr lang="en-US"/>
          </a:p>
        </p:txBody>
      </p:sp>
      <p:sp>
        <p:nvSpPr>
          <p:cNvPr id="11" name="Rectangle 2">
            <a:extLst>
              <a:ext uri="{FF2B5EF4-FFF2-40B4-BE49-F238E27FC236}">
                <a16:creationId xmlns:a16="http://schemas.microsoft.com/office/drawing/2014/main" id="{E3D45CE6-F095-044E-8D31-0A0C39BB3E00}"/>
              </a:ext>
            </a:extLst>
          </p:cNvPr>
          <p:cNvSpPr>
            <a:spLocks noGrp="1" noChangeArrowheads="1"/>
          </p:cNvSpPr>
          <p:nvPr>
            <p:ph type="title"/>
          </p:nvPr>
        </p:nvSpPr>
        <p:spPr>
          <a:xfrm>
            <a:off x="152400" y="215900"/>
            <a:ext cx="8839200" cy="584200"/>
          </a:xfrm>
        </p:spPr>
        <p:txBody>
          <a:bodyPr/>
          <a:lstStyle/>
          <a:p>
            <a:pPr>
              <a:lnSpc>
                <a:spcPct val="90000"/>
              </a:lnSpc>
              <a:spcAft>
                <a:spcPts val="0"/>
              </a:spcAft>
            </a:pPr>
            <a:r>
              <a:rPr lang="en-US" sz="3400" b="0" dirty="0">
                <a:latin typeface="Palatino Linotype"/>
              </a:rPr>
              <a:t>Score Functions</a:t>
            </a:r>
          </a:p>
        </p:txBody>
      </p:sp>
      <p:sp>
        <p:nvSpPr>
          <p:cNvPr id="3" name="TextBox 2">
            <a:extLst>
              <a:ext uri="{FF2B5EF4-FFF2-40B4-BE49-F238E27FC236}">
                <a16:creationId xmlns:a16="http://schemas.microsoft.com/office/drawing/2014/main" id="{D89EB14F-54A3-4E7C-B267-2A7E0D8FB84D}"/>
              </a:ext>
            </a:extLst>
          </p:cNvPr>
          <p:cNvSpPr txBox="1"/>
          <p:nvPr/>
        </p:nvSpPr>
        <p:spPr>
          <a:xfrm>
            <a:off x="354563" y="1352939"/>
            <a:ext cx="8416211" cy="1384995"/>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00FF"/>
                </a:solidFill>
                <a:latin typeface="Courier New"/>
                <a:cs typeface="Courier New"/>
              </a:rPr>
              <a:t>&lt;SCOREFXNS&gt;</a:t>
            </a:r>
            <a:r>
              <a:rPr lang="en-US" sz="1200" dirty="0">
                <a:latin typeface="Courier New"/>
                <a:cs typeface="Courier New"/>
              </a:rPr>
              <a:t>​</a:t>
            </a:r>
          </a:p>
          <a:p>
            <a:r>
              <a:rPr lang="en-US" sz="1200" dirty="0">
                <a:solidFill>
                  <a:srgbClr val="0000FF"/>
                </a:solidFill>
                <a:latin typeface="Courier New"/>
                <a:cs typeface="Courier New"/>
              </a:rPr>
              <a:t>    &lt;</a:t>
            </a:r>
            <a:r>
              <a:rPr lang="en-US" sz="1200" dirty="0" err="1">
                <a:solidFill>
                  <a:srgbClr val="0000FF"/>
                </a:solidFill>
                <a:latin typeface="Courier New"/>
                <a:cs typeface="Courier New"/>
              </a:rPr>
              <a:t>ScoreFunction</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solidFill>
                  <a:srgbClr val="FF0000"/>
                </a:solidFill>
                <a:latin typeface="Courier New"/>
                <a:cs typeface="Courier New"/>
              </a:rPr>
              <a:t>“</a:t>
            </a:r>
            <a:r>
              <a:rPr lang="en-US" sz="1200" dirty="0" err="1">
                <a:solidFill>
                  <a:srgbClr val="FF0000"/>
                </a:solidFill>
                <a:latin typeface="Courier New"/>
                <a:cs typeface="Courier New"/>
              </a:rPr>
              <a:t>ligand_soft_rep</a:t>
            </a:r>
            <a:r>
              <a:rPr lang="en-US" sz="1200" dirty="0">
                <a:solidFill>
                  <a:srgbClr val="FF0000"/>
                </a:solidFill>
                <a:latin typeface="Courier New"/>
                <a:cs typeface="Courier New"/>
              </a:rPr>
              <a:t>”</a:t>
            </a:r>
            <a:r>
              <a:rPr lang="en-US" sz="1200" dirty="0">
                <a:solidFill>
                  <a:srgbClr val="008000"/>
                </a:solidFill>
                <a:latin typeface="Courier New"/>
                <a:cs typeface="Courier New"/>
              </a:rPr>
              <a:t> weights</a:t>
            </a:r>
            <a:r>
              <a:rPr lang="en-US" sz="1200" dirty="0">
                <a:latin typeface="Courier New"/>
                <a:cs typeface="Courier New"/>
              </a:rPr>
              <a:t>=</a:t>
            </a:r>
            <a:r>
              <a:rPr lang="en-US" sz="1200" dirty="0">
                <a:solidFill>
                  <a:srgbClr val="FF0000"/>
                </a:solidFill>
                <a:latin typeface="Courier New"/>
                <a:cs typeface="Courier New"/>
              </a:rPr>
              <a:t>"</a:t>
            </a:r>
            <a:r>
              <a:rPr lang="en-US" sz="1200" dirty="0" err="1">
                <a:solidFill>
                  <a:srgbClr val="FF0000"/>
                </a:solidFill>
                <a:latin typeface="Courier New"/>
                <a:cs typeface="Courier New"/>
              </a:rPr>
              <a:t>ligand_soft_rep</a:t>
            </a:r>
            <a:r>
              <a:rPr lang="en-US" sz="1200" dirty="0">
                <a:solidFill>
                  <a:srgbClr val="FF0000"/>
                </a:solidFill>
                <a:latin typeface="Courier New"/>
                <a:cs typeface="Courier New"/>
              </a:rPr>
              <a:t>” </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    &lt;</a:t>
            </a:r>
            <a:r>
              <a:rPr lang="en-US" sz="1200" dirty="0" err="1">
                <a:solidFill>
                  <a:srgbClr val="0000FF"/>
                </a:solidFill>
                <a:latin typeface="Courier New"/>
                <a:cs typeface="Courier New"/>
              </a:rPr>
              <a:t>ScoreFunction</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a:t>
            </a:r>
            <a:r>
              <a:rPr lang="en-US" sz="1200" dirty="0" err="1">
                <a:solidFill>
                  <a:srgbClr val="FF0000"/>
                </a:solidFill>
                <a:latin typeface="Courier New"/>
                <a:cs typeface="Courier New"/>
              </a:rPr>
              <a:t>hard_rep</a:t>
            </a:r>
            <a:r>
              <a:rPr lang="en-US" sz="1200" dirty="0">
                <a:solidFill>
                  <a:srgbClr val="FF0000"/>
                </a:solidFill>
                <a:latin typeface="Courier New"/>
                <a:cs typeface="Courier New"/>
              </a:rPr>
              <a:t>”</a:t>
            </a:r>
            <a:r>
              <a:rPr lang="en-US" sz="1200" dirty="0">
                <a:solidFill>
                  <a:srgbClr val="0000FF"/>
                </a:solidFill>
                <a:latin typeface="Courier New"/>
                <a:cs typeface="Courier New"/>
              </a:rPr>
              <a:t> </a:t>
            </a:r>
            <a:r>
              <a:rPr lang="en-US" sz="1200" dirty="0">
                <a:solidFill>
                  <a:srgbClr val="008000"/>
                </a:solidFill>
                <a:latin typeface="Courier New"/>
                <a:cs typeface="Courier New"/>
              </a:rPr>
              <a:t>weights</a:t>
            </a:r>
            <a:r>
              <a:rPr lang="en-US" sz="1200" dirty="0">
                <a:latin typeface="Courier New"/>
                <a:cs typeface="Courier New"/>
              </a:rPr>
              <a:t>=</a:t>
            </a:r>
            <a:r>
              <a:rPr lang="en-US" sz="1200" dirty="0">
                <a:solidFill>
                  <a:srgbClr val="FF0000"/>
                </a:solidFill>
                <a:latin typeface="Courier New"/>
                <a:cs typeface="Courier New"/>
              </a:rPr>
              <a:t>"ligand”</a:t>
            </a:r>
            <a:r>
              <a:rPr lang="en-US" sz="1200" dirty="0">
                <a:solidFill>
                  <a:srgbClr val="0000FF"/>
                </a:solidFill>
                <a:latin typeface="Courier New"/>
                <a:cs typeface="Courier New"/>
              </a:rPr>
              <a:t>&gt;</a:t>
            </a:r>
            <a:r>
              <a:rPr lang="en-US" sz="1200" dirty="0">
                <a:latin typeface="Courier New"/>
                <a:cs typeface="Courier New"/>
              </a:rPr>
              <a:t>​</a:t>
            </a:r>
          </a:p>
          <a:p>
            <a:r>
              <a:rPr lang="en-US" sz="1200">
                <a:solidFill>
                  <a:srgbClr val="0000FF"/>
                </a:solidFill>
                <a:latin typeface="Courier New"/>
                <a:cs typeface="Courier New"/>
              </a:rPr>
              <a:t>           &lt;Reweight </a:t>
            </a:r>
            <a:r>
              <a:rPr lang="en-US" sz="1200" err="1">
                <a:solidFill>
                  <a:srgbClr val="008000"/>
                </a:solidFill>
                <a:latin typeface="Courier New"/>
                <a:cs typeface="Courier New"/>
              </a:rPr>
              <a:t>scoretype</a:t>
            </a:r>
            <a:r>
              <a:rPr lang="en-US" sz="1200">
                <a:latin typeface="Courier New"/>
                <a:cs typeface="Courier New"/>
              </a:rPr>
              <a:t>=</a:t>
            </a:r>
            <a:r>
              <a:rPr lang="en-US" sz="1200">
                <a:solidFill>
                  <a:srgbClr val="FF0000"/>
                </a:solidFill>
                <a:latin typeface="Courier New"/>
                <a:cs typeface="Courier New"/>
              </a:rPr>
              <a:t>"</a:t>
            </a:r>
            <a:r>
              <a:rPr lang="en-US" sz="1200" err="1">
                <a:solidFill>
                  <a:srgbClr val="FF0000"/>
                </a:solidFill>
                <a:latin typeface="Courier New"/>
                <a:cs typeface="Courier New"/>
              </a:rPr>
              <a:t>fa_intra_rep</a:t>
            </a:r>
            <a:r>
              <a:rPr lang="en-US" sz="1200" dirty="0">
                <a:solidFill>
                  <a:srgbClr val="FF0000"/>
                </a:solidFill>
                <a:latin typeface="Courier New"/>
                <a:cs typeface="Courier New"/>
              </a:rPr>
              <a:t>” </a:t>
            </a:r>
            <a:r>
              <a:rPr lang="en-US" sz="1200" dirty="0">
                <a:solidFill>
                  <a:srgbClr val="008000"/>
                </a:solidFill>
                <a:latin typeface="Courier New"/>
                <a:cs typeface="Courier New"/>
              </a:rPr>
              <a:t>weight</a:t>
            </a:r>
            <a:r>
              <a:rPr lang="en-US" sz="1200" dirty="0">
                <a:latin typeface="Courier New"/>
                <a:cs typeface="Courier New"/>
              </a:rPr>
              <a:t>=</a:t>
            </a:r>
            <a:r>
              <a:rPr lang="en-US" sz="1200" dirty="0">
                <a:solidFill>
                  <a:srgbClr val="FF0000"/>
                </a:solidFill>
                <a:latin typeface="Courier New"/>
                <a:cs typeface="Courier New"/>
              </a:rPr>
              <a:t>"0.004"</a:t>
            </a:r>
            <a:r>
              <a:rPr lang="en-US" sz="1200" dirty="0">
                <a:solidFill>
                  <a:srgbClr val="0000FF"/>
                </a:solidFill>
                <a:latin typeface="Courier New"/>
                <a:cs typeface="Courier New"/>
              </a:rPr>
              <a:t>/&gt;</a:t>
            </a:r>
            <a:r>
              <a:rPr lang="en-US" sz="1200" dirty="0">
                <a:latin typeface="Courier New"/>
                <a:cs typeface="Courier New"/>
              </a:rPr>
              <a:t> ​</a:t>
            </a:r>
          </a:p>
          <a:p>
            <a:r>
              <a:rPr lang="en-US" sz="1200">
                <a:solidFill>
                  <a:srgbClr val="0000FF"/>
                </a:solidFill>
                <a:latin typeface="Courier New"/>
                <a:cs typeface="Courier New"/>
              </a:rPr>
              <a:t>           &lt;Reweight </a:t>
            </a:r>
            <a:r>
              <a:rPr lang="en-US" sz="1200" err="1">
                <a:solidFill>
                  <a:srgbClr val="008000"/>
                </a:solidFill>
                <a:latin typeface="Courier New"/>
                <a:cs typeface="Courier New"/>
              </a:rPr>
              <a:t>scoretype</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fa_elec</a:t>
            </a:r>
            <a:r>
              <a:rPr lang="en-US" sz="1200" dirty="0">
                <a:solidFill>
                  <a:srgbClr val="FF0000"/>
                </a:solidFill>
                <a:latin typeface="Courier New"/>
                <a:cs typeface="Courier New"/>
              </a:rPr>
              <a:t>” </a:t>
            </a:r>
            <a:r>
              <a:rPr lang="en-US" sz="1200" dirty="0">
                <a:solidFill>
                  <a:srgbClr val="008000"/>
                </a:solidFill>
                <a:latin typeface="Courier New"/>
                <a:cs typeface="Courier New"/>
              </a:rPr>
              <a:t>weight</a:t>
            </a:r>
            <a:r>
              <a:rPr lang="en-US" sz="1200" dirty="0">
                <a:latin typeface="Courier New"/>
                <a:cs typeface="Courier New"/>
              </a:rPr>
              <a:t>=</a:t>
            </a:r>
            <a:r>
              <a:rPr lang="en-US" sz="1200" dirty="0">
                <a:solidFill>
                  <a:srgbClr val="FF0000"/>
                </a:solidFill>
                <a:latin typeface="Courier New"/>
                <a:cs typeface="Courier New"/>
              </a:rPr>
              <a:t>"0.42"</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&lt;/</a:t>
            </a:r>
            <a:r>
              <a:rPr lang="en-US" sz="1200" dirty="0" err="1">
                <a:solidFill>
                  <a:srgbClr val="0000FF"/>
                </a:solidFill>
                <a:latin typeface="Courier New"/>
                <a:cs typeface="Courier New"/>
              </a:rPr>
              <a:t>ScoreFunction</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&lt;/SCOREFXNS&gt;</a:t>
            </a:r>
          </a:p>
        </p:txBody>
      </p:sp>
      <p:sp>
        <p:nvSpPr>
          <p:cNvPr id="7" name="TextBox 6">
            <a:extLst>
              <a:ext uri="{FF2B5EF4-FFF2-40B4-BE49-F238E27FC236}">
                <a16:creationId xmlns:a16="http://schemas.microsoft.com/office/drawing/2014/main" id="{D6901A01-9A66-4E88-8885-79B0329E65D8}"/>
              </a:ext>
            </a:extLst>
          </p:cNvPr>
          <p:cNvSpPr txBox="1"/>
          <p:nvPr/>
        </p:nvSpPr>
        <p:spPr>
          <a:xfrm>
            <a:off x="522514" y="3331029"/>
            <a:ext cx="8322905" cy="10967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dirty="0">
                <a:ea typeface="+mn-lt"/>
                <a:cs typeface="+mn-lt"/>
              </a:rPr>
              <a:t>Different parts of a protocol can use different score functions</a:t>
            </a:r>
          </a:p>
          <a:p>
            <a:pPr marL="285750" indent="-285750">
              <a:lnSpc>
                <a:spcPct val="90000"/>
              </a:lnSpc>
              <a:spcBef>
                <a:spcPts val="1000"/>
              </a:spcBef>
              <a:buFont typeface="Arial"/>
              <a:buChar char="•"/>
            </a:pPr>
            <a:endParaRPr lang="en-US" dirty="0">
              <a:ea typeface="+mn-lt"/>
              <a:cs typeface="+mn-lt"/>
            </a:endParaRPr>
          </a:p>
          <a:p>
            <a:pPr marL="285750" indent="-285750">
              <a:lnSpc>
                <a:spcPct val="90000"/>
              </a:lnSpc>
              <a:spcBef>
                <a:spcPts val="1000"/>
              </a:spcBef>
              <a:buFont typeface="Arial"/>
              <a:buChar char="•"/>
            </a:pPr>
            <a:r>
              <a:rPr lang="en-US" dirty="0">
                <a:ea typeface="+mn-lt"/>
                <a:cs typeface="+mn-lt"/>
              </a:rPr>
              <a:t>Standard score functions can be modified</a:t>
            </a:r>
            <a:endParaRPr lang="en-US" dirty="0"/>
          </a:p>
        </p:txBody>
      </p:sp>
    </p:spTree>
    <p:extLst>
      <p:ext uri="{BB962C8B-B14F-4D97-AF65-F5344CB8AC3E}">
        <p14:creationId xmlns:p14="http://schemas.microsoft.com/office/powerpoint/2010/main" val="227646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C1F4CB-4F08-4CBC-9201-B2A18B4F3CEB}"/>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47BE469-AB82-42C9-9DEC-43E3DAD1E206}"/>
              </a:ext>
            </a:extLst>
          </p:cNvPr>
          <p:cNvSpPr>
            <a:spLocks noGrp="1"/>
          </p:cNvSpPr>
          <p:nvPr>
            <p:ph type="title"/>
          </p:nvPr>
        </p:nvSpPr>
        <p:spPr/>
        <p:txBody>
          <a:bodyPr/>
          <a:lstStyle/>
          <a:p>
            <a:r>
              <a:rPr lang="en-US" b="0">
                <a:latin typeface="Palatino Linotype"/>
              </a:rPr>
              <a:t>Simple Metrics</a:t>
            </a:r>
            <a:endParaRPr lang="en-US" b="0"/>
          </a:p>
        </p:txBody>
      </p:sp>
      <p:sp>
        <p:nvSpPr>
          <p:cNvPr id="3" name="Footer Placeholder 2">
            <a:extLst>
              <a:ext uri="{FF2B5EF4-FFF2-40B4-BE49-F238E27FC236}">
                <a16:creationId xmlns:a16="http://schemas.microsoft.com/office/drawing/2014/main" id="{5D2397B6-FF63-47B8-B197-EB00F5AC77F1}"/>
              </a:ext>
            </a:extLst>
          </p:cNvPr>
          <p:cNvSpPr>
            <a:spLocks noGrp="1"/>
          </p:cNvSpPr>
          <p:nvPr>
            <p:ph type="ftr" sz="quarter" idx="11"/>
          </p:nvPr>
        </p:nvSpPr>
        <p:spPr/>
        <p:txBody>
          <a:bodyPr/>
          <a:lstStyle/>
          <a:p>
            <a:r>
              <a:rPr lang="en-US"/>
              <a:t>meilerlab.org</a:t>
            </a:r>
          </a:p>
        </p:txBody>
      </p:sp>
      <p:sp>
        <p:nvSpPr>
          <p:cNvPr id="4" name="Slide Number Placeholder 3">
            <a:extLst>
              <a:ext uri="{FF2B5EF4-FFF2-40B4-BE49-F238E27FC236}">
                <a16:creationId xmlns:a16="http://schemas.microsoft.com/office/drawing/2014/main" id="{754DB80B-0F21-44FA-A327-A4C3BAD3BC7D}"/>
              </a:ext>
            </a:extLst>
          </p:cNvPr>
          <p:cNvSpPr>
            <a:spLocks noGrp="1"/>
          </p:cNvSpPr>
          <p:nvPr>
            <p:ph type="sldNum" sz="quarter" idx="12"/>
          </p:nvPr>
        </p:nvSpPr>
        <p:spPr/>
        <p:txBody>
          <a:bodyPr/>
          <a:lstStyle/>
          <a:p>
            <a:fld id="{D67DDE59-461E-924E-9D6E-E65A12C45CAC}" type="slidenum">
              <a:rPr lang="en-US" smtClean="0"/>
              <a:t>12</a:t>
            </a:fld>
            <a:endParaRPr lang="en-US"/>
          </a:p>
        </p:txBody>
      </p:sp>
      <p:sp>
        <p:nvSpPr>
          <p:cNvPr id="7" name="TextBox 6">
            <a:extLst>
              <a:ext uri="{FF2B5EF4-FFF2-40B4-BE49-F238E27FC236}">
                <a16:creationId xmlns:a16="http://schemas.microsoft.com/office/drawing/2014/main" id="{2E63E4DF-4E6D-4407-B912-0E197A4576F0}"/>
              </a:ext>
            </a:extLst>
          </p:cNvPr>
          <p:cNvSpPr txBox="1"/>
          <p:nvPr/>
        </p:nvSpPr>
        <p:spPr>
          <a:xfrm>
            <a:off x="307910" y="1324947"/>
            <a:ext cx="8686799" cy="1107996"/>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urier New"/>
                <a:cs typeface="Courier New"/>
              </a:rPr>
              <a:t>&lt;SIMPLE_METRICS&gt;</a:t>
            </a:r>
            <a:br>
              <a:rPr lang="en-US" sz="1200" dirty="0">
                <a:latin typeface="Courier New"/>
              </a:rPr>
            </a:br>
            <a:r>
              <a:rPr lang="en-US" sz="1200" dirty="0">
                <a:latin typeface="Courier New"/>
                <a:cs typeface="Courier New"/>
              </a:rPr>
              <a:t>    &lt;</a:t>
            </a:r>
            <a:r>
              <a:rPr lang="en-US" sz="1200" dirty="0">
                <a:solidFill>
                  <a:schemeClr val="accent1"/>
                </a:solidFill>
                <a:latin typeface="Courier New"/>
                <a:cs typeface="Courier New"/>
              </a:rPr>
              <a:t>RMSDMetric </a:t>
            </a:r>
            <a:r>
              <a:rPr lang="en-US" sz="1200" dirty="0">
                <a:solidFill>
                  <a:srgbClr val="00B05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"RMSD"</a:t>
            </a:r>
            <a:r>
              <a:rPr lang="en-US" sz="1200" dirty="0">
                <a:latin typeface="Courier New"/>
                <a:cs typeface="Courier New"/>
              </a:rPr>
              <a:t> </a:t>
            </a:r>
            <a:r>
              <a:rPr lang="en-US" sz="1200" dirty="0">
                <a:solidFill>
                  <a:srgbClr val="00B050"/>
                </a:solidFill>
                <a:latin typeface="Courier New"/>
                <a:cs typeface="Courier New"/>
              </a:rPr>
              <a:t>residue_selector</a:t>
            </a:r>
            <a:r>
              <a:rPr lang="en-US" sz="1200" dirty="0">
                <a:latin typeface="Courier New"/>
                <a:cs typeface="Courier New"/>
              </a:rPr>
              <a:t>=</a:t>
            </a:r>
            <a:r>
              <a:rPr lang="en-US" sz="1200" dirty="0">
                <a:solidFill>
                  <a:srgbClr val="FF0000"/>
                </a:solidFill>
                <a:latin typeface="Courier New"/>
                <a:cs typeface="Courier New"/>
              </a:rPr>
              <a:t>"align"</a:t>
            </a:r>
            <a:r>
              <a:rPr lang="en-US" sz="1200" dirty="0">
                <a:latin typeface="Courier New"/>
                <a:cs typeface="Courier New"/>
              </a:rPr>
              <a:t> </a:t>
            </a:r>
            <a:r>
              <a:rPr lang="en-US" sz="1200" dirty="0">
                <a:solidFill>
                  <a:srgbClr val="00B050"/>
                </a:solidFill>
                <a:latin typeface="Courier New"/>
                <a:cs typeface="Courier New"/>
              </a:rPr>
              <a:t>residue_selector_ref</a:t>
            </a:r>
            <a:r>
              <a:rPr lang="en-US" sz="1200" dirty="0">
                <a:latin typeface="Courier New"/>
                <a:cs typeface="Courier New"/>
              </a:rPr>
              <a:t>=</a:t>
            </a:r>
            <a:r>
              <a:rPr lang="en-US" sz="1200" dirty="0">
                <a:solidFill>
                  <a:srgbClr val="FF0000"/>
                </a:solidFill>
                <a:latin typeface="Courier New"/>
                <a:cs typeface="Courier New"/>
              </a:rPr>
              <a:t>"align_native"</a:t>
            </a:r>
            <a:r>
              <a:rPr lang="en-US" sz="1200" dirty="0">
                <a:latin typeface="Courier New"/>
                <a:cs typeface="Courier New"/>
              </a:rPr>
              <a:t> </a:t>
            </a:r>
            <a:r>
              <a:rPr lang="en-US" sz="1200">
                <a:solidFill>
                  <a:srgbClr val="00B050"/>
                </a:solidFill>
                <a:latin typeface="Courier New"/>
                <a:cs typeface="Courier New"/>
              </a:rPr>
              <a:t>robust</a:t>
            </a:r>
            <a:r>
              <a:rPr lang="en-US" sz="1200">
                <a:latin typeface="Courier New"/>
                <a:cs typeface="Courier New"/>
              </a:rPr>
              <a:t>=</a:t>
            </a:r>
            <a:r>
              <a:rPr lang="en-US" sz="1200">
                <a:solidFill>
                  <a:srgbClr val="FF0000"/>
                </a:solidFill>
                <a:latin typeface="Courier New"/>
                <a:cs typeface="Courier New"/>
              </a:rPr>
              <a:t>"true"</a:t>
            </a:r>
            <a:r>
              <a:rPr lang="en-US" sz="1200" dirty="0">
                <a:latin typeface="Courier New"/>
                <a:cs typeface="Courier New"/>
              </a:rPr>
              <a:t> </a:t>
            </a:r>
            <a:r>
              <a:rPr lang="en-US" sz="1200">
                <a:solidFill>
                  <a:srgbClr val="00B050"/>
                </a:solidFill>
                <a:latin typeface="Courier New"/>
                <a:cs typeface="Courier New"/>
              </a:rPr>
              <a:t>super</a:t>
            </a:r>
            <a:r>
              <a:rPr lang="en-US" sz="1200">
                <a:latin typeface="Courier New"/>
                <a:cs typeface="Courier New"/>
              </a:rPr>
              <a:t>=</a:t>
            </a:r>
            <a:r>
              <a:rPr lang="en-US" sz="1200">
                <a:solidFill>
                  <a:srgbClr val="FF0000"/>
                </a:solidFill>
                <a:latin typeface="Courier New"/>
                <a:cs typeface="Courier New"/>
              </a:rPr>
              <a:t>"1"</a:t>
            </a:r>
            <a:r>
              <a:rPr lang="en-US" sz="1200" dirty="0">
                <a:latin typeface="Courier New"/>
                <a:cs typeface="Courier New"/>
              </a:rPr>
              <a:t> </a:t>
            </a:r>
            <a:r>
              <a:rPr lang="en-US" sz="1200">
                <a:solidFill>
                  <a:srgbClr val="00B050"/>
                </a:solidFill>
                <a:latin typeface="Courier New"/>
                <a:cs typeface="Courier New"/>
              </a:rPr>
              <a:t>rmsd_type</a:t>
            </a:r>
            <a:r>
              <a:rPr lang="en-US" sz="1200">
                <a:latin typeface="Courier New"/>
                <a:cs typeface="Courier New"/>
              </a:rPr>
              <a:t>=</a:t>
            </a:r>
            <a:r>
              <a:rPr lang="en-US" sz="1200">
                <a:solidFill>
                  <a:srgbClr val="FF0000"/>
                </a:solidFill>
                <a:latin typeface="Courier New"/>
                <a:cs typeface="Courier New"/>
              </a:rPr>
              <a:t>"rmsd_all"</a:t>
            </a:r>
            <a:r>
              <a:rPr lang="en-US" sz="1200" dirty="0">
                <a:latin typeface="Courier New"/>
                <a:cs typeface="Courier New"/>
              </a:rPr>
              <a:t> </a:t>
            </a:r>
            <a:r>
              <a:rPr lang="en-US" sz="1200">
                <a:solidFill>
                  <a:srgbClr val="00B050"/>
                </a:solidFill>
                <a:latin typeface="Courier New"/>
                <a:cs typeface="Courier New"/>
              </a:rPr>
              <a:t>use_native</a:t>
            </a:r>
            <a:r>
              <a:rPr lang="en-US" sz="1200">
                <a:latin typeface="Courier New"/>
                <a:cs typeface="Courier New"/>
              </a:rPr>
              <a:t>=</a:t>
            </a:r>
            <a:r>
              <a:rPr lang="en-US" sz="1200">
                <a:solidFill>
                  <a:srgbClr val="FF0000"/>
                </a:solidFill>
                <a:latin typeface="Courier New"/>
                <a:cs typeface="Courier New"/>
              </a:rPr>
              <a:t>"1"</a:t>
            </a:r>
            <a:r>
              <a:rPr lang="en-US" sz="1200">
                <a:latin typeface="Courier New"/>
                <a:cs typeface="Courier New"/>
              </a:rPr>
              <a:t>/&gt;</a:t>
            </a:r>
            <a:br>
              <a:rPr lang="en-US" sz="1200" dirty="0">
                <a:latin typeface="Courier New"/>
              </a:rPr>
            </a:br>
            <a:r>
              <a:rPr lang="en-US" sz="1200">
                <a:latin typeface="Courier New"/>
                <a:cs typeface="Courier New"/>
              </a:rPr>
              <a:t>&lt;/SIMPLE_METRICS&gt;</a:t>
            </a:r>
            <a:br>
              <a:rPr lang="en-US" dirty="0"/>
            </a:br>
            <a:endParaRPr lang="en-US"/>
          </a:p>
        </p:txBody>
      </p:sp>
      <p:sp>
        <p:nvSpPr>
          <p:cNvPr id="9" name="Content Placeholder 2">
            <a:extLst>
              <a:ext uri="{FF2B5EF4-FFF2-40B4-BE49-F238E27FC236}">
                <a16:creationId xmlns:a16="http://schemas.microsoft.com/office/drawing/2014/main" id="{686AC0BD-1E25-4D50-9F85-13A052A42446}"/>
              </a:ext>
            </a:extLst>
          </p:cNvPr>
          <p:cNvSpPr>
            <a:spLocks noGrp="1"/>
          </p:cNvSpPr>
          <p:nvPr/>
        </p:nvSpPr>
        <p:spPr>
          <a:xfrm>
            <a:off x="363894" y="2594886"/>
            <a:ext cx="8229600" cy="7097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Simple Metrics can be used to score the pose during or after your run and retrieve data from your poses</a:t>
            </a:r>
            <a:endParaRPr lang="en-US" sz="1800" dirty="0"/>
          </a:p>
        </p:txBody>
      </p:sp>
    </p:spTree>
    <p:extLst>
      <p:ext uri="{BB962C8B-B14F-4D97-AF65-F5344CB8AC3E}">
        <p14:creationId xmlns:p14="http://schemas.microsoft.com/office/powerpoint/2010/main" val="152744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13</a:t>
            </a:fld>
            <a:endParaRPr lang="en-US"/>
          </a:p>
        </p:txBody>
      </p:sp>
      <p:sp>
        <p:nvSpPr>
          <p:cNvPr id="11" name="Rectangle 2">
            <a:extLst>
              <a:ext uri="{FF2B5EF4-FFF2-40B4-BE49-F238E27FC236}">
                <a16:creationId xmlns:a16="http://schemas.microsoft.com/office/drawing/2014/main" id="{E3D45CE6-F095-044E-8D31-0A0C39BB3E00}"/>
              </a:ext>
            </a:extLst>
          </p:cNvPr>
          <p:cNvSpPr>
            <a:spLocks noGrp="1" noChangeArrowheads="1"/>
          </p:cNvSpPr>
          <p:nvPr>
            <p:ph type="title"/>
          </p:nvPr>
        </p:nvSpPr>
        <p:spPr>
          <a:xfrm>
            <a:off x="152400" y="215900"/>
            <a:ext cx="8839200" cy="584200"/>
          </a:xfrm>
        </p:spPr>
        <p:txBody>
          <a:bodyPr/>
          <a:lstStyle/>
          <a:p>
            <a:pPr eaLnBrk="1" hangingPunct="1"/>
            <a:r>
              <a:rPr lang="en-US" sz="3400" b="0" dirty="0">
                <a:latin typeface="Palatino Linotype"/>
              </a:rPr>
              <a:t>Filters</a:t>
            </a:r>
          </a:p>
        </p:txBody>
      </p:sp>
      <p:sp>
        <p:nvSpPr>
          <p:cNvPr id="25" name="TextBox 1">
            <a:extLst>
              <a:ext uri="{FF2B5EF4-FFF2-40B4-BE49-F238E27FC236}">
                <a16:creationId xmlns:a16="http://schemas.microsoft.com/office/drawing/2014/main" id="{CE9669D5-DC90-40B9-AF5A-4ACF6E3CB123}"/>
              </a:ext>
            </a:extLst>
          </p:cNvPr>
          <p:cNvSpPr txBox="1"/>
          <p:nvPr/>
        </p:nvSpPr>
        <p:spPr>
          <a:xfrm>
            <a:off x="205387" y="1285186"/>
            <a:ext cx="8563048" cy="1200329"/>
          </a:xfrm>
          <a:prstGeom prst="rect">
            <a:avLst/>
          </a:prstGeom>
          <a:noFill/>
          <a:ln>
            <a:solidFill>
              <a:schemeClr val="tx1"/>
            </a:solidFill>
            <a:prstDash val="dash"/>
          </a:ln>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FF"/>
                </a:solidFill>
                <a:latin typeface="Courier New"/>
                <a:cs typeface="Courier New"/>
              </a:rPr>
              <a:t>&lt;FILTERS&gt;</a:t>
            </a:r>
          </a:p>
          <a:p>
            <a:r>
              <a:rPr lang="en-US" sz="1200" dirty="0">
                <a:solidFill>
                  <a:srgbClr val="0000FF"/>
                </a:solidFill>
                <a:latin typeface="Courier New"/>
                <a:cs typeface="Courier New"/>
              </a:rPr>
              <a:t>	&lt;</a:t>
            </a:r>
            <a:r>
              <a:rPr lang="en-US" sz="1200" err="1">
                <a:solidFill>
                  <a:srgbClr val="0000FF"/>
                </a:solidFill>
                <a:latin typeface="Courier New"/>
                <a:cs typeface="Courier New"/>
              </a:rPr>
              <a:t>ScoreType</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score_type_filter</a:t>
            </a:r>
            <a:r>
              <a:rPr lang="en-US" sz="1200" dirty="0">
                <a:solidFill>
                  <a:srgbClr val="FF0000"/>
                </a:solidFill>
                <a:latin typeface="Courier New"/>
                <a:cs typeface="Courier New"/>
              </a:rPr>
              <a:t>” </a:t>
            </a:r>
            <a:r>
              <a:rPr lang="en-US" sz="1200" err="1">
                <a:solidFill>
                  <a:srgbClr val="008000"/>
                </a:solidFill>
                <a:latin typeface="Courier New"/>
                <a:cs typeface="Courier New"/>
              </a:rPr>
              <a:t>scorefxn</a:t>
            </a:r>
            <a:r>
              <a:rPr lang="en-US" sz="1200" dirty="0">
                <a:latin typeface="Courier New"/>
                <a:cs typeface="Courier New"/>
              </a:rPr>
              <a:t>=</a:t>
            </a:r>
            <a:r>
              <a:rPr lang="en-US" sz="1200" dirty="0">
                <a:solidFill>
                  <a:srgbClr val="FF0000"/>
                </a:solidFill>
                <a:latin typeface="Courier New"/>
                <a:cs typeface="Courier New"/>
              </a:rPr>
              <a:t>“score12”</a:t>
            </a:r>
            <a:r>
              <a:rPr lang="en-US" sz="1200" dirty="0">
                <a:latin typeface="Courier New"/>
                <a:cs typeface="Courier New"/>
              </a:rPr>
              <a:t> </a:t>
            </a:r>
            <a:r>
              <a:rPr lang="en-US" sz="1200" err="1">
                <a:solidFill>
                  <a:srgbClr val="008000"/>
                </a:solidFill>
                <a:latin typeface="Courier New"/>
                <a:cs typeface="Courier New"/>
              </a:rPr>
              <a:t>score_type</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total_score</a:t>
            </a:r>
            <a:r>
              <a:rPr lang="en-US" sz="1200" dirty="0">
                <a:solidFill>
                  <a:srgbClr val="FF0000"/>
                </a:solidFill>
                <a:latin typeface="Courier New"/>
                <a:cs typeface="Courier New"/>
              </a:rPr>
              <a:t>” </a:t>
            </a:r>
            <a:r>
              <a:rPr lang="en-US" sz="1200" dirty="0">
                <a:solidFill>
                  <a:srgbClr val="008000"/>
                </a:solidFill>
                <a:latin typeface="Courier New"/>
                <a:cs typeface="Courier New"/>
              </a:rPr>
              <a:t>Threshold</a:t>
            </a:r>
            <a:r>
              <a:rPr lang="en-US" sz="1200" dirty="0">
                <a:latin typeface="Courier New"/>
                <a:cs typeface="Courier New"/>
              </a:rPr>
              <a:t>=</a:t>
            </a:r>
            <a:r>
              <a:rPr lang="en-US" sz="1200" dirty="0">
                <a:solidFill>
                  <a:srgbClr val="FF0000"/>
                </a:solidFill>
                <a:latin typeface="Courier New"/>
                <a:cs typeface="Courier New"/>
              </a:rPr>
              <a:t>“-500” </a:t>
            </a:r>
            <a:r>
              <a:rPr lang="en-US" sz="1200" dirty="0">
                <a:solidFill>
                  <a:srgbClr val="0000FF"/>
                </a:solidFill>
                <a:latin typeface="Courier New"/>
                <a:cs typeface="Courier New"/>
              </a:rPr>
              <a:t>/&gt;</a:t>
            </a:r>
            <a:endParaRPr lang="en-US" sz="1200" dirty="0">
              <a:latin typeface="Courier New"/>
              <a:cs typeface="Courier New"/>
            </a:endParaRPr>
          </a:p>
          <a:p>
            <a:r>
              <a:rPr lang="en-US" sz="1200" dirty="0">
                <a:latin typeface="Courier New"/>
                <a:cs typeface="Courier New"/>
              </a:rPr>
              <a:t>	</a:t>
            </a:r>
            <a:r>
              <a:rPr lang="en-US" sz="1200" dirty="0">
                <a:solidFill>
                  <a:srgbClr val="0000FF"/>
                </a:solidFill>
                <a:latin typeface="Courier New"/>
                <a:cs typeface="Courier New"/>
              </a:rPr>
              <a:t>&lt;</a:t>
            </a:r>
            <a:r>
              <a:rPr lang="en-US" sz="1200" err="1">
                <a:solidFill>
                  <a:srgbClr val="0000FF"/>
                </a:solidFill>
                <a:latin typeface="Courier New"/>
                <a:cs typeface="Courier New"/>
              </a:rPr>
              <a:t>AverageDegree</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avg_deg</a:t>
            </a:r>
            <a:r>
              <a:rPr lang="en-US" sz="1200" dirty="0">
                <a:solidFill>
                  <a:srgbClr val="FF0000"/>
                </a:solidFill>
                <a:latin typeface="Courier New"/>
                <a:cs typeface="Courier New"/>
              </a:rPr>
              <a:t>”</a:t>
            </a:r>
            <a:r>
              <a:rPr lang="en-US" sz="1200" dirty="0">
                <a:latin typeface="Courier New"/>
                <a:cs typeface="Courier New"/>
              </a:rPr>
              <a:t> </a:t>
            </a:r>
            <a:r>
              <a:rPr lang="en-US" sz="1200" dirty="0">
                <a:solidFill>
                  <a:srgbClr val="008000"/>
                </a:solidFill>
                <a:latin typeface="Courier New"/>
                <a:cs typeface="Courier New"/>
              </a:rPr>
              <a:t>threshold</a:t>
            </a:r>
            <a:r>
              <a:rPr lang="en-US" sz="1200" dirty="0">
                <a:latin typeface="Courier New"/>
                <a:cs typeface="Courier New"/>
              </a:rPr>
              <a:t>=“8” </a:t>
            </a:r>
            <a:r>
              <a:rPr lang="en-US" sz="1200" err="1">
                <a:solidFill>
                  <a:srgbClr val="008000"/>
                </a:solidFill>
                <a:latin typeface="Courier New"/>
                <a:cs typeface="Courier New"/>
              </a:rPr>
              <a:t>distance_threshold</a:t>
            </a:r>
            <a:r>
              <a:rPr lang="en-US" sz="1200" dirty="0">
                <a:latin typeface="Courier New"/>
                <a:cs typeface="Courier New"/>
              </a:rPr>
              <a:t>=“10” </a:t>
            </a:r>
          </a:p>
          <a:p>
            <a:r>
              <a:rPr lang="en-US" sz="1200" dirty="0">
                <a:latin typeface="Courier New"/>
                <a:cs typeface="Courier New"/>
              </a:rPr>
              <a:t>	</a:t>
            </a:r>
            <a:r>
              <a:rPr lang="en-US" sz="1200" err="1">
                <a:solidFill>
                  <a:srgbClr val="008000"/>
                </a:solidFill>
                <a:latin typeface="Courier New"/>
                <a:cs typeface="Courier New"/>
              </a:rPr>
              <a:t>task_operations</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rtiv</a:t>
            </a:r>
            <a:r>
              <a:rPr lang="en-US" sz="1200" dirty="0">
                <a:solidFill>
                  <a:srgbClr val="FF0000"/>
                </a:solidFill>
                <a:latin typeface="Courier New"/>
                <a:cs typeface="Courier New"/>
              </a:rPr>
              <a:t>” </a:t>
            </a:r>
            <a:r>
              <a:rPr lang="en-US" sz="1200" dirty="0">
                <a:solidFill>
                  <a:srgbClr val="0000FF"/>
                </a:solidFill>
                <a:latin typeface="Courier New"/>
                <a:cs typeface="Courier New"/>
              </a:rPr>
              <a:t>/&gt;</a:t>
            </a:r>
          </a:p>
          <a:p>
            <a:r>
              <a:rPr lang="en-US" sz="1200" dirty="0">
                <a:solidFill>
                  <a:srgbClr val="0000FF"/>
                </a:solidFill>
                <a:latin typeface="Courier New"/>
                <a:cs typeface="Courier New"/>
              </a:rPr>
              <a:t>&lt;/FILTERS&gt;</a:t>
            </a:r>
          </a:p>
        </p:txBody>
      </p:sp>
      <p:sp>
        <p:nvSpPr>
          <p:cNvPr id="28" name="Content Placeholder 2">
            <a:extLst>
              <a:ext uri="{FF2B5EF4-FFF2-40B4-BE49-F238E27FC236}">
                <a16:creationId xmlns:a16="http://schemas.microsoft.com/office/drawing/2014/main" id="{3C525D53-39A5-4875-991B-C24299D88534}"/>
              </a:ext>
            </a:extLst>
          </p:cNvPr>
          <p:cNvSpPr>
            <a:spLocks noGrp="1"/>
          </p:cNvSpPr>
          <p:nvPr/>
        </p:nvSpPr>
        <p:spPr>
          <a:xfrm>
            <a:off x="373224" y="2779577"/>
            <a:ext cx="8229600" cy="29603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Can pass/fail an output structure</a:t>
            </a:r>
          </a:p>
          <a:p>
            <a:pPr lvl="1"/>
            <a:r>
              <a:rPr lang="en-US" sz="1800" dirty="0"/>
              <a:t>Stop a run earlier if the output will be bad.</a:t>
            </a:r>
          </a:p>
          <a:p>
            <a:pPr marL="0" indent="0">
              <a:buNone/>
            </a:pPr>
            <a:endParaRPr lang="en-US" sz="1800" dirty="0"/>
          </a:p>
          <a:p>
            <a:r>
              <a:rPr lang="en-US" sz="1800" dirty="0"/>
              <a:t>Also can be used to compute protein metrics</a:t>
            </a:r>
          </a:p>
        </p:txBody>
      </p:sp>
    </p:spTree>
    <p:extLst>
      <p:ext uri="{BB962C8B-B14F-4D97-AF65-F5344CB8AC3E}">
        <p14:creationId xmlns:p14="http://schemas.microsoft.com/office/powerpoint/2010/main" val="427812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r>
              <a:rPr lang="en-US" sz="3400" b="0" dirty="0">
                <a:latin typeface="Palatino Linotype"/>
              </a:rPr>
              <a:t>Task Operations</a:t>
            </a:r>
            <a:endParaRPr lang="en-US" sz="3400" b="0"/>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14</a:t>
            </a:fld>
            <a:endParaRPr lang="en-US"/>
          </a:p>
        </p:txBody>
      </p:sp>
      <p:sp>
        <p:nvSpPr>
          <p:cNvPr id="19" name="TextBox 1">
            <a:extLst>
              <a:ext uri="{FF2B5EF4-FFF2-40B4-BE49-F238E27FC236}">
                <a16:creationId xmlns:a16="http://schemas.microsoft.com/office/drawing/2014/main" id="{0471B478-21E3-428A-9EF4-9BA091C1E802}"/>
              </a:ext>
            </a:extLst>
          </p:cNvPr>
          <p:cNvSpPr txBox="1"/>
          <p:nvPr/>
        </p:nvSpPr>
        <p:spPr>
          <a:xfrm>
            <a:off x="214604" y="1307968"/>
            <a:ext cx="8397061" cy="1754326"/>
          </a:xfrm>
          <a:prstGeom prst="rect">
            <a:avLst/>
          </a:prstGeom>
          <a:noFill/>
          <a:ln>
            <a:solidFill>
              <a:schemeClr val="tx1"/>
            </a:solidFill>
            <a:prstDash val="dash"/>
          </a:ln>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Courier New"/>
                <a:cs typeface="Arial"/>
              </a:rPr>
              <a:t>&lt;TASKOPERATIONS&gt;</a:t>
            </a:r>
          </a:p>
          <a:p>
            <a:r>
              <a:rPr lang="en-US" sz="1200" dirty="0">
                <a:solidFill>
                  <a:srgbClr val="0000FF"/>
                </a:solidFill>
                <a:latin typeface="Courier New"/>
                <a:cs typeface="Arial"/>
              </a:rPr>
              <a:t>	&lt;</a:t>
            </a:r>
            <a:r>
              <a:rPr lang="en-US" sz="1200" dirty="0" err="1">
                <a:solidFill>
                  <a:srgbClr val="0000FF"/>
                </a:solidFill>
                <a:latin typeface="Courier New"/>
                <a:cs typeface="Arial"/>
              </a:rPr>
              <a:t>ReadResfile</a:t>
            </a:r>
            <a:r>
              <a:rPr lang="en-US" sz="1200" dirty="0">
                <a:solidFill>
                  <a:srgbClr val="0000FF"/>
                </a:solidFill>
                <a:latin typeface="Courier New"/>
                <a:cs typeface="Arial"/>
              </a:rPr>
              <a:t> </a:t>
            </a:r>
            <a:r>
              <a:rPr lang="en-US" sz="1200" dirty="0">
                <a:solidFill>
                  <a:srgbClr val="008000"/>
                </a:solidFill>
                <a:latin typeface="Courier New"/>
                <a:cs typeface="Arial"/>
              </a:rPr>
              <a:t>name</a:t>
            </a:r>
            <a:r>
              <a:rPr lang="en-US" sz="1200" dirty="0">
                <a:solidFill>
                  <a:srgbClr val="800000"/>
                </a:solidFill>
                <a:latin typeface="Courier New"/>
                <a:cs typeface="Arial"/>
              </a:rPr>
              <a:t>=</a:t>
            </a:r>
            <a:r>
              <a:rPr lang="en-US" sz="1200" dirty="0">
                <a:solidFill>
                  <a:srgbClr val="FF0000"/>
                </a:solidFill>
                <a:latin typeface="Courier New"/>
                <a:cs typeface="Arial"/>
              </a:rPr>
              <a:t>“</a:t>
            </a:r>
            <a:r>
              <a:rPr lang="en-US" sz="1200" dirty="0" err="1">
                <a:solidFill>
                  <a:srgbClr val="FF0000"/>
                </a:solidFill>
                <a:latin typeface="Courier New"/>
                <a:cs typeface="Arial"/>
              </a:rPr>
              <a:t>rrf</a:t>
            </a:r>
            <a:r>
              <a:rPr lang="en-US" sz="1200" dirty="0">
                <a:solidFill>
                  <a:srgbClr val="FF0000"/>
                </a:solidFill>
                <a:latin typeface="Courier New"/>
                <a:cs typeface="Arial"/>
              </a:rPr>
              <a:t>” </a:t>
            </a:r>
            <a:r>
              <a:rPr lang="en-US" sz="1200" dirty="0">
                <a:solidFill>
                  <a:srgbClr val="0000FF"/>
                </a:solidFill>
                <a:latin typeface="Courier New"/>
                <a:cs typeface="Arial"/>
              </a:rPr>
              <a:t>filename</a:t>
            </a:r>
            <a:r>
              <a:rPr lang="en-US" sz="1200" dirty="0">
                <a:solidFill>
                  <a:srgbClr val="800000"/>
                </a:solidFill>
                <a:latin typeface="Courier New"/>
                <a:cs typeface="Arial"/>
              </a:rPr>
              <a:t>=</a:t>
            </a:r>
            <a:r>
              <a:rPr lang="en-US" sz="1200" dirty="0">
                <a:solidFill>
                  <a:srgbClr val="FF0000"/>
                </a:solidFill>
                <a:latin typeface="Courier New"/>
                <a:cs typeface="Arial"/>
              </a:rPr>
              <a:t>“</a:t>
            </a:r>
            <a:r>
              <a:rPr lang="en-US" sz="1200" dirty="0" err="1">
                <a:solidFill>
                  <a:srgbClr val="FF0000"/>
                </a:solidFill>
                <a:latin typeface="Courier New"/>
                <a:cs typeface="Arial"/>
              </a:rPr>
              <a:t>resfile</a:t>
            </a:r>
            <a:r>
              <a:rPr lang="en-US" sz="1200" dirty="0">
                <a:solidFill>
                  <a:srgbClr val="FF0000"/>
                </a:solidFill>
                <a:latin typeface="Courier New"/>
                <a:cs typeface="Arial"/>
              </a:rPr>
              <a:t>” </a:t>
            </a:r>
            <a:r>
              <a:rPr lang="en-US" sz="1200" dirty="0">
                <a:solidFill>
                  <a:srgbClr val="0000FF"/>
                </a:solidFill>
                <a:latin typeface="Courier New"/>
                <a:cs typeface="Arial"/>
              </a:rPr>
              <a:t>/&gt;</a:t>
            </a:r>
          </a:p>
          <a:p>
            <a:r>
              <a:rPr lang="en-US" sz="1200" dirty="0">
                <a:solidFill>
                  <a:srgbClr val="0000FF"/>
                </a:solidFill>
                <a:latin typeface="Courier New"/>
                <a:cs typeface="Arial"/>
              </a:rPr>
              <a:t>	&lt;</a:t>
            </a:r>
            <a:r>
              <a:rPr lang="en-US" sz="1200" dirty="0" err="1">
                <a:solidFill>
                  <a:srgbClr val="0000FF"/>
                </a:solidFill>
                <a:latin typeface="Courier New"/>
                <a:cs typeface="Arial"/>
              </a:rPr>
              <a:t>RestrictToRepacking</a:t>
            </a:r>
            <a:r>
              <a:rPr lang="en-US" sz="1200" dirty="0">
                <a:solidFill>
                  <a:srgbClr val="0000FF"/>
                </a:solidFill>
                <a:latin typeface="Courier New"/>
                <a:cs typeface="Arial"/>
              </a:rPr>
              <a:t> </a:t>
            </a:r>
            <a:r>
              <a:rPr lang="en-US" sz="1200" dirty="0">
                <a:solidFill>
                  <a:srgbClr val="008000"/>
                </a:solidFill>
                <a:latin typeface="Courier New"/>
                <a:cs typeface="Arial"/>
              </a:rPr>
              <a:t>name</a:t>
            </a:r>
            <a:r>
              <a:rPr lang="en-US" sz="1200" dirty="0">
                <a:solidFill>
                  <a:srgbClr val="800000"/>
                </a:solidFill>
                <a:latin typeface="Courier New"/>
                <a:cs typeface="Arial"/>
              </a:rPr>
              <a:t>=</a:t>
            </a:r>
            <a:r>
              <a:rPr lang="en-US" sz="1200" dirty="0">
                <a:solidFill>
                  <a:srgbClr val="FF0000"/>
                </a:solidFill>
                <a:latin typeface="Courier New"/>
                <a:cs typeface="Arial"/>
              </a:rPr>
              <a:t>“</a:t>
            </a:r>
            <a:r>
              <a:rPr lang="en-US" sz="1200" dirty="0" err="1">
                <a:solidFill>
                  <a:srgbClr val="FF0000"/>
                </a:solidFill>
                <a:latin typeface="Courier New"/>
                <a:cs typeface="Arial"/>
              </a:rPr>
              <a:t>rtrp</a:t>
            </a:r>
            <a:r>
              <a:rPr lang="en-US" sz="1200" dirty="0">
                <a:solidFill>
                  <a:srgbClr val="FF0000"/>
                </a:solidFill>
                <a:latin typeface="Courier New"/>
                <a:cs typeface="Arial"/>
              </a:rPr>
              <a:t>” </a:t>
            </a:r>
            <a:r>
              <a:rPr lang="en-US" sz="1200" dirty="0">
                <a:solidFill>
                  <a:srgbClr val="0000FF"/>
                </a:solidFill>
                <a:latin typeface="Courier New"/>
                <a:cs typeface="Arial"/>
              </a:rPr>
              <a:t>/&gt;</a:t>
            </a:r>
            <a:endParaRPr lang="en-US" sz="1200" dirty="0">
              <a:solidFill>
                <a:srgbClr val="FF0000"/>
              </a:solidFill>
              <a:latin typeface="Courier New"/>
              <a:cs typeface="Arial"/>
            </a:endParaRPr>
          </a:p>
          <a:p>
            <a:r>
              <a:rPr lang="en-US" sz="1200" dirty="0">
                <a:solidFill>
                  <a:srgbClr val="0000FF"/>
                </a:solidFill>
                <a:latin typeface="Courier New"/>
                <a:cs typeface="Arial"/>
              </a:rPr>
              <a:t>	&lt;</a:t>
            </a:r>
            <a:r>
              <a:rPr lang="en-US" sz="1200" err="1">
                <a:solidFill>
                  <a:srgbClr val="0000FF"/>
                </a:solidFill>
                <a:latin typeface="Courier New"/>
                <a:cs typeface="Arial"/>
              </a:rPr>
              <a:t>RestrictResidueToRepacking</a:t>
            </a:r>
            <a:r>
              <a:rPr lang="en-US" sz="1200" dirty="0">
                <a:solidFill>
                  <a:srgbClr val="0000FF"/>
                </a:solidFill>
                <a:latin typeface="Courier New"/>
                <a:cs typeface="Arial"/>
              </a:rPr>
              <a:t> </a:t>
            </a:r>
            <a:r>
              <a:rPr lang="en-US" sz="1200" dirty="0">
                <a:solidFill>
                  <a:srgbClr val="008000"/>
                </a:solidFill>
                <a:latin typeface="Courier New"/>
                <a:cs typeface="Arial"/>
              </a:rPr>
              <a:t>name</a:t>
            </a:r>
            <a:r>
              <a:rPr lang="en-US" sz="1200" dirty="0">
                <a:solidFill>
                  <a:srgbClr val="800000"/>
                </a:solidFill>
                <a:latin typeface="Courier New"/>
                <a:cs typeface="Arial"/>
              </a:rPr>
              <a:t>=</a:t>
            </a:r>
            <a:r>
              <a:rPr lang="en-US" sz="1200" dirty="0">
                <a:solidFill>
                  <a:srgbClr val="FF0000"/>
                </a:solidFill>
                <a:latin typeface="Courier New"/>
                <a:cs typeface="Arial"/>
              </a:rPr>
              <a:t>“restrict_Y100” </a:t>
            </a:r>
            <a:r>
              <a:rPr lang="en-US" sz="1200" err="1">
                <a:solidFill>
                  <a:srgbClr val="0000FF"/>
                </a:solidFill>
                <a:latin typeface="Courier New"/>
                <a:cs typeface="Arial"/>
              </a:rPr>
              <a:t>resnum</a:t>
            </a:r>
            <a:r>
              <a:rPr lang="en-US" sz="1200" dirty="0">
                <a:solidFill>
                  <a:srgbClr val="800000"/>
                </a:solidFill>
                <a:latin typeface="Courier New"/>
                <a:cs typeface="Arial"/>
              </a:rPr>
              <a:t>=</a:t>
            </a:r>
            <a:r>
              <a:rPr lang="en-US" sz="1200" dirty="0">
                <a:solidFill>
                  <a:srgbClr val="FF0000"/>
                </a:solidFill>
                <a:latin typeface="Courier New"/>
                <a:cs typeface="Arial"/>
              </a:rPr>
              <a:t>“100” </a:t>
            </a:r>
            <a:r>
              <a:rPr lang="en-US" sz="1200" dirty="0">
                <a:solidFill>
                  <a:srgbClr val="0000FF"/>
                </a:solidFill>
                <a:latin typeface="Courier New"/>
                <a:cs typeface="Arial"/>
              </a:rPr>
              <a:t>/&gt;</a:t>
            </a:r>
          </a:p>
          <a:p>
            <a:r>
              <a:rPr lang="en-US" sz="1200">
                <a:latin typeface="Courier New"/>
                <a:cs typeface="Arial"/>
              </a:rPr>
              <a:t>&lt;/TASKOPERATIONS&gt;</a:t>
            </a:r>
            <a:br>
              <a:rPr lang="en-US" sz="1200" dirty="0">
                <a:latin typeface="Courier New"/>
                <a:cs typeface="Arial"/>
              </a:rPr>
            </a:br>
            <a:endParaRPr lang="en-US" sz="1200">
              <a:latin typeface="Courier New"/>
              <a:cs typeface="Arial"/>
            </a:endParaRPr>
          </a:p>
          <a:p>
            <a:r>
              <a:rPr lang="en-US" sz="1200">
                <a:latin typeface="Courier New"/>
                <a:cs typeface="Arial"/>
              </a:rPr>
              <a:t>&lt;MOVER&gt;</a:t>
            </a:r>
            <a:br>
              <a:rPr lang="en-US" sz="1200" dirty="0">
                <a:latin typeface="Courier New"/>
                <a:cs typeface="Arial"/>
              </a:rPr>
            </a:br>
            <a:r>
              <a:rPr lang="en-US" sz="1200">
                <a:solidFill>
                  <a:srgbClr val="0000FF"/>
                </a:solidFill>
                <a:latin typeface="Courier New"/>
                <a:cs typeface="Courier New"/>
              </a:rPr>
              <a:t>     &lt;PackRotamersMover</a:t>
            </a:r>
            <a:r>
              <a:rPr lang="en-US" sz="1200" dirty="0">
                <a:latin typeface="Courier New"/>
                <a:cs typeface="Courier New"/>
              </a:rPr>
              <a:t> </a:t>
            </a:r>
            <a:r>
              <a:rPr lang="en-US" sz="1200">
                <a:solidFill>
                  <a:srgbClr val="008000"/>
                </a:solidFill>
                <a:latin typeface="Courier New"/>
                <a:cs typeface="Courier New"/>
              </a:rPr>
              <a:t>name</a:t>
            </a:r>
            <a:r>
              <a:rPr lang="en-US" sz="1200">
                <a:latin typeface="Courier New"/>
                <a:cs typeface="Courier New"/>
              </a:rPr>
              <a:t>=</a:t>
            </a:r>
            <a:r>
              <a:rPr lang="en-US" sz="1200">
                <a:solidFill>
                  <a:srgbClr val="FF0000"/>
                </a:solidFill>
                <a:latin typeface="Courier New"/>
                <a:cs typeface="Courier New"/>
              </a:rPr>
              <a:t>“repack1” </a:t>
            </a:r>
            <a:r>
              <a:rPr lang="en-US" sz="1200" err="1">
                <a:solidFill>
                  <a:srgbClr val="008000"/>
                </a:solidFill>
                <a:latin typeface="Courier New"/>
                <a:cs typeface="Courier New"/>
              </a:rPr>
              <a:t>taskoperations</a:t>
            </a:r>
            <a:r>
              <a:rPr lang="en-US" sz="120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rtrp</a:t>
            </a:r>
            <a:r>
              <a:rPr lang="en-US" sz="1200" dirty="0">
                <a:solidFill>
                  <a:srgbClr val="FF0000"/>
                </a:solidFill>
                <a:latin typeface="Courier New"/>
                <a:cs typeface="Courier New"/>
              </a:rPr>
              <a:t>” </a:t>
            </a:r>
            <a:r>
              <a:rPr lang="en-US" sz="1200" dirty="0">
                <a:solidFill>
                  <a:srgbClr val="0000FF"/>
                </a:solidFill>
                <a:latin typeface="Courier New"/>
                <a:cs typeface="Courier New"/>
              </a:rPr>
              <a:t>/&gt;</a:t>
            </a:r>
            <a:endParaRPr lang="en-US" sz="1200" dirty="0">
              <a:latin typeface="Courier New"/>
              <a:cs typeface="Courier New"/>
            </a:endParaRPr>
          </a:p>
          <a:p>
            <a:r>
              <a:rPr lang="en-US" sz="1200">
                <a:latin typeface="Courier New"/>
                <a:cs typeface="Arial"/>
              </a:rPr>
              <a:t>&lt;MOVERS/&gt;</a:t>
            </a:r>
            <a:endParaRPr lang="en-US" sz="1200" dirty="0">
              <a:latin typeface="Courier New"/>
              <a:cs typeface="Arial"/>
            </a:endParaRPr>
          </a:p>
        </p:txBody>
      </p:sp>
      <p:sp>
        <p:nvSpPr>
          <p:cNvPr id="9" name="TextBox 8">
            <a:extLst>
              <a:ext uri="{FF2B5EF4-FFF2-40B4-BE49-F238E27FC236}">
                <a16:creationId xmlns:a16="http://schemas.microsoft.com/office/drawing/2014/main" id="{94EC9D0E-80E9-43F4-A784-EB41C358E206}"/>
              </a:ext>
            </a:extLst>
          </p:cNvPr>
          <p:cNvSpPr txBox="1"/>
          <p:nvPr/>
        </p:nvSpPr>
        <p:spPr>
          <a:xfrm>
            <a:off x="447870" y="3275045"/>
            <a:ext cx="76044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cs typeface="Arial"/>
              </a:rPr>
              <a:t>PackRotamersMover</a:t>
            </a:r>
            <a:endParaRPr lang="en-US" dirty="0">
              <a:latin typeface="Verdana"/>
              <a:ea typeface="Verdana"/>
              <a:cs typeface="Arial"/>
            </a:endParaRPr>
          </a:p>
          <a:p>
            <a:r>
              <a:rPr lang="en-US" dirty="0">
                <a:latin typeface="Verdana"/>
                <a:ea typeface="Verdana"/>
                <a:cs typeface="Arial"/>
              </a:rPr>
              <a:t>(repacks by default with every possible </a:t>
            </a:r>
            <a:r>
              <a:rPr lang="en-US">
                <a:latin typeface="Verdana"/>
                <a:ea typeface="Verdana"/>
                <a:cs typeface="Arial"/>
              </a:rPr>
              <a:t>side chain, e.g. it does not care about the amino acid identity)</a:t>
            </a:r>
            <a:endParaRPr lang="en-US" dirty="0">
              <a:latin typeface="Verdana"/>
              <a:ea typeface="Verdana"/>
              <a:cs typeface="Arial"/>
            </a:endParaRPr>
          </a:p>
          <a:p>
            <a:endParaRPr lang="en-US" dirty="0">
              <a:latin typeface="Verdana"/>
              <a:ea typeface="Verdana"/>
              <a:cs typeface="Verdana"/>
            </a:endParaRPr>
          </a:p>
        </p:txBody>
      </p:sp>
      <p:sp>
        <p:nvSpPr>
          <p:cNvPr id="8" name="TextBox 7">
            <a:extLst>
              <a:ext uri="{FF2B5EF4-FFF2-40B4-BE49-F238E27FC236}">
                <a16:creationId xmlns:a16="http://schemas.microsoft.com/office/drawing/2014/main" id="{9F5EBE68-8AD0-4C52-88F9-88D321BBBD64}"/>
              </a:ext>
            </a:extLst>
          </p:cNvPr>
          <p:cNvSpPr txBox="1"/>
          <p:nvPr/>
        </p:nvSpPr>
        <p:spPr>
          <a:xfrm>
            <a:off x="503853" y="5467738"/>
            <a:ext cx="1548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cs typeface="Arial"/>
              </a:rPr>
              <a:t>PackerTask</a:t>
            </a:r>
            <a:endParaRPr lang="en-US" dirty="0">
              <a:latin typeface="Verdana"/>
              <a:ea typeface="Verdana"/>
              <a:cs typeface="Arial"/>
            </a:endParaRPr>
          </a:p>
        </p:txBody>
      </p:sp>
      <p:sp>
        <p:nvSpPr>
          <p:cNvPr id="10" name="TextBox 9">
            <a:extLst>
              <a:ext uri="{FF2B5EF4-FFF2-40B4-BE49-F238E27FC236}">
                <a16:creationId xmlns:a16="http://schemas.microsoft.com/office/drawing/2014/main" id="{5795D86F-456F-4E88-B1B7-67CDB3980B3E}"/>
              </a:ext>
            </a:extLst>
          </p:cNvPr>
          <p:cNvSpPr txBox="1"/>
          <p:nvPr/>
        </p:nvSpPr>
        <p:spPr>
          <a:xfrm>
            <a:off x="3088434" y="4478694"/>
            <a:ext cx="61022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a:ea typeface="Verdana"/>
                <a:cs typeface="Arial"/>
              </a:rPr>
              <a:t>TaskOperations</a:t>
            </a:r>
            <a:endParaRPr lang="en-US"/>
          </a:p>
          <a:p>
            <a:r>
              <a:rPr lang="en-US" dirty="0">
                <a:latin typeface="Verdana"/>
                <a:ea typeface="Verdana"/>
                <a:cs typeface="Arial"/>
              </a:rPr>
              <a:t>Restrict the Packer to </a:t>
            </a:r>
            <a:r>
              <a:rPr lang="en-US">
                <a:latin typeface="Verdana"/>
                <a:ea typeface="Verdana"/>
                <a:cs typeface="Arial"/>
              </a:rPr>
              <a:t>do what you want it to do</a:t>
            </a:r>
            <a:endParaRPr lang="en-US" dirty="0">
              <a:latin typeface="Verdana"/>
              <a:ea typeface="Verdana"/>
              <a:cs typeface="Arial"/>
            </a:endParaRPr>
          </a:p>
          <a:p>
            <a:r>
              <a:rPr lang="en-US">
                <a:latin typeface="Verdana"/>
                <a:ea typeface="Verdana"/>
                <a:cs typeface="Arial"/>
              </a:rPr>
              <a:t>(select residues, define design tasks, etc.) </a:t>
            </a:r>
            <a:endParaRPr lang="en-US" dirty="0">
              <a:latin typeface="Verdana"/>
              <a:ea typeface="Verdana"/>
              <a:cs typeface="Arial"/>
            </a:endParaRPr>
          </a:p>
          <a:p>
            <a:endParaRPr lang="en-US" dirty="0">
              <a:latin typeface="Verdana"/>
              <a:ea typeface="Verdana"/>
              <a:cs typeface="Verdana"/>
            </a:endParaRPr>
          </a:p>
        </p:txBody>
      </p:sp>
      <p:cxnSp>
        <p:nvCxnSpPr>
          <p:cNvPr id="3" name="Straight Arrow Connector 2">
            <a:extLst>
              <a:ext uri="{FF2B5EF4-FFF2-40B4-BE49-F238E27FC236}">
                <a16:creationId xmlns:a16="http://schemas.microsoft.com/office/drawing/2014/main" id="{444355DB-131F-40C5-8E17-5ADCD7348577}"/>
              </a:ext>
            </a:extLst>
          </p:cNvPr>
          <p:cNvCxnSpPr/>
          <p:nvPr/>
        </p:nvCxnSpPr>
        <p:spPr>
          <a:xfrm>
            <a:off x="839756" y="4222102"/>
            <a:ext cx="9331" cy="12409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BBC8B5-DCA0-46E1-A609-5C0A1794B716}"/>
              </a:ext>
            </a:extLst>
          </p:cNvPr>
          <p:cNvCxnSpPr>
            <a:cxnSpLocks/>
          </p:cNvCxnSpPr>
          <p:nvPr/>
        </p:nvCxnSpPr>
        <p:spPr>
          <a:xfrm>
            <a:off x="1278295" y="4809931"/>
            <a:ext cx="1" cy="653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6D9DEA-8238-42FE-82B5-0927910B3226}"/>
              </a:ext>
            </a:extLst>
          </p:cNvPr>
          <p:cNvCxnSpPr/>
          <p:nvPr/>
        </p:nvCxnSpPr>
        <p:spPr>
          <a:xfrm>
            <a:off x="1262841" y="4805846"/>
            <a:ext cx="1516709" cy="93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80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991600" cy="584200"/>
          </a:xfrm>
        </p:spPr>
        <p:txBody>
          <a:bodyPr/>
          <a:lstStyle/>
          <a:p>
            <a:pPr>
              <a:lnSpc>
                <a:spcPct val="90000"/>
              </a:lnSpc>
              <a:spcAft>
                <a:spcPts val="0"/>
              </a:spcAft>
            </a:pPr>
            <a:r>
              <a:rPr lang="en-US" sz="3400" b="0" dirty="0">
                <a:latin typeface="Palatino Linotype"/>
              </a:rPr>
              <a:t>Protocols</a:t>
            </a:r>
            <a:r>
              <a:rPr lang="en-US" sz="3400" dirty="0">
                <a:latin typeface="Palatino Linotype"/>
              </a:rPr>
              <a:t> </a:t>
            </a:r>
            <a:endParaRPr lang="en-US" sz="3400"/>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15</a:t>
            </a:fld>
            <a:endParaRPr lang="en-US"/>
          </a:p>
        </p:txBody>
      </p:sp>
      <p:sp>
        <p:nvSpPr>
          <p:cNvPr id="7" name="TextBox 6">
            <a:extLst>
              <a:ext uri="{FF2B5EF4-FFF2-40B4-BE49-F238E27FC236}">
                <a16:creationId xmlns:a16="http://schemas.microsoft.com/office/drawing/2014/main" id="{716BE763-E9EC-4621-8964-37401DD2D250}"/>
              </a:ext>
            </a:extLst>
          </p:cNvPr>
          <p:cNvSpPr txBox="1"/>
          <p:nvPr/>
        </p:nvSpPr>
        <p:spPr>
          <a:xfrm>
            <a:off x="485192" y="1278294"/>
            <a:ext cx="8257591" cy="1015663"/>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ourier new"/>
              </a:rPr>
              <a:t>&lt;PROTOCOLS&gt;​</a:t>
            </a:r>
          </a:p>
          <a:p>
            <a:r>
              <a:rPr lang="en-US" sz="1200" dirty="0">
                <a:solidFill>
                  <a:srgbClr val="0000FF"/>
                </a:solidFill>
                <a:latin typeface="Coourier new"/>
              </a:rPr>
              <a:t>    &lt;Add </a:t>
            </a:r>
            <a:r>
              <a:rPr lang="en-US" sz="1200" dirty="0">
                <a:solidFill>
                  <a:srgbClr val="008000"/>
                </a:solidFill>
                <a:latin typeface="Coourier new"/>
              </a:rPr>
              <a:t>mover</a:t>
            </a:r>
            <a:r>
              <a:rPr lang="en-US" sz="1200" dirty="0">
                <a:latin typeface="Coourier new"/>
              </a:rPr>
              <a:t>=</a:t>
            </a:r>
            <a:r>
              <a:rPr lang="en-US" sz="1200" dirty="0">
                <a:solidFill>
                  <a:srgbClr val="FF0000"/>
                </a:solidFill>
                <a:latin typeface="Coourier new"/>
              </a:rPr>
              <a:t>“Repack1”</a:t>
            </a:r>
            <a:r>
              <a:rPr lang="en-US" sz="1200" dirty="0">
                <a:solidFill>
                  <a:srgbClr val="0000FF"/>
                </a:solidFill>
                <a:latin typeface="Coourier new"/>
              </a:rPr>
              <a:t>/&gt;</a:t>
            </a:r>
            <a:r>
              <a:rPr lang="en-US" sz="1200" dirty="0">
                <a:latin typeface="Coourier new"/>
              </a:rPr>
              <a:t>​</a:t>
            </a:r>
          </a:p>
          <a:p>
            <a:r>
              <a:rPr lang="en-US" sz="1200" dirty="0">
                <a:solidFill>
                  <a:srgbClr val="0000FF"/>
                </a:solidFill>
                <a:latin typeface="Coourier new"/>
              </a:rPr>
              <a:t>    &lt;Add </a:t>
            </a:r>
            <a:r>
              <a:rPr lang="en-US" sz="1200" dirty="0">
                <a:solidFill>
                  <a:srgbClr val="008000"/>
                </a:solidFill>
                <a:latin typeface="Coourier new"/>
              </a:rPr>
              <a:t>mover</a:t>
            </a:r>
            <a:r>
              <a:rPr lang="en-US" sz="1200" dirty="0">
                <a:latin typeface="Coourier new"/>
              </a:rPr>
              <a:t>=</a:t>
            </a:r>
            <a:r>
              <a:rPr lang="en-US" sz="1200" dirty="0">
                <a:solidFill>
                  <a:srgbClr val="FF0000"/>
                </a:solidFill>
                <a:latin typeface="Coourier new"/>
              </a:rPr>
              <a:t>“Repack2” </a:t>
            </a:r>
            <a:r>
              <a:rPr lang="en-US" sz="1200" dirty="0">
                <a:solidFill>
                  <a:srgbClr val="008000"/>
                </a:solidFill>
                <a:latin typeface="Coourier new"/>
              </a:rPr>
              <a:t>filter</a:t>
            </a:r>
            <a:r>
              <a:rPr lang="en-US" sz="1200" dirty="0">
                <a:latin typeface="Coourier new"/>
              </a:rPr>
              <a:t>=</a:t>
            </a:r>
            <a:r>
              <a:rPr lang="en-US" sz="1200" dirty="0">
                <a:solidFill>
                  <a:srgbClr val="FF0000"/>
                </a:solidFill>
                <a:latin typeface="Coourier new"/>
              </a:rPr>
              <a:t>“</a:t>
            </a:r>
            <a:r>
              <a:rPr lang="en-US" sz="1200" dirty="0" err="1">
                <a:solidFill>
                  <a:srgbClr val="FF0000"/>
                </a:solidFill>
                <a:latin typeface="Coourier new"/>
              </a:rPr>
              <a:t>avg_deg</a:t>
            </a:r>
            <a:r>
              <a:rPr lang="en-US" sz="1200" dirty="0">
                <a:solidFill>
                  <a:srgbClr val="FF0000"/>
                </a:solidFill>
                <a:latin typeface="Coourier new"/>
              </a:rPr>
              <a:t>” </a:t>
            </a:r>
            <a:r>
              <a:rPr lang="en-US" sz="1200" dirty="0">
                <a:solidFill>
                  <a:srgbClr val="0000FF"/>
                </a:solidFill>
                <a:latin typeface="Coourier new"/>
              </a:rPr>
              <a:t>/&gt;</a:t>
            </a:r>
            <a:r>
              <a:rPr lang="en-US" sz="1200" dirty="0">
                <a:latin typeface="Coourier new"/>
              </a:rPr>
              <a:t>​</a:t>
            </a:r>
          </a:p>
          <a:p>
            <a:r>
              <a:rPr lang="en-US" sz="1200" dirty="0">
                <a:solidFill>
                  <a:srgbClr val="0000FF"/>
                </a:solidFill>
                <a:latin typeface="Coourier new"/>
              </a:rPr>
              <a:t>    &lt;Add </a:t>
            </a:r>
            <a:r>
              <a:rPr lang="en-US" sz="1200" dirty="0">
                <a:solidFill>
                  <a:srgbClr val="008000"/>
                </a:solidFill>
                <a:latin typeface="Coourier new"/>
              </a:rPr>
              <a:t>mover</a:t>
            </a:r>
            <a:r>
              <a:rPr lang="en-US" sz="1200" dirty="0">
                <a:latin typeface="Coourier new"/>
              </a:rPr>
              <a:t>=</a:t>
            </a:r>
            <a:r>
              <a:rPr lang="en-US" sz="1200" dirty="0">
                <a:solidFill>
                  <a:srgbClr val="FF0000"/>
                </a:solidFill>
                <a:latin typeface="Coourier new"/>
              </a:rPr>
              <a:t>“</a:t>
            </a:r>
            <a:r>
              <a:rPr lang="en-US" sz="1200" dirty="0" err="1">
                <a:solidFill>
                  <a:srgbClr val="FF0000"/>
                </a:solidFill>
                <a:latin typeface="Coourier new"/>
              </a:rPr>
              <a:t>iface</a:t>
            </a:r>
            <a:r>
              <a:rPr lang="en-US" sz="1200" dirty="0">
                <a:solidFill>
                  <a:srgbClr val="FF0000"/>
                </a:solidFill>
                <a:latin typeface="Coourier new"/>
              </a:rPr>
              <a:t>”</a:t>
            </a:r>
            <a:r>
              <a:rPr lang="en-US" sz="1200" dirty="0">
                <a:solidFill>
                  <a:srgbClr val="0000FF"/>
                </a:solidFill>
                <a:latin typeface="Coourier new"/>
              </a:rPr>
              <a:t>/&gt;</a:t>
            </a:r>
            <a:r>
              <a:rPr lang="en-US" sz="1200" dirty="0">
                <a:latin typeface="Coourier new"/>
              </a:rPr>
              <a:t>​</a:t>
            </a:r>
          </a:p>
          <a:p>
            <a:r>
              <a:rPr lang="en-US" sz="1200" dirty="0">
                <a:latin typeface="Coourier new"/>
              </a:rPr>
              <a:t>&lt;/PROTOCOLS&gt;</a:t>
            </a:r>
          </a:p>
        </p:txBody>
      </p:sp>
      <p:sp>
        <p:nvSpPr>
          <p:cNvPr id="10" name="Content Placeholder 2">
            <a:extLst>
              <a:ext uri="{FF2B5EF4-FFF2-40B4-BE49-F238E27FC236}">
                <a16:creationId xmlns:a16="http://schemas.microsoft.com/office/drawing/2014/main" id="{174F0EC0-DF27-473F-8E9B-7DB39A46A235}"/>
              </a:ext>
            </a:extLst>
          </p:cNvPr>
          <p:cNvSpPr>
            <a:spLocks noGrp="1"/>
          </p:cNvSpPr>
          <p:nvPr/>
        </p:nvSpPr>
        <p:spPr>
          <a:xfrm>
            <a:off x="391886" y="2591043"/>
            <a:ext cx="8229600" cy="27382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Movers are executed in the order specified in PROTOCOLS</a:t>
            </a:r>
          </a:p>
          <a:p>
            <a:endParaRPr lang="en-US" sz="1800" dirty="0"/>
          </a:p>
          <a:p>
            <a:r>
              <a:rPr lang="en-US" sz="1800" dirty="0"/>
              <a:t>Movers can be combined with filters</a:t>
            </a:r>
          </a:p>
          <a:p>
            <a:endParaRPr lang="en-US" sz="1800" dirty="0"/>
          </a:p>
          <a:p>
            <a:r>
              <a:rPr lang="en-US" sz="1800" dirty="0"/>
              <a:t>Movers can be used more than once in a protocol</a:t>
            </a:r>
          </a:p>
        </p:txBody>
      </p:sp>
    </p:spTree>
    <p:extLst>
      <p:ext uri="{BB962C8B-B14F-4D97-AF65-F5344CB8AC3E}">
        <p14:creationId xmlns:p14="http://schemas.microsoft.com/office/powerpoint/2010/main" val="330206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r>
              <a:rPr lang="en-US" sz="2400" b="0" dirty="0"/>
              <a:t>Output</a:t>
            </a:r>
            <a:endParaRPr lang="en-US" dirty="0"/>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16</a:t>
            </a:fld>
            <a:endParaRPr lang="en-US"/>
          </a:p>
        </p:txBody>
      </p:sp>
      <p:sp>
        <p:nvSpPr>
          <p:cNvPr id="11" name="TextBox 1">
            <a:extLst>
              <a:ext uri="{FF2B5EF4-FFF2-40B4-BE49-F238E27FC236}">
                <a16:creationId xmlns:a16="http://schemas.microsoft.com/office/drawing/2014/main" id="{AD53A1C7-F450-4A7B-8BBD-A71E74B924F8}"/>
              </a:ext>
            </a:extLst>
          </p:cNvPr>
          <p:cNvSpPr txBox="1"/>
          <p:nvPr/>
        </p:nvSpPr>
        <p:spPr>
          <a:xfrm>
            <a:off x="496767" y="1391825"/>
            <a:ext cx="8072621" cy="276999"/>
          </a:xfrm>
          <a:prstGeom prst="rect">
            <a:avLst/>
          </a:prstGeom>
          <a:noFill/>
          <a:ln>
            <a:solidFill>
              <a:schemeClr val="tx1"/>
            </a:solidFill>
            <a:prstDash val="dash"/>
          </a:ln>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FF"/>
                </a:solidFill>
                <a:latin typeface="Courier New"/>
                <a:cs typeface="Courier New"/>
              </a:rPr>
              <a:t>&lt;OUTPUT </a:t>
            </a:r>
            <a:r>
              <a:rPr lang="en-US" sz="1200">
                <a:solidFill>
                  <a:srgbClr val="00B050"/>
                </a:solidFill>
                <a:latin typeface="Courier New"/>
                <a:cs typeface="Courier New"/>
              </a:rPr>
              <a:t>scorefxn</a:t>
            </a:r>
            <a:r>
              <a:rPr lang="en-US" sz="1200">
                <a:latin typeface="Courier New"/>
                <a:cs typeface="Courier New"/>
              </a:rPr>
              <a:t>=</a:t>
            </a:r>
            <a:r>
              <a:rPr lang="en-US" sz="1200">
                <a:solidFill>
                  <a:srgbClr val="FF0000"/>
                </a:solidFill>
                <a:latin typeface="Courier New"/>
                <a:cs typeface="Courier New"/>
              </a:rPr>
              <a:t>“ref2015”</a:t>
            </a:r>
            <a:r>
              <a:rPr lang="en-US" sz="1200" dirty="0">
                <a:solidFill>
                  <a:srgbClr val="0000FF"/>
                </a:solidFill>
                <a:latin typeface="Courier New"/>
                <a:cs typeface="Courier New"/>
              </a:rPr>
              <a:t> /&gt;</a:t>
            </a:r>
          </a:p>
        </p:txBody>
      </p:sp>
      <p:sp>
        <p:nvSpPr>
          <p:cNvPr id="12" name="Content Placeholder 2">
            <a:extLst>
              <a:ext uri="{FF2B5EF4-FFF2-40B4-BE49-F238E27FC236}">
                <a16:creationId xmlns:a16="http://schemas.microsoft.com/office/drawing/2014/main" id="{CAC468D1-8992-41D3-A261-25E0CCECC4B5}"/>
              </a:ext>
            </a:extLst>
          </p:cNvPr>
          <p:cNvSpPr>
            <a:spLocks noGrp="1"/>
          </p:cNvSpPr>
          <p:nvPr/>
        </p:nvSpPr>
        <p:spPr>
          <a:xfrm>
            <a:off x="345233" y="2220384"/>
            <a:ext cx="8229600" cy="37994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Specifies the score function used for the final output model and in the </a:t>
            </a:r>
            <a:r>
              <a:rPr lang="en-US" sz="1800" err="1"/>
              <a:t>scorefile</a:t>
            </a:r>
            <a:endParaRPr lang="en-US" sz="1800"/>
          </a:p>
          <a:p>
            <a:endParaRPr lang="en-US" sz="1800" dirty="0"/>
          </a:p>
          <a:p>
            <a:r>
              <a:rPr lang="en-US" sz="1800" dirty="0"/>
              <a:t>If you use multiple score functions in a protocol or use a non-default score function – make sure to flag this!</a:t>
            </a:r>
          </a:p>
        </p:txBody>
      </p:sp>
    </p:spTree>
    <p:extLst>
      <p:ext uri="{BB962C8B-B14F-4D97-AF65-F5344CB8AC3E}">
        <p14:creationId xmlns:p14="http://schemas.microsoft.com/office/powerpoint/2010/main" val="3588364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B89EB8-014A-403B-8B48-DA29DE9C3323}"/>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1E013A1-5818-48C3-B14E-5BF98063A4A8}"/>
              </a:ext>
            </a:extLst>
          </p:cNvPr>
          <p:cNvSpPr>
            <a:spLocks noGrp="1"/>
          </p:cNvSpPr>
          <p:nvPr>
            <p:ph type="title"/>
          </p:nvPr>
        </p:nvSpPr>
        <p:spPr/>
        <p:txBody>
          <a:bodyPr/>
          <a:lstStyle/>
          <a:p>
            <a:r>
              <a:rPr lang="en-US" b="0">
                <a:latin typeface="Palatino Linotype"/>
              </a:rPr>
              <a:t>How to read a xml file – an easy case</a:t>
            </a:r>
            <a:endParaRPr lang="en-US" b="0"/>
          </a:p>
        </p:txBody>
      </p:sp>
      <p:sp>
        <p:nvSpPr>
          <p:cNvPr id="3" name="Footer Placeholder 2">
            <a:extLst>
              <a:ext uri="{FF2B5EF4-FFF2-40B4-BE49-F238E27FC236}">
                <a16:creationId xmlns:a16="http://schemas.microsoft.com/office/drawing/2014/main" id="{A584EA47-AEC8-40EC-9018-FB146315E10F}"/>
              </a:ext>
            </a:extLst>
          </p:cNvPr>
          <p:cNvSpPr>
            <a:spLocks noGrp="1"/>
          </p:cNvSpPr>
          <p:nvPr>
            <p:ph type="ftr" sz="quarter" idx="11"/>
          </p:nvPr>
        </p:nvSpPr>
        <p:spPr/>
        <p:txBody>
          <a:bodyPr/>
          <a:lstStyle/>
          <a:p>
            <a:r>
              <a:rPr lang="en-US"/>
              <a:t>meilerlab.org</a:t>
            </a:r>
          </a:p>
        </p:txBody>
      </p:sp>
      <p:sp>
        <p:nvSpPr>
          <p:cNvPr id="4" name="Slide Number Placeholder 3">
            <a:extLst>
              <a:ext uri="{FF2B5EF4-FFF2-40B4-BE49-F238E27FC236}">
                <a16:creationId xmlns:a16="http://schemas.microsoft.com/office/drawing/2014/main" id="{DC42B1F0-7586-443A-ABCC-EEAD063AF9C8}"/>
              </a:ext>
            </a:extLst>
          </p:cNvPr>
          <p:cNvSpPr>
            <a:spLocks noGrp="1"/>
          </p:cNvSpPr>
          <p:nvPr>
            <p:ph type="sldNum" sz="quarter" idx="12"/>
          </p:nvPr>
        </p:nvSpPr>
        <p:spPr/>
        <p:txBody>
          <a:bodyPr/>
          <a:lstStyle/>
          <a:p>
            <a:fld id="{D67DDE59-461E-924E-9D6E-E65A12C45CAC}" type="slidenum">
              <a:rPr lang="en-US" smtClean="0"/>
              <a:t>17</a:t>
            </a:fld>
            <a:endParaRPr lang="en-US"/>
          </a:p>
        </p:txBody>
      </p:sp>
      <p:sp>
        <p:nvSpPr>
          <p:cNvPr id="7" name="TextBox 6">
            <a:extLst>
              <a:ext uri="{FF2B5EF4-FFF2-40B4-BE49-F238E27FC236}">
                <a16:creationId xmlns:a16="http://schemas.microsoft.com/office/drawing/2014/main" id="{F11B510B-E68E-4211-817B-00A28FE4D0E1}"/>
              </a:ext>
            </a:extLst>
          </p:cNvPr>
          <p:cNvSpPr txBox="1"/>
          <p:nvPr/>
        </p:nvSpPr>
        <p:spPr>
          <a:xfrm>
            <a:off x="95250" y="1228725"/>
            <a:ext cx="8896350" cy="4893647"/>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&lt;ROSETTASCRIPTS&gt;</a:t>
            </a:r>
            <a:endParaRPr lang="en-US" sz="1200" dirty="0"/>
          </a:p>
          <a:p>
            <a:r>
              <a:rPr lang="en-US" sz="1200">
                <a:ea typeface="+mn-lt"/>
                <a:cs typeface="+mn-lt"/>
              </a:rPr>
              <a:t>        &lt;SCOREFXNS&gt;</a:t>
            </a:r>
            <a:endParaRPr lang="en-US" sz="1200" dirty="0"/>
          </a:p>
          <a:p>
            <a:r>
              <a:rPr lang="en-US" sz="1200">
                <a:ea typeface="+mn-lt"/>
                <a:cs typeface="+mn-lt"/>
              </a:rPr>
              <a:t>        &lt;/SCOREFXNS&gt;</a:t>
            </a:r>
            <a:endParaRPr lang="en-US" sz="1200" dirty="0"/>
          </a:p>
          <a:p>
            <a:r>
              <a:rPr lang="en-US" sz="1200">
                <a:ea typeface="+mn-lt"/>
                <a:cs typeface="+mn-lt"/>
              </a:rPr>
              <a:t>        &lt;RESIDUE_SELECTORS&gt;</a:t>
            </a:r>
            <a:endParaRPr lang="en-US" sz="1200" dirty="0"/>
          </a:p>
          <a:p>
            <a:r>
              <a:rPr lang="en-US" sz="1200" dirty="0">
                <a:ea typeface="+mn-lt"/>
                <a:cs typeface="+mn-lt"/>
              </a:rPr>
              <a:t>             </a:t>
            </a:r>
            <a:r>
              <a:rPr lang="en-US" sz="1200">
                <a:solidFill>
                  <a:schemeClr val="accent1"/>
                </a:solidFill>
                <a:ea typeface="+mn-lt"/>
                <a:cs typeface="+mn-lt"/>
              </a:rPr>
              <a:t>&lt;Index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"align"</a:t>
            </a:r>
            <a:r>
              <a:rPr lang="en-US" sz="1200" dirty="0">
                <a:ea typeface="+mn-lt"/>
                <a:cs typeface="+mn-lt"/>
              </a:rPr>
              <a:t> </a:t>
            </a:r>
            <a:r>
              <a:rPr lang="en-US" sz="1200">
                <a:solidFill>
                  <a:srgbClr val="00B050"/>
                </a:solidFill>
                <a:ea typeface="+mn-lt"/>
                <a:cs typeface="+mn-lt"/>
              </a:rPr>
              <a:t>resnums</a:t>
            </a:r>
            <a:r>
              <a:rPr lang="en-US" sz="1200">
                <a:ea typeface="+mn-lt"/>
                <a:cs typeface="+mn-lt"/>
              </a:rPr>
              <a:t>=</a:t>
            </a:r>
            <a:r>
              <a:rPr lang="en-US" sz="1200">
                <a:solidFill>
                  <a:srgbClr val="FF0000"/>
                </a:solidFill>
                <a:ea typeface="+mn-lt"/>
                <a:cs typeface="+mn-lt"/>
              </a:rPr>
              <a:t>"1-152"</a:t>
            </a:r>
            <a:r>
              <a:rPr lang="en-US" sz="1200">
                <a:solidFill>
                  <a:schemeClr val="accent1"/>
                </a:solidFill>
                <a:ea typeface="+mn-lt"/>
                <a:cs typeface="+mn-lt"/>
              </a:rPr>
              <a:t>/&gt;</a:t>
            </a:r>
            <a:endParaRPr lang="en-US" sz="1200" dirty="0">
              <a:solidFill>
                <a:schemeClr val="accent1"/>
              </a:solidFill>
            </a:endParaRPr>
          </a:p>
          <a:p>
            <a:r>
              <a:rPr lang="en-US" sz="1200" dirty="0">
                <a:ea typeface="+mn-lt"/>
                <a:cs typeface="+mn-lt"/>
              </a:rPr>
              <a:t>             </a:t>
            </a:r>
            <a:r>
              <a:rPr lang="en-US" sz="1200">
                <a:solidFill>
                  <a:schemeClr val="accent1"/>
                </a:solidFill>
                <a:ea typeface="+mn-lt"/>
                <a:cs typeface="+mn-lt"/>
              </a:rPr>
              <a:t>&lt;Index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"align_native"</a:t>
            </a:r>
            <a:r>
              <a:rPr lang="en-US" sz="1200" dirty="0">
                <a:ea typeface="+mn-lt"/>
                <a:cs typeface="+mn-lt"/>
              </a:rPr>
              <a:t> </a:t>
            </a:r>
            <a:r>
              <a:rPr lang="en-US" sz="1200">
                <a:solidFill>
                  <a:srgbClr val="00B050"/>
                </a:solidFill>
                <a:ea typeface="+mn-lt"/>
                <a:cs typeface="+mn-lt"/>
              </a:rPr>
              <a:t>resnums</a:t>
            </a:r>
            <a:r>
              <a:rPr lang="en-US" sz="1200">
                <a:ea typeface="+mn-lt"/>
                <a:cs typeface="+mn-lt"/>
              </a:rPr>
              <a:t>="</a:t>
            </a:r>
            <a:r>
              <a:rPr lang="en-US" sz="1200">
                <a:solidFill>
                  <a:srgbClr val="FF0000"/>
                </a:solidFill>
                <a:ea typeface="+mn-lt"/>
                <a:cs typeface="+mn-lt"/>
              </a:rPr>
              <a:t>1-152"</a:t>
            </a:r>
            <a:r>
              <a:rPr lang="en-US" sz="1200">
                <a:solidFill>
                  <a:schemeClr val="accent1"/>
                </a:solidFill>
                <a:ea typeface="+mn-lt"/>
                <a:cs typeface="+mn-lt"/>
              </a:rPr>
              <a:t>/&gt;</a:t>
            </a:r>
            <a:endParaRPr lang="en-US" sz="1200">
              <a:solidFill>
                <a:schemeClr val="accent1"/>
              </a:solidFill>
            </a:endParaRPr>
          </a:p>
          <a:p>
            <a:r>
              <a:rPr lang="en-US" sz="1200">
                <a:ea typeface="+mn-lt"/>
                <a:cs typeface="+mn-lt"/>
              </a:rPr>
              <a:t>        &lt;/RESIDUE_SELECTORS&gt;</a:t>
            </a:r>
            <a:endParaRPr lang="en-US" sz="1200" dirty="0"/>
          </a:p>
          <a:p>
            <a:r>
              <a:rPr lang="en-US" sz="1200">
                <a:ea typeface="+mn-lt"/>
                <a:cs typeface="+mn-lt"/>
              </a:rPr>
              <a:t>        &lt;SIMPLE_METRICS&gt;</a:t>
            </a:r>
            <a:endParaRPr lang="en-US" sz="1200" dirty="0"/>
          </a:p>
          <a:p>
            <a:r>
              <a:rPr lang="en-US" sz="1200" dirty="0">
                <a:ea typeface="+mn-lt"/>
                <a:cs typeface="+mn-lt"/>
              </a:rPr>
              <a:t>             </a:t>
            </a:r>
            <a:r>
              <a:rPr lang="en-US" sz="1200">
                <a:solidFill>
                  <a:schemeClr val="accent1"/>
                </a:solidFill>
                <a:ea typeface="+mn-lt"/>
                <a:cs typeface="+mn-lt"/>
              </a:rPr>
              <a:t>&lt;RMSDMetric</a:t>
            </a:r>
            <a:r>
              <a:rPr lang="en-US" sz="1200" dirty="0">
                <a:ea typeface="+mn-lt"/>
                <a:cs typeface="+mn-lt"/>
              </a:rPr>
              <a:t>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"RMSD"</a:t>
            </a:r>
            <a:r>
              <a:rPr lang="en-US" sz="1200">
                <a:solidFill>
                  <a:srgbClr val="00B050"/>
                </a:solidFill>
                <a:ea typeface="+mn-lt"/>
                <a:cs typeface="+mn-lt"/>
              </a:rPr>
              <a:t> residue_selector</a:t>
            </a:r>
            <a:r>
              <a:rPr lang="en-US" sz="1200">
                <a:ea typeface="+mn-lt"/>
                <a:cs typeface="+mn-lt"/>
              </a:rPr>
              <a:t>=</a:t>
            </a:r>
            <a:r>
              <a:rPr lang="en-US" sz="1200">
                <a:solidFill>
                  <a:srgbClr val="FF0000"/>
                </a:solidFill>
                <a:ea typeface="+mn-lt"/>
                <a:cs typeface="+mn-lt"/>
              </a:rPr>
              <a:t>"align"</a:t>
            </a:r>
            <a:r>
              <a:rPr lang="en-US" sz="1200">
                <a:solidFill>
                  <a:srgbClr val="00B050"/>
                </a:solidFill>
                <a:ea typeface="+mn-lt"/>
                <a:cs typeface="+mn-lt"/>
              </a:rPr>
              <a:t> residue_selector_ref</a:t>
            </a:r>
            <a:r>
              <a:rPr lang="en-US" sz="1200">
                <a:ea typeface="+mn-lt"/>
                <a:cs typeface="+mn-lt"/>
              </a:rPr>
              <a:t>=</a:t>
            </a:r>
            <a:r>
              <a:rPr lang="en-US" sz="1200">
                <a:solidFill>
                  <a:srgbClr val="FF0000"/>
                </a:solidFill>
                <a:ea typeface="+mn-lt"/>
                <a:cs typeface="+mn-lt"/>
              </a:rPr>
              <a:t>"align_native"</a:t>
            </a:r>
            <a:r>
              <a:rPr lang="en-US" sz="1200" dirty="0">
                <a:ea typeface="+mn-lt"/>
                <a:cs typeface="+mn-lt"/>
              </a:rPr>
              <a:t> </a:t>
            </a:r>
            <a:r>
              <a:rPr lang="en-US" sz="1200">
                <a:solidFill>
                  <a:srgbClr val="00B050"/>
                </a:solidFill>
                <a:ea typeface="+mn-lt"/>
                <a:cs typeface="+mn-lt"/>
              </a:rPr>
              <a:t>robust</a:t>
            </a:r>
            <a:r>
              <a:rPr lang="en-US" sz="1200">
                <a:ea typeface="+mn-lt"/>
                <a:cs typeface="+mn-lt"/>
              </a:rPr>
              <a:t>=</a:t>
            </a:r>
            <a:r>
              <a:rPr lang="en-US" sz="1200">
                <a:solidFill>
                  <a:srgbClr val="FF0000"/>
                </a:solidFill>
                <a:ea typeface="+mn-lt"/>
                <a:cs typeface="+mn-lt"/>
              </a:rPr>
              <a:t>"true"</a:t>
            </a:r>
            <a:r>
              <a:rPr lang="en-US" sz="1200" dirty="0">
                <a:ea typeface="+mn-lt"/>
                <a:cs typeface="+mn-lt"/>
              </a:rPr>
              <a:t> </a:t>
            </a:r>
            <a:r>
              <a:rPr lang="en-US" sz="1200">
                <a:solidFill>
                  <a:srgbClr val="00B050"/>
                </a:solidFill>
                <a:ea typeface="+mn-lt"/>
                <a:cs typeface="+mn-lt"/>
              </a:rPr>
              <a:t>super</a:t>
            </a:r>
            <a:r>
              <a:rPr lang="en-US" sz="1200">
                <a:ea typeface="+mn-lt"/>
                <a:cs typeface="+mn-lt"/>
              </a:rPr>
              <a:t>="1" </a:t>
            </a:r>
            <a:r>
              <a:rPr lang="en-US" sz="1200">
                <a:solidFill>
                  <a:srgbClr val="00B050"/>
                </a:solidFill>
                <a:ea typeface="+mn-lt"/>
                <a:cs typeface="+mn-lt"/>
              </a:rPr>
              <a:t>rmsd_type</a:t>
            </a:r>
            <a:r>
              <a:rPr lang="en-US" sz="1200">
                <a:ea typeface="+mn-lt"/>
                <a:cs typeface="+mn-lt"/>
              </a:rPr>
              <a:t>=</a:t>
            </a:r>
            <a:r>
              <a:rPr lang="en-US" sz="1200">
                <a:solidFill>
                  <a:srgbClr val="FF0000"/>
                </a:solidFill>
                <a:ea typeface="+mn-lt"/>
                <a:cs typeface="+mn-lt"/>
              </a:rPr>
              <a:t>"rmsd_all"</a:t>
            </a:r>
            <a:r>
              <a:rPr lang="en-US" sz="1200" dirty="0">
                <a:ea typeface="+mn-lt"/>
                <a:cs typeface="+mn-lt"/>
              </a:rPr>
              <a:t> </a:t>
            </a:r>
            <a:r>
              <a:rPr lang="en-US" sz="1200">
                <a:solidFill>
                  <a:srgbClr val="00B050"/>
                </a:solidFill>
                <a:ea typeface="+mn-lt"/>
                <a:cs typeface="+mn-lt"/>
              </a:rPr>
              <a:t>use_native</a:t>
            </a:r>
            <a:r>
              <a:rPr lang="en-US" sz="1200">
                <a:ea typeface="+mn-lt"/>
                <a:cs typeface="+mn-lt"/>
              </a:rPr>
              <a:t>=</a:t>
            </a:r>
            <a:r>
              <a:rPr lang="en-US" sz="1200">
                <a:solidFill>
                  <a:srgbClr val="FF0000"/>
                </a:solidFill>
                <a:ea typeface="+mn-lt"/>
                <a:cs typeface="+mn-lt"/>
              </a:rPr>
              <a:t>"1"</a:t>
            </a:r>
            <a:r>
              <a:rPr lang="en-US" sz="1200">
                <a:solidFill>
                  <a:schemeClr val="accent1"/>
                </a:solidFill>
                <a:ea typeface="+mn-lt"/>
                <a:cs typeface="+mn-lt"/>
              </a:rPr>
              <a:t>/&gt;</a:t>
            </a:r>
            <a:endParaRPr lang="en-US" sz="1200" dirty="0">
              <a:solidFill>
                <a:schemeClr val="accent1"/>
              </a:solidFill>
            </a:endParaRPr>
          </a:p>
          <a:p>
            <a:r>
              <a:rPr lang="en-US" sz="1200">
                <a:ea typeface="+mn-lt"/>
                <a:cs typeface="+mn-lt"/>
              </a:rPr>
              <a:t>        &lt;/SIMPLE_METRICS&gt;</a:t>
            </a:r>
            <a:endParaRPr lang="en-US" sz="1200" dirty="0"/>
          </a:p>
          <a:p>
            <a:r>
              <a:rPr lang="en-US" sz="1200">
                <a:ea typeface="+mn-lt"/>
                <a:cs typeface="+mn-lt"/>
              </a:rPr>
              <a:t>        &lt;TASKOPERATIONS&gt;</a:t>
            </a:r>
            <a:endParaRPr lang="en-US" sz="1200" dirty="0"/>
          </a:p>
          <a:p>
            <a:r>
              <a:rPr lang="en-US" sz="1200">
                <a:ea typeface="+mn-lt"/>
                <a:cs typeface="+mn-lt"/>
              </a:rPr>
              <a:t>        &lt;/TASKOPERATIONS&gt;</a:t>
            </a:r>
            <a:endParaRPr lang="en-US" sz="1200" dirty="0"/>
          </a:p>
          <a:p>
            <a:r>
              <a:rPr lang="en-US" sz="1200">
                <a:ea typeface="+mn-lt"/>
                <a:cs typeface="+mn-lt"/>
              </a:rPr>
              <a:t>        &lt;FILTERS&gt;</a:t>
            </a:r>
            <a:endParaRPr lang="en-US" sz="1200" dirty="0"/>
          </a:p>
          <a:p>
            <a:r>
              <a:rPr lang="en-US" sz="1200">
                <a:ea typeface="+mn-lt"/>
                <a:cs typeface="+mn-lt"/>
              </a:rPr>
              <a:t>        &lt;/FILTERS&gt;</a:t>
            </a:r>
            <a:endParaRPr lang="en-US" sz="1200" dirty="0"/>
          </a:p>
          <a:p>
            <a:r>
              <a:rPr lang="en-US" sz="1200">
                <a:ea typeface="+mn-lt"/>
                <a:cs typeface="+mn-lt"/>
              </a:rPr>
              <a:t>        &lt;MOVERS&gt;</a:t>
            </a:r>
            <a:endParaRPr lang="en-US" sz="1200" dirty="0"/>
          </a:p>
          <a:p>
            <a:r>
              <a:rPr lang="en-US" sz="1200" dirty="0">
                <a:ea typeface="+mn-lt"/>
                <a:cs typeface="+mn-lt"/>
              </a:rPr>
              <a:t>             </a:t>
            </a:r>
            <a:r>
              <a:rPr lang="en-US" sz="1200">
                <a:solidFill>
                  <a:schemeClr val="accent1"/>
                </a:solidFill>
                <a:ea typeface="+mn-lt"/>
                <a:cs typeface="+mn-lt"/>
              </a:rPr>
              <a:t>&lt;RunSimpleMetrics</a:t>
            </a:r>
            <a:r>
              <a:rPr lang="en-US" sz="1200" dirty="0">
                <a:ea typeface="+mn-lt"/>
                <a:cs typeface="+mn-lt"/>
              </a:rPr>
              <a:t>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"run_metrics1" </a:t>
            </a:r>
            <a:r>
              <a:rPr lang="en-US" sz="1200">
                <a:solidFill>
                  <a:srgbClr val="00B050"/>
                </a:solidFill>
                <a:ea typeface="+mn-lt"/>
                <a:cs typeface="+mn-lt"/>
              </a:rPr>
              <a:t>metrics</a:t>
            </a:r>
            <a:r>
              <a:rPr lang="en-US" sz="1200">
                <a:ea typeface="+mn-lt"/>
                <a:cs typeface="+mn-lt"/>
              </a:rPr>
              <a:t>=</a:t>
            </a:r>
            <a:r>
              <a:rPr lang="en-US" sz="1200">
                <a:solidFill>
                  <a:srgbClr val="FF0000"/>
                </a:solidFill>
                <a:ea typeface="+mn-lt"/>
                <a:cs typeface="+mn-lt"/>
              </a:rPr>
              <a:t>"RMSD"</a:t>
            </a:r>
            <a:r>
              <a:rPr lang="en-US" sz="1200" dirty="0">
                <a:ea typeface="+mn-lt"/>
                <a:cs typeface="+mn-lt"/>
              </a:rPr>
              <a:t> </a:t>
            </a:r>
            <a:r>
              <a:rPr lang="en-US" sz="1200">
                <a:solidFill>
                  <a:srgbClr val="00B050"/>
                </a:solidFill>
                <a:ea typeface="+mn-lt"/>
                <a:cs typeface="+mn-lt"/>
              </a:rPr>
              <a:t>prefix</a:t>
            </a:r>
            <a:r>
              <a:rPr lang="en-US" sz="1200">
                <a:ea typeface="+mn-lt"/>
                <a:cs typeface="+mn-lt"/>
              </a:rPr>
              <a:t>=</a:t>
            </a:r>
            <a:r>
              <a:rPr lang="en-US" sz="1200">
                <a:solidFill>
                  <a:srgbClr val="FF0000"/>
                </a:solidFill>
                <a:ea typeface="+mn-lt"/>
                <a:cs typeface="+mn-lt"/>
              </a:rPr>
              <a:t>"m1_"</a:t>
            </a:r>
            <a:r>
              <a:rPr lang="en-US" sz="1200" dirty="0">
                <a:ea typeface="+mn-lt"/>
                <a:cs typeface="+mn-lt"/>
              </a:rPr>
              <a:t> </a:t>
            </a:r>
            <a:r>
              <a:rPr lang="en-US" sz="1200">
                <a:solidFill>
                  <a:schemeClr val="accent1"/>
                </a:solidFill>
                <a:ea typeface="+mn-lt"/>
                <a:cs typeface="+mn-lt"/>
              </a:rPr>
              <a:t>/&gt;</a:t>
            </a:r>
            <a:endParaRPr lang="en-US" sz="1200" dirty="0">
              <a:solidFill>
                <a:schemeClr val="accent1"/>
              </a:solidFill>
            </a:endParaRPr>
          </a:p>
          <a:p>
            <a:r>
              <a:rPr lang="en-US" sz="1200">
                <a:ea typeface="+mn-lt"/>
                <a:cs typeface="+mn-lt"/>
              </a:rPr>
              <a:t>        &lt;/MOVERS&gt;</a:t>
            </a:r>
            <a:endParaRPr lang="en-US" sz="1200" dirty="0"/>
          </a:p>
          <a:p>
            <a:r>
              <a:rPr lang="en-US" sz="1200">
                <a:ea typeface="+mn-lt"/>
                <a:cs typeface="+mn-lt"/>
              </a:rPr>
              <a:t>        &lt;APPLY_TO_POSE&gt;</a:t>
            </a:r>
            <a:endParaRPr lang="en-US" sz="1200" dirty="0"/>
          </a:p>
          <a:p>
            <a:r>
              <a:rPr lang="en-US" sz="1200">
                <a:ea typeface="+mn-lt"/>
                <a:cs typeface="+mn-lt"/>
              </a:rPr>
              <a:t>        &lt;/APPLY_TO_POSE&gt;</a:t>
            </a:r>
            <a:endParaRPr lang="en-US" sz="1200" dirty="0"/>
          </a:p>
          <a:p>
            <a:r>
              <a:rPr lang="en-US" sz="1200">
                <a:ea typeface="+mn-lt"/>
                <a:cs typeface="+mn-lt"/>
              </a:rPr>
              <a:t>        &lt;PROTOCOLS&gt;</a:t>
            </a:r>
            <a:endParaRPr lang="en-US" sz="1200" dirty="0"/>
          </a:p>
          <a:p>
            <a:r>
              <a:rPr lang="en-US" sz="1200" dirty="0">
                <a:ea typeface="+mn-lt"/>
                <a:cs typeface="+mn-lt"/>
              </a:rPr>
              <a:t>           </a:t>
            </a:r>
            <a:r>
              <a:rPr lang="en-US" sz="1200">
                <a:solidFill>
                  <a:schemeClr val="accent1"/>
                </a:solidFill>
                <a:ea typeface="+mn-lt"/>
                <a:cs typeface="+mn-lt"/>
              </a:rPr>
              <a:t> &lt;Add </a:t>
            </a:r>
            <a:r>
              <a:rPr lang="en-US" sz="1200">
                <a:solidFill>
                  <a:srgbClr val="00B050"/>
                </a:solidFill>
                <a:ea typeface="+mn-lt"/>
                <a:cs typeface="+mn-lt"/>
              </a:rPr>
              <a:t>mover</a:t>
            </a:r>
            <a:r>
              <a:rPr lang="en-US" sz="1200">
                <a:ea typeface="+mn-lt"/>
                <a:cs typeface="+mn-lt"/>
              </a:rPr>
              <a:t>=</a:t>
            </a:r>
            <a:r>
              <a:rPr lang="en-US" sz="1200">
                <a:solidFill>
                  <a:srgbClr val="FF0000"/>
                </a:solidFill>
                <a:ea typeface="+mn-lt"/>
                <a:cs typeface="+mn-lt"/>
              </a:rPr>
              <a:t>"run_metrics1"</a:t>
            </a:r>
            <a:r>
              <a:rPr lang="en-US" sz="1200">
                <a:solidFill>
                  <a:schemeClr val="accent1"/>
                </a:solidFill>
                <a:ea typeface="+mn-lt"/>
                <a:cs typeface="+mn-lt"/>
              </a:rPr>
              <a:t>/&gt;</a:t>
            </a:r>
            <a:endParaRPr lang="en-US" sz="1200" dirty="0">
              <a:solidFill>
                <a:schemeClr val="accent1"/>
              </a:solidFill>
            </a:endParaRPr>
          </a:p>
          <a:p>
            <a:r>
              <a:rPr lang="en-US" sz="1200">
                <a:ea typeface="+mn-lt"/>
                <a:cs typeface="+mn-lt"/>
              </a:rPr>
              <a:t>        &lt;/PROTOCOLS&gt;</a:t>
            </a:r>
            <a:endParaRPr lang="en-US" sz="1200" dirty="0"/>
          </a:p>
          <a:p>
            <a:r>
              <a:rPr lang="en-US" sz="1200">
                <a:ea typeface="+mn-lt"/>
                <a:cs typeface="+mn-lt"/>
              </a:rPr>
              <a:t>        &lt;OUTPUT /&gt;</a:t>
            </a:r>
            <a:endParaRPr lang="en-US" sz="1200" dirty="0"/>
          </a:p>
          <a:p>
            <a:r>
              <a:rPr lang="en-US" sz="1200">
                <a:ea typeface="+mn-lt"/>
                <a:cs typeface="+mn-lt"/>
              </a:rPr>
              <a:t>&lt;/ROSETTASCRIPTS&gt;</a:t>
            </a:r>
            <a:endParaRPr lang="en-US" sz="1200" dirty="0"/>
          </a:p>
          <a:p>
            <a:pPr algn="l"/>
            <a:endParaRPr lang="en-US" sz="1200" dirty="0"/>
          </a:p>
        </p:txBody>
      </p:sp>
    </p:spTree>
    <p:extLst>
      <p:ext uri="{BB962C8B-B14F-4D97-AF65-F5344CB8AC3E}">
        <p14:creationId xmlns:p14="http://schemas.microsoft.com/office/powerpoint/2010/main" val="93496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9177338" cy="584200"/>
          </a:xfrm>
        </p:spPr>
        <p:txBody>
          <a:bodyPr/>
          <a:lstStyle/>
          <a:p>
            <a:pPr>
              <a:lnSpc>
                <a:spcPct val="90000"/>
              </a:lnSpc>
              <a:spcAft>
                <a:spcPts val="0"/>
              </a:spcAft>
            </a:pPr>
            <a:r>
              <a:rPr lang="en-US" sz="3400" b="0">
                <a:latin typeface="Palatino Linotype"/>
              </a:rPr>
              <a:t>How RosettaScripts parses protocols</a:t>
            </a:r>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18</a:t>
            </a:fld>
            <a:endParaRPr lang="en-US"/>
          </a:p>
        </p:txBody>
      </p:sp>
      <p:sp>
        <p:nvSpPr>
          <p:cNvPr id="3" name="Rectangle 2">
            <a:extLst>
              <a:ext uri="{FF2B5EF4-FFF2-40B4-BE49-F238E27FC236}">
                <a16:creationId xmlns:a16="http://schemas.microsoft.com/office/drawing/2014/main" id="{FFC05C0F-B44F-F249-8AEA-3C8206645797}"/>
              </a:ext>
            </a:extLst>
          </p:cNvPr>
          <p:cNvSpPr/>
          <p:nvPr/>
        </p:nvSpPr>
        <p:spPr>
          <a:xfrm>
            <a:off x="825500" y="2247900"/>
            <a:ext cx="3175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26505878-B6C7-1246-8C43-8E3E2A9F7BA7}"/>
              </a:ext>
            </a:extLst>
          </p:cNvPr>
          <p:cNvSpPr/>
          <p:nvPr/>
        </p:nvSpPr>
        <p:spPr>
          <a:xfrm>
            <a:off x="4817269" y="2260164"/>
            <a:ext cx="3175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ontent Placeholder 4">
            <a:extLst>
              <a:ext uri="{FF2B5EF4-FFF2-40B4-BE49-F238E27FC236}">
                <a16:creationId xmlns:a16="http://schemas.microsoft.com/office/drawing/2014/main" id="{6B390C4F-8A78-407F-869C-8D322231631E}"/>
              </a:ext>
            </a:extLst>
          </p:cNvPr>
          <p:cNvSpPr>
            <a:spLocks noGrp="1"/>
          </p:cNvSpPr>
          <p:nvPr/>
        </p:nvSpPr>
        <p:spPr>
          <a:xfrm>
            <a:off x="442038" y="1471062"/>
            <a:ext cx="78867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At initialization</a:t>
            </a:r>
          </a:p>
          <a:p>
            <a:pPr lvl="1"/>
            <a:r>
              <a:rPr lang="en-US" sz="1800" dirty="0"/>
              <a:t>Movers, filters, scoring functions, </a:t>
            </a:r>
            <a:r>
              <a:rPr lang="en-US" sz="1800"/>
              <a:t>etc.</a:t>
            </a:r>
            <a:r>
              <a:rPr lang="en-US" sz="1800" dirty="0"/>
              <a:t> are initialized</a:t>
            </a:r>
          </a:p>
          <a:p>
            <a:r>
              <a:rPr lang="en-US" sz="1800" dirty="0"/>
              <a:t>For each input job</a:t>
            </a:r>
          </a:p>
          <a:p>
            <a:pPr lvl="1"/>
            <a:r>
              <a:rPr lang="en-US" sz="1800" dirty="0"/>
              <a:t>Movers and filters are executed in the order specified in PROTOCOLS</a:t>
            </a:r>
          </a:p>
          <a:p>
            <a:r>
              <a:rPr lang="en-US" sz="1800" dirty="0"/>
              <a:t>Movers are </a:t>
            </a:r>
            <a:r>
              <a:rPr lang="en-US" sz="1800" b="1" u="sng" dirty="0"/>
              <a:t>not aware </a:t>
            </a:r>
            <a:r>
              <a:rPr lang="en-US" sz="1800" dirty="0"/>
              <a:t>of one another</a:t>
            </a:r>
          </a:p>
          <a:p>
            <a:r>
              <a:rPr lang="en-US" sz="1800" dirty="0"/>
              <a:t>Jobs are </a:t>
            </a:r>
            <a:r>
              <a:rPr lang="en-US" sz="1800" b="1" u="sng" dirty="0"/>
              <a:t>not aware</a:t>
            </a:r>
            <a:r>
              <a:rPr lang="en-US" sz="1800" dirty="0"/>
              <a:t> of one another</a:t>
            </a:r>
          </a:p>
          <a:p>
            <a:r>
              <a:rPr lang="en-US" sz="1800" dirty="0"/>
              <a:t>Only YOU are aware</a:t>
            </a:r>
          </a:p>
        </p:txBody>
      </p:sp>
    </p:spTree>
    <p:extLst>
      <p:ext uri="{BB962C8B-B14F-4D97-AF65-F5344CB8AC3E}">
        <p14:creationId xmlns:p14="http://schemas.microsoft.com/office/powerpoint/2010/main" val="195163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r>
              <a:rPr lang="en-US" b="0" dirty="0">
                <a:latin typeface="Palatino Linotype"/>
              </a:rPr>
              <a:t>Useful Features</a:t>
            </a:r>
            <a:endParaRPr lang="en-US" b="0"/>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19</a:t>
            </a:fld>
            <a:endParaRPr lang="en-US"/>
          </a:p>
        </p:txBody>
      </p:sp>
      <p:sp>
        <p:nvSpPr>
          <p:cNvPr id="8" name="Content Placeholder 2">
            <a:extLst>
              <a:ext uri="{FF2B5EF4-FFF2-40B4-BE49-F238E27FC236}">
                <a16:creationId xmlns:a16="http://schemas.microsoft.com/office/drawing/2014/main" id="{17FF3843-A843-4629-A2C2-228C30626A31}"/>
              </a:ext>
            </a:extLst>
          </p:cNvPr>
          <p:cNvSpPr>
            <a:spLocks noGrp="1"/>
          </p:cNvSpPr>
          <p:nvPr/>
        </p:nvSpPr>
        <p:spPr>
          <a:xfrm>
            <a:off x="326571" y="1237038"/>
            <a:ext cx="8229600" cy="48768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000000"/>
                </a:solidFill>
                <a:latin typeface="Verdena"/>
              </a:rPr>
              <a:t>Rewrite old Rosetta XML scripts</a:t>
            </a:r>
            <a:endParaRPr lang="en-US" sz="1400">
              <a:latin typeface="Verdena"/>
            </a:endParaRPr>
          </a:p>
          <a:p>
            <a:pPr lvl="1"/>
            <a:r>
              <a:rPr lang="en-US" sz="1400" dirty="0">
                <a:solidFill>
                  <a:srgbClr val="000000"/>
                </a:solidFill>
                <a:latin typeface="Verdena"/>
              </a:rPr>
              <a:t>tools/xsd_xrw/rewrite_rosetta_scripts.py</a:t>
            </a:r>
            <a:endParaRPr lang="en-US" sz="1400">
              <a:latin typeface="Verdena"/>
            </a:endParaRPr>
          </a:p>
          <a:p>
            <a:pPr lvl="1"/>
            <a:endParaRPr lang="en-US" sz="1400" dirty="0">
              <a:solidFill>
                <a:srgbClr val="000000"/>
              </a:solidFill>
              <a:latin typeface="Verdena"/>
            </a:endParaRPr>
          </a:p>
          <a:p>
            <a:r>
              <a:rPr lang="en-US" sz="1400" dirty="0">
                <a:solidFill>
                  <a:srgbClr val="000000"/>
                </a:solidFill>
                <a:latin typeface="Verdena"/>
              </a:rPr>
              <a:t>Validate your XML scripts</a:t>
            </a:r>
            <a:endParaRPr lang="en-US" sz="1400">
              <a:latin typeface="Verdena"/>
            </a:endParaRPr>
          </a:p>
          <a:p>
            <a:pPr lvl="1"/>
            <a:r>
              <a:rPr lang="en-US" sz="1400" dirty="0">
                <a:solidFill>
                  <a:srgbClr val="000000"/>
                </a:solidFill>
                <a:latin typeface="Verdena"/>
                <a:hlinkClick r:id="rId3"/>
              </a:rPr>
              <a:t>https://www.rosettacommons.org/docs/latest/application_documentation/rosetta_scripts/validate_rosetta_script</a:t>
            </a:r>
            <a:endParaRPr lang="en-US" sz="1400" dirty="0">
              <a:solidFill>
                <a:srgbClr val="000000"/>
              </a:solidFill>
              <a:latin typeface="Verdena"/>
            </a:endParaRPr>
          </a:p>
          <a:p>
            <a:pPr lvl="1"/>
            <a:r>
              <a:rPr lang="en-US" sz="1400">
                <a:solidFill>
                  <a:srgbClr val="000000"/>
                </a:solidFill>
                <a:latin typeface="Verdena"/>
              </a:rPr>
              <a:t>Automatically runs when RosettaScripts starts</a:t>
            </a:r>
            <a:endParaRPr lang="en-US" sz="1400" dirty="0">
              <a:solidFill>
                <a:srgbClr val="000000"/>
              </a:solidFill>
              <a:latin typeface="Verdena"/>
            </a:endParaRPr>
          </a:p>
          <a:p>
            <a:pPr marL="0" indent="0">
              <a:buNone/>
            </a:pPr>
            <a:endParaRPr lang="en-US" sz="1400" dirty="0">
              <a:latin typeface="Verdena"/>
            </a:endParaRPr>
          </a:p>
          <a:p>
            <a:pPr lvl="1"/>
            <a:endParaRPr lang="en-US" dirty="0">
              <a:solidFill>
                <a:srgbClr val="0000FF"/>
              </a:solidFill>
            </a:endParaRPr>
          </a:p>
          <a:p>
            <a:pPr lvl="1"/>
            <a:endParaRPr lang="en-US" dirty="0">
              <a:solidFill>
                <a:srgbClr val="0000FF"/>
              </a:solidFill>
            </a:endParaRPr>
          </a:p>
        </p:txBody>
      </p:sp>
    </p:spTree>
    <p:extLst>
      <p:ext uri="{BB962C8B-B14F-4D97-AF65-F5344CB8AC3E}">
        <p14:creationId xmlns:p14="http://schemas.microsoft.com/office/powerpoint/2010/main" val="375484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464215-A2D1-46AE-93CF-6D202C3E77EF}"/>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68308EA-15C7-4C90-BCDE-C45F1582643E}"/>
              </a:ext>
            </a:extLst>
          </p:cNvPr>
          <p:cNvSpPr>
            <a:spLocks noGrp="1"/>
          </p:cNvSpPr>
          <p:nvPr>
            <p:ph type="title"/>
          </p:nvPr>
        </p:nvSpPr>
        <p:spPr/>
        <p:txBody>
          <a:bodyPr/>
          <a:lstStyle/>
          <a:p>
            <a:pPr algn="ctr">
              <a:lnSpc>
                <a:spcPct val="90000"/>
              </a:lnSpc>
              <a:spcAft>
                <a:spcPts val="0"/>
              </a:spcAft>
            </a:pPr>
            <a:r>
              <a:rPr lang="en-US" sz="2400" b="0" dirty="0">
                <a:latin typeface="Palatino Linotype"/>
              </a:rPr>
              <a:t>Rosetta applications do not cover all protocols</a:t>
            </a:r>
            <a:endParaRPr lang="en-US" sz="2400" b="0" dirty="0"/>
          </a:p>
        </p:txBody>
      </p:sp>
      <p:sp>
        <p:nvSpPr>
          <p:cNvPr id="3" name="Footer Placeholder 2">
            <a:extLst>
              <a:ext uri="{FF2B5EF4-FFF2-40B4-BE49-F238E27FC236}">
                <a16:creationId xmlns:a16="http://schemas.microsoft.com/office/drawing/2014/main" id="{8D623CDF-F08D-4C3C-B8EB-795B69A26F04}"/>
              </a:ext>
            </a:extLst>
          </p:cNvPr>
          <p:cNvSpPr>
            <a:spLocks noGrp="1"/>
          </p:cNvSpPr>
          <p:nvPr>
            <p:ph type="ftr" sz="quarter" idx="11"/>
          </p:nvPr>
        </p:nvSpPr>
        <p:spPr/>
        <p:txBody>
          <a:bodyPr/>
          <a:lstStyle/>
          <a:p>
            <a:r>
              <a:rPr lang="en-US"/>
              <a:t>meilerlab.org</a:t>
            </a:r>
          </a:p>
        </p:txBody>
      </p:sp>
      <p:sp>
        <p:nvSpPr>
          <p:cNvPr id="4" name="Slide Number Placeholder 3">
            <a:extLst>
              <a:ext uri="{FF2B5EF4-FFF2-40B4-BE49-F238E27FC236}">
                <a16:creationId xmlns:a16="http://schemas.microsoft.com/office/drawing/2014/main" id="{83432D81-5D86-4D75-AB22-89873EE476EE}"/>
              </a:ext>
            </a:extLst>
          </p:cNvPr>
          <p:cNvSpPr>
            <a:spLocks noGrp="1"/>
          </p:cNvSpPr>
          <p:nvPr>
            <p:ph type="sldNum" sz="quarter" idx="12"/>
          </p:nvPr>
        </p:nvSpPr>
        <p:spPr/>
        <p:txBody>
          <a:bodyPr/>
          <a:lstStyle/>
          <a:p>
            <a:fld id="{D67DDE59-461E-924E-9D6E-E65A12C45CAC}" type="slidenum">
              <a:rPr lang="en-US" smtClean="0"/>
              <a:t>2</a:t>
            </a:fld>
            <a:endParaRPr lang="en-US"/>
          </a:p>
        </p:txBody>
      </p:sp>
      <p:pic>
        <p:nvPicPr>
          <p:cNvPr id="7" name="Picture 7" descr="A screenshot of a cell phone&#10;&#10;Description generated with very high confidence">
            <a:extLst>
              <a:ext uri="{FF2B5EF4-FFF2-40B4-BE49-F238E27FC236}">
                <a16:creationId xmlns:a16="http://schemas.microsoft.com/office/drawing/2014/main" id="{42F23509-17BB-4ADF-98E5-8A88F736217E}"/>
              </a:ext>
            </a:extLst>
          </p:cNvPr>
          <p:cNvPicPr>
            <a:picLocks noChangeAspect="1"/>
          </p:cNvPicPr>
          <p:nvPr/>
        </p:nvPicPr>
        <p:blipFill rotWithShape="1">
          <a:blip r:embed="rId2"/>
          <a:srcRect l="49893" t="10057" r="-179" b="-380"/>
          <a:stretch/>
        </p:blipFill>
        <p:spPr>
          <a:xfrm>
            <a:off x="242597" y="1652978"/>
            <a:ext cx="8760166" cy="4442583"/>
          </a:xfrm>
          <a:prstGeom prst="rect">
            <a:avLst/>
          </a:prstGeom>
        </p:spPr>
      </p:pic>
      <p:sp>
        <p:nvSpPr>
          <p:cNvPr id="9" name="TextBox 8">
            <a:extLst>
              <a:ext uri="{FF2B5EF4-FFF2-40B4-BE49-F238E27FC236}">
                <a16:creationId xmlns:a16="http://schemas.microsoft.com/office/drawing/2014/main" id="{FF1BC47E-2D84-4320-8AAE-1EEDD6E7045E}"/>
              </a:ext>
            </a:extLst>
          </p:cNvPr>
          <p:cNvSpPr txBox="1"/>
          <p:nvPr/>
        </p:nvSpPr>
        <p:spPr>
          <a:xfrm>
            <a:off x="205273" y="1203649"/>
            <a:ext cx="4851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ls /rosetta-3.11/main/source/bin/</a:t>
            </a:r>
          </a:p>
        </p:txBody>
      </p:sp>
    </p:spTree>
    <p:extLst>
      <p:ext uri="{BB962C8B-B14F-4D97-AF65-F5344CB8AC3E}">
        <p14:creationId xmlns:p14="http://schemas.microsoft.com/office/powerpoint/2010/main" val="415957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459B25-32F3-41A5-917E-44AE0539310B}"/>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-parser:script_vars resfile=$arrayfile.resfile</a:t>
            </a:r>
            <a:endParaRPr lang="en-US" dirty="0">
              <a:solidFill>
                <a:schemeClr val="tx1"/>
              </a:solidFill>
            </a:endParaRPr>
          </a:p>
        </p:txBody>
      </p:sp>
      <p:sp>
        <p:nvSpPr>
          <p:cNvPr id="2" name="Title 1">
            <a:extLst>
              <a:ext uri="{FF2B5EF4-FFF2-40B4-BE49-F238E27FC236}">
                <a16:creationId xmlns:a16="http://schemas.microsoft.com/office/drawing/2014/main" id="{EE2E99BB-9933-489A-80D2-BC138D417170}"/>
              </a:ext>
            </a:extLst>
          </p:cNvPr>
          <p:cNvSpPr>
            <a:spLocks noGrp="1"/>
          </p:cNvSpPr>
          <p:nvPr>
            <p:ph type="title"/>
          </p:nvPr>
        </p:nvSpPr>
        <p:spPr/>
        <p:txBody>
          <a:bodyPr/>
          <a:lstStyle/>
          <a:p>
            <a:r>
              <a:rPr lang="en-US" b="0">
                <a:latin typeface="Palatino Linotype"/>
              </a:rPr>
              <a:t>Variable substitution</a:t>
            </a:r>
            <a:endParaRPr lang="en-US" b="0"/>
          </a:p>
        </p:txBody>
      </p:sp>
      <p:sp>
        <p:nvSpPr>
          <p:cNvPr id="3" name="Footer Placeholder 2">
            <a:extLst>
              <a:ext uri="{FF2B5EF4-FFF2-40B4-BE49-F238E27FC236}">
                <a16:creationId xmlns:a16="http://schemas.microsoft.com/office/drawing/2014/main" id="{751A7B53-6958-40A0-919E-50B6074A9C8E}"/>
              </a:ext>
            </a:extLst>
          </p:cNvPr>
          <p:cNvSpPr>
            <a:spLocks noGrp="1"/>
          </p:cNvSpPr>
          <p:nvPr>
            <p:ph type="ftr" sz="quarter" idx="11"/>
          </p:nvPr>
        </p:nvSpPr>
        <p:spPr/>
        <p:txBody>
          <a:bodyPr/>
          <a:lstStyle/>
          <a:p>
            <a:r>
              <a:rPr lang="en-US"/>
              <a:t>meilerlab.org</a:t>
            </a:r>
          </a:p>
        </p:txBody>
      </p:sp>
      <p:sp>
        <p:nvSpPr>
          <p:cNvPr id="4" name="Slide Number Placeholder 3">
            <a:extLst>
              <a:ext uri="{FF2B5EF4-FFF2-40B4-BE49-F238E27FC236}">
                <a16:creationId xmlns:a16="http://schemas.microsoft.com/office/drawing/2014/main" id="{1F47C118-0116-409D-8B8F-0BCDFF9D6E7C}"/>
              </a:ext>
            </a:extLst>
          </p:cNvPr>
          <p:cNvSpPr>
            <a:spLocks noGrp="1"/>
          </p:cNvSpPr>
          <p:nvPr>
            <p:ph type="sldNum" sz="quarter" idx="12"/>
          </p:nvPr>
        </p:nvSpPr>
        <p:spPr/>
        <p:txBody>
          <a:bodyPr/>
          <a:lstStyle/>
          <a:p>
            <a:fld id="{D67DDE59-461E-924E-9D6E-E65A12C45CAC}" type="slidenum">
              <a:rPr lang="en-US" smtClean="0"/>
              <a:t>‹#›</a:t>
            </a:fld>
            <a:endParaRPr lang="en-US"/>
          </a:p>
        </p:txBody>
      </p:sp>
      <p:sp>
        <p:nvSpPr>
          <p:cNvPr id="7" name="TextBox 6">
            <a:extLst>
              <a:ext uri="{FF2B5EF4-FFF2-40B4-BE49-F238E27FC236}">
                <a16:creationId xmlns:a16="http://schemas.microsoft.com/office/drawing/2014/main" id="{B8588624-A506-4A2E-85A4-83967F384FD6}"/>
              </a:ext>
            </a:extLst>
          </p:cNvPr>
          <p:cNvSpPr txBox="1"/>
          <p:nvPr/>
        </p:nvSpPr>
        <p:spPr>
          <a:xfrm>
            <a:off x="685800" y="2009775"/>
            <a:ext cx="7696200" cy="3970318"/>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&lt;ROSETTASCRIPTS&gt;</a:t>
            </a:r>
            <a:endParaRPr lang="en-US" sz="1200" dirty="0"/>
          </a:p>
          <a:p>
            <a:r>
              <a:rPr lang="en-US" sz="1200">
                <a:ea typeface="+mn-lt"/>
                <a:cs typeface="+mn-lt"/>
              </a:rPr>
              <a:t>        &lt;SCOREFXNS&gt;</a:t>
            </a:r>
            <a:endParaRPr lang="en-US" sz="1200" dirty="0"/>
          </a:p>
          <a:p>
            <a:r>
              <a:rPr lang="en-US" sz="1200" dirty="0">
                <a:ea typeface="+mn-lt"/>
                <a:cs typeface="+mn-lt"/>
              </a:rPr>
              <a:t>             </a:t>
            </a:r>
            <a:r>
              <a:rPr lang="en-US" sz="1200">
                <a:solidFill>
                  <a:schemeClr val="accent1"/>
                </a:solidFill>
                <a:ea typeface="+mn-lt"/>
                <a:cs typeface="+mn-lt"/>
              </a:rPr>
              <a:t>&lt;ScoreFunction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"ref2015"</a:t>
            </a:r>
            <a:r>
              <a:rPr lang="en-US" sz="1200" dirty="0">
                <a:ea typeface="+mn-lt"/>
                <a:cs typeface="+mn-lt"/>
              </a:rPr>
              <a:t> </a:t>
            </a:r>
            <a:r>
              <a:rPr lang="en-US" sz="1200">
                <a:solidFill>
                  <a:srgbClr val="00B050"/>
                </a:solidFill>
                <a:ea typeface="+mn-lt"/>
                <a:cs typeface="+mn-lt"/>
              </a:rPr>
              <a:t>weights</a:t>
            </a:r>
            <a:r>
              <a:rPr lang="en-US" sz="1200">
                <a:ea typeface="+mn-lt"/>
                <a:cs typeface="+mn-lt"/>
              </a:rPr>
              <a:t>=</a:t>
            </a:r>
            <a:r>
              <a:rPr lang="en-US" sz="1200">
                <a:solidFill>
                  <a:srgbClr val="FF0000"/>
                </a:solidFill>
                <a:ea typeface="+mn-lt"/>
                <a:cs typeface="+mn-lt"/>
              </a:rPr>
              <a:t>"ref2015.wts"</a:t>
            </a:r>
            <a:r>
              <a:rPr lang="en-US" sz="1200" dirty="0">
                <a:ea typeface="+mn-lt"/>
                <a:cs typeface="+mn-lt"/>
              </a:rPr>
              <a:t> </a:t>
            </a:r>
            <a:r>
              <a:rPr lang="en-US" sz="1200">
                <a:solidFill>
                  <a:schemeClr val="accent1"/>
                </a:solidFill>
                <a:ea typeface="+mn-lt"/>
                <a:cs typeface="+mn-lt"/>
              </a:rPr>
              <a:t>&gt;</a:t>
            </a:r>
            <a:endParaRPr lang="en-US" sz="1200" dirty="0">
              <a:solidFill>
                <a:schemeClr val="accent1"/>
              </a:solidFill>
            </a:endParaRPr>
          </a:p>
          <a:p>
            <a:r>
              <a:rPr lang="en-US" sz="1200" dirty="0">
                <a:ea typeface="+mn-lt"/>
                <a:cs typeface="+mn-lt"/>
              </a:rPr>
              <a:t>          </a:t>
            </a:r>
            <a:r>
              <a:rPr lang="en-US" sz="1200">
                <a:solidFill>
                  <a:schemeClr val="accent1"/>
                </a:solidFill>
                <a:ea typeface="+mn-lt"/>
                <a:cs typeface="+mn-lt"/>
              </a:rPr>
              <a:t>   &lt;/ScoreFunction&gt;</a:t>
            </a:r>
            <a:endParaRPr lang="en-US" sz="1200" dirty="0">
              <a:solidFill>
                <a:schemeClr val="accent1"/>
              </a:solidFill>
            </a:endParaRPr>
          </a:p>
          <a:p>
            <a:r>
              <a:rPr lang="en-US" sz="1200">
                <a:ea typeface="+mn-lt"/>
                <a:cs typeface="+mn-lt"/>
              </a:rPr>
              <a:t>        &lt;/SCOREFXNS&gt;</a:t>
            </a:r>
            <a:endParaRPr lang="en-US" sz="1200" dirty="0"/>
          </a:p>
          <a:p>
            <a:r>
              <a:rPr lang="en-US" sz="1200">
                <a:ea typeface="+mn-lt"/>
                <a:cs typeface="+mn-lt"/>
              </a:rPr>
              <a:t>        &lt;TASKOPERATIONS&gt;</a:t>
            </a:r>
            <a:endParaRPr lang="en-US" sz="1200" dirty="0"/>
          </a:p>
          <a:p>
            <a:r>
              <a:rPr lang="en-US" sz="1200" dirty="0">
                <a:ea typeface="+mn-lt"/>
                <a:cs typeface="+mn-lt"/>
              </a:rPr>
              <a:t>             </a:t>
            </a:r>
            <a:r>
              <a:rPr lang="en-US" sz="1200">
                <a:solidFill>
                  <a:schemeClr val="accent1"/>
                </a:solidFill>
                <a:ea typeface="+mn-lt"/>
                <a:cs typeface="+mn-lt"/>
              </a:rPr>
              <a:t>&lt;InitializeFromCommandline</a:t>
            </a:r>
            <a:r>
              <a:rPr lang="en-US" sz="1200" dirty="0">
                <a:ea typeface="+mn-lt"/>
                <a:cs typeface="+mn-lt"/>
              </a:rPr>
              <a:t>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"ifcl"</a:t>
            </a:r>
            <a:r>
              <a:rPr lang="en-US" sz="1200">
                <a:ea typeface="+mn-lt"/>
                <a:cs typeface="+mn-lt"/>
              </a:rPr>
              <a:t> /&gt;</a:t>
            </a:r>
            <a:endParaRPr lang="en-US" sz="1200" dirty="0"/>
          </a:p>
          <a:p>
            <a:r>
              <a:rPr lang="en-US" sz="1200" dirty="0">
                <a:ea typeface="+mn-lt"/>
                <a:cs typeface="+mn-lt"/>
              </a:rPr>
              <a:t>             </a:t>
            </a:r>
            <a:r>
              <a:rPr lang="en-US" sz="1200">
                <a:solidFill>
                  <a:schemeClr val="accent1"/>
                </a:solidFill>
                <a:ea typeface="+mn-lt"/>
                <a:cs typeface="+mn-lt"/>
              </a:rPr>
              <a:t>&lt;ReadResfile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"rrf" </a:t>
            </a:r>
            <a:r>
              <a:rPr lang="en-US" sz="1200">
                <a:solidFill>
                  <a:srgbClr val="00B050"/>
                </a:solidFill>
                <a:ea typeface="+mn-lt"/>
                <a:cs typeface="+mn-lt"/>
              </a:rPr>
              <a:t>filename</a:t>
            </a:r>
            <a:r>
              <a:rPr lang="en-US" sz="1200">
                <a:ea typeface="+mn-lt"/>
                <a:cs typeface="+mn-lt"/>
              </a:rPr>
              <a:t>=</a:t>
            </a:r>
            <a:r>
              <a:rPr lang="en-US" sz="1200">
                <a:solidFill>
                  <a:srgbClr val="FF0000"/>
                </a:solidFill>
                <a:ea typeface="+mn-lt"/>
                <a:cs typeface="+mn-lt"/>
              </a:rPr>
              <a:t>"%%resfile%%"</a:t>
            </a:r>
            <a:r>
              <a:rPr lang="en-US" sz="1200">
                <a:ea typeface="+mn-lt"/>
                <a:cs typeface="+mn-lt"/>
              </a:rPr>
              <a:t>/&gt;</a:t>
            </a:r>
            <a:endParaRPr lang="en-US" sz="1200" dirty="0"/>
          </a:p>
          <a:p>
            <a:r>
              <a:rPr lang="en-US" sz="1200">
                <a:ea typeface="+mn-lt"/>
                <a:cs typeface="+mn-lt"/>
              </a:rPr>
              <a:t>        &lt;/TASKOPERATIONS&gt;</a:t>
            </a:r>
            <a:endParaRPr lang="en-US" sz="1200" dirty="0"/>
          </a:p>
          <a:p>
            <a:r>
              <a:rPr lang="en-US" sz="1200">
                <a:ea typeface="+mn-lt"/>
                <a:cs typeface="+mn-lt"/>
              </a:rPr>
              <a:t>        &lt;MOVERS&gt;</a:t>
            </a:r>
            <a:endParaRPr lang="en-US" sz="1200" dirty="0"/>
          </a:p>
          <a:p>
            <a:r>
              <a:rPr lang="en-US" sz="1200" dirty="0">
                <a:ea typeface="+mn-lt"/>
                <a:cs typeface="+mn-lt"/>
              </a:rPr>
              <a:t>             </a:t>
            </a:r>
            <a:r>
              <a:rPr lang="en-US" sz="1200">
                <a:solidFill>
                  <a:schemeClr val="accent1"/>
                </a:solidFill>
                <a:ea typeface="+mn-lt"/>
                <a:cs typeface="+mn-lt"/>
              </a:rPr>
              <a:t>&lt;PackRotamersMover</a:t>
            </a:r>
            <a:r>
              <a:rPr lang="en-US" sz="1200" dirty="0">
                <a:ea typeface="+mn-lt"/>
                <a:cs typeface="+mn-lt"/>
              </a:rPr>
              <a:t> </a:t>
            </a:r>
            <a:r>
              <a:rPr lang="en-US" sz="1200">
                <a:solidFill>
                  <a:srgbClr val="00B050"/>
                </a:solidFill>
                <a:ea typeface="+mn-lt"/>
                <a:cs typeface="+mn-lt"/>
              </a:rPr>
              <a:t>name</a:t>
            </a:r>
            <a:r>
              <a:rPr lang="en-US" sz="1200">
                <a:ea typeface="+mn-lt"/>
                <a:cs typeface="+mn-lt"/>
              </a:rPr>
              <a:t>=</a:t>
            </a:r>
            <a:r>
              <a:rPr lang="en-US" sz="1200">
                <a:solidFill>
                  <a:srgbClr val="FF0000"/>
                </a:solidFill>
                <a:ea typeface="+mn-lt"/>
                <a:cs typeface="+mn-lt"/>
              </a:rPr>
              <a:t>"design"</a:t>
            </a:r>
            <a:r>
              <a:rPr lang="en-US" sz="1200" dirty="0">
                <a:ea typeface="+mn-lt"/>
                <a:cs typeface="+mn-lt"/>
              </a:rPr>
              <a:t> </a:t>
            </a:r>
            <a:r>
              <a:rPr lang="en-US" sz="1200">
                <a:solidFill>
                  <a:srgbClr val="00B050"/>
                </a:solidFill>
                <a:ea typeface="+mn-lt"/>
                <a:cs typeface="+mn-lt"/>
              </a:rPr>
              <a:t>scorefxn</a:t>
            </a:r>
            <a:r>
              <a:rPr lang="en-US" sz="1200">
                <a:ea typeface="+mn-lt"/>
                <a:cs typeface="+mn-lt"/>
              </a:rPr>
              <a:t>=</a:t>
            </a:r>
            <a:r>
              <a:rPr lang="en-US" sz="1200">
                <a:solidFill>
                  <a:srgbClr val="FF0000"/>
                </a:solidFill>
                <a:ea typeface="+mn-lt"/>
                <a:cs typeface="+mn-lt"/>
              </a:rPr>
              <a:t>"ref2015"</a:t>
            </a:r>
            <a:r>
              <a:rPr lang="en-US" sz="1200" dirty="0">
                <a:ea typeface="+mn-lt"/>
                <a:cs typeface="+mn-lt"/>
              </a:rPr>
              <a:t> </a:t>
            </a:r>
            <a:r>
              <a:rPr lang="en-US" sz="1200">
                <a:solidFill>
                  <a:srgbClr val="00B050"/>
                </a:solidFill>
                <a:ea typeface="+mn-lt"/>
                <a:cs typeface="+mn-lt"/>
              </a:rPr>
              <a:t>task_operations</a:t>
            </a:r>
            <a:r>
              <a:rPr lang="en-US" sz="1200">
                <a:ea typeface="+mn-lt"/>
                <a:cs typeface="+mn-lt"/>
              </a:rPr>
              <a:t>=</a:t>
            </a:r>
            <a:r>
              <a:rPr lang="en-US" sz="1200">
                <a:solidFill>
                  <a:srgbClr val="FF0000"/>
                </a:solidFill>
                <a:ea typeface="+mn-lt"/>
                <a:cs typeface="+mn-lt"/>
              </a:rPr>
              <a:t>"ifcl,rrf"</a:t>
            </a:r>
            <a:r>
              <a:rPr lang="en-US" sz="1200">
                <a:ea typeface="+mn-lt"/>
                <a:cs typeface="+mn-lt"/>
              </a:rPr>
              <a:t> /&gt;</a:t>
            </a:r>
            <a:endParaRPr lang="en-US" sz="1200" dirty="0"/>
          </a:p>
          <a:p>
            <a:r>
              <a:rPr lang="en-US" sz="1200">
                <a:ea typeface="+mn-lt"/>
                <a:cs typeface="+mn-lt"/>
              </a:rPr>
              <a:t>        &lt;/MOVERS&gt;</a:t>
            </a:r>
            <a:endParaRPr lang="en-US" sz="1200" dirty="0"/>
          </a:p>
          <a:p>
            <a:r>
              <a:rPr lang="en-US" sz="1200">
                <a:ea typeface="+mn-lt"/>
                <a:cs typeface="+mn-lt"/>
              </a:rPr>
              <a:t>        &lt;FILTERS&gt;</a:t>
            </a:r>
            <a:endParaRPr lang="en-US" sz="1200" dirty="0"/>
          </a:p>
          <a:p>
            <a:r>
              <a:rPr lang="en-US" sz="1200">
                <a:ea typeface="+mn-lt"/>
                <a:cs typeface="+mn-lt"/>
              </a:rPr>
              <a:t>        &lt;/FILTERS&gt;</a:t>
            </a:r>
            <a:endParaRPr lang="en-US" sz="1200" dirty="0"/>
          </a:p>
          <a:p>
            <a:r>
              <a:rPr lang="en-US" sz="1200">
                <a:ea typeface="+mn-lt"/>
                <a:cs typeface="+mn-lt"/>
              </a:rPr>
              <a:t>        &lt;APPLY_TO_POSE&gt;</a:t>
            </a:r>
            <a:endParaRPr lang="en-US" sz="1200" dirty="0"/>
          </a:p>
          <a:p>
            <a:r>
              <a:rPr lang="en-US" sz="1200">
                <a:ea typeface="+mn-lt"/>
                <a:cs typeface="+mn-lt"/>
              </a:rPr>
              <a:t>        &lt;/APPLY_TO_POSE&gt;</a:t>
            </a:r>
            <a:endParaRPr lang="en-US" sz="1200" dirty="0"/>
          </a:p>
          <a:p>
            <a:r>
              <a:rPr lang="en-US" sz="1200">
                <a:ea typeface="+mn-lt"/>
                <a:cs typeface="+mn-lt"/>
              </a:rPr>
              <a:t>        &lt;PROTOCOLS&gt;</a:t>
            </a:r>
            <a:endParaRPr lang="en-US" sz="1200" dirty="0"/>
          </a:p>
          <a:p>
            <a:r>
              <a:rPr lang="en-US" sz="1200" dirty="0">
                <a:ea typeface="+mn-lt"/>
                <a:cs typeface="+mn-lt"/>
              </a:rPr>
              <a:t>             </a:t>
            </a:r>
            <a:r>
              <a:rPr lang="en-US" sz="1200">
                <a:solidFill>
                  <a:schemeClr val="accent1"/>
                </a:solidFill>
                <a:ea typeface="+mn-lt"/>
                <a:cs typeface="+mn-lt"/>
              </a:rPr>
              <a:t>&lt;Add</a:t>
            </a:r>
            <a:r>
              <a:rPr lang="en-US" sz="1200" dirty="0">
                <a:ea typeface="+mn-lt"/>
                <a:cs typeface="+mn-lt"/>
              </a:rPr>
              <a:t> </a:t>
            </a:r>
            <a:r>
              <a:rPr lang="en-US" sz="1200">
                <a:solidFill>
                  <a:srgbClr val="00B050"/>
                </a:solidFill>
                <a:ea typeface="+mn-lt"/>
                <a:cs typeface="+mn-lt"/>
              </a:rPr>
              <a:t>mover</a:t>
            </a:r>
            <a:r>
              <a:rPr lang="en-US" sz="1200">
                <a:ea typeface="+mn-lt"/>
                <a:cs typeface="+mn-lt"/>
              </a:rPr>
              <a:t>=</a:t>
            </a:r>
            <a:r>
              <a:rPr lang="en-US" sz="1200">
                <a:solidFill>
                  <a:srgbClr val="FF0000"/>
                </a:solidFill>
                <a:ea typeface="+mn-lt"/>
                <a:cs typeface="+mn-lt"/>
              </a:rPr>
              <a:t>"design"</a:t>
            </a:r>
            <a:r>
              <a:rPr lang="en-US" sz="1200">
                <a:solidFill>
                  <a:schemeClr val="accent1"/>
                </a:solidFill>
                <a:ea typeface="+mn-lt"/>
                <a:cs typeface="+mn-lt"/>
              </a:rPr>
              <a:t> /&gt;</a:t>
            </a:r>
            <a:endParaRPr lang="en-US" sz="1200" dirty="0">
              <a:solidFill>
                <a:schemeClr val="accent1"/>
              </a:solidFill>
            </a:endParaRPr>
          </a:p>
          <a:p>
            <a:r>
              <a:rPr lang="en-US" sz="1200">
                <a:ea typeface="+mn-lt"/>
                <a:cs typeface="+mn-lt"/>
              </a:rPr>
              <a:t>        &lt;/PROTOCOLS&gt;</a:t>
            </a:r>
            <a:endParaRPr lang="en-US" sz="1200" dirty="0"/>
          </a:p>
          <a:p>
            <a:r>
              <a:rPr lang="en-US" sz="1200">
                <a:ea typeface="+mn-lt"/>
                <a:cs typeface="+mn-lt"/>
              </a:rPr>
              <a:t>        &lt;OUTPUT </a:t>
            </a:r>
            <a:r>
              <a:rPr lang="en-US" sz="1200">
                <a:solidFill>
                  <a:srgbClr val="00B050"/>
                </a:solidFill>
                <a:ea typeface="+mn-lt"/>
                <a:cs typeface="+mn-lt"/>
              </a:rPr>
              <a:t>scorefxn</a:t>
            </a:r>
            <a:r>
              <a:rPr lang="en-US" sz="1200">
                <a:ea typeface="+mn-lt"/>
                <a:cs typeface="+mn-lt"/>
              </a:rPr>
              <a:t>=</a:t>
            </a:r>
            <a:r>
              <a:rPr lang="en-US" sz="1200">
                <a:solidFill>
                  <a:srgbClr val="FF0000"/>
                </a:solidFill>
                <a:ea typeface="+mn-lt"/>
                <a:cs typeface="+mn-lt"/>
              </a:rPr>
              <a:t>"ref2015"</a:t>
            </a:r>
            <a:r>
              <a:rPr lang="en-US" sz="1200">
                <a:ea typeface="+mn-lt"/>
                <a:cs typeface="+mn-lt"/>
              </a:rPr>
              <a:t> /&gt;</a:t>
            </a:r>
            <a:endParaRPr lang="en-US" sz="1200" dirty="0"/>
          </a:p>
          <a:p>
            <a:r>
              <a:rPr lang="en-US" sz="1200">
                <a:ea typeface="+mn-lt"/>
                <a:cs typeface="+mn-lt"/>
              </a:rPr>
              <a:t>&lt;/ROSETTASCRIPTS&gt;</a:t>
            </a:r>
            <a:endParaRPr lang="en-US" sz="1200" dirty="0"/>
          </a:p>
        </p:txBody>
      </p:sp>
      <p:sp>
        <p:nvSpPr>
          <p:cNvPr id="8" name="TextBox 7">
            <a:extLst>
              <a:ext uri="{FF2B5EF4-FFF2-40B4-BE49-F238E27FC236}">
                <a16:creationId xmlns:a16="http://schemas.microsoft.com/office/drawing/2014/main" id="{A2A93419-F358-4337-B69D-ECF19643159C}"/>
              </a:ext>
            </a:extLst>
          </p:cNvPr>
          <p:cNvSpPr txBox="1"/>
          <p:nvPr/>
        </p:nvSpPr>
        <p:spPr>
          <a:xfrm>
            <a:off x="323850" y="1333500"/>
            <a:ext cx="84296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/rosetta/main/source/bin/rosetta_scripts.default.linuxgccrelease</a:t>
            </a:r>
          </a:p>
          <a:p>
            <a:r>
              <a:rPr lang="en-US" sz="1600">
                <a:ea typeface="+mn-lt"/>
                <a:cs typeface="+mn-lt"/>
              </a:rPr>
              <a:t>-parser:script_vars resfile=A105T.resfile -parser:protocol design.xml -s model.pdb</a:t>
            </a:r>
            <a:endParaRPr lang="en-US" sz="1600"/>
          </a:p>
        </p:txBody>
      </p:sp>
    </p:spTree>
    <p:extLst>
      <p:ext uri="{BB962C8B-B14F-4D97-AF65-F5344CB8AC3E}">
        <p14:creationId xmlns:p14="http://schemas.microsoft.com/office/powerpoint/2010/main" val="57850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991600" cy="584200"/>
          </a:xfrm>
        </p:spPr>
        <p:txBody>
          <a:bodyPr/>
          <a:lstStyle/>
          <a:p>
            <a:r>
              <a:rPr lang="en-US" sz="2400" dirty="0">
                <a:latin typeface="Palatino Linotype"/>
              </a:rPr>
              <a:t>Documentation</a:t>
            </a:r>
            <a:endParaRPr lang="en-US" sz="2400" dirty="0"/>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20</a:t>
            </a:fld>
            <a:endParaRPr lang="en-US"/>
          </a:p>
        </p:txBody>
      </p:sp>
      <p:sp>
        <p:nvSpPr>
          <p:cNvPr id="3" name="TextBox 2">
            <a:extLst>
              <a:ext uri="{FF2B5EF4-FFF2-40B4-BE49-F238E27FC236}">
                <a16:creationId xmlns:a16="http://schemas.microsoft.com/office/drawing/2014/main" id="{2138DDBB-B182-48FF-AA38-1D7CD4A645CE}"/>
              </a:ext>
            </a:extLst>
          </p:cNvPr>
          <p:cNvSpPr txBox="1"/>
          <p:nvPr/>
        </p:nvSpPr>
        <p:spPr>
          <a:xfrm>
            <a:off x="279918" y="1222310"/>
            <a:ext cx="8724122" cy="41303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u="sng" dirty="0" err="1">
                <a:ea typeface="+mn-lt"/>
                <a:cs typeface="+mn-lt"/>
              </a:rPr>
              <a:t>RosettaScripts</a:t>
            </a:r>
            <a:r>
              <a:rPr lang="en-US" u="sng" dirty="0">
                <a:ea typeface="+mn-lt"/>
                <a:cs typeface="+mn-lt"/>
              </a:rPr>
              <a:t> documentation</a:t>
            </a:r>
            <a:endParaRPr lang="en-US" dirty="0">
              <a:ea typeface="+mn-lt"/>
              <a:cs typeface="+mn-lt"/>
            </a:endParaRPr>
          </a:p>
          <a:p>
            <a:pPr>
              <a:lnSpc>
                <a:spcPct val="90000"/>
              </a:lnSpc>
              <a:spcBef>
                <a:spcPts val="1000"/>
              </a:spcBef>
            </a:pPr>
            <a:r>
              <a:rPr lang="en-US" u="sng" dirty="0">
                <a:solidFill>
                  <a:srgbClr val="3399FF"/>
                </a:solidFill>
                <a:ea typeface="+mn-lt"/>
                <a:cs typeface="+mn-lt"/>
              </a:rPr>
              <a:t>https://www.rosettacommons.org/docs/latest/scripting_documentation/RosettaScripts/RosettaScripts</a:t>
            </a:r>
          </a:p>
          <a:p>
            <a:pPr>
              <a:lnSpc>
                <a:spcPct val="90000"/>
              </a:lnSpc>
              <a:spcBef>
                <a:spcPts val="1000"/>
              </a:spcBef>
            </a:pPr>
            <a:endParaRPr lang="en-US" u="sng" dirty="0">
              <a:solidFill>
                <a:srgbClr val="3399FF"/>
              </a:solidFill>
              <a:ea typeface="+mn-lt"/>
              <a:cs typeface="+mn-lt"/>
            </a:endParaRPr>
          </a:p>
          <a:p>
            <a:pPr>
              <a:lnSpc>
                <a:spcPct val="90000"/>
              </a:lnSpc>
              <a:spcBef>
                <a:spcPts val="1000"/>
              </a:spcBef>
            </a:pPr>
            <a:r>
              <a:rPr lang="en-US" u="sng">
                <a:ea typeface="+mn-lt"/>
                <a:cs typeface="+mn-lt"/>
              </a:rPr>
              <a:t>Possible Movers</a:t>
            </a:r>
            <a:endParaRPr lang="en-US">
              <a:solidFill>
                <a:srgbClr val="FF0000"/>
              </a:solidFill>
              <a:ea typeface="+mn-lt"/>
              <a:cs typeface="+mn-lt"/>
            </a:endParaRPr>
          </a:p>
          <a:p>
            <a:pPr>
              <a:lnSpc>
                <a:spcPct val="90000"/>
              </a:lnSpc>
              <a:spcBef>
                <a:spcPts val="1000"/>
              </a:spcBef>
            </a:pPr>
            <a:r>
              <a:rPr lang="en-US" u="sng" dirty="0">
                <a:solidFill>
                  <a:schemeClr val="accent2"/>
                </a:solidFill>
                <a:ea typeface="+mn-lt"/>
                <a:cs typeface="+mn-lt"/>
              </a:rPr>
              <a:t>https://www.rosettacommons.org/docs/latest/scripting_documentation/RosettaScripts/Movers/Movers-RosettaScripts</a:t>
            </a:r>
            <a:endParaRPr lang="en-US" u="sng">
              <a:solidFill>
                <a:schemeClr val="accent2"/>
              </a:solidFill>
              <a:ea typeface="+mn-lt"/>
              <a:cs typeface="+mn-lt"/>
            </a:endParaRPr>
          </a:p>
          <a:p>
            <a:pPr>
              <a:lnSpc>
                <a:spcPct val="90000"/>
              </a:lnSpc>
              <a:spcBef>
                <a:spcPts val="1000"/>
              </a:spcBef>
            </a:pPr>
            <a:br>
              <a:rPr lang="en-US" dirty="0">
                <a:ea typeface="+mn-lt"/>
                <a:cs typeface="+mn-lt"/>
              </a:rPr>
            </a:br>
            <a:r>
              <a:rPr lang="en-US" u="sng" dirty="0">
                <a:ea typeface="+mn-lt"/>
                <a:cs typeface="+mn-lt"/>
              </a:rPr>
              <a:t>Original reference</a:t>
            </a:r>
            <a:br>
              <a:rPr lang="en-US" u="sng" dirty="0">
                <a:ea typeface="+mn-lt"/>
                <a:cs typeface="+mn-lt"/>
              </a:rPr>
            </a:br>
            <a:r>
              <a:rPr lang="en-US" u="sng" dirty="0">
                <a:ea typeface="+mn-lt"/>
                <a:cs typeface="+mn-lt"/>
              </a:rPr>
              <a:t>Fleishman, </a:t>
            </a:r>
            <a:r>
              <a:rPr lang="en-US" err="1">
                <a:ea typeface="+mn-lt"/>
                <a:cs typeface="+mn-lt"/>
              </a:rPr>
              <a:t>Sarel</a:t>
            </a:r>
            <a:r>
              <a:rPr lang="en-US" dirty="0">
                <a:ea typeface="+mn-lt"/>
                <a:cs typeface="+mn-lt"/>
              </a:rPr>
              <a:t> J., et al. "</a:t>
            </a:r>
            <a:r>
              <a:rPr lang="en-US" err="1">
                <a:ea typeface="+mn-lt"/>
                <a:cs typeface="+mn-lt"/>
              </a:rPr>
              <a:t>RosettaScripts</a:t>
            </a:r>
            <a:r>
              <a:rPr lang="en-US" dirty="0">
                <a:ea typeface="+mn-lt"/>
                <a:cs typeface="+mn-lt"/>
              </a:rPr>
              <a:t>: a scripting language interface to the Rosetta macromolecular modeling suite." </a:t>
            </a:r>
            <a:r>
              <a:rPr lang="en-US" err="1">
                <a:ea typeface="+mn-lt"/>
                <a:cs typeface="+mn-lt"/>
              </a:rPr>
              <a:t>PloS</a:t>
            </a:r>
            <a:r>
              <a:rPr lang="en-US">
                <a:ea typeface="+mn-lt"/>
                <a:cs typeface="+mn-lt"/>
              </a:rPr>
              <a:t> one 6.6 (2011): e20161.</a:t>
            </a:r>
            <a:endParaRPr lang="en-US"/>
          </a:p>
          <a:p>
            <a:pPr>
              <a:lnSpc>
                <a:spcPct val="90000"/>
              </a:lnSpc>
              <a:spcBef>
                <a:spcPts val="1000"/>
              </a:spcBef>
            </a:pPr>
            <a:endParaRPr lang="en-US" dirty="0">
              <a:ea typeface="+mn-lt"/>
              <a:cs typeface="+mn-lt"/>
            </a:endParaRPr>
          </a:p>
          <a:p>
            <a:endParaRPr lang="en-US" dirty="0">
              <a:solidFill>
                <a:srgbClr val="FF0000"/>
              </a:solidFill>
            </a:endParaRPr>
          </a:p>
        </p:txBody>
      </p:sp>
    </p:spTree>
    <p:extLst>
      <p:ext uri="{BB962C8B-B14F-4D97-AF65-F5344CB8AC3E}">
        <p14:creationId xmlns:p14="http://schemas.microsoft.com/office/powerpoint/2010/main" val="235778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pPr>
              <a:lnSpc>
                <a:spcPct val="90000"/>
              </a:lnSpc>
              <a:spcAft>
                <a:spcPts val="0"/>
              </a:spcAft>
            </a:pPr>
            <a:r>
              <a:rPr lang="en-US" sz="3400" b="0" dirty="0">
                <a:latin typeface="Palatino Linotype"/>
              </a:rPr>
              <a:t>Why use a protocol interface to Rosetta?</a:t>
            </a:r>
          </a:p>
        </p:txBody>
      </p:sp>
      <p:sp>
        <p:nvSpPr>
          <p:cNvPr id="4" name="Footer Placeholder 3"/>
          <p:cNvSpPr>
            <a:spLocks noGrp="1"/>
          </p:cNvSpPr>
          <p:nvPr>
            <p:ph type="ftr" sz="quarter" idx="11"/>
          </p:nvPr>
        </p:nvSpPr>
        <p:spPr/>
        <p:txBody>
          <a:bodyPr/>
          <a:lstStyle/>
          <a:p>
            <a:r>
              <a:rPr lang="en-US"/>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3</a:t>
            </a:fld>
            <a:endParaRPr lang="en-US"/>
          </a:p>
        </p:txBody>
      </p:sp>
      <p:sp>
        <p:nvSpPr>
          <p:cNvPr id="14" name="TextBox 13">
            <a:extLst>
              <a:ext uri="{FF2B5EF4-FFF2-40B4-BE49-F238E27FC236}">
                <a16:creationId xmlns:a16="http://schemas.microsoft.com/office/drawing/2014/main" id="{59D17863-B829-7549-AC38-70F0799FD84F}"/>
              </a:ext>
            </a:extLst>
          </p:cNvPr>
          <p:cNvSpPr txBox="1"/>
          <p:nvPr/>
        </p:nvSpPr>
        <p:spPr>
          <a:xfrm>
            <a:off x="304800" y="1447800"/>
            <a:ext cx="7620000" cy="2414507"/>
          </a:xfrm>
          <a:prstGeom prst="rect">
            <a:avLst/>
          </a:prstGeom>
          <a:noFill/>
        </p:spPr>
        <p:txBody>
          <a:bodyPr wrap="square" rtlCol="0" anchor="t">
            <a:spAutoFit/>
          </a:bodyPr>
          <a:lstStyle/>
          <a:p>
            <a:pPr marL="285750" indent="-285750">
              <a:lnSpc>
                <a:spcPct val="90000"/>
              </a:lnSpc>
              <a:spcBef>
                <a:spcPts val="1000"/>
              </a:spcBef>
              <a:buSzPct val="125000"/>
              <a:buFont typeface="Arial" panose="05000000000000000000" pitchFamily="2" charset="2"/>
              <a:buChar char="•"/>
            </a:pPr>
            <a:r>
              <a:rPr lang="en-US" dirty="0">
                <a:ea typeface="+mn-lt"/>
                <a:cs typeface="+mn-lt"/>
              </a:rPr>
              <a:t>Rosetta applications are specifically developed for a use case</a:t>
            </a:r>
          </a:p>
          <a:p>
            <a:pPr marL="285750" indent="-285750">
              <a:lnSpc>
                <a:spcPct val="90000"/>
              </a:lnSpc>
              <a:spcBef>
                <a:spcPts val="1000"/>
              </a:spcBef>
              <a:buSzPct val="125000"/>
              <a:buFont typeface="Arial" panose="05000000000000000000" pitchFamily="2" charset="2"/>
              <a:buChar char="•"/>
            </a:pPr>
            <a:endParaRPr lang="en-US" dirty="0">
              <a:ea typeface="+mn-lt"/>
              <a:cs typeface="+mn-lt"/>
            </a:endParaRPr>
          </a:p>
          <a:p>
            <a:pPr marL="285750" indent="-285750">
              <a:lnSpc>
                <a:spcPct val="90000"/>
              </a:lnSpc>
              <a:spcBef>
                <a:spcPts val="1000"/>
              </a:spcBef>
              <a:buSzPct val="125000"/>
              <a:buFont typeface="Arial" panose="05000000000000000000" pitchFamily="2" charset="2"/>
              <a:buChar char="•"/>
            </a:pPr>
            <a:r>
              <a:rPr lang="en-US" dirty="0">
                <a:ea typeface="+mn-lt"/>
                <a:cs typeface="+mn-lt"/>
              </a:rPr>
              <a:t>For a certain scientific task you might want to:</a:t>
            </a:r>
          </a:p>
          <a:p>
            <a:pPr marL="742950" lvl="1" indent="-285750">
              <a:lnSpc>
                <a:spcPct val="90000"/>
              </a:lnSpc>
              <a:spcBef>
                <a:spcPts val="500"/>
              </a:spcBef>
              <a:buSzPct val="125000"/>
              <a:buFont typeface="Arial" panose="05000000000000000000" pitchFamily="2" charset="2"/>
              <a:buChar char="•"/>
            </a:pPr>
            <a:r>
              <a:rPr lang="en-US" dirty="0">
                <a:ea typeface="+mn-lt"/>
                <a:cs typeface="+mn-lt"/>
              </a:rPr>
              <a:t>Modify an existing protocol</a:t>
            </a:r>
          </a:p>
          <a:p>
            <a:pPr marL="742950" lvl="1" indent="-285750">
              <a:lnSpc>
                <a:spcPct val="90000"/>
              </a:lnSpc>
              <a:spcBef>
                <a:spcPts val="500"/>
              </a:spcBef>
              <a:buSzPct val="125000"/>
              <a:buFont typeface="Arial" panose="05000000000000000000" pitchFamily="2" charset="2"/>
              <a:buChar char="•"/>
            </a:pPr>
            <a:r>
              <a:rPr lang="en-US" dirty="0">
                <a:ea typeface="+mn-lt"/>
                <a:cs typeface="+mn-lt"/>
              </a:rPr>
              <a:t>Combine two protocols</a:t>
            </a:r>
          </a:p>
          <a:p>
            <a:pPr marL="742950" lvl="1" indent="-285750">
              <a:lnSpc>
                <a:spcPct val="90000"/>
              </a:lnSpc>
              <a:spcBef>
                <a:spcPts val="500"/>
              </a:spcBef>
              <a:buSzPct val="125000"/>
              <a:buFont typeface="Arial" panose="05000000000000000000" pitchFamily="2" charset="2"/>
              <a:buChar char="•"/>
            </a:pPr>
            <a:r>
              <a:rPr lang="en-US">
                <a:ea typeface="+mn-lt"/>
                <a:cs typeface="+mn-lt"/>
              </a:rPr>
              <a:t>Make an entire novel protocol</a:t>
            </a:r>
          </a:p>
          <a:p>
            <a:pPr>
              <a:lnSpc>
                <a:spcPct val="90000"/>
              </a:lnSpc>
              <a:spcBef>
                <a:spcPts val="1000"/>
              </a:spcBef>
              <a:buSzPct val="125000"/>
            </a:pPr>
            <a:endParaRPr lang="en-US" dirty="0">
              <a:ea typeface="+mn-lt"/>
              <a:cs typeface="+mn-lt"/>
            </a:endParaRPr>
          </a:p>
        </p:txBody>
      </p:sp>
    </p:spTree>
    <p:extLst>
      <p:ext uri="{BB962C8B-B14F-4D97-AF65-F5344CB8AC3E}">
        <p14:creationId xmlns:p14="http://schemas.microsoft.com/office/powerpoint/2010/main" val="279772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pPr>
              <a:lnSpc>
                <a:spcPct val="90000"/>
              </a:lnSpc>
              <a:spcAft>
                <a:spcPts val="0"/>
              </a:spcAft>
            </a:pPr>
            <a:r>
              <a:rPr lang="en-US" sz="3400" b="0" dirty="0">
                <a:latin typeface="Palatino Linotype"/>
              </a:rPr>
              <a:t>How to Make Custom Protocols</a:t>
            </a:r>
          </a:p>
        </p:txBody>
      </p:sp>
      <p:sp>
        <p:nvSpPr>
          <p:cNvPr id="4" name="Footer Placeholder 3"/>
          <p:cNvSpPr>
            <a:spLocks noGrp="1"/>
          </p:cNvSpPr>
          <p:nvPr>
            <p:ph type="ftr" sz="quarter" idx="11"/>
          </p:nvPr>
        </p:nvSpPr>
        <p:spPr/>
        <p:txBody>
          <a:bodyPr/>
          <a:lstStyle/>
          <a:p>
            <a:r>
              <a:rPr lang="en-US"/>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4</a:t>
            </a:fld>
            <a:endParaRPr lang="en-US"/>
          </a:p>
        </p:txBody>
      </p:sp>
      <p:sp>
        <p:nvSpPr>
          <p:cNvPr id="14" name="Rectangle 13">
            <a:extLst>
              <a:ext uri="{FF2B5EF4-FFF2-40B4-BE49-F238E27FC236}">
                <a16:creationId xmlns:a16="http://schemas.microsoft.com/office/drawing/2014/main" id="{8444887D-05C0-6647-BB06-94D5620A8401}"/>
              </a:ext>
            </a:extLst>
          </p:cNvPr>
          <p:cNvSpPr/>
          <p:nvPr/>
        </p:nvSpPr>
        <p:spPr>
          <a:xfrm>
            <a:off x="303021" y="1283432"/>
            <a:ext cx="8496320" cy="2856167"/>
          </a:xfrm>
          <a:prstGeom prst="rect">
            <a:avLst/>
          </a:prstGeom>
        </p:spPr>
        <p:txBody>
          <a:bodyPr wrap="square" anchor="t">
            <a:spAutoFit/>
          </a:bodyPr>
          <a:lstStyle/>
          <a:p>
            <a:pPr marL="285750" indent="-285750">
              <a:lnSpc>
                <a:spcPct val="90000"/>
              </a:lnSpc>
              <a:spcBef>
                <a:spcPts val="1000"/>
              </a:spcBef>
              <a:buSzPct val="125000"/>
              <a:buFont typeface="Arial" pitchFamily="2" charset="2"/>
              <a:buChar char="•"/>
            </a:pPr>
            <a:r>
              <a:rPr lang="en-US" dirty="0">
                <a:ea typeface="+mn-lt"/>
                <a:cs typeface="+mn-lt"/>
              </a:rPr>
              <a:t>C++ - Directly modify the Rosetta source code</a:t>
            </a:r>
          </a:p>
          <a:p>
            <a:pPr marL="285750" indent="-285750">
              <a:lnSpc>
                <a:spcPct val="90000"/>
              </a:lnSpc>
              <a:spcBef>
                <a:spcPts val="1000"/>
              </a:spcBef>
              <a:buSzPct val="125000"/>
              <a:buFont typeface="Arial" pitchFamily="2" charset="2"/>
              <a:buChar char="•"/>
            </a:pPr>
            <a:endParaRPr lang="en-US" dirty="0">
              <a:ea typeface="+mn-lt"/>
              <a:cs typeface="+mn-lt"/>
            </a:endParaRPr>
          </a:p>
          <a:p>
            <a:pPr marL="285750" indent="-285750">
              <a:lnSpc>
                <a:spcPct val="90000"/>
              </a:lnSpc>
              <a:spcBef>
                <a:spcPts val="1000"/>
              </a:spcBef>
              <a:buSzPct val="125000"/>
              <a:buFont typeface="Arial" pitchFamily="2" charset="2"/>
              <a:buChar char="•"/>
            </a:pPr>
            <a:r>
              <a:rPr lang="en-US" dirty="0" err="1">
                <a:ea typeface="+mn-lt"/>
                <a:cs typeface="+mn-lt"/>
              </a:rPr>
              <a:t>PyRosetta</a:t>
            </a:r>
            <a:r>
              <a:rPr lang="en-US" dirty="0">
                <a:ea typeface="+mn-lt"/>
                <a:cs typeface="+mn-lt"/>
              </a:rPr>
              <a:t> – Python bindings for directly interacting with Rosetta functions (</a:t>
            </a:r>
            <a:r>
              <a:rPr lang="en-US" dirty="0">
                <a:ea typeface="+mn-lt"/>
                <a:cs typeface="+mn-lt"/>
                <a:hlinkClick r:id="rId3"/>
              </a:rPr>
              <a:t>http://www.pyrosetta.org/</a:t>
            </a:r>
            <a:r>
              <a:rPr lang="en-US" dirty="0">
                <a:ea typeface="+mn-lt"/>
                <a:cs typeface="+mn-lt"/>
              </a:rPr>
              <a:t>)</a:t>
            </a:r>
          </a:p>
          <a:p>
            <a:pPr marL="285750" indent="-285750">
              <a:lnSpc>
                <a:spcPct val="90000"/>
              </a:lnSpc>
              <a:spcBef>
                <a:spcPts val="1000"/>
              </a:spcBef>
              <a:buSzPct val="125000"/>
              <a:buFont typeface="Arial" pitchFamily="2" charset="2"/>
              <a:buChar char="•"/>
            </a:pPr>
            <a:endParaRPr lang="en-US" dirty="0">
              <a:ea typeface="+mn-lt"/>
              <a:cs typeface="+mn-lt"/>
            </a:endParaRPr>
          </a:p>
          <a:p>
            <a:pPr marL="285750" indent="-285750">
              <a:lnSpc>
                <a:spcPct val="90000"/>
              </a:lnSpc>
              <a:spcBef>
                <a:spcPts val="1000"/>
              </a:spcBef>
              <a:buSzPct val="125000"/>
              <a:buFont typeface="Arial" pitchFamily="2" charset="2"/>
              <a:buChar char="•"/>
            </a:pPr>
            <a:endParaRPr lang="en-US" dirty="0">
              <a:ea typeface="+mn-lt"/>
              <a:cs typeface="+mn-lt"/>
            </a:endParaRPr>
          </a:p>
          <a:p>
            <a:pPr marL="285750" indent="-285750">
              <a:lnSpc>
                <a:spcPct val="90000"/>
              </a:lnSpc>
              <a:spcBef>
                <a:spcPts val="1000"/>
              </a:spcBef>
              <a:buSzPct val="125000"/>
              <a:buFont typeface="Arial" pitchFamily="2" charset="2"/>
              <a:buChar char="•"/>
            </a:pPr>
            <a:endParaRPr lang="en-US" dirty="0">
              <a:ea typeface="+mn-lt"/>
              <a:cs typeface="+mn-lt"/>
            </a:endParaRPr>
          </a:p>
          <a:p>
            <a:pPr marL="285750" indent="-285750">
              <a:lnSpc>
                <a:spcPct val="90000"/>
              </a:lnSpc>
              <a:spcBef>
                <a:spcPts val="1000"/>
              </a:spcBef>
              <a:buSzPct val="125000"/>
              <a:buFont typeface="Arial" pitchFamily="2" charset="2"/>
              <a:buChar char="•"/>
            </a:pPr>
            <a:r>
              <a:rPr lang="en-US" dirty="0" err="1">
                <a:ea typeface="+mn-lt"/>
                <a:cs typeface="+mn-lt"/>
              </a:rPr>
              <a:t>RosettaScripts</a:t>
            </a:r>
            <a:r>
              <a:rPr lang="en-US" dirty="0">
                <a:ea typeface="+mn-lt"/>
                <a:cs typeface="+mn-lt"/>
              </a:rPr>
              <a:t> – XML based interface for creating protocols</a:t>
            </a:r>
            <a:endParaRPr lang="en-US" dirty="0"/>
          </a:p>
        </p:txBody>
      </p:sp>
      <p:pic>
        <p:nvPicPr>
          <p:cNvPr id="3" name="Picture 5" descr="A close up of a logo&#10;&#10;Description generated with very high confidence">
            <a:extLst>
              <a:ext uri="{FF2B5EF4-FFF2-40B4-BE49-F238E27FC236}">
                <a16:creationId xmlns:a16="http://schemas.microsoft.com/office/drawing/2014/main" id="{0AF927D4-BB57-48FE-8FDE-5AAD02B8A90A}"/>
              </a:ext>
            </a:extLst>
          </p:cNvPr>
          <p:cNvPicPr>
            <a:picLocks noChangeAspect="1"/>
          </p:cNvPicPr>
          <p:nvPr/>
        </p:nvPicPr>
        <p:blipFill>
          <a:blip r:embed="rId4"/>
          <a:stretch>
            <a:fillRect/>
          </a:stretch>
        </p:blipFill>
        <p:spPr>
          <a:xfrm>
            <a:off x="5131836" y="2485675"/>
            <a:ext cx="2743200" cy="822960"/>
          </a:xfrm>
          <a:prstGeom prst="rect">
            <a:avLst/>
          </a:prstGeom>
        </p:spPr>
      </p:pic>
    </p:spTree>
    <p:extLst>
      <p:ext uri="{BB962C8B-B14F-4D97-AF65-F5344CB8AC3E}">
        <p14:creationId xmlns:p14="http://schemas.microsoft.com/office/powerpoint/2010/main" val="144005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5</a:t>
            </a:fld>
            <a:endParaRPr lang="en-US"/>
          </a:p>
        </p:txBody>
      </p:sp>
      <p:sp>
        <p:nvSpPr>
          <p:cNvPr id="7" name="Rectangle 2">
            <a:extLst>
              <a:ext uri="{FF2B5EF4-FFF2-40B4-BE49-F238E27FC236}">
                <a16:creationId xmlns:a16="http://schemas.microsoft.com/office/drawing/2014/main" id="{CB8786E3-7B2B-A24D-AF23-687078660E22}"/>
              </a:ext>
            </a:extLst>
          </p:cNvPr>
          <p:cNvSpPr>
            <a:spLocks noGrp="1" noChangeArrowheads="1"/>
          </p:cNvSpPr>
          <p:nvPr>
            <p:ph type="title"/>
          </p:nvPr>
        </p:nvSpPr>
        <p:spPr>
          <a:xfrm>
            <a:off x="152400" y="215900"/>
            <a:ext cx="8839200" cy="584200"/>
          </a:xfrm>
        </p:spPr>
        <p:txBody>
          <a:bodyPr/>
          <a:lstStyle/>
          <a:p>
            <a:r>
              <a:rPr lang="en-US" sz="3400" b="0" dirty="0">
                <a:latin typeface="Palatino Linotype"/>
              </a:rPr>
              <a:t>A Fair Warning</a:t>
            </a:r>
            <a:endParaRPr lang="en-US" dirty="0"/>
          </a:p>
        </p:txBody>
      </p:sp>
      <p:sp>
        <p:nvSpPr>
          <p:cNvPr id="2" name="TextBox 1">
            <a:extLst>
              <a:ext uri="{FF2B5EF4-FFF2-40B4-BE49-F238E27FC236}">
                <a16:creationId xmlns:a16="http://schemas.microsoft.com/office/drawing/2014/main" id="{32294A16-5CE4-473E-A850-565D7CD6C06D}"/>
              </a:ext>
            </a:extLst>
          </p:cNvPr>
          <p:cNvSpPr txBox="1"/>
          <p:nvPr/>
        </p:nvSpPr>
        <p:spPr>
          <a:xfrm>
            <a:off x="373226" y="1362268"/>
            <a:ext cx="808030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a:latin typeface="Verdana"/>
                <a:ea typeface="Verdana"/>
                <a:cs typeface="Verdana"/>
              </a:rPr>
              <a:t>Scientific:</a:t>
            </a:r>
            <a:endParaRPr lang="en-US" sz="2000" dirty="0">
              <a:latin typeface="Verdana"/>
              <a:ea typeface="Verdana"/>
              <a:cs typeface="Verdana"/>
            </a:endParaRPr>
          </a:p>
          <a:p>
            <a:pPr marL="800100" lvl="1" indent="-342900" algn="just">
              <a:buFont typeface="Arial"/>
              <a:buChar char="•"/>
            </a:pPr>
            <a:r>
              <a:rPr lang="en-US" sz="2000">
                <a:latin typeface="Verdana"/>
                <a:ea typeface="Verdana"/>
                <a:cs typeface="Verdana"/>
              </a:rPr>
              <a:t>New protocols have to be tested and show evidence that they fullfil their task (benchmarking)</a:t>
            </a:r>
            <a:endParaRPr lang="en-US" sz="2000" dirty="0">
              <a:latin typeface="Verdana"/>
              <a:ea typeface="Verdana"/>
              <a:cs typeface="Verdana"/>
            </a:endParaRPr>
          </a:p>
          <a:p>
            <a:pPr algn="just"/>
            <a:endParaRPr lang="en-US" sz="2000" dirty="0">
              <a:latin typeface="Verdana"/>
              <a:ea typeface="Verdana"/>
              <a:cs typeface="Verdana"/>
            </a:endParaRPr>
          </a:p>
          <a:p>
            <a:pPr marL="342900" indent="-342900" algn="just">
              <a:buFont typeface="Arial"/>
              <a:buChar char="•"/>
            </a:pPr>
            <a:r>
              <a:rPr lang="en-US" sz="2000">
                <a:latin typeface="Verdana"/>
                <a:ea typeface="Verdana"/>
                <a:cs typeface="Verdana"/>
              </a:rPr>
              <a:t>Technical:</a:t>
            </a:r>
            <a:endParaRPr lang="en-US" sz="2000" dirty="0">
              <a:latin typeface="Verdana"/>
              <a:ea typeface="Verdana"/>
              <a:cs typeface="Verdana"/>
            </a:endParaRPr>
          </a:p>
          <a:p>
            <a:pPr marL="800100" lvl="1" indent="-342900" algn="just">
              <a:buFont typeface="Arial"/>
              <a:buChar char="•"/>
            </a:pPr>
            <a:r>
              <a:rPr lang="en-US" sz="2000">
                <a:latin typeface="Verdana"/>
                <a:ea typeface="Verdana"/>
                <a:cs typeface="Verdana"/>
              </a:rPr>
              <a:t>Not all XMLs/options have been tested in combination​</a:t>
            </a:r>
            <a:endParaRPr lang="en-US"/>
          </a:p>
          <a:p>
            <a:pPr marL="800100" lvl="1" indent="-342900" algn="just">
              <a:buFont typeface="Arial"/>
              <a:buChar char="•"/>
            </a:pPr>
            <a:r>
              <a:rPr lang="en-US" sz="2000">
                <a:latin typeface="Verdana"/>
                <a:ea typeface="Verdana"/>
                <a:cs typeface="Verdana"/>
              </a:rPr>
              <a:t>Some XMLs require specific options to work​</a:t>
            </a:r>
          </a:p>
        </p:txBody>
      </p:sp>
    </p:spTree>
    <p:extLst>
      <p:ext uri="{BB962C8B-B14F-4D97-AF65-F5344CB8AC3E}">
        <p14:creationId xmlns:p14="http://schemas.microsoft.com/office/powerpoint/2010/main" val="413600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52400" y="215464"/>
            <a:ext cx="8839200" cy="584200"/>
          </a:xfrm>
        </p:spPr>
        <p:txBody>
          <a:bodyPr/>
          <a:lstStyle/>
          <a:p>
            <a:r>
              <a:rPr lang="en-US" sz="3200" b="0" dirty="0"/>
              <a:t>Running Rosetta Scripts</a:t>
            </a:r>
            <a:endParaRPr lang="en-US" dirty="0"/>
          </a:p>
        </p:txBody>
      </p:sp>
      <p:sp>
        <p:nvSpPr>
          <p:cNvPr id="4" name="Footer Placeholder 3"/>
          <p:cNvSpPr>
            <a:spLocks noGrp="1"/>
          </p:cNvSpPr>
          <p:nvPr>
            <p:ph type="ftr" sz="quarter" idx="11"/>
          </p:nvPr>
        </p:nvSpPr>
        <p:spPr/>
        <p:txBody>
          <a:bodyPr/>
          <a:lstStyle/>
          <a:p>
            <a:r>
              <a:rPr lang="en-US"/>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6</a:t>
            </a:fld>
            <a:endParaRPr lang="en-US"/>
          </a:p>
        </p:txBody>
      </p:sp>
      <p:sp>
        <p:nvSpPr>
          <p:cNvPr id="15" name="Content Placeholder 2">
            <a:extLst>
              <a:ext uri="{FF2B5EF4-FFF2-40B4-BE49-F238E27FC236}">
                <a16:creationId xmlns:a16="http://schemas.microsoft.com/office/drawing/2014/main" id="{291A6B2A-3ECB-473A-954B-5A4AFF28D19E}"/>
              </a:ext>
            </a:extLst>
          </p:cNvPr>
          <p:cNvSpPr>
            <a:spLocks noGrp="1"/>
          </p:cNvSpPr>
          <p:nvPr/>
        </p:nvSpPr>
        <p:spPr>
          <a:xfrm>
            <a:off x="457200" y="1600200"/>
            <a:ext cx="8507506" cy="48768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t>rosetta_scripts.linuxgccrelease</a:t>
            </a:r>
            <a:r>
              <a:rPr lang="en-US" sz="1600" dirty="0"/>
              <a:t> -</a:t>
            </a:r>
            <a:r>
              <a:rPr lang="en-US" sz="1600" dirty="0" err="1"/>
              <a:t>parser:protocol</a:t>
            </a:r>
            <a:r>
              <a:rPr lang="en-US" sz="1600" dirty="0"/>
              <a:t> protocol.xml</a:t>
            </a:r>
          </a:p>
        </p:txBody>
      </p:sp>
      <p:cxnSp>
        <p:nvCxnSpPr>
          <p:cNvPr id="16" name="Straight Arrow Connector 15">
            <a:extLst>
              <a:ext uri="{FF2B5EF4-FFF2-40B4-BE49-F238E27FC236}">
                <a16:creationId xmlns:a16="http://schemas.microsoft.com/office/drawing/2014/main" id="{9650E1C6-7239-4AEE-B4A1-9A4DFBC3327B}"/>
              </a:ext>
            </a:extLst>
          </p:cNvPr>
          <p:cNvCxnSpPr>
            <a:stCxn id="6" idx="0"/>
          </p:cNvCxnSpPr>
          <p:nvPr/>
        </p:nvCxnSpPr>
        <p:spPr>
          <a:xfrm flipV="1">
            <a:off x="2765614" y="2048445"/>
            <a:ext cx="0" cy="6425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3B61FE-8317-4914-A601-F2E9154B349F}"/>
              </a:ext>
            </a:extLst>
          </p:cNvPr>
          <p:cNvCxnSpPr>
            <a:stCxn id="8" idx="0"/>
          </p:cNvCxnSpPr>
          <p:nvPr/>
        </p:nvCxnSpPr>
        <p:spPr>
          <a:xfrm flipH="1" flipV="1">
            <a:off x="6335303" y="1992462"/>
            <a:ext cx="872322" cy="698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
            <a:extLst>
              <a:ext uri="{FF2B5EF4-FFF2-40B4-BE49-F238E27FC236}">
                <a16:creationId xmlns:a16="http://schemas.microsoft.com/office/drawing/2014/main" id="{5C0A2F87-A49A-4953-9BAF-E91E693FB256}"/>
              </a:ext>
            </a:extLst>
          </p:cNvPr>
          <p:cNvSpPr txBox="1"/>
          <p:nvPr/>
        </p:nvSpPr>
        <p:spPr>
          <a:xfrm>
            <a:off x="1241614" y="2691005"/>
            <a:ext cx="3048000" cy="1077218"/>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t>The application</a:t>
            </a:r>
          </a:p>
          <a:p>
            <a:pPr algn="ctr"/>
            <a:endParaRPr lang="en-US" sz="1600" dirty="0"/>
          </a:p>
          <a:p>
            <a:pPr algn="ctr"/>
            <a:r>
              <a:rPr lang="en-US" sz="1600" dirty="0"/>
              <a:t>Runs whatever procedure is dictated in the XML file</a:t>
            </a:r>
          </a:p>
        </p:txBody>
      </p:sp>
      <p:sp>
        <p:nvSpPr>
          <p:cNvPr id="22" name="TextBox 1">
            <a:extLst>
              <a:ext uri="{FF2B5EF4-FFF2-40B4-BE49-F238E27FC236}">
                <a16:creationId xmlns:a16="http://schemas.microsoft.com/office/drawing/2014/main" id="{C4CDDA57-2D55-4530-94B6-41E1BC617F69}"/>
              </a:ext>
            </a:extLst>
          </p:cNvPr>
          <p:cNvSpPr txBox="1"/>
          <p:nvPr/>
        </p:nvSpPr>
        <p:spPr>
          <a:xfrm>
            <a:off x="5683625" y="2691005"/>
            <a:ext cx="3048000" cy="1077218"/>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t>The actual protocol</a:t>
            </a:r>
          </a:p>
          <a:p>
            <a:pPr algn="ctr"/>
            <a:endParaRPr lang="en-US" sz="1600" dirty="0"/>
          </a:p>
          <a:p>
            <a:pPr algn="ctr"/>
            <a:r>
              <a:rPr lang="en-US" sz="1600" dirty="0"/>
              <a:t>The file that describes your experimental steps</a:t>
            </a:r>
          </a:p>
        </p:txBody>
      </p:sp>
      <p:sp>
        <p:nvSpPr>
          <p:cNvPr id="23" name="TextBox 1">
            <a:extLst>
              <a:ext uri="{FF2B5EF4-FFF2-40B4-BE49-F238E27FC236}">
                <a16:creationId xmlns:a16="http://schemas.microsoft.com/office/drawing/2014/main" id="{E37655CC-7345-47FE-8250-333B5F014386}"/>
              </a:ext>
            </a:extLst>
          </p:cNvPr>
          <p:cNvSpPr txBox="1"/>
          <p:nvPr/>
        </p:nvSpPr>
        <p:spPr>
          <a:xfrm>
            <a:off x="401216" y="4688184"/>
            <a:ext cx="8453717" cy="461665"/>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a:t>Usually, @options file and command line options are added</a:t>
            </a:r>
          </a:p>
        </p:txBody>
      </p:sp>
    </p:spTree>
    <p:extLst>
      <p:ext uri="{BB962C8B-B14F-4D97-AF65-F5344CB8AC3E}">
        <p14:creationId xmlns:p14="http://schemas.microsoft.com/office/powerpoint/2010/main" val="201893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7</a:t>
            </a:fld>
            <a:endParaRPr lang="en-US"/>
          </a:p>
        </p:txBody>
      </p:sp>
      <p:sp>
        <p:nvSpPr>
          <p:cNvPr id="7" name="Rectangle 2">
            <a:extLst>
              <a:ext uri="{FF2B5EF4-FFF2-40B4-BE49-F238E27FC236}">
                <a16:creationId xmlns:a16="http://schemas.microsoft.com/office/drawing/2014/main" id="{CB8786E3-7B2B-A24D-AF23-687078660E22}"/>
              </a:ext>
            </a:extLst>
          </p:cNvPr>
          <p:cNvSpPr>
            <a:spLocks noGrp="1" noChangeArrowheads="1"/>
          </p:cNvSpPr>
          <p:nvPr>
            <p:ph type="title"/>
          </p:nvPr>
        </p:nvSpPr>
        <p:spPr>
          <a:xfrm>
            <a:off x="152400" y="215900"/>
            <a:ext cx="8839200" cy="584200"/>
          </a:xfrm>
        </p:spPr>
        <p:txBody>
          <a:bodyPr/>
          <a:lstStyle/>
          <a:p>
            <a:r>
              <a:rPr lang="en-US" sz="3400" b="0" err="1">
                <a:latin typeface="Palatino Linotype"/>
              </a:rPr>
              <a:t>RosettaScripts</a:t>
            </a:r>
            <a:r>
              <a:rPr lang="en-US" sz="3400" b="0" dirty="0">
                <a:latin typeface="Palatino Linotype"/>
              </a:rPr>
              <a:t> protocol conventions</a:t>
            </a:r>
          </a:p>
        </p:txBody>
      </p:sp>
      <p:sp>
        <p:nvSpPr>
          <p:cNvPr id="14" name="Content Placeholder 3">
            <a:extLst>
              <a:ext uri="{FF2B5EF4-FFF2-40B4-BE49-F238E27FC236}">
                <a16:creationId xmlns:a16="http://schemas.microsoft.com/office/drawing/2014/main" id="{AC55E4A8-1458-4B69-AC1B-B81B97F0256B}"/>
              </a:ext>
            </a:extLst>
          </p:cNvPr>
          <p:cNvSpPr>
            <a:spLocks noGrp="1"/>
          </p:cNvSpPr>
          <p:nvPr/>
        </p:nvSpPr>
        <p:spPr>
          <a:xfrm>
            <a:off x="1136688" y="1250668"/>
            <a:ext cx="3444643" cy="475824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a:cs typeface="Courier New"/>
              </a:rPr>
              <a:t>&lt;ROSETTASCRIPTS&gt;</a:t>
            </a:r>
          </a:p>
          <a:p>
            <a:pPr marL="0" indent="0">
              <a:buNone/>
            </a:pPr>
            <a:r>
              <a:rPr lang="en-US" sz="2000" dirty="0">
                <a:latin typeface="Courier New"/>
                <a:cs typeface="Courier New"/>
              </a:rPr>
              <a:t>	&lt;SCOREFXNS&gt;</a:t>
            </a:r>
          </a:p>
          <a:p>
            <a:pPr marL="0" indent="0">
              <a:buNone/>
            </a:pPr>
            <a:r>
              <a:rPr lang="en-US" sz="2000" dirty="0">
                <a:latin typeface="Courier New"/>
                <a:cs typeface="Courier New"/>
              </a:rPr>
              <a:t>	&lt;/SCOREFXNS&gt;</a:t>
            </a:r>
          </a:p>
          <a:p>
            <a:pPr marL="0" indent="0">
              <a:buNone/>
            </a:pPr>
            <a:r>
              <a:rPr lang="en-US" sz="2000" dirty="0">
                <a:latin typeface="Courier New"/>
                <a:cs typeface="Courier New"/>
              </a:rPr>
              <a:t>	&lt;RESIDUE_SELECTORS&gt;</a:t>
            </a:r>
          </a:p>
          <a:p>
            <a:pPr marL="0" indent="0">
              <a:buNone/>
            </a:pPr>
            <a:r>
              <a:rPr lang="en-US" sz="2000" dirty="0">
                <a:latin typeface="Courier New"/>
                <a:cs typeface="Courier New"/>
              </a:rPr>
              <a:t>	&lt;/RESIDUE_SELECTORS&gt;</a:t>
            </a:r>
          </a:p>
          <a:p>
            <a:pPr marL="0" indent="0">
              <a:buNone/>
            </a:pPr>
            <a:r>
              <a:rPr lang="en-US" sz="2000" dirty="0">
                <a:latin typeface="Courier New"/>
                <a:cs typeface="Courier New"/>
              </a:rPr>
              <a:t>	&lt;FILTERS&gt;</a:t>
            </a:r>
          </a:p>
          <a:p>
            <a:pPr marL="0" indent="0">
              <a:buNone/>
            </a:pPr>
            <a:r>
              <a:rPr lang="en-US" sz="2000" dirty="0">
                <a:latin typeface="Courier New"/>
                <a:cs typeface="Courier New"/>
              </a:rPr>
              <a:t>	&lt;/FILTERS&gt;</a:t>
            </a:r>
          </a:p>
          <a:p>
            <a:pPr marL="0" indent="0">
              <a:buNone/>
            </a:pPr>
            <a:r>
              <a:rPr lang="en-US" sz="2000" dirty="0">
                <a:latin typeface="Courier New"/>
                <a:cs typeface="Courier New"/>
              </a:rPr>
              <a:t>	&lt;TASKOPERATIONS&gt;</a:t>
            </a:r>
          </a:p>
          <a:p>
            <a:pPr marL="0" indent="0">
              <a:buNone/>
            </a:pPr>
            <a:r>
              <a:rPr lang="en-US" sz="2000" dirty="0">
                <a:latin typeface="Courier New"/>
                <a:cs typeface="Courier New"/>
              </a:rPr>
              <a:t>	&lt;/TASKOPERATIONS&gt;</a:t>
            </a:r>
          </a:p>
          <a:p>
            <a:pPr marL="0" indent="0">
              <a:buNone/>
            </a:pPr>
            <a:r>
              <a:rPr lang="en-US" sz="2000" dirty="0">
                <a:latin typeface="Courier New"/>
                <a:cs typeface="Courier New"/>
              </a:rPr>
              <a:t>	&lt;MOVERS&gt;</a:t>
            </a:r>
          </a:p>
          <a:p>
            <a:pPr marL="0" indent="0">
              <a:buNone/>
            </a:pPr>
            <a:r>
              <a:rPr lang="en-US" sz="2000" dirty="0">
                <a:latin typeface="Courier New"/>
                <a:cs typeface="Courier New"/>
              </a:rPr>
              <a:t>	&lt;/MOVERS&gt;</a:t>
            </a:r>
          </a:p>
          <a:p>
            <a:pPr marL="0" indent="0">
              <a:buNone/>
            </a:pPr>
            <a:r>
              <a:rPr lang="en-US" sz="2000" dirty="0">
                <a:latin typeface="Courier New"/>
                <a:cs typeface="Courier New"/>
              </a:rPr>
              <a:t>	&lt;APPLY_TO_POSE&gt;</a:t>
            </a:r>
          </a:p>
          <a:p>
            <a:pPr marL="0" indent="0">
              <a:buNone/>
            </a:pPr>
            <a:r>
              <a:rPr lang="en-US" sz="2000" dirty="0">
                <a:latin typeface="Courier New"/>
                <a:cs typeface="Courier New"/>
              </a:rPr>
              <a:t>	&lt;/APPLY_TO_POSE&gt;</a:t>
            </a:r>
          </a:p>
          <a:p>
            <a:pPr marL="0" indent="0">
              <a:buNone/>
            </a:pPr>
            <a:r>
              <a:rPr lang="en-US" sz="2000" dirty="0">
                <a:latin typeface="Courier New"/>
                <a:cs typeface="Courier New"/>
              </a:rPr>
              <a:t>	&lt;PROTOCOLS&gt;</a:t>
            </a:r>
          </a:p>
          <a:p>
            <a:pPr marL="0" indent="0">
              <a:buNone/>
            </a:pPr>
            <a:r>
              <a:rPr lang="en-US" sz="2000" dirty="0">
                <a:latin typeface="Courier New"/>
                <a:cs typeface="Courier New"/>
              </a:rPr>
              <a:t>	&lt;/PROTOCOLS&gt;</a:t>
            </a:r>
          </a:p>
          <a:p>
            <a:pPr marL="0" indent="0">
              <a:buNone/>
            </a:pPr>
            <a:r>
              <a:rPr lang="en-US" sz="2000" dirty="0">
                <a:latin typeface="Courier New"/>
                <a:cs typeface="Courier New"/>
              </a:rPr>
              <a:t>	&lt;OUTPUT /&gt;</a:t>
            </a:r>
          </a:p>
          <a:p>
            <a:pPr marL="0" indent="0">
              <a:buNone/>
            </a:pPr>
            <a:r>
              <a:rPr lang="en-US" sz="2000" dirty="0">
                <a:latin typeface="Courier New"/>
                <a:cs typeface="Courier New"/>
              </a:rPr>
              <a:t>&lt;/ROSETTASCRIPTS&gt;</a:t>
            </a:r>
          </a:p>
        </p:txBody>
      </p:sp>
      <p:sp>
        <p:nvSpPr>
          <p:cNvPr id="8" name="Content Placeholder 2">
            <a:extLst>
              <a:ext uri="{FF2B5EF4-FFF2-40B4-BE49-F238E27FC236}">
                <a16:creationId xmlns:a16="http://schemas.microsoft.com/office/drawing/2014/main" id="{D1C91B49-39B1-49D9-A571-1B710F1342E1}"/>
              </a:ext>
            </a:extLst>
          </p:cNvPr>
          <p:cNvSpPr>
            <a:spLocks noGrp="1"/>
          </p:cNvSpPr>
          <p:nvPr/>
        </p:nvSpPr>
        <p:spPr>
          <a:xfrm>
            <a:off x="4609323" y="1250729"/>
            <a:ext cx="4295104" cy="62604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XML “</a:t>
            </a:r>
            <a:r>
              <a:rPr lang="en-US" sz="1800" err="1"/>
              <a:t>eXtensible</a:t>
            </a:r>
            <a:r>
              <a:rPr lang="en-US" sz="1800" dirty="0"/>
              <a:t> Markup Language”</a:t>
            </a:r>
          </a:p>
          <a:p>
            <a:endParaRPr lang="en-US" sz="1800" dirty="0"/>
          </a:p>
          <a:p>
            <a:r>
              <a:rPr lang="en-US" sz="1800" dirty="0"/>
              <a:t>Consists of large level tags and sub-tags</a:t>
            </a:r>
          </a:p>
          <a:p>
            <a:endParaRPr lang="en-US" sz="1800" dirty="0"/>
          </a:p>
          <a:p>
            <a:r>
              <a:rPr lang="en-US" sz="1800" dirty="0"/>
              <a:t>Widely used for representing hierarchical data</a:t>
            </a:r>
          </a:p>
          <a:p>
            <a:endParaRPr lang="en-US" sz="1800" dirty="0"/>
          </a:p>
          <a:p>
            <a:r>
              <a:rPr lang="en-US" sz="1800" dirty="0"/>
              <a:t>Everything not in brackets   &lt; &gt; is a comment</a:t>
            </a:r>
          </a:p>
          <a:p>
            <a:pPr marL="0" indent="0">
              <a:buNone/>
            </a:pPr>
            <a:endParaRPr lang="en-US" sz="1800" dirty="0"/>
          </a:p>
          <a:p>
            <a:pPr marL="0" indent="0" algn="ctr">
              <a:buNone/>
            </a:pPr>
            <a:r>
              <a:rPr lang="en-US" sz="1800" dirty="0"/>
              <a:t>Tip: Run </a:t>
            </a:r>
            <a:r>
              <a:rPr lang="en-US" sz="1800" err="1"/>
              <a:t>rosetta_scripts</a:t>
            </a:r>
            <a:r>
              <a:rPr lang="en-US" sz="1800" dirty="0"/>
              <a:t> without options to get template</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08148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8</a:t>
            </a:fld>
            <a:endParaRPr lang="en-US"/>
          </a:p>
        </p:txBody>
      </p:sp>
      <p:sp>
        <p:nvSpPr>
          <p:cNvPr id="7" name="Rectangle 2">
            <a:extLst>
              <a:ext uri="{FF2B5EF4-FFF2-40B4-BE49-F238E27FC236}">
                <a16:creationId xmlns:a16="http://schemas.microsoft.com/office/drawing/2014/main" id="{CB8786E3-7B2B-A24D-AF23-687078660E22}"/>
              </a:ext>
            </a:extLst>
          </p:cNvPr>
          <p:cNvSpPr>
            <a:spLocks noGrp="1" noChangeArrowheads="1"/>
          </p:cNvSpPr>
          <p:nvPr>
            <p:ph type="title"/>
          </p:nvPr>
        </p:nvSpPr>
        <p:spPr>
          <a:xfrm>
            <a:off x="152400" y="215900"/>
            <a:ext cx="8839200" cy="584200"/>
          </a:xfrm>
        </p:spPr>
        <p:txBody>
          <a:bodyPr/>
          <a:lstStyle/>
          <a:p>
            <a:pPr>
              <a:lnSpc>
                <a:spcPct val="90000"/>
              </a:lnSpc>
              <a:spcAft>
                <a:spcPts val="0"/>
              </a:spcAft>
            </a:pPr>
            <a:r>
              <a:rPr lang="en-US" sz="3400" b="0" dirty="0">
                <a:latin typeface="Palatino Linotype"/>
              </a:rPr>
              <a:t>Breaking down a tag</a:t>
            </a:r>
          </a:p>
        </p:txBody>
      </p:sp>
      <p:sp>
        <p:nvSpPr>
          <p:cNvPr id="2" name="TextBox 1">
            <a:extLst>
              <a:ext uri="{FF2B5EF4-FFF2-40B4-BE49-F238E27FC236}">
                <a16:creationId xmlns:a16="http://schemas.microsoft.com/office/drawing/2014/main" id="{4DF74DDF-15A1-4A49-B1FE-C0A4466E51F4}"/>
              </a:ext>
            </a:extLst>
          </p:cNvPr>
          <p:cNvSpPr txBox="1"/>
          <p:nvPr/>
        </p:nvSpPr>
        <p:spPr>
          <a:xfrm>
            <a:off x="485192" y="1530220"/>
            <a:ext cx="8229599" cy="646331"/>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urier New"/>
                <a:cs typeface="Courier New"/>
              </a:rPr>
              <a:t>&lt;MOVERS&gt;​</a:t>
            </a:r>
          </a:p>
          <a:p>
            <a:r>
              <a:rPr lang="en-US" sz="1200" dirty="0">
                <a:solidFill>
                  <a:srgbClr val="0000FF"/>
                </a:solidFill>
                <a:latin typeface="Courier New"/>
                <a:cs typeface="Courier New"/>
              </a:rPr>
              <a:t>   &lt;</a:t>
            </a:r>
            <a:r>
              <a:rPr lang="en-US" sz="1200" err="1">
                <a:solidFill>
                  <a:srgbClr val="0000FF"/>
                </a:solidFill>
                <a:latin typeface="Courier New"/>
                <a:cs typeface="Courier New"/>
              </a:rPr>
              <a:t>PackRotamersMover</a:t>
            </a:r>
            <a:r>
              <a:rPr lang="en-US" sz="1200" dirty="0">
                <a:latin typeface="Courier New"/>
                <a:cs typeface="Courier New"/>
              </a:rPr>
              <a:t> </a:t>
            </a:r>
            <a:r>
              <a:rPr lang="en-US" sz="1200" dirty="0">
                <a:solidFill>
                  <a:srgbClr val="01BB00"/>
                </a:solidFill>
                <a:latin typeface="Courier New"/>
                <a:cs typeface="Courier New"/>
              </a:rPr>
              <a:t>name=“repack1” </a:t>
            </a:r>
            <a:r>
              <a:rPr lang="en-US" sz="1200" err="1">
                <a:solidFill>
                  <a:srgbClr val="FF0000"/>
                </a:solidFill>
                <a:latin typeface="Courier New"/>
                <a:cs typeface="Courier New"/>
              </a:rPr>
              <a:t>scorefxn</a:t>
            </a:r>
            <a:r>
              <a:rPr lang="en-US" sz="1200" dirty="0">
                <a:solidFill>
                  <a:srgbClr val="FF0000"/>
                </a:solidFill>
                <a:latin typeface="Courier New"/>
                <a:cs typeface="Courier New"/>
              </a:rPr>
              <a:t>=“score12_002” </a:t>
            </a:r>
            <a:r>
              <a:rPr lang="en-US" sz="1200" dirty="0">
                <a:solidFill>
                  <a:srgbClr val="0000FF"/>
                </a:solidFill>
                <a:latin typeface="Courier New"/>
                <a:cs typeface="Courier New"/>
              </a:rPr>
              <a:t>/&gt;</a:t>
            </a:r>
            <a:r>
              <a:rPr lang="en-US" sz="1200" dirty="0">
                <a:latin typeface="Courier New"/>
                <a:cs typeface="Courier New"/>
              </a:rPr>
              <a:t>​</a:t>
            </a:r>
            <a:endParaRPr lang="en-US" sz="1200">
              <a:latin typeface="Courier New"/>
              <a:cs typeface="Calibri"/>
            </a:endParaRPr>
          </a:p>
          <a:p>
            <a:r>
              <a:rPr lang="en-US" sz="1200" dirty="0">
                <a:latin typeface="Courier New"/>
                <a:cs typeface="Courier New"/>
              </a:rPr>
              <a:t>&lt;/MOVERS&gt;</a:t>
            </a:r>
          </a:p>
        </p:txBody>
      </p:sp>
      <p:sp>
        <p:nvSpPr>
          <p:cNvPr id="3" name="TextBox 2">
            <a:extLst>
              <a:ext uri="{FF2B5EF4-FFF2-40B4-BE49-F238E27FC236}">
                <a16:creationId xmlns:a16="http://schemas.microsoft.com/office/drawing/2014/main" id="{D1FE8EDE-A012-4C30-8FB9-667D014F1486}"/>
              </a:ext>
            </a:extLst>
          </p:cNvPr>
          <p:cNvSpPr txBox="1"/>
          <p:nvPr/>
        </p:nvSpPr>
        <p:spPr>
          <a:xfrm>
            <a:off x="522515" y="2929812"/>
            <a:ext cx="8565500" cy="2128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dirty="0">
                <a:solidFill>
                  <a:srgbClr val="0000FF"/>
                </a:solidFill>
                <a:ea typeface="+mn-lt"/>
                <a:cs typeface="+mn-lt"/>
              </a:rPr>
              <a:t>Name of mover used</a:t>
            </a:r>
            <a:endParaRPr lang="en-US" dirty="0">
              <a:ea typeface="+mn-lt"/>
              <a:cs typeface="+mn-lt"/>
            </a:endParaRPr>
          </a:p>
          <a:p>
            <a:pPr marL="285750" indent="-285750">
              <a:lnSpc>
                <a:spcPct val="90000"/>
              </a:lnSpc>
              <a:spcBef>
                <a:spcPts val="1000"/>
              </a:spcBef>
              <a:buFont typeface="Arial"/>
              <a:buChar char="•"/>
            </a:pPr>
            <a:r>
              <a:rPr lang="en-US" dirty="0">
                <a:solidFill>
                  <a:srgbClr val="01BB00"/>
                </a:solidFill>
                <a:ea typeface="+mn-lt"/>
                <a:cs typeface="+mn-lt"/>
              </a:rPr>
              <a:t>Name assigned to specific version (can be referenced elsewhere in XML)</a:t>
            </a:r>
            <a:endParaRPr lang="en-US" dirty="0">
              <a:ea typeface="+mn-lt"/>
              <a:cs typeface="+mn-lt"/>
            </a:endParaRPr>
          </a:p>
          <a:p>
            <a:pPr marL="285750" indent="-285750">
              <a:lnSpc>
                <a:spcPct val="90000"/>
              </a:lnSpc>
              <a:spcBef>
                <a:spcPts val="1000"/>
              </a:spcBef>
              <a:buFont typeface="Arial"/>
              <a:buChar char="•"/>
            </a:pPr>
            <a:r>
              <a:rPr lang="en-US" dirty="0">
                <a:solidFill>
                  <a:srgbClr val="FF0000"/>
                </a:solidFill>
                <a:ea typeface="+mn-lt"/>
                <a:cs typeface="+mn-lt"/>
              </a:rPr>
              <a:t>Custom settings</a:t>
            </a:r>
            <a:endParaRPr lang="en-US" dirty="0">
              <a:ea typeface="+mn-lt"/>
              <a:cs typeface="+mn-lt"/>
            </a:endParaRPr>
          </a:p>
          <a:p>
            <a:pPr>
              <a:lnSpc>
                <a:spcPct val="90000"/>
              </a:lnSpc>
              <a:spcBef>
                <a:spcPts val="1000"/>
              </a:spcBef>
            </a:pPr>
            <a:endParaRPr lang="en-US" dirty="0">
              <a:ea typeface="+mn-lt"/>
              <a:cs typeface="+mn-lt"/>
            </a:endParaRPr>
          </a:p>
          <a:p>
            <a:pPr>
              <a:lnSpc>
                <a:spcPct val="90000"/>
              </a:lnSpc>
              <a:spcBef>
                <a:spcPts val="1000"/>
              </a:spcBef>
            </a:pPr>
            <a:r>
              <a:rPr lang="en-US" dirty="0">
                <a:ea typeface="+mn-lt"/>
                <a:cs typeface="+mn-lt"/>
              </a:rPr>
              <a:t>Most tags have required settings or default values, always check documentation!</a:t>
            </a:r>
          </a:p>
          <a:p>
            <a:endParaRPr lang="en-US" dirty="0"/>
          </a:p>
        </p:txBody>
      </p:sp>
    </p:spTree>
    <p:extLst>
      <p:ext uri="{BB962C8B-B14F-4D97-AF65-F5344CB8AC3E}">
        <p14:creationId xmlns:p14="http://schemas.microsoft.com/office/powerpoint/2010/main" val="67297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D0497B-F700-8340-B1C4-6C021B35E564}"/>
              </a:ext>
            </a:extLst>
          </p:cNvPr>
          <p:cNvSpPr/>
          <p:nvPr/>
        </p:nvSpPr>
        <p:spPr>
          <a:xfrm>
            <a:off x="0" y="0"/>
            <a:ext cx="9144000" cy="1087821"/>
          </a:xfrm>
          <a:prstGeom prst="rect">
            <a:avLst/>
          </a:prstGeom>
          <a:solidFill>
            <a:srgbClr val="929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a:t>meilerlab.org</a:t>
            </a:r>
          </a:p>
        </p:txBody>
      </p:sp>
      <p:sp>
        <p:nvSpPr>
          <p:cNvPr id="5" name="Slide Number Placeholder 4"/>
          <p:cNvSpPr>
            <a:spLocks noGrp="1"/>
          </p:cNvSpPr>
          <p:nvPr>
            <p:ph type="sldNum" sz="quarter" idx="12"/>
          </p:nvPr>
        </p:nvSpPr>
        <p:spPr/>
        <p:txBody>
          <a:bodyPr/>
          <a:lstStyle/>
          <a:p>
            <a:fld id="{D67DDE59-461E-924E-9D6E-E65A12C45CAC}" type="slidenum">
              <a:rPr lang="en-US" smtClean="0"/>
              <a:t>9</a:t>
            </a:fld>
            <a:endParaRPr lang="en-US"/>
          </a:p>
        </p:txBody>
      </p:sp>
      <p:sp>
        <p:nvSpPr>
          <p:cNvPr id="11" name="Rectangle 2">
            <a:extLst>
              <a:ext uri="{FF2B5EF4-FFF2-40B4-BE49-F238E27FC236}">
                <a16:creationId xmlns:a16="http://schemas.microsoft.com/office/drawing/2014/main" id="{E3D45CE6-F095-044E-8D31-0A0C39BB3E00}"/>
              </a:ext>
            </a:extLst>
          </p:cNvPr>
          <p:cNvSpPr>
            <a:spLocks noGrp="1" noChangeArrowheads="1"/>
          </p:cNvSpPr>
          <p:nvPr>
            <p:ph type="title"/>
          </p:nvPr>
        </p:nvSpPr>
        <p:spPr>
          <a:xfrm>
            <a:off x="152400" y="215900"/>
            <a:ext cx="8839200" cy="584200"/>
          </a:xfrm>
        </p:spPr>
        <p:txBody>
          <a:bodyPr/>
          <a:lstStyle/>
          <a:p>
            <a:r>
              <a:rPr lang="en-US" sz="3400" b="0">
                <a:latin typeface="Palatino Linotype"/>
              </a:rPr>
              <a:t>Movers – heart and core of your protocol</a:t>
            </a:r>
            <a:endParaRPr lang="en-US" sz="3400" b="0"/>
          </a:p>
        </p:txBody>
      </p:sp>
      <p:sp>
        <p:nvSpPr>
          <p:cNvPr id="2" name="TextBox 1">
            <a:extLst>
              <a:ext uri="{FF2B5EF4-FFF2-40B4-BE49-F238E27FC236}">
                <a16:creationId xmlns:a16="http://schemas.microsoft.com/office/drawing/2014/main" id="{40A98F0E-60C7-491F-B40D-1E7125C70477}"/>
              </a:ext>
            </a:extLst>
          </p:cNvPr>
          <p:cNvSpPr txBox="1"/>
          <p:nvPr/>
        </p:nvSpPr>
        <p:spPr>
          <a:xfrm>
            <a:off x="186612" y="1240971"/>
            <a:ext cx="8808097" cy="1200329"/>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urier New"/>
                <a:cs typeface="Courier New"/>
              </a:rPr>
              <a:t>&lt;MOVERS&gt;​</a:t>
            </a:r>
          </a:p>
          <a:p>
            <a:r>
              <a:rPr lang="en-US" sz="1200" dirty="0">
                <a:solidFill>
                  <a:srgbClr val="0000FF"/>
                </a:solidFill>
                <a:latin typeface="Courier New"/>
                <a:cs typeface="Courier New"/>
              </a:rPr>
              <a:t>    &lt;</a:t>
            </a:r>
            <a:r>
              <a:rPr lang="en-US" sz="1200" err="1">
                <a:solidFill>
                  <a:srgbClr val="0000FF"/>
                </a:solidFill>
                <a:latin typeface="Courier New"/>
                <a:cs typeface="Courier New"/>
              </a:rPr>
              <a:t>PackRotamersMover</a:t>
            </a:r>
            <a:r>
              <a:rPr lang="en-US" sz="1200" dirty="0">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“repack1” </a:t>
            </a:r>
            <a:r>
              <a:rPr lang="en-US" sz="1200" err="1">
                <a:solidFill>
                  <a:srgbClr val="008000"/>
                </a:solidFill>
                <a:latin typeface="Courier New"/>
                <a:cs typeface="Courier New"/>
              </a:rPr>
              <a:t>scorefxn</a:t>
            </a:r>
            <a:r>
              <a:rPr lang="en-US" sz="1200" dirty="0">
                <a:latin typeface="Courier New"/>
                <a:cs typeface="Courier New"/>
              </a:rPr>
              <a:t>=</a:t>
            </a:r>
            <a:r>
              <a:rPr lang="en-US" sz="1200" dirty="0">
                <a:solidFill>
                  <a:srgbClr val="FF0000"/>
                </a:solidFill>
                <a:latin typeface="Courier New"/>
                <a:cs typeface="Courier New"/>
              </a:rPr>
              <a:t>“score12_002” </a:t>
            </a:r>
            <a:r>
              <a:rPr lang="en-US" sz="1200" err="1">
                <a:solidFill>
                  <a:srgbClr val="008000"/>
                </a:solidFill>
                <a:latin typeface="Courier New"/>
                <a:cs typeface="Courier New"/>
              </a:rPr>
              <a:t>taskoperations</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ifcl,rtrp</a:t>
            </a:r>
            <a:r>
              <a:rPr lang="en-US" sz="1200" dirty="0">
                <a:solidFill>
                  <a:srgbClr val="FF0000"/>
                </a:solidFill>
                <a:latin typeface="Courier New"/>
                <a:cs typeface="Courier New"/>
              </a:rPr>
              <a:t>” </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    &lt;</a:t>
            </a:r>
            <a:r>
              <a:rPr lang="en-US" sz="1200" err="1">
                <a:solidFill>
                  <a:srgbClr val="0000FF"/>
                </a:solidFill>
                <a:latin typeface="Courier New"/>
                <a:cs typeface="Courier New"/>
              </a:rPr>
              <a:t>PackRotamersMover</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“repack2” </a:t>
            </a:r>
            <a:r>
              <a:rPr lang="en-US" sz="1200" err="1">
                <a:solidFill>
                  <a:srgbClr val="008000"/>
                </a:solidFill>
                <a:latin typeface="Courier New"/>
                <a:cs typeface="Courier New"/>
              </a:rPr>
              <a:t>scorefxn</a:t>
            </a:r>
            <a:r>
              <a:rPr lang="en-US" sz="1200" dirty="0">
                <a:latin typeface="Courier New"/>
                <a:cs typeface="Courier New"/>
              </a:rPr>
              <a:t>=</a:t>
            </a:r>
            <a:r>
              <a:rPr lang="en-US" sz="1200" dirty="0">
                <a:solidFill>
                  <a:srgbClr val="FF0000"/>
                </a:solidFill>
                <a:latin typeface="Courier New"/>
                <a:cs typeface="Courier New"/>
              </a:rPr>
              <a:t>“score12_005” </a:t>
            </a:r>
            <a:r>
              <a:rPr lang="en-US" sz="1200" err="1">
                <a:solidFill>
                  <a:srgbClr val="008000"/>
                </a:solidFill>
                <a:latin typeface="Courier New"/>
                <a:cs typeface="Courier New"/>
              </a:rPr>
              <a:t>taskoperations</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ifcl,rtrp</a:t>
            </a:r>
            <a:r>
              <a:rPr lang="en-US" sz="1200" dirty="0">
                <a:solidFill>
                  <a:srgbClr val="FF0000"/>
                </a:solidFill>
                <a:latin typeface="Courier New"/>
                <a:cs typeface="Courier New"/>
              </a:rPr>
              <a:t>” </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    &lt;</a:t>
            </a:r>
            <a:r>
              <a:rPr lang="en-US" sz="1200" err="1">
                <a:solidFill>
                  <a:srgbClr val="0000FF"/>
                </a:solidFill>
                <a:latin typeface="Courier New"/>
                <a:cs typeface="Courier New"/>
              </a:rPr>
              <a:t>PackRotamersMover</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“repack3” </a:t>
            </a:r>
            <a:r>
              <a:rPr lang="en-US" sz="1200" err="1">
                <a:solidFill>
                  <a:srgbClr val="008000"/>
                </a:solidFill>
                <a:latin typeface="Courier New"/>
                <a:cs typeface="Courier New"/>
              </a:rPr>
              <a:t>scorefxn</a:t>
            </a:r>
            <a:r>
              <a:rPr lang="en-US" sz="1200" dirty="0">
                <a:latin typeface="Courier New"/>
                <a:cs typeface="Courier New"/>
              </a:rPr>
              <a:t>=</a:t>
            </a:r>
            <a:r>
              <a:rPr lang="en-US" sz="1200" dirty="0">
                <a:solidFill>
                  <a:srgbClr val="FF0000"/>
                </a:solidFill>
                <a:latin typeface="Courier New"/>
                <a:cs typeface="Courier New"/>
              </a:rPr>
              <a:t>“score12_055” </a:t>
            </a:r>
            <a:r>
              <a:rPr lang="en-US" sz="1200" err="1">
                <a:solidFill>
                  <a:srgbClr val="008000"/>
                </a:solidFill>
                <a:latin typeface="Courier New"/>
                <a:cs typeface="Courier New"/>
              </a:rPr>
              <a:t>taskoperations</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ifcl,rtrp</a:t>
            </a:r>
            <a:r>
              <a:rPr lang="en-US" sz="1200" dirty="0">
                <a:solidFill>
                  <a:srgbClr val="FF0000"/>
                </a:solidFill>
                <a:latin typeface="Courier New"/>
                <a:cs typeface="Courier New"/>
              </a:rPr>
              <a:t>” </a:t>
            </a:r>
            <a:r>
              <a:rPr lang="en-US" sz="1200" dirty="0">
                <a:solidFill>
                  <a:srgbClr val="0000FF"/>
                </a:solidFill>
                <a:latin typeface="Courier New"/>
                <a:cs typeface="Courier New"/>
              </a:rPr>
              <a:t>/&gt;</a:t>
            </a:r>
            <a:r>
              <a:rPr lang="en-US" sz="1200" dirty="0">
                <a:latin typeface="Courier New"/>
                <a:cs typeface="Courier New"/>
              </a:rPr>
              <a:t>​</a:t>
            </a:r>
          </a:p>
          <a:p>
            <a:r>
              <a:rPr lang="en-US" sz="1200" dirty="0">
                <a:solidFill>
                  <a:srgbClr val="0000FF"/>
                </a:solidFill>
                <a:latin typeface="Courier New"/>
                <a:cs typeface="Courier New"/>
              </a:rPr>
              <a:t>    &lt;</a:t>
            </a:r>
            <a:r>
              <a:rPr lang="en-US" sz="1200" err="1">
                <a:solidFill>
                  <a:srgbClr val="0000FF"/>
                </a:solidFill>
                <a:latin typeface="Courier New"/>
                <a:cs typeface="Courier New"/>
              </a:rPr>
              <a:t>InterfaceAnalyzerMover</a:t>
            </a:r>
            <a:r>
              <a:rPr lang="en-US" sz="1200" dirty="0">
                <a:solidFill>
                  <a:srgbClr val="0000FF"/>
                </a:solidFill>
                <a:latin typeface="Courier New"/>
                <a:cs typeface="Courier New"/>
              </a:rPr>
              <a:t> </a:t>
            </a:r>
            <a:r>
              <a:rPr lang="en-US" sz="1200" dirty="0">
                <a:solidFill>
                  <a:srgbClr val="008000"/>
                </a:solidFill>
                <a:latin typeface="Courier New"/>
                <a:cs typeface="Courier New"/>
              </a:rPr>
              <a:t>name</a:t>
            </a:r>
            <a:r>
              <a:rPr lang="en-US" sz="1200" dirty="0">
                <a:latin typeface="Courier New"/>
                <a:cs typeface="Courier New"/>
              </a:rPr>
              <a:t>=</a:t>
            </a:r>
            <a:r>
              <a:rPr lang="en-US" sz="1200" dirty="0">
                <a:solidFill>
                  <a:srgbClr val="FF0000"/>
                </a:solidFill>
                <a:latin typeface="Courier New"/>
                <a:cs typeface="Courier New"/>
              </a:rPr>
              <a:t>“</a:t>
            </a:r>
            <a:r>
              <a:rPr lang="en-US" sz="1200" err="1">
                <a:solidFill>
                  <a:srgbClr val="FF0000"/>
                </a:solidFill>
                <a:latin typeface="Courier New"/>
                <a:cs typeface="Courier New"/>
              </a:rPr>
              <a:t>iface</a:t>
            </a:r>
            <a:r>
              <a:rPr lang="en-US" sz="1200" dirty="0">
                <a:solidFill>
                  <a:srgbClr val="FF0000"/>
                </a:solidFill>
                <a:latin typeface="Courier New"/>
                <a:cs typeface="Courier New"/>
              </a:rPr>
              <a:t>” </a:t>
            </a:r>
            <a:r>
              <a:rPr lang="en-US" sz="1200" err="1">
                <a:solidFill>
                  <a:srgbClr val="008000"/>
                </a:solidFill>
                <a:latin typeface="Courier New"/>
                <a:cs typeface="Courier New"/>
              </a:rPr>
              <a:t>scorefxn</a:t>
            </a:r>
            <a:r>
              <a:rPr lang="en-US" sz="1200" dirty="0">
                <a:latin typeface="Courier New"/>
                <a:cs typeface="Courier New"/>
              </a:rPr>
              <a:t>=</a:t>
            </a:r>
            <a:r>
              <a:rPr lang="en-US" sz="1200" dirty="0">
                <a:solidFill>
                  <a:srgbClr val="FF0000"/>
                </a:solidFill>
                <a:latin typeface="Courier New"/>
                <a:cs typeface="Courier New"/>
              </a:rPr>
              <a:t>“score12” </a:t>
            </a:r>
            <a:r>
              <a:rPr lang="en-US" sz="1200" err="1">
                <a:solidFill>
                  <a:srgbClr val="008000"/>
                </a:solidFill>
                <a:latin typeface="Courier New"/>
                <a:cs typeface="Courier New"/>
              </a:rPr>
              <a:t>fixedchains</a:t>
            </a:r>
            <a:r>
              <a:rPr lang="en-US" sz="1200" dirty="0">
                <a:latin typeface="Courier New"/>
                <a:cs typeface="Courier New"/>
              </a:rPr>
              <a:t>=“</a:t>
            </a:r>
            <a:r>
              <a:rPr lang="en-US" sz="1200" dirty="0">
                <a:solidFill>
                  <a:srgbClr val="FF0000"/>
                </a:solidFill>
                <a:latin typeface="Courier New"/>
                <a:cs typeface="Courier New"/>
              </a:rPr>
              <a:t>A,B”</a:t>
            </a:r>
            <a:r>
              <a:rPr lang="en-US" sz="1200" dirty="0">
                <a:latin typeface="Courier New"/>
                <a:cs typeface="Courier New"/>
              </a:rPr>
              <a:t> </a:t>
            </a:r>
            <a:r>
              <a:rPr lang="en-US" sz="1200" dirty="0">
                <a:solidFill>
                  <a:srgbClr val="0000FF"/>
                </a:solidFill>
                <a:latin typeface="Courier New"/>
                <a:cs typeface="Courier New"/>
              </a:rPr>
              <a:t>/&gt;</a:t>
            </a:r>
            <a:r>
              <a:rPr lang="en-US" sz="1200" dirty="0">
                <a:latin typeface="Courier New"/>
                <a:cs typeface="Courier New"/>
              </a:rPr>
              <a:t>​</a:t>
            </a:r>
          </a:p>
          <a:p>
            <a:r>
              <a:rPr lang="en-US" sz="1200" dirty="0">
                <a:latin typeface="Courier New"/>
                <a:cs typeface="Courier New"/>
              </a:rPr>
              <a:t>&lt;/MOVERS&gt;</a:t>
            </a:r>
          </a:p>
        </p:txBody>
      </p:sp>
      <p:sp>
        <p:nvSpPr>
          <p:cNvPr id="19" name="Content Placeholder 2">
            <a:extLst>
              <a:ext uri="{FF2B5EF4-FFF2-40B4-BE49-F238E27FC236}">
                <a16:creationId xmlns:a16="http://schemas.microsoft.com/office/drawing/2014/main" id="{F52B439F-D0E8-4C70-A4F0-E53137037A80}"/>
              </a:ext>
            </a:extLst>
          </p:cNvPr>
          <p:cNvSpPr>
            <a:spLocks noGrp="1"/>
          </p:cNvSpPr>
          <p:nvPr/>
        </p:nvSpPr>
        <p:spPr>
          <a:xfrm>
            <a:off x="363894" y="2594886"/>
            <a:ext cx="8229600" cy="31823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Movers are the basic building blocks of a RosettaScripts protocol</a:t>
            </a:r>
          </a:p>
          <a:p>
            <a:endParaRPr lang="en-US" sz="1800" dirty="0"/>
          </a:p>
          <a:p>
            <a:r>
              <a:rPr lang="en-US" sz="1800" dirty="0"/>
              <a:t>Most modify the pose</a:t>
            </a:r>
          </a:p>
          <a:p>
            <a:pPr lvl="1"/>
            <a:r>
              <a:rPr lang="en-US" sz="1800" dirty="0"/>
              <a:t>Some compute metrics instead</a:t>
            </a:r>
          </a:p>
          <a:p>
            <a:pPr lvl="1"/>
            <a:endParaRPr lang="en-US" sz="1800" dirty="0"/>
          </a:p>
          <a:p>
            <a:r>
              <a:rPr lang="en-US" sz="1800" dirty="0"/>
              <a:t>A single mover can be used more than once</a:t>
            </a:r>
          </a:p>
        </p:txBody>
      </p:sp>
    </p:spTree>
    <p:extLst>
      <p:ext uri="{BB962C8B-B14F-4D97-AF65-F5344CB8AC3E}">
        <p14:creationId xmlns:p14="http://schemas.microsoft.com/office/powerpoint/2010/main" val="2769001278"/>
      </p:ext>
    </p:extLst>
  </p:cSld>
  <p:clrMapOvr>
    <a:masterClrMapping/>
  </p:clrMapOvr>
</p:sld>
</file>

<file path=ppt/theme/theme1.xml><?xml version="1.0" encoding="utf-8"?>
<a:theme xmlns:a="http://schemas.openxmlformats.org/drawingml/2006/main" name="template_examples_for_students">
  <a:themeElements>
    <a:clrScheme name="Custom 2">
      <a:dk1>
        <a:srgbClr val="000000"/>
      </a:dk1>
      <a:lt1>
        <a:srgbClr val="FFFFFF"/>
      </a:lt1>
      <a:dk2>
        <a:srgbClr val="000000"/>
      </a:dk2>
      <a:lt2>
        <a:srgbClr val="808080"/>
      </a:lt2>
      <a:accent1>
        <a:srgbClr val="0A0AFF"/>
      </a:accent1>
      <a:accent2>
        <a:srgbClr val="3399FF"/>
      </a:accent2>
      <a:accent3>
        <a:srgbClr val="00004C"/>
      </a:accent3>
      <a:accent4>
        <a:srgbClr val="FF6600"/>
      </a:accent4>
      <a:accent5>
        <a:srgbClr val="ADADFF"/>
      </a:accent5>
      <a:accent6>
        <a:srgbClr val="FF0066"/>
      </a:accent6>
      <a:hlink>
        <a:srgbClr val="CCCCFF"/>
      </a:hlink>
      <a:folHlink>
        <a:srgbClr val="B2B2B2"/>
      </a:folHlink>
    </a:clrScheme>
    <a:fontScheme name="Standarddesign">
      <a:majorFont>
        <a:latin typeface="verdena"/>
        <a:ea typeface=""/>
        <a:cs typeface=""/>
      </a:majorFont>
      <a:minorFont>
        <a:latin typeface="verde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alk.potx" id="{CBCE8975-D553-4D9A-AC43-9AE5BB7EA06A}" vid="{A2B9BC60-9334-4F0F-84A4-1F486E003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template_examples_for_students.thmx</Template>
  <TotalTime>19256</TotalTime>
  <Words>2868</Words>
  <Application>Microsoft Office PowerPoint</Application>
  <PresentationFormat>On-screen Show (4:3)</PresentationFormat>
  <Paragraphs>291</Paragraphs>
  <Slides>21</Slides>
  <Notes>17</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template_examples_for_students</vt:lpstr>
      <vt:lpstr>Customizing Rosetta protocols with RosettaScripts </vt:lpstr>
      <vt:lpstr>Rosetta applications do not cover all protocols</vt:lpstr>
      <vt:lpstr>Why use a protocol interface to Rosetta?</vt:lpstr>
      <vt:lpstr>How to Make Custom Protocols</vt:lpstr>
      <vt:lpstr>A Fair Warning</vt:lpstr>
      <vt:lpstr>Running Rosetta Scripts</vt:lpstr>
      <vt:lpstr>RosettaScripts protocol conventions</vt:lpstr>
      <vt:lpstr>Breaking down a tag</vt:lpstr>
      <vt:lpstr>Movers – heart and core of your protocol</vt:lpstr>
      <vt:lpstr>Residue Selectors</vt:lpstr>
      <vt:lpstr>Score Functions</vt:lpstr>
      <vt:lpstr>Simple Metrics</vt:lpstr>
      <vt:lpstr>Filters</vt:lpstr>
      <vt:lpstr>Task Operations</vt:lpstr>
      <vt:lpstr>Protocols </vt:lpstr>
      <vt:lpstr>Output</vt:lpstr>
      <vt:lpstr>How to read a xml file – an easy case</vt:lpstr>
      <vt:lpstr>How RosettaScripts parses protocols</vt:lpstr>
      <vt:lpstr>Useful Features</vt:lpstr>
      <vt:lpstr>Variable substitution</vt:lpstr>
      <vt:lpstr>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Smith</dc:creator>
  <cp:lastModifiedBy>Kaitlyn Victoria Ledwitch</cp:lastModifiedBy>
  <cp:revision>881</cp:revision>
  <cp:lastPrinted>2019-06-08T10:50:01Z</cp:lastPrinted>
  <dcterms:created xsi:type="dcterms:W3CDTF">2019-05-12T13:47:06Z</dcterms:created>
  <dcterms:modified xsi:type="dcterms:W3CDTF">2019-12-09T00:09:56Z</dcterms:modified>
</cp:coreProperties>
</file>