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8" r:id="rId3"/>
    <p:sldId id="290" r:id="rId4"/>
    <p:sldId id="273" r:id="rId5"/>
    <p:sldId id="294" r:id="rId6"/>
    <p:sldId id="279" r:id="rId7"/>
    <p:sldId id="293" r:id="rId8"/>
    <p:sldId id="295" r:id="rId9"/>
    <p:sldId id="283" r:id="rId10"/>
    <p:sldId id="285" r:id="rId11"/>
    <p:sldId id="277" r:id="rId12"/>
    <p:sldId id="280" r:id="rId13"/>
    <p:sldId id="286" r:id="rId14"/>
    <p:sldId id="287" r:id="rId15"/>
    <p:sldId id="296" r:id="rId16"/>
    <p:sldId id="259" r:id="rId17"/>
    <p:sldId id="261" r:id="rId18"/>
    <p:sldId id="262" r:id="rId19"/>
    <p:sldId id="263" r:id="rId20"/>
    <p:sldId id="300" r:id="rId21"/>
    <p:sldId id="264" r:id="rId22"/>
    <p:sldId id="298" r:id="rId23"/>
    <p:sldId id="302" r:id="rId24"/>
    <p:sldId id="303" r:id="rId25"/>
    <p:sldId id="305" r:id="rId26"/>
    <p:sldId id="304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 snapToObjects="1">
      <p:cViewPr>
        <p:scale>
          <a:sx n="75" d="100"/>
          <a:sy n="75" d="100"/>
        </p:scale>
        <p:origin x="40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F0C3-7F32-814A-A717-126E9911CF7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FB4CC-586C-6647-B34A-6B4D91D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VERSIONS/DATES/ETC.</a:t>
            </a:r>
          </a:p>
          <a:p>
            <a:r>
              <a:rPr lang="en-US" dirty="0" smtClean="0"/>
              <a:t>PDF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MOLGRAPH 16</a:t>
            </a:r>
          </a:p>
          <a:p>
            <a:r>
              <a:rPr lang="en-US" baseline="0" dirty="0" smtClean="0">
                <a:sym typeface="Wingdings"/>
              </a:rPr>
              <a:t>PUT THE CSB TEMPLATE ON THESE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B4CC-586C-6647-B34A-6B4D91DE2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1928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79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718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620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80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984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03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60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</a:t>
            </a:r>
            <a:r>
              <a:rPr lang="en-US" baseline="0" dirty="0" smtClean="0"/>
              <a:t> check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B4CC-586C-6647-B34A-6B4D91DE2F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mmCif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B4CC-586C-6647-B34A-6B4D91DE2F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49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Database files automatically called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Weights files: these files </a:t>
            </a:r>
          </a:p>
        </p:txBody>
      </p:sp>
    </p:spTree>
    <p:extLst>
      <p:ext uri="{BB962C8B-B14F-4D97-AF65-F5344CB8AC3E}">
        <p14:creationId xmlns:p14="http://schemas.microsoft.com/office/powerpoint/2010/main" val="241218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Database files called when running an application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Weights files: these files </a:t>
            </a:r>
          </a:p>
        </p:txBody>
      </p:sp>
    </p:spTree>
    <p:extLst>
      <p:ext uri="{BB962C8B-B14F-4D97-AF65-F5344CB8AC3E}">
        <p14:creationId xmlns:p14="http://schemas.microsoft.com/office/powerpoint/2010/main" val="294334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It is fun to read through as this is what’s currently being tested by developers</a:t>
            </a:r>
          </a:p>
        </p:txBody>
      </p:sp>
    </p:spTree>
    <p:extLst>
      <p:ext uri="{BB962C8B-B14F-4D97-AF65-F5344CB8AC3E}">
        <p14:creationId xmlns:p14="http://schemas.microsoft.com/office/powerpoint/2010/main" val="266460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1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vu02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4387850"/>
            <a:ext cx="61976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762000" y="553085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Verdana" pitchFamily="34" charset="0"/>
              </a:rPr>
              <a:t>Center for Structural Biology and Institute</a:t>
            </a:r>
            <a:r>
              <a:rPr lang="en-US" sz="1400" baseline="0" dirty="0" smtClean="0">
                <a:latin typeface="Verdana" pitchFamily="34" charset="0"/>
              </a:rPr>
              <a:t> of Chemical Biology</a:t>
            </a:r>
            <a:endParaRPr lang="en-US" sz="1400" dirty="0" smtClean="0">
              <a:latin typeface="Verdana" pitchFamily="34" charset="0"/>
            </a:endParaRPr>
          </a:p>
          <a:p>
            <a:pPr algn="ctr">
              <a:defRPr/>
            </a:pPr>
            <a:r>
              <a:rPr lang="en-US" sz="1400" dirty="0" smtClean="0">
                <a:latin typeface="Verdana" pitchFamily="34" charset="0"/>
              </a:rPr>
              <a:t>Departments </a:t>
            </a:r>
            <a:r>
              <a:rPr lang="en-US" sz="1400" dirty="0">
                <a:latin typeface="Verdana" pitchFamily="34" charset="0"/>
              </a:rPr>
              <a:t>of </a:t>
            </a:r>
            <a:r>
              <a:rPr lang="en-US" sz="1400" dirty="0" smtClean="0">
                <a:latin typeface="Verdana" pitchFamily="34" charset="0"/>
              </a:rPr>
              <a:t>Chemistry, Pharmacology, and Biomedical Informatics</a:t>
            </a:r>
            <a:endParaRPr lang="en-US" sz="1400" dirty="0">
              <a:latin typeface="Verdana" pitchFamily="34" charset="0"/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838450"/>
          </a:xfrm>
          <a:solidFill>
            <a:srgbClr val="99CCFF"/>
          </a:solidFill>
          <a:ln w="38100">
            <a:solidFill>
              <a:schemeClr val="accent2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35450"/>
            <a:ext cx="6400800" cy="457200"/>
          </a:xfrm>
          <a:solidFill>
            <a:schemeClr val="bg1"/>
          </a:solidFill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9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4320555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2819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124200" y="1524000"/>
            <a:ext cx="2895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6172200" y="1524000"/>
            <a:ext cx="2819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47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39624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5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152400" y="39624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9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39624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152400" y="3962400"/>
            <a:ext cx="43434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999CA4D-7715-5347-90F6-10C7DE3897A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457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C8B6719-123D-E14E-906A-58AC7851DCFC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203" name="Picture 16" descr="logo-white-800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9159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ena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ttacommons.org/docs/latest/Ho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rosettacommons.org/demos/latest/H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wpdb.org/documentation/file-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rosettacommons.org/docs/latest/rosetta_basics/file_types/silent-fi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827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Rosetta Basics: </a:t>
            </a:r>
            <a:br>
              <a:rPr lang="en-US" dirty="0" smtClean="0"/>
            </a:br>
            <a:r>
              <a:rPr lang="en-US" dirty="0" smtClean="0"/>
              <a:t>IO and Navigating Rosetta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30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Rocco Moretti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occo.moretti@vanderbilt.edu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5750" y="2774748"/>
            <a:ext cx="8679656" cy="25140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042" tIns="25664" rIns="37938" bIns="25664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$ROSETTA/main/source/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bin/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AbinitioRelax.linuxgccrelease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-database ../../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rosetta_database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in:file:fasta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/1elwA.fasta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in:file:native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/1elw.pdb -in:file:frag3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/aa1elwA03_05.200_v1_3 -in:file:frag9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/aa1elwA09_05.200_v1_3 -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abinitio:relax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relax:fast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increase_cycles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10 -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rg_reweight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0.5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rsd_wt_helix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0.5 -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rsd_wt_loop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0.5 -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use_filters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true -psipred_ss2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/1elwA.psipred_ss2 -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kill_hairpins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out:file:silent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1elwA_silent.out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10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5750" y="1508058"/>
            <a:ext cx="6446318" cy="1117299"/>
            <a:chOff x="406400" y="1143000"/>
            <a:chExt cx="11059886" cy="2286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1219" t="24513" r="94878" b="38039"/>
            <a:stretch/>
          </p:blipFill>
          <p:spPr>
            <a:xfrm>
              <a:off x="406400" y="1143000"/>
              <a:ext cx="502633" cy="2286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8061" t="4249" r="8621" b="59347"/>
            <a:stretch/>
          </p:blipFill>
          <p:spPr>
            <a:xfrm>
              <a:off x="909033" y="1206687"/>
              <a:ext cx="10557253" cy="2222313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937719" y="5287411"/>
            <a:ext cx="8027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OR</a:t>
            </a:r>
          </a:p>
          <a:p>
            <a:pPr algn="ctr" defTabSz="64291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$</a:t>
            </a:r>
            <a:r>
              <a:rPr lang="en-US" altLang="en-US" dirty="0">
                <a:solidFill>
                  <a:srgbClr val="000000"/>
                </a:solidFill>
              </a:rPr>
              <a:t>ROSETTA/main/source/bin/</a:t>
            </a:r>
            <a:r>
              <a:rPr lang="en-US" altLang="en-US" dirty="0" err="1">
                <a:solidFill>
                  <a:srgbClr val="000000"/>
                </a:solidFill>
              </a:rPr>
              <a:t>AbinitioRelax.linuxgccrelease</a:t>
            </a:r>
            <a:r>
              <a:rPr lang="en-US" altLang="en-US" dirty="0">
                <a:solidFill>
                  <a:srgbClr val="000000"/>
                </a:solidFill>
              </a:rPr>
              <a:t> @</a:t>
            </a:r>
            <a:r>
              <a:rPr lang="en-US" altLang="en-US" dirty="0" err="1">
                <a:solidFill>
                  <a:srgbClr val="000000"/>
                </a:solidFill>
              </a:rPr>
              <a:t>options.txt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How do I run a Rosetta command?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49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4245" y="1681585"/>
            <a:ext cx="87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$ROSETTA/main/source/bin/</a:t>
            </a:r>
            <a:r>
              <a:rPr lang="en-US" altLang="en-US" dirty="0" err="1" smtClean="0">
                <a:solidFill>
                  <a:srgbClr val="000000"/>
                </a:solidFill>
              </a:rPr>
              <a:t>AbinitioRelax.linuxgccrelease</a:t>
            </a:r>
            <a:r>
              <a:rPr lang="en-US" altLang="en-US" dirty="0" smtClean="0">
                <a:solidFill>
                  <a:srgbClr val="000000"/>
                </a:solidFill>
              </a:rPr>
              <a:t> @</a:t>
            </a:r>
            <a:r>
              <a:rPr lang="en-US" altLang="en-US" dirty="0" err="1" smtClean="0">
                <a:solidFill>
                  <a:srgbClr val="000000"/>
                </a:solidFill>
              </a:rPr>
              <a:t>options.txt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08602" y="2328668"/>
            <a:ext cx="6971274" cy="36747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14283" tIns="36501" rIns="53958" bIns="36501" numCol="1" anchor="t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in:file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fasta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./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/1e1wA.fasta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-native ./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/1e1w.pdb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-frag3 ./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/aa1elwA03_05.200_v1_3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-frag9 ./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/aa1elwA09_05.200_v1_3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psipred_ss2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/1elwA.psipred_ss2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abinitio:relax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relax:fast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increase_cycles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10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rg_reweight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0.5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r-IN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out:file:silent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./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output_files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/1elwA_silent.out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nstruct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10</a:t>
            </a:r>
            <a:r>
              <a:rPr lang="en-US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245" y="392152"/>
            <a:ext cx="70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Use an options file for your runs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8000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178594" y="1782558"/>
            <a:ext cx="8465344" cy="4244051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defRPr sz="1800"/>
            </a:pPr>
            <a:r>
              <a:rPr lang="en-US" sz="2500" dirty="0">
                <a:latin typeface="+mj-lt"/>
                <a:ea typeface="+mj-ea"/>
              </a:rPr>
              <a:t>Span File: Defines which residues are in the membrane</a:t>
            </a:r>
          </a:p>
          <a:p>
            <a:pPr>
              <a:defRPr sz="1800"/>
            </a:pPr>
            <a:r>
              <a:rPr lang="en-US" sz="2500" dirty="0">
                <a:latin typeface="+mj-lt"/>
              </a:rPr>
              <a:t>Loops File: Identifies the loop residues for loop closure</a:t>
            </a:r>
          </a:p>
          <a:p>
            <a:pPr>
              <a:defRPr sz="1800"/>
            </a:pPr>
            <a:r>
              <a:rPr lang="en-US" sz="2500" dirty="0">
                <a:latin typeface="+mj-lt"/>
              </a:rPr>
              <a:t>Params File: Custom parameters for small molecules or non-canonical amino acids</a:t>
            </a:r>
          </a:p>
          <a:p>
            <a:pPr>
              <a:defRPr sz="1800"/>
            </a:pPr>
            <a:r>
              <a:rPr lang="en-US" sz="2500" dirty="0">
                <a:latin typeface="+mj-lt"/>
              </a:rPr>
              <a:t>Constraint File: Experimentally derived restraints </a:t>
            </a:r>
          </a:p>
          <a:p>
            <a:pPr>
              <a:defRPr sz="1800"/>
            </a:pPr>
            <a:r>
              <a:rPr lang="en-US" sz="2500" dirty="0">
                <a:latin typeface="+mj-lt"/>
              </a:rPr>
              <a:t>Fragment File: Short protein segments used for comparative modeling and de novo folding</a:t>
            </a:r>
          </a:p>
          <a:p>
            <a:pPr>
              <a:defRPr sz="1800"/>
            </a:pPr>
            <a:r>
              <a:rPr lang="en-US" sz="2500" dirty="0">
                <a:latin typeface="+mj-lt"/>
              </a:rPr>
              <a:t>Res Files: Indicates which residue positions should be </a:t>
            </a:r>
            <a:r>
              <a:rPr lang="en-US" sz="2500" dirty="0" smtClean="0">
                <a:latin typeface="+mj-lt"/>
              </a:rPr>
              <a:t>designed</a:t>
            </a:r>
            <a:endParaRPr lang="en-US" sz="25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8594" y="344943"/>
            <a:ext cx="692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3600" dirty="0">
                <a:latin typeface="verdena (Headings)"/>
                <a:cs typeface="verdena (Headings)"/>
              </a:rPr>
              <a:t>Other files: application-specific</a:t>
            </a:r>
          </a:p>
        </p:txBody>
      </p:sp>
    </p:spTree>
    <p:extLst>
      <p:ext uri="{BB962C8B-B14F-4D97-AF65-F5344CB8AC3E}">
        <p14:creationId xmlns:p14="http://schemas.microsoft.com/office/powerpoint/2010/main" val="2038046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2" y="4216833"/>
            <a:ext cx="8280256" cy="2585145"/>
          </a:xfrm>
        </p:spPr>
        <p:txBody>
          <a:bodyPr>
            <a:normAutofit/>
          </a:bodyPr>
          <a:lstStyle/>
          <a:p>
            <a:pPr marL="223234" indent="0">
              <a:buNone/>
            </a:pPr>
            <a:r>
              <a:rPr lang="en-US" sz="2200" dirty="0"/>
              <a:t>Options to control tracer output:</a:t>
            </a:r>
          </a:p>
          <a:p>
            <a:r>
              <a:rPr lang="en-US" sz="2200" dirty="0"/>
              <a:t>Silence certain tracers: </a:t>
            </a:r>
          </a:p>
          <a:p>
            <a:pPr marL="848290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-mute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core.chemical.ResidueTypeSet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cs typeface="Consolas" panose="020B0609020204030204" pitchFamily="49" charset="0"/>
              </a:rPr>
              <a:t>Change verbosity level (Error/Warning/Info/Debug/Trace)</a:t>
            </a:r>
          </a:p>
          <a:p>
            <a:pPr marL="848290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out:levels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all:Warning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core.init:Info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hape 91"/>
          <p:cNvSpPr txBox="1">
            <a:spLocks noGrp="1"/>
          </p:cNvSpPr>
          <p:nvPr>
            <p:ph type="title"/>
          </p:nvPr>
        </p:nvSpPr>
        <p:spPr>
          <a:xfrm>
            <a:off x="180002" y="141111"/>
            <a:ext cx="5235898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Tracer output (log files)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25" y="1528638"/>
            <a:ext cx="4880370" cy="2650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b="472"/>
          <a:stretch/>
        </p:blipFill>
        <p:spPr>
          <a:xfrm>
            <a:off x="180002" y="1491289"/>
            <a:ext cx="8783996" cy="28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1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5"/>
          <p:cNvSpPr txBox="1">
            <a:spLocks/>
          </p:cNvSpPr>
          <p:nvPr/>
        </p:nvSpPr>
        <p:spPr>
          <a:xfrm>
            <a:off x="0" y="2303859"/>
            <a:ext cx="9144000" cy="117871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1pPr>
            <a:lvl2pPr indent="2286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2pPr>
            <a:lvl3pPr indent="4572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3pPr>
            <a:lvl4pPr indent="6858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4pPr>
            <a:lvl5pPr indent="9144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5pPr>
            <a:lvl6pPr indent="11430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6pPr>
            <a:lvl7pPr indent="13716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7pPr>
            <a:lvl8pPr indent="16002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8pPr>
            <a:lvl9pPr indent="18288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1800"/>
            </a:pPr>
            <a:r>
              <a:rPr lang="en-US" sz="4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6124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50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69" y="216955"/>
            <a:ext cx="5858072" cy="9595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50508" y="3210219"/>
            <a:ext cx="8544671" cy="2745295"/>
            <a:chOff x="-370857" y="803021"/>
            <a:chExt cx="11392894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99" name="Shape 99"/>
            <p:cNvSpPr/>
            <p:nvPr/>
          </p:nvSpPr>
          <p:spPr>
            <a:xfrm>
              <a:off x="5257800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30881" y="2394881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4308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729445" y="2413897"/>
              <a:ext cx="3292592" cy="1134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350508" y="1580003"/>
            <a:ext cx="5051779" cy="70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cd ~/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  <p:sp>
        <p:nvSpPr>
          <p:cNvPr id="20" name="Shape 144"/>
          <p:cNvSpPr/>
          <p:nvPr/>
        </p:nvSpPr>
        <p:spPr>
          <a:xfrm>
            <a:off x="97700" y="4403217"/>
            <a:ext cx="2161586" cy="194402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0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0" y="1595402"/>
            <a:ext cx="6303008" cy="50151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937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</a:pPr>
            <a:r>
              <a:rPr lang="en-US" dirty="0" smtClean="0">
                <a:solidFill>
                  <a:srgbClr val="3C78D8"/>
                </a:solidFill>
              </a:rPr>
              <a:t>Rosetta</a:t>
            </a:r>
            <a:r>
              <a:rPr lang="en-US" dirty="0">
                <a:solidFill>
                  <a:srgbClr val="3C78D8"/>
                </a:solidFill>
              </a:rPr>
              <a:t>/main/source/bin</a:t>
            </a:r>
            <a:r>
              <a:rPr lang="en-US" dirty="0" smtClean="0">
                <a:solidFill>
                  <a:srgbClr val="3C78D8"/>
                </a:solidFill>
              </a:rPr>
              <a:t>/</a:t>
            </a:r>
            <a:endParaRPr lang="en-US" dirty="0">
              <a:solidFill>
                <a:srgbClr val="3C78D8"/>
              </a:solidFill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Most applications you will run </a:t>
            </a:r>
            <a:r>
              <a:rPr lang="en-US" dirty="0" smtClean="0"/>
              <a:t>are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 smtClean="0"/>
              <a:t> </a:t>
            </a:r>
            <a:r>
              <a:rPr lang="en-US" dirty="0"/>
              <a:t>calling programs within the bin directory</a:t>
            </a:r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err="1" smtClean="0"/>
              <a:t>rosetta_scripts.default.linuxgccrelease</a:t>
            </a:r>
            <a:endParaRPr lang="en-US" sz="2000" dirty="0" smtClean="0"/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smtClean="0"/>
              <a:t>score_jd2.default.linuxgccrelease</a:t>
            </a:r>
            <a:endParaRPr lang="en-US" sz="2000" dirty="0"/>
          </a:p>
          <a:p>
            <a:pPr marL="1358900" lvl="2" indent="-342900">
              <a:spcBef>
                <a:spcPts val="0"/>
              </a:spcBef>
              <a:buSzPts val="2000"/>
            </a:pPr>
            <a:r>
              <a:rPr lang="en-US" sz="2000" dirty="0" err="1" smtClean="0"/>
              <a:t>relax.default.linuxgccrelease</a:t>
            </a:r>
            <a:endParaRPr sz="2000" dirty="0"/>
          </a:p>
          <a:p>
            <a:pPr marL="3937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2800"/>
            </a:pPr>
            <a:r>
              <a:rPr lang="en-US" dirty="0">
                <a:solidFill>
                  <a:srgbClr val="3C78D8"/>
                </a:solidFill>
              </a:rPr>
              <a:t>Rosetta/main/source/</a:t>
            </a:r>
            <a:r>
              <a:rPr lang="en-US" dirty="0" err="1">
                <a:solidFill>
                  <a:srgbClr val="3C78D8"/>
                </a:solidFill>
              </a:rPr>
              <a:t>scons.py</a:t>
            </a:r>
            <a:endParaRPr lang="en-US" dirty="0">
              <a:solidFill>
                <a:srgbClr val="3C78D8"/>
              </a:solidFill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000" dirty="0">
                <a:solidFill>
                  <a:srgbClr val="000000"/>
                </a:solidFill>
              </a:rPr>
              <a:t>Used for compiling</a:t>
            </a:r>
          </a:p>
          <a:p>
            <a:pPr marL="3937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</a:pPr>
            <a:r>
              <a:rPr lang="en-US" dirty="0">
                <a:solidFill>
                  <a:srgbClr val="4A86E8"/>
                </a:solidFill>
              </a:rPr>
              <a:t>Rosetta/main/source/</a:t>
            </a:r>
            <a:r>
              <a:rPr lang="en-US" dirty="0" err="1">
                <a:solidFill>
                  <a:srgbClr val="4A86E8"/>
                </a:solidFill>
              </a:rPr>
              <a:t>src</a:t>
            </a:r>
            <a:r>
              <a:rPr lang="en-US" dirty="0">
                <a:solidFill>
                  <a:srgbClr val="4A86E8"/>
                </a:solidFill>
              </a:rPr>
              <a:t>/</a:t>
            </a:r>
          </a:p>
          <a:p>
            <a:pPr marL="876300"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sz="2000" dirty="0">
                <a:solidFill>
                  <a:srgbClr val="000000"/>
                </a:solidFill>
              </a:rPr>
              <a:t>This is where all of the code </a:t>
            </a:r>
            <a:r>
              <a:rPr lang="en-US" sz="2000" dirty="0" smtClean="0">
                <a:solidFill>
                  <a:srgbClr val="000000"/>
                </a:solidFill>
              </a:rPr>
              <a:t>lives</a:t>
            </a:r>
          </a:p>
          <a:p>
            <a:pPr marL="47625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 smtClean="0">
                <a:solidFill>
                  <a:srgbClr val="4A86E8"/>
                </a:solidFill>
              </a:rPr>
              <a:t>Rosetta/main/source/scripts/</a:t>
            </a:r>
            <a:endParaRPr lang="en-US" dirty="0">
              <a:solidFill>
                <a:srgbClr val="4A86E8"/>
              </a:solidFill>
            </a:endParaRPr>
          </a:p>
          <a:p>
            <a:pPr marL="876300"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sz="2000" dirty="0" smtClean="0">
                <a:solidFill>
                  <a:srgbClr val="000000"/>
                </a:solidFill>
              </a:rPr>
              <a:t>Some useful scripts live here</a:t>
            </a:r>
          </a:p>
          <a:p>
            <a:pPr marL="876300"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sz="2000" dirty="0" smtClean="0">
                <a:solidFill>
                  <a:srgbClr val="000000"/>
                </a:solidFill>
              </a:rPr>
              <a:t> (e.g. </a:t>
            </a:r>
            <a:r>
              <a:rPr lang="en-US" sz="2000" dirty="0" err="1" smtClean="0">
                <a:solidFill>
                  <a:srgbClr val="000000"/>
                </a:solidFill>
              </a:rPr>
              <a:t>params</a:t>
            </a:r>
            <a:r>
              <a:rPr lang="en-US" sz="2000" dirty="0" smtClean="0">
                <a:solidFill>
                  <a:srgbClr val="000000"/>
                </a:solidFill>
              </a:rPr>
              <a:t> file generation)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5164914" y="3836483"/>
            <a:ext cx="3756225" cy="1806117"/>
            <a:chOff x="4658535" y="130950"/>
            <a:chExt cx="8637980" cy="3349003"/>
          </a:xfrm>
        </p:grpSpPr>
        <p:sp>
          <p:nvSpPr>
            <p:cNvPr id="135" name="Shape 135"/>
            <p:cNvSpPr/>
            <p:nvPr/>
          </p:nvSpPr>
          <p:spPr>
            <a:xfrm>
              <a:off x="8012274" y="130950"/>
              <a:ext cx="2237710" cy="57059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8256033" y="1397741"/>
              <a:ext cx="1750192" cy="57046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4658535" y="2857960"/>
              <a:ext cx="2355035" cy="570599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7735760" y="2909343"/>
              <a:ext cx="2790744" cy="570610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11491745" y="2858104"/>
              <a:ext cx="1804770" cy="570464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140" name="Shape 140"/>
            <p:cNvCxnSpPr>
              <a:stCxn id="135" idx="2"/>
              <a:endCxn id="136" idx="0"/>
            </p:cNvCxnSpPr>
            <p:nvPr/>
          </p:nvCxnSpPr>
          <p:spPr>
            <a:xfrm rot="16200000" flipH="1">
              <a:off x="8783033" y="1049643"/>
              <a:ext cx="696191" cy="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>
              <a:stCxn id="136" idx="1"/>
            </p:cNvCxnSpPr>
            <p:nvPr/>
          </p:nvCxnSpPr>
          <p:spPr>
            <a:xfrm rot="10800000" flipV="1">
              <a:off x="5708134" y="1682973"/>
              <a:ext cx="2547902" cy="1174984"/>
            </a:xfrm>
            <a:prstGeom prst="bentConnector3">
              <a:avLst>
                <a:gd name="adj1" fmla="val 98882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>
              <a:stCxn id="136" idx="3"/>
              <a:endCxn id="139" idx="0"/>
            </p:cNvCxnSpPr>
            <p:nvPr/>
          </p:nvCxnSpPr>
          <p:spPr>
            <a:xfrm>
              <a:off x="10006226" y="1682975"/>
              <a:ext cx="2387904" cy="1175129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43" name="Shape 143"/>
          <p:cNvCxnSpPr>
            <a:stCxn id="136" idx="2"/>
            <a:endCxn id="138" idx="0"/>
          </p:cNvCxnSpPr>
          <p:nvPr/>
        </p:nvCxnSpPr>
        <p:spPr>
          <a:xfrm rot="16200000" flipH="1">
            <a:off x="6856045" y="5081092"/>
            <a:ext cx="50755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4" name="Shape 144"/>
          <p:cNvSpPr/>
          <p:nvPr/>
        </p:nvSpPr>
        <p:spPr>
          <a:xfrm>
            <a:off x="5017980" y="5110016"/>
            <a:ext cx="1285028" cy="70889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67421" y="368883"/>
            <a:ext cx="5634042" cy="4995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/main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8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xfrm>
            <a:off x="165394" y="1564635"/>
            <a:ext cx="8560670" cy="4784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lvl="0" indent="0" rtl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dirty="0" smtClean="0">
                <a:solidFill>
                  <a:srgbClr val="000000"/>
                </a:solidFill>
              </a:rPr>
              <a:t>Contains </a:t>
            </a:r>
            <a:r>
              <a:rPr lang="en-US" dirty="0">
                <a:solidFill>
                  <a:srgbClr val="000000"/>
                </a:solidFill>
              </a:rPr>
              <a:t>pre-defined information that </a:t>
            </a:r>
            <a:r>
              <a:rPr lang="en-US" dirty="0" smtClean="0">
                <a:solidFill>
                  <a:srgbClr val="000000"/>
                </a:solidFill>
              </a:rPr>
              <a:t>an application </a:t>
            </a:r>
            <a:r>
              <a:rPr lang="en-US" dirty="0" smtClean="0">
                <a:solidFill>
                  <a:srgbClr val="000000"/>
                </a:solidFill>
              </a:rPr>
              <a:t>needs</a:t>
            </a:r>
          </a:p>
          <a:p>
            <a:pPr marL="50800" lvl="0" indent="0" rtl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— users </a:t>
            </a:r>
            <a:r>
              <a:rPr lang="en-US" dirty="0" smtClean="0">
                <a:solidFill>
                  <a:srgbClr val="000000"/>
                </a:solidFill>
              </a:rPr>
              <a:t>generally don’t change things here. </a:t>
            </a:r>
            <a:endParaRPr lang="en-US" dirty="0">
              <a:solidFill>
                <a:srgbClr val="000000"/>
              </a:solidFill>
            </a:endParaRPr>
          </a:p>
          <a:p>
            <a:pPr marL="50800" lvl="0" indent="0" rtl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dirty="0" smtClean="0">
                <a:solidFill>
                  <a:srgbClr val="000000"/>
                </a:solidFill>
              </a:rPr>
              <a:t>Note: </a:t>
            </a:r>
            <a:r>
              <a:rPr lang="en-US" dirty="0" smtClean="0">
                <a:solidFill>
                  <a:srgbClr val="000000"/>
                </a:solidFill>
              </a:rPr>
              <a:t>Most of the time, applications </a:t>
            </a:r>
            <a:r>
              <a:rPr lang="en-US" dirty="0" smtClean="0">
                <a:solidFill>
                  <a:srgbClr val="000000"/>
                </a:solidFill>
              </a:rPr>
              <a:t>know where </a:t>
            </a:r>
            <a:r>
              <a:rPr lang="en-US" dirty="0" smtClean="0">
                <a:solidFill>
                  <a:srgbClr val="000000"/>
                </a:solidFill>
              </a:rPr>
              <a:t>the database is without having to specify it.</a:t>
            </a:r>
          </a:p>
          <a:p>
            <a:pPr>
              <a:spcBef>
                <a:spcPts val="0"/>
              </a:spcBef>
            </a:pPr>
            <a:endParaRPr lang="en-US" u="sng" dirty="0" smtClean="0">
              <a:solidFill>
                <a:srgbClr val="000000"/>
              </a:solidFill>
            </a:endParaRPr>
          </a:p>
          <a:p>
            <a:pPr marL="3937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</a:pPr>
            <a:r>
              <a:rPr lang="en-US" dirty="0">
                <a:solidFill>
                  <a:srgbClr val="3C78D8"/>
                </a:solidFill>
              </a:rPr>
              <a:t>Rosetta/main/database/scoring/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Default weights files</a:t>
            </a:r>
          </a:p>
          <a:p>
            <a:pPr marL="876300"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 err="1">
                <a:solidFill>
                  <a:srgbClr val="000000"/>
                </a:solidFill>
              </a:rPr>
              <a:t>Rotamer</a:t>
            </a:r>
            <a:r>
              <a:rPr lang="en-US" dirty="0">
                <a:solidFill>
                  <a:srgbClr val="000000"/>
                </a:solidFill>
              </a:rPr>
              <a:t> libraries</a:t>
            </a:r>
          </a:p>
          <a:p>
            <a:pPr>
              <a:spcBef>
                <a:spcPts val="0"/>
              </a:spcBef>
            </a:pPr>
            <a:endParaRPr u="sng" dirty="0">
              <a:solidFill>
                <a:srgbClr val="000000"/>
              </a:solidFill>
            </a:endParaRPr>
          </a:p>
          <a:p>
            <a:pPr marL="3937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</a:pPr>
            <a:r>
              <a:rPr lang="en-US" dirty="0">
                <a:solidFill>
                  <a:srgbClr val="3C78D8"/>
                </a:solidFill>
              </a:rPr>
              <a:t>Rosetta/main/database/chemical/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Residue information--</a:t>
            </a:r>
            <a:r>
              <a:rPr lang="en-US" dirty="0" err="1">
                <a:solidFill>
                  <a:srgbClr val="000000"/>
                </a:solidFill>
              </a:rPr>
              <a:t>params</a:t>
            </a:r>
            <a:r>
              <a:rPr lang="en-US" dirty="0">
                <a:solidFill>
                  <a:srgbClr val="000000"/>
                </a:solidFill>
              </a:rPr>
              <a:t> files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Atom </a:t>
            </a:r>
            <a:r>
              <a:rPr lang="en-US" dirty="0" smtClean="0">
                <a:solidFill>
                  <a:srgbClr val="000000"/>
                </a:solidFill>
              </a:rPr>
              <a:t>sets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65394" y="389954"/>
            <a:ext cx="7547046" cy="6371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/main/database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44"/>
          <p:cNvSpPr/>
          <p:nvPr/>
        </p:nvSpPr>
        <p:spPr>
          <a:xfrm>
            <a:off x="6317800" y="5027129"/>
            <a:ext cx="1584043" cy="881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143"/>
          <p:cNvCxnSpPr/>
          <p:nvPr/>
        </p:nvCxnSpPr>
        <p:spPr>
          <a:xfrm rot="16200000" flipH="1">
            <a:off x="6856045" y="5081092"/>
            <a:ext cx="50755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53" name="Shape 134"/>
          <p:cNvGrpSpPr/>
          <p:nvPr/>
        </p:nvGrpSpPr>
        <p:grpSpPr>
          <a:xfrm>
            <a:off x="5164914" y="3836483"/>
            <a:ext cx="3756225" cy="1806117"/>
            <a:chOff x="4658535" y="130950"/>
            <a:chExt cx="8637980" cy="3349003"/>
          </a:xfrm>
        </p:grpSpPr>
        <p:sp>
          <p:nvSpPr>
            <p:cNvPr id="54" name="Shape 135"/>
            <p:cNvSpPr/>
            <p:nvPr/>
          </p:nvSpPr>
          <p:spPr>
            <a:xfrm>
              <a:off x="8012274" y="130950"/>
              <a:ext cx="2237710" cy="57059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55" name="Shape 136"/>
            <p:cNvSpPr/>
            <p:nvPr/>
          </p:nvSpPr>
          <p:spPr>
            <a:xfrm>
              <a:off x="8256033" y="1397741"/>
              <a:ext cx="1750192" cy="57046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56" name="Shape 137"/>
            <p:cNvSpPr/>
            <p:nvPr/>
          </p:nvSpPr>
          <p:spPr>
            <a:xfrm>
              <a:off x="4658535" y="2857960"/>
              <a:ext cx="2355035" cy="570599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57" name="Shape 138"/>
            <p:cNvSpPr/>
            <p:nvPr/>
          </p:nvSpPr>
          <p:spPr>
            <a:xfrm>
              <a:off x="7735760" y="2909343"/>
              <a:ext cx="2790744" cy="570610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58" name="Shape 139"/>
            <p:cNvSpPr/>
            <p:nvPr/>
          </p:nvSpPr>
          <p:spPr>
            <a:xfrm>
              <a:off x="11491745" y="2858104"/>
              <a:ext cx="1804770" cy="570464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59" name="Shape 140"/>
            <p:cNvCxnSpPr>
              <a:stCxn id="54" idx="2"/>
              <a:endCxn id="55" idx="0"/>
            </p:cNvCxnSpPr>
            <p:nvPr/>
          </p:nvCxnSpPr>
          <p:spPr>
            <a:xfrm rot="16200000" flipH="1">
              <a:off x="8783033" y="1049643"/>
              <a:ext cx="696191" cy="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" name="Shape 141"/>
            <p:cNvCxnSpPr>
              <a:stCxn id="55" idx="1"/>
            </p:cNvCxnSpPr>
            <p:nvPr/>
          </p:nvCxnSpPr>
          <p:spPr>
            <a:xfrm rot="10800000" flipV="1">
              <a:off x="5708134" y="1682973"/>
              <a:ext cx="2547902" cy="1174984"/>
            </a:xfrm>
            <a:prstGeom prst="bentConnector3">
              <a:avLst>
                <a:gd name="adj1" fmla="val 98882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" name="Shape 142"/>
            <p:cNvCxnSpPr>
              <a:stCxn id="55" idx="3"/>
              <a:endCxn id="58" idx="0"/>
            </p:cNvCxnSpPr>
            <p:nvPr/>
          </p:nvCxnSpPr>
          <p:spPr>
            <a:xfrm>
              <a:off x="10006226" y="1682975"/>
              <a:ext cx="2387904" cy="1175129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640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252956" y="1503199"/>
            <a:ext cx="7886700" cy="22775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</a:pPr>
            <a:r>
              <a:rPr lang="en-US" sz="3600" dirty="0">
                <a:solidFill>
                  <a:srgbClr val="3C78D8"/>
                </a:solidFill>
              </a:rPr>
              <a:t>Rosetta/main/tests/</a:t>
            </a:r>
          </a:p>
          <a:p>
            <a:pPr marL="952500" lvl="1" indent="-457200">
              <a:spcBef>
                <a:spcPts val="0"/>
              </a:spcBef>
              <a:buClr>
                <a:srgbClr val="000000"/>
              </a:buClr>
              <a:buSzPts val="3000"/>
            </a:pPr>
            <a:r>
              <a:rPr lang="en-US" sz="3000" dirty="0" smtClean="0">
                <a:solidFill>
                  <a:srgbClr val="000000"/>
                </a:solidFill>
              </a:rPr>
              <a:t>Tests for Rosetta code (useful for developers only)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0" y="367650"/>
            <a:ext cx="710982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/main/tests/</a:t>
            </a:r>
          </a:p>
        </p:txBody>
      </p:sp>
      <p:sp>
        <p:nvSpPr>
          <p:cNvPr id="25" name="Shape 144"/>
          <p:cNvSpPr/>
          <p:nvPr/>
        </p:nvSpPr>
        <p:spPr>
          <a:xfrm>
            <a:off x="7925604" y="5027129"/>
            <a:ext cx="1175071" cy="881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143"/>
          <p:cNvCxnSpPr/>
          <p:nvPr/>
        </p:nvCxnSpPr>
        <p:spPr>
          <a:xfrm rot="16200000" flipH="1">
            <a:off x="6856045" y="5081092"/>
            <a:ext cx="50755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6" name="Shape 134"/>
          <p:cNvGrpSpPr/>
          <p:nvPr/>
        </p:nvGrpSpPr>
        <p:grpSpPr>
          <a:xfrm>
            <a:off x="5164914" y="3836483"/>
            <a:ext cx="3756225" cy="1806117"/>
            <a:chOff x="4658535" y="130950"/>
            <a:chExt cx="8637980" cy="3349003"/>
          </a:xfrm>
        </p:grpSpPr>
        <p:sp>
          <p:nvSpPr>
            <p:cNvPr id="37" name="Shape 135"/>
            <p:cNvSpPr/>
            <p:nvPr/>
          </p:nvSpPr>
          <p:spPr>
            <a:xfrm>
              <a:off x="8012274" y="130950"/>
              <a:ext cx="2237710" cy="57059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38" name="Shape 136"/>
            <p:cNvSpPr/>
            <p:nvPr/>
          </p:nvSpPr>
          <p:spPr>
            <a:xfrm>
              <a:off x="8256033" y="1397741"/>
              <a:ext cx="1750192" cy="57046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39" name="Shape 137"/>
            <p:cNvSpPr/>
            <p:nvPr/>
          </p:nvSpPr>
          <p:spPr>
            <a:xfrm>
              <a:off x="4658535" y="2857960"/>
              <a:ext cx="2355035" cy="570599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40" name="Shape 138"/>
            <p:cNvSpPr/>
            <p:nvPr/>
          </p:nvSpPr>
          <p:spPr>
            <a:xfrm>
              <a:off x="7735760" y="2909343"/>
              <a:ext cx="2790744" cy="570610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41" name="Shape 139"/>
            <p:cNvSpPr/>
            <p:nvPr/>
          </p:nvSpPr>
          <p:spPr>
            <a:xfrm>
              <a:off x="11491745" y="2858104"/>
              <a:ext cx="1804770" cy="570464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42" name="Shape 140"/>
            <p:cNvCxnSpPr>
              <a:stCxn id="37" idx="2"/>
              <a:endCxn id="38" idx="0"/>
            </p:cNvCxnSpPr>
            <p:nvPr/>
          </p:nvCxnSpPr>
          <p:spPr>
            <a:xfrm rot="16200000" flipH="1">
              <a:off x="8783033" y="1049643"/>
              <a:ext cx="696191" cy="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" name="Shape 141"/>
            <p:cNvCxnSpPr>
              <a:stCxn id="38" idx="1"/>
            </p:cNvCxnSpPr>
            <p:nvPr/>
          </p:nvCxnSpPr>
          <p:spPr>
            <a:xfrm rot="10800000" flipV="1">
              <a:off x="5708134" y="1682973"/>
              <a:ext cx="2547902" cy="1174984"/>
            </a:xfrm>
            <a:prstGeom prst="bentConnector3">
              <a:avLst>
                <a:gd name="adj1" fmla="val 98882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" name="Shape 142"/>
            <p:cNvCxnSpPr>
              <a:stCxn id="38" idx="3"/>
              <a:endCxn id="41" idx="0"/>
            </p:cNvCxnSpPr>
            <p:nvPr/>
          </p:nvCxnSpPr>
          <p:spPr>
            <a:xfrm>
              <a:off x="10006226" y="1682975"/>
              <a:ext cx="2387904" cy="1175129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483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2782" y="141111"/>
            <a:ext cx="4145964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Goals for this Talk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1"/>
          </p:nvPr>
        </p:nvSpPr>
        <p:spPr>
          <a:xfrm>
            <a:off x="242782" y="1586685"/>
            <a:ext cx="8774218" cy="46768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 smtClean="0"/>
              <a:t>1.  General Rosetta Concepts:</a:t>
            </a:r>
          </a:p>
          <a:p>
            <a:pPr marL="793750" lvl="1" indent="-34290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000" dirty="0" smtClean="0"/>
              <a:t>How do I run basic Rosetta applications?</a:t>
            </a:r>
          </a:p>
          <a:p>
            <a:pPr marL="793750" lvl="1" indent="-34290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000" dirty="0" smtClean="0"/>
              <a:t>Input/Output: file types, options, etc. </a:t>
            </a:r>
          </a:p>
          <a:p>
            <a:pPr marL="793750" lvl="1" indent="-342900">
              <a:spcBef>
                <a:spcPts val="0"/>
              </a:spcBef>
              <a:buSzPts val="2800"/>
              <a:buFont typeface="Arial"/>
              <a:buChar char="•"/>
            </a:pPr>
            <a:endParaRPr lang="en-US" dirty="0"/>
          </a:p>
          <a:p>
            <a:pPr marL="50800" indent="0">
              <a:spcBef>
                <a:spcPts val="0"/>
              </a:spcBef>
              <a:buSzPts val="2800"/>
              <a:buNone/>
            </a:pPr>
            <a:endParaRPr lang="en-US" sz="2400" dirty="0"/>
          </a:p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 smtClean="0"/>
              <a:t>2.  Learn </a:t>
            </a:r>
            <a:r>
              <a:rPr lang="en-US" sz="2400" dirty="0"/>
              <a:t>where things are in </a:t>
            </a:r>
            <a:r>
              <a:rPr lang="en-US" sz="2400" dirty="0" smtClean="0"/>
              <a:t>Rosetta</a:t>
            </a:r>
          </a:p>
          <a:p>
            <a:pPr marL="793750" lvl="1" indent="-34290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000" dirty="0" smtClean="0"/>
              <a:t>Your </a:t>
            </a:r>
            <a:r>
              <a:rPr lang="en-US" sz="2000" dirty="0"/>
              <a:t>working directory is independent of these Rosetta directories </a:t>
            </a:r>
          </a:p>
          <a:p>
            <a:pPr marL="933450" lvl="2" indent="0">
              <a:spcBef>
                <a:spcPts val="0"/>
              </a:spcBef>
              <a:buSzPts val="2400"/>
              <a:buNone/>
            </a:pPr>
            <a:r>
              <a:rPr lang="en-US" sz="2000" dirty="0" smtClean="0"/>
              <a:t>(AKA </a:t>
            </a:r>
            <a:r>
              <a:rPr lang="en-US" sz="2000" dirty="0"/>
              <a:t>your data is stored outside of </a:t>
            </a:r>
            <a:r>
              <a:rPr lang="en-US" sz="2000" dirty="0" smtClean="0"/>
              <a:t>Rosetta)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QUESTIONS ARE ENCOURAGED!</a:t>
            </a:r>
          </a:p>
        </p:txBody>
      </p:sp>
    </p:spTree>
    <p:extLst>
      <p:ext uri="{BB962C8B-B14F-4D97-AF65-F5344CB8AC3E}">
        <p14:creationId xmlns:p14="http://schemas.microsoft.com/office/powerpoint/2010/main" val="2291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69" y="216955"/>
            <a:ext cx="5858072" cy="9595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50508" y="3210219"/>
            <a:ext cx="8544671" cy="2745295"/>
            <a:chOff x="-370857" y="803021"/>
            <a:chExt cx="11392894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99" name="Shape 99"/>
            <p:cNvSpPr/>
            <p:nvPr/>
          </p:nvSpPr>
          <p:spPr>
            <a:xfrm>
              <a:off x="5257800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30881" y="2394881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4308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729445" y="2413897"/>
              <a:ext cx="3292592" cy="1134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350508" y="1580003"/>
            <a:ext cx="5051779" cy="70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cd ~/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  <p:sp>
        <p:nvSpPr>
          <p:cNvPr id="20" name="Shape 144"/>
          <p:cNvSpPr/>
          <p:nvPr/>
        </p:nvSpPr>
        <p:spPr>
          <a:xfrm>
            <a:off x="2222822" y="4400660"/>
            <a:ext cx="2161586" cy="194402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8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0" y="317457"/>
            <a:ext cx="5865529" cy="7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/tools/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938398" y="1616446"/>
            <a:ext cx="6531809" cy="2080992"/>
            <a:chOff x="707063" y="1880520"/>
            <a:chExt cx="9234005" cy="1223137"/>
          </a:xfrm>
        </p:grpSpPr>
        <p:sp>
          <p:nvSpPr>
            <p:cNvPr id="186" name="Shape 186"/>
            <p:cNvSpPr/>
            <p:nvPr/>
          </p:nvSpPr>
          <p:spPr>
            <a:xfrm>
              <a:off x="4957632" y="1880520"/>
              <a:ext cx="1587301" cy="2853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5046630" y="2374705"/>
              <a:ext cx="1443001" cy="285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707063" y="2798419"/>
              <a:ext cx="2186971" cy="30523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protein_tools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635776" y="2781389"/>
              <a:ext cx="1786705" cy="32226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perl_tools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6238157" y="2792129"/>
              <a:ext cx="1696374" cy="31152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hts_tools</a:t>
              </a:r>
              <a:endPara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hape 192"/>
            <p:cNvCxnSpPr>
              <a:stCxn id="187" idx="1"/>
              <a:endCxn id="188" idx="0"/>
            </p:cNvCxnSpPr>
            <p:nvPr/>
          </p:nvCxnSpPr>
          <p:spPr>
            <a:xfrm rot="10800000" flipV="1">
              <a:off x="1800550" y="2517355"/>
              <a:ext cx="3246081" cy="2810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" name="Shape 193"/>
            <p:cNvCxnSpPr>
              <a:stCxn id="187" idx="3"/>
              <a:endCxn id="190" idx="0"/>
            </p:cNvCxnSpPr>
            <p:nvPr/>
          </p:nvCxnSpPr>
          <p:spPr>
            <a:xfrm>
              <a:off x="6489631" y="2517355"/>
              <a:ext cx="596713" cy="27477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Shape 194"/>
            <p:cNvCxnSpPr>
              <a:stCxn id="187" idx="1"/>
              <a:endCxn id="189" idx="0"/>
            </p:cNvCxnSpPr>
            <p:nvPr/>
          </p:nvCxnSpPr>
          <p:spPr>
            <a:xfrm rot="10800000" flipV="1">
              <a:off x="4529129" y="2517355"/>
              <a:ext cx="517502" cy="26403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Shape 195"/>
            <p:cNvCxnSpPr>
              <a:stCxn id="187" idx="3"/>
            </p:cNvCxnSpPr>
            <p:nvPr/>
          </p:nvCxnSpPr>
          <p:spPr>
            <a:xfrm>
              <a:off x="6489631" y="2517355"/>
              <a:ext cx="3451437" cy="264033"/>
            </a:xfrm>
            <a:prstGeom prst="bentConnector3">
              <a:avLst>
                <a:gd name="adj1" fmla="val 9283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7" name="Shape 197"/>
          <p:cNvSpPr/>
          <p:nvPr/>
        </p:nvSpPr>
        <p:spPr>
          <a:xfrm>
            <a:off x="6518951" y="3149145"/>
            <a:ext cx="1436820" cy="548291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others...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333" y="4440733"/>
            <a:ext cx="8424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06400">
              <a:buClr>
                <a:srgbClr val="000000"/>
              </a:buClr>
              <a:buSzPts val="280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These scripts are incredibly help for smaller, more basic tasks</a:t>
            </a:r>
          </a:p>
          <a:p>
            <a:pPr marL="457200" lvl="0" indent="-406400">
              <a:buClr>
                <a:srgbClr val="000000"/>
              </a:buClr>
              <a:buSzPts val="28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</a:t>
            </a:r>
            <a:r>
              <a:rPr lang="en-US" sz="2000" dirty="0" smtClean="0">
                <a:solidFill>
                  <a:srgbClr val="000000"/>
                </a:solidFill>
              </a:rPr>
              <a:t>sed </a:t>
            </a:r>
            <a:r>
              <a:rPr lang="en-US" sz="2000" dirty="0">
                <a:solidFill>
                  <a:srgbClr val="000000"/>
                </a:solidFill>
              </a:rPr>
              <a:t>mainly to setup or analyze runs</a:t>
            </a:r>
          </a:p>
        </p:txBody>
      </p:sp>
      <p:cxnSp>
        <p:nvCxnSpPr>
          <p:cNvPr id="25" name="Straight Connector 24"/>
          <p:cNvCxnSpPr>
            <a:stCxn id="186" idx="2"/>
            <a:endCxn id="187" idx="0"/>
          </p:cNvCxnSpPr>
          <p:nvPr/>
        </p:nvCxnSpPr>
        <p:spPr>
          <a:xfrm>
            <a:off x="4506501" y="2101843"/>
            <a:ext cx="11917" cy="35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-1" y="317457"/>
            <a:ext cx="7712989" cy="7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/tools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protein_tools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/scripts/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938398" y="1616446"/>
            <a:ext cx="6531809" cy="2080992"/>
            <a:chOff x="707063" y="1880520"/>
            <a:chExt cx="9234005" cy="1223137"/>
          </a:xfrm>
        </p:grpSpPr>
        <p:sp>
          <p:nvSpPr>
            <p:cNvPr id="186" name="Shape 186"/>
            <p:cNvSpPr/>
            <p:nvPr/>
          </p:nvSpPr>
          <p:spPr>
            <a:xfrm>
              <a:off x="4957632" y="1880520"/>
              <a:ext cx="1587301" cy="2853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5046630" y="2374705"/>
              <a:ext cx="1443001" cy="285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707063" y="2798419"/>
              <a:ext cx="2186971" cy="30523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protein_tools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635776" y="2781389"/>
              <a:ext cx="1786705" cy="32226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perl_tools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6238157" y="2792129"/>
              <a:ext cx="1696374" cy="31152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hts_tools</a:t>
              </a:r>
              <a:endPara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hape 192"/>
            <p:cNvCxnSpPr>
              <a:stCxn id="187" idx="1"/>
              <a:endCxn id="188" idx="0"/>
            </p:cNvCxnSpPr>
            <p:nvPr/>
          </p:nvCxnSpPr>
          <p:spPr>
            <a:xfrm rot="10800000" flipV="1">
              <a:off x="1800550" y="2517355"/>
              <a:ext cx="3246081" cy="2810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" name="Shape 193"/>
            <p:cNvCxnSpPr>
              <a:stCxn id="187" idx="3"/>
              <a:endCxn id="190" idx="0"/>
            </p:cNvCxnSpPr>
            <p:nvPr/>
          </p:nvCxnSpPr>
          <p:spPr>
            <a:xfrm>
              <a:off x="6489631" y="2517355"/>
              <a:ext cx="596713" cy="27477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Shape 194"/>
            <p:cNvCxnSpPr>
              <a:stCxn id="187" idx="1"/>
              <a:endCxn id="189" idx="0"/>
            </p:cNvCxnSpPr>
            <p:nvPr/>
          </p:nvCxnSpPr>
          <p:spPr>
            <a:xfrm rot="10800000" flipV="1">
              <a:off x="4529129" y="2517355"/>
              <a:ext cx="517502" cy="26403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Shape 195"/>
            <p:cNvCxnSpPr>
              <a:stCxn id="187" idx="3"/>
            </p:cNvCxnSpPr>
            <p:nvPr/>
          </p:nvCxnSpPr>
          <p:spPr>
            <a:xfrm>
              <a:off x="6489631" y="2517355"/>
              <a:ext cx="3451437" cy="264033"/>
            </a:xfrm>
            <a:prstGeom prst="bentConnector3">
              <a:avLst>
                <a:gd name="adj1" fmla="val 9283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7" name="Shape 197"/>
          <p:cNvSpPr/>
          <p:nvPr/>
        </p:nvSpPr>
        <p:spPr>
          <a:xfrm>
            <a:off x="6518951" y="3149145"/>
            <a:ext cx="1436820" cy="548291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others...</a:t>
            </a:r>
          </a:p>
        </p:txBody>
      </p:sp>
      <p:cxnSp>
        <p:nvCxnSpPr>
          <p:cNvPr id="25" name="Straight Connector 24"/>
          <p:cNvCxnSpPr>
            <a:stCxn id="186" idx="2"/>
            <a:endCxn id="187" idx="0"/>
          </p:cNvCxnSpPr>
          <p:nvPr/>
        </p:nvCxnSpPr>
        <p:spPr>
          <a:xfrm>
            <a:off x="4506501" y="2101843"/>
            <a:ext cx="11917" cy="35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hape 202"/>
          <p:cNvSpPr txBox="1">
            <a:spLocks noGrp="1"/>
          </p:cNvSpPr>
          <p:nvPr>
            <p:ph idx="1"/>
          </p:nvPr>
        </p:nvSpPr>
        <p:spPr>
          <a:xfrm>
            <a:off x="0" y="4442066"/>
            <a:ext cx="8870871" cy="2677369"/>
          </a:xfrm>
          <a:prstGeom prst="rect">
            <a:avLst/>
          </a:prstGeom>
        </p:spPr>
        <p:txBody>
          <a:bodyPr wrap="square" lIns="91425" tIns="91425" rIns="91425" bIns="91425" numCol="2" anchor="t" anchorCtr="0">
            <a:noAutofit/>
          </a:bodyPr>
          <a:lstStyle/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 smtClean="0"/>
              <a:t>clean_pdb.py</a:t>
            </a:r>
            <a:r>
              <a:rPr lang="en-US" sz="1800" dirty="0" smtClean="0"/>
              <a:t>*</a:t>
            </a:r>
          </a:p>
          <a:p>
            <a:pPr marL="901700" lvl="1">
              <a:spcBef>
                <a:spcPts val="0"/>
              </a:spcBef>
              <a:buSzPts val="2000"/>
            </a:pPr>
            <a:r>
              <a:rPr lang="en-US" sz="1800" dirty="0" smtClean="0"/>
              <a:t>Makes a PDB “Rosetta-proof” and used at the beginning of almost any protocol</a:t>
            </a:r>
            <a:endParaRPr lang="en-US" sz="1800" dirty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 smtClean="0"/>
              <a:t>pdb_renumber.py</a:t>
            </a:r>
            <a:endParaRPr lang="en-US" sz="1800" dirty="0"/>
          </a:p>
          <a:p>
            <a:pPr marL="901700" lvl="1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400" dirty="0" smtClean="0"/>
              <a:t>Renumbering your PDB starting from 1</a:t>
            </a:r>
            <a:endParaRPr lang="en-US" sz="1800" dirty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 smtClean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 smtClean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 smtClean="0"/>
              <a:t>score_vs_rmsd.py</a:t>
            </a:r>
            <a:endParaRPr lang="en-US" sz="1800" dirty="0" smtClean="0"/>
          </a:p>
          <a:p>
            <a:pPr marL="901700" lvl="1">
              <a:spcBef>
                <a:spcPts val="0"/>
              </a:spcBef>
              <a:buSzPts val="2000"/>
            </a:pPr>
            <a:r>
              <a:rPr lang="en-US" sz="1800" dirty="0" smtClean="0"/>
              <a:t>Setup for score vs. RMSD plots</a:t>
            </a:r>
            <a:endParaRPr lang="en-US" sz="1800" dirty="0"/>
          </a:p>
          <a:p>
            <a:pPr marL="215900" indent="0">
              <a:spcBef>
                <a:spcPts val="0"/>
              </a:spcBef>
              <a:buSzPts val="2000"/>
              <a:buNone/>
            </a:pPr>
            <a:r>
              <a:rPr lang="en-US" sz="1800" dirty="0" err="1" smtClean="0"/>
              <a:t>top_n_percent.py</a:t>
            </a:r>
            <a:endParaRPr lang="en-US" sz="1800" dirty="0" smtClean="0"/>
          </a:p>
          <a:p>
            <a:pPr marL="901700" lvl="1">
              <a:spcBef>
                <a:spcPts val="0"/>
              </a:spcBef>
              <a:buSzPts val="2000"/>
            </a:pPr>
            <a:r>
              <a:rPr lang="en-US" sz="1800" dirty="0" smtClean="0"/>
              <a:t>Extracts tags (protein names) for top given percent of models based on score term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557311" y="4054060"/>
            <a:ext cx="409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useful scripts to be aware of: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69" y="216955"/>
            <a:ext cx="5858072" cy="9595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50508" y="3210219"/>
            <a:ext cx="8544671" cy="2745295"/>
            <a:chOff x="-370857" y="803021"/>
            <a:chExt cx="11392894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99" name="Shape 99"/>
            <p:cNvSpPr/>
            <p:nvPr/>
          </p:nvSpPr>
          <p:spPr>
            <a:xfrm>
              <a:off x="5257800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30881" y="2394881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4308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729445" y="2413897"/>
              <a:ext cx="3292592" cy="1134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350508" y="1580003"/>
            <a:ext cx="5051779" cy="70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cd ~/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  <p:sp>
        <p:nvSpPr>
          <p:cNvPr id="20" name="Shape 144"/>
          <p:cNvSpPr/>
          <p:nvPr/>
        </p:nvSpPr>
        <p:spPr>
          <a:xfrm>
            <a:off x="4264149" y="4403217"/>
            <a:ext cx="2161586" cy="194402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13" idx="2"/>
            <a:endCxn id="16" idx="0"/>
          </p:cNvCxnSpPr>
          <p:nvPr/>
        </p:nvCxnSpPr>
        <p:spPr>
          <a:xfrm>
            <a:off x="4485986" y="2056642"/>
            <a:ext cx="5637" cy="10803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xfrm>
            <a:off x="469900" y="4137118"/>
            <a:ext cx="8603563" cy="1071985"/>
          </a:xfrm>
          <a:prstGeom prst="rect">
            <a:avLst/>
          </a:prstGeom>
        </p:spPr>
        <p:txBody>
          <a:bodyPr wrap="square" lIns="91425" tIns="91425" rIns="91425" bIns="91425" numCol="3" anchor="t" anchorCtr="0">
            <a:noAutofit/>
          </a:bodyPr>
          <a:lstStyle/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None/>
            </a:pPr>
            <a:r>
              <a:rPr lang="en-US" sz="1800" dirty="0" smtClean="0">
                <a:solidFill>
                  <a:srgbClr val="3C78D8"/>
                </a:solidFill>
              </a:rPr>
              <a:t>tutorials/</a:t>
            </a: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1800" dirty="0" smtClean="0">
                <a:solidFill>
                  <a:srgbClr val="000000"/>
                </a:solidFill>
              </a:rPr>
              <a:t>Past </a:t>
            </a:r>
            <a:r>
              <a:rPr lang="en-US" sz="1800" dirty="0" smtClean="0">
                <a:solidFill>
                  <a:srgbClr val="000000"/>
                </a:solidFill>
              </a:rPr>
              <a:t>tutorials</a:t>
            </a: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1800" dirty="0">
              <a:solidFill>
                <a:srgbClr val="000000"/>
              </a:solidFill>
            </a:endParaRP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1800" dirty="0" smtClean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r>
              <a:rPr lang="en-US" sz="1800" dirty="0" smtClean="0">
                <a:solidFill>
                  <a:srgbClr val="4A86E8"/>
                </a:solidFill>
              </a:rPr>
              <a:t>public/</a:t>
            </a: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1800" dirty="0" smtClean="0">
                <a:solidFill>
                  <a:srgbClr val="000000"/>
                </a:solidFill>
              </a:rPr>
              <a:t>Protocol examples </a:t>
            </a:r>
            <a:endParaRPr lang="en-US" sz="1800" dirty="0" smtClean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endParaRPr lang="en-US" sz="1800" dirty="0" smtClean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endParaRPr lang="en-US" sz="1800" dirty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endParaRPr lang="en-US" sz="1800" dirty="0" smtClean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r>
              <a:rPr lang="en-US" sz="1800" dirty="0" err="1" smtClean="0">
                <a:solidFill>
                  <a:srgbClr val="4A86E8"/>
                </a:solidFill>
              </a:rPr>
              <a:t>protocol_capture</a:t>
            </a:r>
            <a:r>
              <a:rPr lang="en-US" sz="1800" dirty="0" smtClean="0">
                <a:solidFill>
                  <a:srgbClr val="4A86E8"/>
                </a:solidFill>
              </a:rPr>
              <a:t>/</a:t>
            </a:r>
          </a:p>
          <a:p>
            <a:pPr marL="419100" indent="-28575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sz="1800" dirty="0" smtClean="0">
                <a:solidFill>
                  <a:srgbClr val="000000"/>
                </a:solidFill>
              </a:rPr>
              <a:t>protocols associated with a publication</a:t>
            </a:r>
          </a:p>
          <a:p>
            <a:pPr>
              <a:spcBef>
                <a:spcPts val="0"/>
              </a:spcBef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70538" y="5284721"/>
            <a:ext cx="9002925" cy="8056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DISCLAIMER: 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out of date, always check </a:t>
            </a:r>
            <a:endParaRPr lang="en-US" sz="23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698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3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RosettaCommons</a:t>
            </a:r>
            <a:r>
              <a:rPr lang="en-US" sz="2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/forum 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latest information</a:t>
            </a:r>
            <a:r>
              <a:rPr lang="en-US" sz="2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2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2" name="Shape 185"/>
          <p:cNvGrpSpPr/>
          <p:nvPr/>
        </p:nvGrpSpPr>
        <p:grpSpPr>
          <a:xfrm>
            <a:off x="1478162" y="1571245"/>
            <a:ext cx="6253489" cy="2118340"/>
            <a:chOff x="1499123" y="1880520"/>
            <a:chExt cx="8840557" cy="1245089"/>
          </a:xfrm>
        </p:grpSpPr>
        <p:sp>
          <p:nvSpPr>
            <p:cNvPr id="13" name="Shape 186"/>
            <p:cNvSpPr/>
            <p:nvPr/>
          </p:nvSpPr>
          <p:spPr>
            <a:xfrm>
              <a:off x="4957632" y="1880520"/>
              <a:ext cx="1587301" cy="2853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5" name="Shape 188"/>
            <p:cNvSpPr/>
            <p:nvPr/>
          </p:nvSpPr>
          <p:spPr>
            <a:xfrm>
              <a:off x="1499123" y="2798419"/>
              <a:ext cx="2186972" cy="30523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tutorials/</a:t>
              </a:r>
              <a:endPara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89"/>
            <p:cNvSpPr/>
            <p:nvPr/>
          </p:nvSpPr>
          <p:spPr>
            <a:xfrm>
              <a:off x="4865900" y="2800813"/>
              <a:ext cx="1786705" cy="32226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90"/>
            <p:cNvSpPr/>
            <p:nvPr/>
          </p:nvSpPr>
          <p:spPr>
            <a:xfrm>
              <a:off x="7743030" y="2814081"/>
              <a:ext cx="2596650" cy="31152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Protocol_capture</a:t>
              </a:r>
              <a:endPara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" name="Shape 192"/>
            <p:cNvCxnSpPr>
              <a:stCxn id="14" idx="1"/>
              <a:endCxn id="15" idx="0"/>
            </p:cNvCxnSpPr>
            <p:nvPr/>
          </p:nvCxnSpPr>
          <p:spPr>
            <a:xfrm rot="10800000" flipV="1">
              <a:off x="2592611" y="2517355"/>
              <a:ext cx="1912342" cy="2810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" name="Shape 193"/>
            <p:cNvCxnSpPr>
              <a:stCxn id="14" idx="3"/>
              <a:endCxn id="17" idx="0"/>
            </p:cNvCxnSpPr>
            <p:nvPr/>
          </p:nvCxnSpPr>
          <p:spPr>
            <a:xfrm>
              <a:off x="7039501" y="2517355"/>
              <a:ext cx="2001854" cy="296726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Shape 187"/>
            <p:cNvSpPr/>
            <p:nvPr/>
          </p:nvSpPr>
          <p:spPr>
            <a:xfrm>
              <a:off x="4504952" y="2374705"/>
              <a:ext cx="2534549" cy="285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  <a:endPara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184"/>
          <p:cNvSpPr txBox="1"/>
          <p:nvPr/>
        </p:nvSpPr>
        <p:spPr>
          <a:xfrm>
            <a:off x="-1" y="336131"/>
            <a:ext cx="7712989" cy="7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/demos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7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69" y="216955"/>
            <a:ext cx="5858072" cy="9595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50508" y="3210219"/>
            <a:ext cx="8544671" cy="2745295"/>
            <a:chOff x="-370857" y="803021"/>
            <a:chExt cx="11392894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99" name="Shape 99"/>
            <p:cNvSpPr/>
            <p:nvPr/>
          </p:nvSpPr>
          <p:spPr>
            <a:xfrm>
              <a:off x="5257800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30881" y="2394881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4308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729445" y="2413897"/>
              <a:ext cx="3292592" cy="1134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350508" y="1580003"/>
            <a:ext cx="5051779" cy="70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cd ~/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  <p:sp>
        <p:nvSpPr>
          <p:cNvPr id="20" name="Shape 144"/>
          <p:cNvSpPr/>
          <p:nvPr/>
        </p:nvSpPr>
        <p:spPr>
          <a:xfrm>
            <a:off x="6160740" y="4344638"/>
            <a:ext cx="2983259" cy="194402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-1" y="317457"/>
            <a:ext cx="7712989" cy="7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/documentation/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261449" y="1616446"/>
            <a:ext cx="7208758" cy="2080992"/>
            <a:chOff x="-249934" y="1880520"/>
            <a:chExt cx="10191002" cy="1223137"/>
          </a:xfrm>
        </p:grpSpPr>
        <p:sp>
          <p:nvSpPr>
            <p:cNvPr id="186" name="Shape 186"/>
            <p:cNvSpPr/>
            <p:nvPr/>
          </p:nvSpPr>
          <p:spPr>
            <a:xfrm>
              <a:off x="5010436" y="1880520"/>
              <a:ext cx="1587301" cy="2853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529124" y="2374705"/>
              <a:ext cx="2557220" cy="285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  <a:endPara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-249934" y="2798419"/>
              <a:ext cx="2668731" cy="30523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r>
                <a:rPr lang="en-US" sz="1800" b="0" i="0" u="none" strike="noStrike" cap="none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etting_started</a:t>
              </a:r>
              <a:r>
                <a:rPr lang="en-US" sz="18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922916" y="2781389"/>
              <a:ext cx="2477089" cy="32226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n-US" sz="1800" b="0" i="0" u="none" strike="noStrike" cap="none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osetta_basics</a:t>
              </a:r>
              <a:r>
                <a:rPr lang="en-US" sz="18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312658" y="2792129"/>
              <a:ext cx="2470035" cy="31152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0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pplication_documentation</a:t>
              </a:r>
              <a:endPara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hape 192"/>
            <p:cNvCxnSpPr>
              <a:stCxn id="187" idx="1"/>
              <a:endCxn id="188" idx="0"/>
            </p:cNvCxnSpPr>
            <p:nvPr/>
          </p:nvCxnSpPr>
          <p:spPr>
            <a:xfrm rot="10800000" flipV="1">
              <a:off x="1084432" y="2517355"/>
              <a:ext cx="3444691" cy="2810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" name="Shape 193"/>
            <p:cNvCxnSpPr>
              <a:stCxn id="187" idx="3"/>
              <a:endCxn id="190" idx="0"/>
            </p:cNvCxnSpPr>
            <p:nvPr/>
          </p:nvCxnSpPr>
          <p:spPr>
            <a:xfrm>
              <a:off x="7086344" y="2517355"/>
              <a:ext cx="461332" cy="27477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Shape 194"/>
            <p:cNvCxnSpPr>
              <a:stCxn id="187" idx="1"/>
              <a:endCxn id="189" idx="0"/>
            </p:cNvCxnSpPr>
            <p:nvPr/>
          </p:nvCxnSpPr>
          <p:spPr>
            <a:xfrm rot="10800000" flipV="1">
              <a:off x="4161460" y="2517355"/>
              <a:ext cx="367663" cy="26403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Shape 195"/>
            <p:cNvCxnSpPr>
              <a:stCxn id="187" idx="3"/>
            </p:cNvCxnSpPr>
            <p:nvPr/>
          </p:nvCxnSpPr>
          <p:spPr>
            <a:xfrm>
              <a:off x="7086344" y="2517355"/>
              <a:ext cx="2854724" cy="264032"/>
            </a:xfrm>
            <a:prstGeom prst="bentConnector3">
              <a:avLst>
                <a:gd name="adj1" fmla="val 12213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7" name="Shape 197"/>
          <p:cNvSpPr/>
          <p:nvPr/>
        </p:nvSpPr>
        <p:spPr>
          <a:xfrm>
            <a:off x="6985850" y="3149145"/>
            <a:ext cx="1791655" cy="548291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cripting_documentation</a:t>
            </a: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Straight Connector 24"/>
          <p:cNvCxnSpPr>
            <a:stCxn id="186" idx="2"/>
            <a:endCxn id="187" idx="0"/>
          </p:cNvCxnSpPr>
          <p:nvPr/>
        </p:nvCxnSpPr>
        <p:spPr>
          <a:xfrm>
            <a:off x="4543853" y="2101843"/>
            <a:ext cx="2580" cy="35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3876405"/>
            <a:ext cx="896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ctr">
              <a:buSzPts val="24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Very useful to go through when you’re just getting started in </a:t>
            </a:r>
          </a:p>
          <a:p>
            <a:pPr marL="76200" lvl="0" algn="ctr">
              <a:buSzPts val="24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Rosetta or any structural biology software</a:t>
            </a:r>
            <a:endParaRPr lang="en-US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68084" y="4568319"/>
            <a:ext cx="9330755" cy="175432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lvl="0" indent="-381000">
              <a:buSzPts val="2400"/>
            </a:pPr>
            <a:r>
              <a:rPr lang="en-US" dirty="0" smtClean="0"/>
              <a:t>Understanding </a:t>
            </a:r>
            <a:r>
              <a:rPr lang="en-US" dirty="0"/>
              <a:t>general Rosetta concepts</a:t>
            </a:r>
          </a:p>
          <a:p>
            <a:pPr marL="914400" lvl="1" indent="-381000">
              <a:buSzPts val="2400"/>
              <a:buFont typeface="Arial"/>
              <a:buChar char="•"/>
            </a:pPr>
            <a:r>
              <a:rPr lang="en-US" dirty="0"/>
              <a:t>Where to find FAQs (How long does this run take?)</a:t>
            </a:r>
          </a:p>
          <a:p>
            <a:pPr marL="914400" lvl="1" indent="-381000">
              <a:buSzPts val="2400"/>
              <a:buFont typeface="Arial"/>
              <a:buChar char="•"/>
            </a:pPr>
            <a:r>
              <a:rPr lang="en-US" dirty="0"/>
              <a:t>Options list, file </a:t>
            </a:r>
            <a:r>
              <a:rPr lang="en-US" dirty="0" smtClean="0"/>
              <a:t>types</a:t>
            </a:r>
          </a:p>
          <a:p>
            <a:pPr marL="533400" lvl="1">
              <a:buSzPts val="2400"/>
            </a:pPr>
            <a:endParaRPr lang="en-US" dirty="0" smtClean="0"/>
          </a:p>
          <a:p>
            <a:pPr marL="533400" lvl="1">
              <a:buSzPts val="2400"/>
            </a:pPr>
            <a:endParaRPr lang="en-US" dirty="0" smtClean="0"/>
          </a:p>
          <a:p>
            <a:pPr marL="533400" lvl="1">
              <a:buSzPts val="2400"/>
            </a:pPr>
            <a:r>
              <a:rPr lang="en-US" dirty="0" smtClean="0"/>
              <a:t>Protocols </a:t>
            </a:r>
            <a:r>
              <a:rPr lang="en-US" dirty="0"/>
              <a:t>you can use</a:t>
            </a:r>
          </a:p>
          <a:p>
            <a:pPr marL="457200" lvl="0" indent="-381000">
              <a:buSzPts val="2400"/>
            </a:pPr>
            <a:r>
              <a:rPr lang="en-US" dirty="0" smtClean="0"/>
              <a:t>	     General </a:t>
            </a:r>
            <a:r>
              <a:rPr lang="en-US" dirty="0"/>
              <a:t>structural biology FAQs</a:t>
            </a:r>
          </a:p>
          <a:p>
            <a:pPr marL="914400" lvl="1" indent="-381000">
              <a:buSzPts val="2400"/>
              <a:buFont typeface="Arial"/>
              <a:buChar char="•"/>
            </a:pPr>
            <a:r>
              <a:rPr lang="en-US" dirty="0"/>
              <a:t>How </a:t>
            </a:r>
            <a:r>
              <a:rPr lang="en-US" dirty="0" smtClean="0"/>
              <a:t>do </a:t>
            </a:r>
            <a:r>
              <a:rPr lang="en-US" dirty="0"/>
              <a:t>I do X?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187" y="5969715"/>
            <a:ext cx="7923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algn="ctr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400" dirty="0"/>
              <a:t>https://www.rosettacommons.org/docs/latest/Home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0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Other Rosetta Resources: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9370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/>
              <a:t>https://</a:t>
            </a:r>
            <a:r>
              <a:rPr lang="en-US" sz="2800" dirty="0" smtClean="0"/>
              <a:t>www.rosettacommons.org</a:t>
            </a:r>
            <a:endParaRPr lang="en-US" sz="2800" dirty="0"/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800" dirty="0" smtClean="0"/>
              <a:t>Documentation</a:t>
            </a:r>
            <a:endParaRPr lang="en-US" sz="2800" dirty="0"/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800" dirty="0"/>
              <a:t>User </a:t>
            </a:r>
            <a:r>
              <a:rPr lang="en-US" sz="2800" dirty="0" smtClean="0"/>
              <a:t>guides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800" dirty="0"/>
              <a:t>Forum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800" dirty="0" smtClean="0"/>
              <a:t>Software Download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04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041" y="1662069"/>
            <a:ext cx="834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Notice these files are located outside of Rosetta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you </a:t>
            </a:r>
            <a:r>
              <a:rPr lang="en-US" sz="2400" dirty="0" smtClean="0">
                <a:solidFill>
                  <a:srgbClr val="FF0000"/>
                </a:solidFill>
              </a:rPr>
              <a:t>do NOT want to store your input/output files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the Rosetta directories</a:t>
            </a:r>
          </a:p>
          <a:p>
            <a:endParaRPr lang="en-US" sz="2400" dirty="0"/>
          </a:p>
          <a:p>
            <a:r>
              <a:rPr lang="en-US" sz="2400" dirty="0" smtClean="0"/>
              <a:t>Tip: Open each file in your favorite text editor (</a:t>
            </a:r>
            <a:r>
              <a:rPr lang="en-US" sz="2400" dirty="0" err="1" smtClean="0"/>
              <a:t>gedit</a:t>
            </a:r>
            <a:r>
              <a:rPr lang="en-US" sz="2400" dirty="0" smtClean="0"/>
              <a:t>, vi, </a:t>
            </a:r>
            <a:r>
              <a:rPr lang="en-US" sz="2400" dirty="0" err="1" smtClean="0"/>
              <a:t>emacs</a:t>
            </a:r>
            <a:r>
              <a:rPr lang="en-US" sz="2400" dirty="0" smtClean="0"/>
              <a:t>, etc.) as we introduce them through the talk</a:t>
            </a:r>
          </a:p>
        </p:txBody>
      </p:sp>
      <p:sp>
        <p:nvSpPr>
          <p:cNvPr id="5" name="Shape 91"/>
          <p:cNvSpPr txBox="1">
            <a:spLocks noGrp="1"/>
          </p:cNvSpPr>
          <p:nvPr>
            <p:ph type="title"/>
          </p:nvPr>
        </p:nvSpPr>
        <p:spPr>
          <a:xfrm>
            <a:off x="242782" y="170178"/>
            <a:ext cx="7712988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Files for this talk are in ~/</a:t>
            </a:r>
            <a:r>
              <a:rPr lang="en-US" sz="2400" dirty="0" err="1" smtClean="0"/>
              <a:t>rosetta_workshop</a:t>
            </a:r>
            <a:r>
              <a:rPr lang="en-US" sz="2400" dirty="0" smtClean="0"/>
              <a:t>/tutorials/</a:t>
            </a:r>
            <a:r>
              <a:rPr lang="en-US" sz="2400" dirty="0" err="1" smtClean="0"/>
              <a:t>short_talks</a:t>
            </a:r>
            <a:r>
              <a:rPr lang="en-US" sz="2400" dirty="0"/>
              <a:t>/</a:t>
            </a:r>
            <a:r>
              <a:rPr lang="en-US" sz="2400" dirty="0" err="1" smtClean="0"/>
              <a:t>RosettaIO</a:t>
            </a:r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211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163134" y="1502449"/>
            <a:ext cx="8831461" cy="53578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543799" indent="-349585" defTabSz="357353">
              <a:spcBef>
                <a:spcPts val="1406"/>
              </a:spcBef>
              <a:defRPr sz="1800"/>
            </a:pPr>
            <a:r>
              <a:rPr lang="en-US" sz="2000" u="sng" dirty="0">
                <a:solidFill>
                  <a:srgbClr val="002060"/>
                </a:solidFill>
              </a:rPr>
              <a:t>https://www.rosettacommons.org/software/license-and-download</a:t>
            </a:r>
            <a:endParaRPr lang="en-US" sz="2000" dirty="0"/>
          </a:p>
          <a:p>
            <a:pPr marL="543799" indent="-349585" defTabSz="357353">
              <a:spcBef>
                <a:spcPts val="1406"/>
              </a:spcBef>
              <a:defRPr sz="1800"/>
            </a:pPr>
            <a:r>
              <a:rPr lang="en-US" sz="2000" dirty="0"/>
              <a:t>Weekly Releases: (e.g. “</a:t>
            </a:r>
            <a:r>
              <a:rPr lang="en-US" sz="2000" dirty="0" smtClean="0"/>
              <a:t>2019.07”</a:t>
            </a:r>
            <a:r>
              <a:rPr lang="en-US" sz="2000" dirty="0"/>
              <a:t>)</a:t>
            </a:r>
          </a:p>
          <a:p>
            <a:pPr marL="856327" lvl="1" indent="-349585" defTabSz="357353">
              <a:spcBef>
                <a:spcPts val="1406"/>
              </a:spcBef>
              <a:defRPr sz="1800"/>
            </a:pPr>
            <a:r>
              <a:rPr lang="en-US" sz="2000" dirty="0"/>
              <a:t>Latest version of the code, released roughly every week</a:t>
            </a:r>
          </a:p>
          <a:p>
            <a:pPr marL="856327" lvl="1" indent="-349585" defTabSz="357353">
              <a:spcBef>
                <a:spcPts val="1406"/>
              </a:spcBef>
              <a:defRPr sz="1800"/>
            </a:pPr>
            <a:r>
              <a:rPr sz="2000" dirty="0"/>
              <a:t>Every revision passes scientific performance tests</a:t>
            </a:r>
            <a:endParaRPr lang="en-US" sz="2000" dirty="0"/>
          </a:p>
          <a:p>
            <a:pPr marL="543799" indent="-349585" defTabSz="357353">
              <a:spcBef>
                <a:spcPts val="1406"/>
              </a:spcBef>
              <a:defRPr sz="1800"/>
            </a:pPr>
            <a:r>
              <a:rPr lang="en-US" sz="2000" dirty="0"/>
              <a:t>Numbered Releases (e.g. “</a:t>
            </a:r>
            <a:r>
              <a:rPr lang="en-US" sz="2000" dirty="0" smtClean="0">
                <a:solidFill>
                  <a:srgbClr val="000000"/>
                </a:solidFill>
              </a:rPr>
              <a:t>3.11</a:t>
            </a:r>
            <a:r>
              <a:rPr lang="en-US" sz="2000" dirty="0" smtClean="0"/>
              <a:t>”)</a:t>
            </a:r>
            <a:endParaRPr lang="en-US" sz="2000" dirty="0"/>
          </a:p>
          <a:p>
            <a:pPr marL="856327" lvl="1" indent="-349585" defTabSz="357353">
              <a:spcBef>
                <a:spcPts val="1406"/>
              </a:spcBef>
              <a:defRPr sz="1800"/>
            </a:pPr>
            <a:r>
              <a:rPr lang="en-US" sz="2000" dirty="0"/>
              <a:t>A weekly release that’s relabeled, released roughly every 6 months</a:t>
            </a:r>
            <a:endParaRPr sz="2000" dirty="0"/>
          </a:p>
          <a:p>
            <a:pPr marL="543799" indent="-349585" defTabSz="357353">
              <a:spcBef>
                <a:spcPts val="1406"/>
              </a:spcBef>
              <a:defRPr sz="1800"/>
            </a:pPr>
            <a:r>
              <a:rPr sz="2000" dirty="0"/>
              <a:t>All tutorials use version </a:t>
            </a:r>
            <a:r>
              <a:rPr lang="en-US" sz="2000" dirty="0" smtClean="0">
                <a:solidFill>
                  <a:srgbClr val="000000"/>
                </a:solidFill>
              </a:rPr>
              <a:t>3.11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543799" indent="-349585" defTabSz="357353">
              <a:spcBef>
                <a:spcPts val="1406"/>
              </a:spcBef>
              <a:defRPr sz="1800"/>
            </a:pPr>
            <a:r>
              <a:rPr lang="en-US" sz="2000" dirty="0" smtClean="0"/>
              <a:t>Links to documentation, forum and </a:t>
            </a:r>
            <a:r>
              <a:rPr lang="en-US" sz="2000" dirty="0"/>
              <a:t>d</a:t>
            </a:r>
            <a:r>
              <a:rPr lang="en-US" sz="2000" dirty="0" smtClean="0"/>
              <a:t>emos</a:t>
            </a:r>
            <a:r>
              <a:rPr lang="en-US" sz="2000" dirty="0"/>
              <a:t>:</a:t>
            </a:r>
          </a:p>
          <a:p>
            <a:pPr marL="815697" lvl="1" indent="-349585" defTabSz="357353">
              <a:spcBef>
                <a:spcPts val="1406"/>
              </a:spcBef>
              <a:defRPr sz="1800"/>
            </a:pPr>
            <a:r>
              <a:rPr lang="en-US" sz="2000" u="sng" dirty="0">
                <a:hlinkClick r:id="rId3"/>
              </a:rPr>
              <a:t>https://www.rosettacommons.org/docs/latest/Home</a:t>
            </a:r>
            <a:endParaRPr lang="en-US" sz="2000" u="sng" dirty="0"/>
          </a:p>
          <a:p>
            <a:pPr marL="815697" lvl="1" indent="-349585" defTabSz="357353">
              <a:spcBef>
                <a:spcPts val="1406"/>
              </a:spcBef>
              <a:defRPr sz="1800"/>
            </a:pPr>
            <a:r>
              <a:rPr lang="en-US" sz="2000" u="sng" dirty="0">
                <a:hlinkClick r:id="rId4"/>
              </a:rPr>
              <a:t>https://www.rosettacommons.org/demos/latest/Home</a:t>
            </a:r>
            <a:endParaRPr lang="en-US" sz="2000" u="sng" dirty="0"/>
          </a:p>
        </p:txBody>
      </p:sp>
      <p:sp>
        <p:nvSpPr>
          <p:cNvPr id="5" name="Shape 91"/>
          <p:cNvSpPr txBox="1">
            <a:spLocks noGrp="1"/>
          </p:cNvSpPr>
          <p:nvPr>
            <p:ph type="title"/>
          </p:nvPr>
        </p:nvSpPr>
        <p:spPr>
          <a:xfrm>
            <a:off x="242782" y="141111"/>
            <a:ext cx="5322522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How do I get Rosetta?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12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27028" y="4062913"/>
            <a:ext cx="1757404" cy="762203"/>
            <a:chOff x="7199246" y="3074305"/>
            <a:chExt cx="1757404" cy="762203"/>
          </a:xfrm>
        </p:grpSpPr>
        <p:sp>
          <p:nvSpPr>
            <p:cNvPr id="5" name="TextBox 4"/>
            <p:cNvSpPr txBox="1"/>
            <p:nvPr/>
          </p:nvSpPr>
          <p:spPr>
            <a:xfrm>
              <a:off x="7199246" y="3074305"/>
              <a:ext cx="1757404" cy="379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Structures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9246" y="3456917"/>
              <a:ext cx="1757404" cy="379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Scores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27028" y="1904979"/>
            <a:ext cx="2743199" cy="1046880"/>
            <a:chOff x="342902" y="3063708"/>
            <a:chExt cx="2743199" cy="1046880"/>
          </a:xfrm>
        </p:grpSpPr>
        <p:sp>
          <p:nvSpPr>
            <p:cNvPr id="7" name="TextBox 6"/>
            <p:cNvSpPr txBox="1"/>
            <p:nvPr/>
          </p:nvSpPr>
          <p:spPr>
            <a:xfrm>
              <a:off x="342902" y="3063708"/>
              <a:ext cx="2743199" cy="379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00"/>
                  </a:solidFill>
                </a:rPr>
                <a:t>Structure/Sequence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2" y="3409673"/>
              <a:ext cx="2743198" cy="379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00"/>
                  </a:solidFill>
                </a:rPr>
                <a:t>Options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2" y="3761775"/>
              <a:ext cx="2743198" cy="3488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000000"/>
                  </a:solidFill>
                </a:rPr>
                <a:t>Application-Specific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44815" y="2977259"/>
            <a:ext cx="1659123" cy="37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Applications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2777" y="1930379"/>
            <a:ext cx="2743199" cy="3367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Input Files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3274377" y="2267092"/>
            <a:ext cx="0" cy="710167"/>
          </a:xfrm>
          <a:prstGeom prst="straightConnector1">
            <a:avLst/>
          </a:prstGeom>
          <a:ln w="76200" cmpd="sng">
            <a:solidFill>
              <a:srgbClr val="2D2DB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5" idx="0"/>
          </p:cNvCxnSpPr>
          <p:nvPr/>
        </p:nvCxnSpPr>
        <p:spPr>
          <a:xfrm flipH="1">
            <a:off x="3274376" y="3356850"/>
            <a:ext cx="1" cy="698535"/>
          </a:xfrm>
          <a:prstGeom prst="straightConnector1">
            <a:avLst/>
          </a:prstGeom>
          <a:ln w="762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5674" y="4055385"/>
            <a:ext cx="1757404" cy="387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Output Files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5589" y="5436227"/>
            <a:ext cx="1917575" cy="37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Analysis Scripts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cxnSp>
        <p:nvCxnSpPr>
          <p:cNvPr id="29" name="Straight Arrow Connector 28"/>
          <p:cNvCxnSpPr>
            <a:stCxn id="15" idx="2"/>
            <a:endCxn id="28" idx="0"/>
          </p:cNvCxnSpPr>
          <p:nvPr/>
        </p:nvCxnSpPr>
        <p:spPr>
          <a:xfrm>
            <a:off x="3274376" y="4442505"/>
            <a:ext cx="1" cy="993722"/>
          </a:xfrm>
          <a:prstGeom prst="straightConnector1">
            <a:avLst/>
          </a:prstGeom>
          <a:ln w="762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11" idx="3"/>
          </p:cNvCxnSpPr>
          <p:nvPr/>
        </p:nvCxnSpPr>
        <p:spPr>
          <a:xfrm flipH="1">
            <a:off x="4645976" y="2094775"/>
            <a:ext cx="681052" cy="3961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1"/>
            <a:endCxn id="15" idx="3"/>
          </p:cNvCxnSpPr>
          <p:nvPr/>
        </p:nvCxnSpPr>
        <p:spPr>
          <a:xfrm flipH="1" flipV="1">
            <a:off x="4153078" y="4248945"/>
            <a:ext cx="1173950" cy="3764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3"/>
          </p:cNvCxnSpPr>
          <p:nvPr/>
        </p:nvCxnSpPr>
        <p:spPr>
          <a:xfrm flipV="1">
            <a:off x="4233164" y="5623768"/>
            <a:ext cx="1073782" cy="2255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27028" y="5436227"/>
            <a:ext cx="2077071" cy="37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sym typeface="Gill Sans"/>
              </a:rPr>
              <a:t>Scientific Results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2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12962"/>
              </p:ext>
            </p:extLst>
          </p:nvPr>
        </p:nvGraphicFramePr>
        <p:xfrm>
          <a:off x="178594" y="1582215"/>
          <a:ext cx="8733234" cy="4886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4391">
                  <a:extLst>
                    <a:ext uri="{9D8B030D-6E8A-4147-A177-3AD203B41FA5}">
                      <a16:colId xmlns:a16="http://schemas.microsoft.com/office/drawing/2014/main" xmlns="" val="993544778"/>
                    </a:ext>
                  </a:extLst>
                </a:gridCol>
                <a:gridCol w="4018843">
                  <a:extLst>
                    <a:ext uri="{9D8B030D-6E8A-4147-A177-3AD203B41FA5}">
                      <a16:colId xmlns:a16="http://schemas.microsoft.com/office/drawing/2014/main" xmlns="" val="4259380916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r>
                        <a:rPr lang="en-US" sz="3000" b="1" dirty="0"/>
                        <a:t>PDB files</a:t>
                      </a: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Silent files</a:t>
                      </a: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585657447"/>
                  </a:ext>
                </a:extLst>
              </a:tr>
              <a:tr h="4350543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International standard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Readable by </a:t>
                      </a:r>
                      <a:r>
                        <a:rPr lang="en-US" sz="2300" dirty="0" err="1"/>
                        <a:t>PyMol</a:t>
                      </a:r>
                      <a:r>
                        <a:rPr lang="en-US" sz="2300" dirty="0"/>
                        <a:t>, MOE, Chimera, </a:t>
                      </a:r>
                      <a:r>
                        <a:rPr lang="en-US" sz="2300" dirty="0" err="1"/>
                        <a:t>etc</a:t>
                      </a:r>
                      <a:endParaRPr lang="en-US" sz="23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One line per atom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Useful for small number of </a:t>
                      </a:r>
                      <a:r>
                        <a:rPr lang="en-US" sz="2300" dirty="0" smtClean="0"/>
                        <a:t>structures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300" dirty="0" smtClean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300" dirty="0" smtClean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300" dirty="0" smtClean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2300" dirty="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700" u="sng" dirty="0" smtClean="0">
                          <a:hlinkClick r:id="rId3"/>
                        </a:rPr>
                        <a:t>www.wwpdb.org</a:t>
                      </a:r>
                      <a:r>
                        <a:rPr lang="en-US" sz="1700" u="sng" dirty="0">
                          <a:hlinkClick r:id="rId3"/>
                        </a:rPr>
                        <a:t>/documentation/file-</a:t>
                      </a:r>
                      <a:r>
                        <a:rPr lang="en-US" sz="1700" u="sng" dirty="0" smtClean="0">
                          <a:hlinkClick r:id="rId3"/>
                        </a:rPr>
                        <a:t>format</a:t>
                      </a:r>
                      <a:endParaRPr lang="en-US" sz="1700" u="sng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Specific to Rosetta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Compact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One line per residue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Useful for archiving many structures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300" dirty="0"/>
                        <a:t>Binary silent files: more compact, but not human-readable</a:t>
                      </a:r>
                    </a:p>
                    <a:p>
                      <a:pPr marL="457200" marR="0" lvl="0" indent="-45720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700" dirty="0" smtClean="0">
                        <a:hlinkClick r:id="rId4"/>
                      </a:endParaRP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700" dirty="0" smtClean="0">
                        <a:hlinkClick r:id="rId4"/>
                      </a:endParaRP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700" dirty="0" smtClean="0">
                          <a:hlinkClick r:id="rId4"/>
                        </a:rPr>
                        <a:t>https</a:t>
                      </a:r>
                      <a:r>
                        <a:rPr lang="en-US" sz="1700" dirty="0">
                          <a:hlinkClick r:id="rId4"/>
                        </a:rPr>
                        <a:t>://www.rosettacommons.org/docs/latest/rosetta_basics/file_types/silent-file</a:t>
                      </a:r>
                      <a:endParaRPr lang="en-US" sz="17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18177627"/>
                  </a:ext>
                </a:extLst>
              </a:tr>
            </a:tbl>
          </a:graphicData>
        </a:graphic>
      </p:graphicFrame>
      <p:sp>
        <p:nvSpPr>
          <p:cNvPr id="5" name="Shape 91"/>
          <p:cNvSpPr txBox="1">
            <a:spLocks noGrp="1"/>
          </p:cNvSpPr>
          <p:nvPr>
            <p:ph type="title"/>
          </p:nvPr>
        </p:nvSpPr>
        <p:spPr>
          <a:xfrm>
            <a:off x="242782" y="141111"/>
            <a:ext cx="6760537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Reading structures into Rosetta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27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run a Rosetta command?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129332" cy="47805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Every command has the same basic layout: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		</a:t>
            </a:r>
            <a:endParaRPr lang="en-US" sz="20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	</a:t>
            </a:r>
            <a:r>
              <a:rPr lang="en-US" sz="2000" dirty="0" smtClean="0">
                <a:solidFill>
                  <a:srgbClr val="FF6600"/>
                </a:solidFill>
              </a:rPr>
              <a:t>	 </a:t>
            </a:r>
            <a:r>
              <a:rPr lang="en-US" sz="2000" dirty="0">
                <a:solidFill>
                  <a:srgbClr val="FF6600"/>
                </a:solidFill>
              </a:rPr>
              <a:t>Path to the application			                </a:t>
            </a:r>
            <a:r>
              <a:rPr lang="en-US" sz="2000" dirty="0" smtClean="0">
                <a:solidFill>
                  <a:schemeClr val="accent6"/>
                </a:solidFill>
              </a:rPr>
              <a:t>Arguments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path_to_rosetta</a:t>
            </a:r>
            <a:r>
              <a:rPr lang="en-US" sz="1800" dirty="0" smtClean="0"/>
              <a:t>&gt;/main/source/bin/&lt;</a:t>
            </a:r>
            <a:r>
              <a:rPr lang="en-US" sz="1800" dirty="0" err="1" smtClean="0"/>
              <a:t>app_name</a:t>
            </a:r>
            <a:r>
              <a:rPr lang="en-US" sz="1800" dirty="0" smtClean="0"/>
              <a:t>&gt;.</a:t>
            </a:r>
            <a:r>
              <a:rPr lang="en-US" sz="1800" dirty="0" err="1" smtClean="0"/>
              <a:t>default.linuxgccrelease</a:t>
            </a:r>
            <a:r>
              <a:rPr lang="en-US" sz="1800" dirty="0" smtClean="0"/>
              <a:t>   </a:t>
            </a:r>
            <a:r>
              <a:rPr lang="mr-IN" sz="1800" dirty="0" smtClean="0"/>
              <a:t>–</a:t>
            </a:r>
            <a:r>
              <a:rPr lang="en-US" sz="1800" dirty="0" smtClean="0"/>
              <a:t>arg1 </a:t>
            </a:r>
            <a:r>
              <a:rPr lang="mr-IN" sz="1800" dirty="0" smtClean="0"/>
              <a:t>–</a:t>
            </a:r>
            <a:r>
              <a:rPr lang="en-US" sz="1800" dirty="0" smtClean="0"/>
              <a:t>arg2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dirty="0"/>
              <a:t>E</a:t>
            </a:r>
            <a:r>
              <a:rPr lang="en-US" sz="2200" dirty="0" smtClean="0"/>
              <a:t>xample for you first Rosetta command: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&lt;</a:t>
            </a:r>
            <a:r>
              <a:rPr lang="en-US" sz="2000" dirty="0" err="1">
                <a:solidFill>
                  <a:srgbClr val="FF6600"/>
                </a:solidFill>
              </a:rPr>
              <a:t>path_to_rosetta</a:t>
            </a:r>
            <a:r>
              <a:rPr lang="en-US" sz="2000" dirty="0">
                <a:solidFill>
                  <a:srgbClr val="FF6600"/>
                </a:solidFill>
              </a:rPr>
              <a:t>&gt;/main/source/bin</a:t>
            </a:r>
            <a:r>
              <a:rPr lang="en-US" sz="2000" dirty="0" smtClean="0">
                <a:solidFill>
                  <a:srgbClr val="FF6600"/>
                </a:solidFill>
              </a:rPr>
              <a:t>/score_jd2.default.linuxgccrelease </a:t>
            </a:r>
            <a:r>
              <a:rPr lang="mr-IN" sz="2000" dirty="0" smtClean="0">
                <a:solidFill>
                  <a:schemeClr val="accent6"/>
                </a:solidFill>
              </a:rPr>
              <a:t>–</a:t>
            </a:r>
            <a:r>
              <a:rPr lang="en-US" sz="2000" dirty="0" err="1" smtClean="0">
                <a:solidFill>
                  <a:schemeClr val="accent6"/>
                </a:solidFill>
              </a:rPr>
              <a:t>in:file:s</a:t>
            </a:r>
            <a:r>
              <a:rPr lang="en-US" sz="2000" dirty="0" smtClean="0">
                <a:solidFill>
                  <a:schemeClr val="accent6"/>
                </a:solidFill>
              </a:rPr>
              <a:t> \ </a:t>
            </a:r>
            <a:r>
              <a:rPr lang="en-US" sz="2000" dirty="0" err="1" smtClean="0">
                <a:solidFill>
                  <a:schemeClr val="accent6"/>
                </a:solidFill>
              </a:rPr>
              <a:t>input_files</a:t>
            </a:r>
            <a:r>
              <a:rPr lang="en-US" sz="2000" dirty="0" smtClean="0">
                <a:solidFill>
                  <a:schemeClr val="accent6"/>
                </a:solidFill>
              </a:rPr>
              <a:t>/test1.pdb </a:t>
            </a:r>
            <a:r>
              <a:rPr lang="mr-IN" sz="2000" dirty="0" smtClean="0">
                <a:solidFill>
                  <a:schemeClr val="accent6"/>
                </a:solidFill>
              </a:rPr>
              <a:t>–</a:t>
            </a:r>
            <a:r>
              <a:rPr lang="en-US" sz="2000" dirty="0" err="1" smtClean="0">
                <a:solidFill>
                  <a:schemeClr val="accent6"/>
                </a:solidFill>
              </a:rPr>
              <a:t>out:file:scorefile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err="1" smtClean="0">
                <a:solidFill>
                  <a:schemeClr val="accent6"/>
                </a:solidFill>
              </a:rPr>
              <a:t>output_files</a:t>
            </a:r>
            <a:r>
              <a:rPr lang="en-US" sz="2000" dirty="0" smtClean="0">
                <a:solidFill>
                  <a:schemeClr val="accent6"/>
                </a:solidFill>
              </a:rPr>
              <a:t>/test1.sc </a:t>
            </a:r>
            <a:r>
              <a:rPr lang="mr-IN" sz="2000" dirty="0" smtClean="0">
                <a:solidFill>
                  <a:schemeClr val="accent6"/>
                </a:solidFill>
              </a:rPr>
              <a:t>–</a:t>
            </a:r>
            <a:r>
              <a:rPr lang="en-US" sz="2000" dirty="0" err="1" smtClean="0">
                <a:solidFill>
                  <a:schemeClr val="accent6"/>
                </a:solidFill>
              </a:rPr>
              <a:t>out:pdb</a:t>
            </a:r>
            <a:r>
              <a:rPr lang="en-US" sz="2000" dirty="0" smtClean="0">
                <a:solidFill>
                  <a:schemeClr val="accent6"/>
                </a:solidFill>
              </a:rPr>
              <a:t> \ </a:t>
            </a:r>
            <a:r>
              <a:rPr lang="en-US" sz="2000" dirty="0" err="1" smtClean="0">
                <a:solidFill>
                  <a:schemeClr val="accent6"/>
                </a:solidFill>
              </a:rPr>
              <a:t>output_files</a:t>
            </a:r>
            <a:r>
              <a:rPr lang="en-US" sz="2000" dirty="0" smtClean="0">
                <a:solidFill>
                  <a:schemeClr val="accent6"/>
                </a:solidFill>
              </a:rPr>
              <a:t>/test1_out.pdb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1768" y="2595676"/>
            <a:ext cx="7467211" cy="541544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18979" y="2595676"/>
            <a:ext cx="1425021" cy="54154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2125" y="5641584"/>
            <a:ext cx="466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**Note: the “\” represents a continuous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800600"/>
          </a:xfrm>
        </p:spPr>
        <p:txBody>
          <a:bodyPr/>
          <a:lstStyle/>
          <a:p>
            <a:r>
              <a:rPr lang="en-US" dirty="0" smtClean="0"/>
              <a:t>Input options: </a:t>
            </a:r>
          </a:p>
          <a:p>
            <a:pPr lvl="1">
              <a:buFont typeface="Wingdings" charset="0"/>
              <a:buChar char="Ø"/>
            </a:pPr>
            <a:r>
              <a:rPr lang="en-US" dirty="0"/>
              <a:t>-</a:t>
            </a:r>
            <a:r>
              <a:rPr lang="en-US" dirty="0" err="1"/>
              <a:t>parser:protocol</a:t>
            </a:r>
            <a:r>
              <a:rPr lang="en-US" dirty="0"/>
              <a:t> </a:t>
            </a:r>
            <a:r>
              <a:rPr lang="en-US" dirty="0" err="1"/>
              <a:t>example.xml</a:t>
            </a:r>
            <a:r>
              <a:rPr lang="en-US" dirty="0"/>
              <a:t> ## </a:t>
            </a:r>
            <a:r>
              <a:rPr lang="en-US" dirty="0" err="1"/>
              <a:t>RosettaScripts</a:t>
            </a:r>
            <a:r>
              <a:rPr lang="en-US" dirty="0"/>
              <a:t> XML </a:t>
            </a:r>
            <a:r>
              <a:rPr lang="en-US" dirty="0" smtClean="0"/>
              <a:t>file</a:t>
            </a:r>
          </a:p>
          <a:p>
            <a:pPr lvl="1">
              <a:buFont typeface="Wingdings" charset="0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in:file:s</a:t>
            </a:r>
            <a:r>
              <a:rPr lang="en-US" dirty="0" smtClean="0"/>
              <a:t> </a:t>
            </a:r>
            <a:r>
              <a:rPr lang="en-US" dirty="0" err="1" smtClean="0"/>
              <a:t>example_in.pdb</a:t>
            </a:r>
            <a:r>
              <a:rPr lang="en-US" dirty="0" smtClean="0"/>
              <a:t>  ## input a PDB structure file</a:t>
            </a:r>
          </a:p>
          <a:p>
            <a:pPr lvl="1">
              <a:buFont typeface="Wingdings" charset="0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in:file:fasta</a:t>
            </a:r>
            <a:r>
              <a:rPr lang="en-US" dirty="0" smtClean="0"/>
              <a:t> </a:t>
            </a:r>
            <a:r>
              <a:rPr lang="en-US" dirty="0" err="1" smtClean="0"/>
              <a:t>example.fasta</a:t>
            </a:r>
            <a:r>
              <a:rPr lang="en-US" dirty="0" smtClean="0"/>
              <a:t> ## input a FASTA sequence file</a:t>
            </a:r>
          </a:p>
          <a:p>
            <a:pPr lvl="1">
              <a:buFont typeface="Wingdings" charset="0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in:file:silent</a:t>
            </a:r>
            <a:r>
              <a:rPr lang="en-US" dirty="0" smtClean="0"/>
              <a:t> </a:t>
            </a:r>
            <a:r>
              <a:rPr lang="en-US" dirty="0" err="1" smtClean="0"/>
              <a:t>example_in.silent</a:t>
            </a:r>
            <a:r>
              <a:rPr lang="en-US" dirty="0" smtClean="0"/>
              <a:t> ## input a Rosetta silent file</a:t>
            </a:r>
          </a:p>
          <a:p>
            <a:pPr lvl="1">
              <a:buFont typeface="Wingdings" charset="0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in:file:extra_res_fa</a:t>
            </a:r>
            <a:r>
              <a:rPr lang="en-US" dirty="0" smtClean="0"/>
              <a:t> </a:t>
            </a:r>
            <a:r>
              <a:rPr lang="en-US" dirty="0" err="1" smtClean="0"/>
              <a:t>example.params</a:t>
            </a:r>
            <a:r>
              <a:rPr lang="en-US" dirty="0" smtClean="0"/>
              <a:t> ## input a parameters file for uncommon compounds</a:t>
            </a:r>
          </a:p>
          <a:p>
            <a:pPr lvl="1">
              <a:buFont typeface="Wingdings" charset="0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nstruct</a:t>
            </a:r>
            <a:r>
              <a:rPr lang="en-US" dirty="0" smtClean="0"/>
              <a:t> 42 ## produce 42 outputs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Output options: 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out:file:silent</a:t>
            </a:r>
            <a:r>
              <a:rPr lang="en-US" dirty="0" smtClean="0"/>
              <a:t> </a:t>
            </a:r>
            <a:r>
              <a:rPr lang="en-US" dirty="0" err="1" smtClean="0"/>
              <a:t>example_out.silent</a:t>
            </a:r>
            <a:r>
              <a:rPr lang="en-US" dirty="0" smtClean="0"/>
              <a:t> ## output structures to silent file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-</a:t>
            </a:r>
            <a:r>
              <a:rPr lang="en-US" dirty="0" err="1" smtClean="0"/>
              <a:t>out:file:scorefile</a:t>
            </a:r>
            <a:r>
              <a:rPr lang="en-US" dirty="0" smtClean="0"/>
              <a:t> </a:t>
            </a:r>
            <a:r>
              <a:rPr lang="en-US" dirty="0" err="1" smtClean="0"/>
              <a:t>example_out.sc</a:t>
            </a:r>
            <a:r>
              <a:rPr lang="en-US" dirty="0" smtClean="0"/>
              <a:t> ## output </a:t>
            </a:r>
            <a:r>
              <a:rPr lang="en-US" dirty="0" err="1" smtClean="0"/>
              <a:t>scorefile</a:t>
            </a:r>
            <a:r>
              <a:rPr lang="en-US" dirty="0" smtClean="0"/>
              <a:t> for run</a:t>
            </a:r>
          </a:p>
        </p:txBody>
      </p:sp>
    </p:spTree>
    <p:extLst>
      <p:ext uri="{BB962C8B-B14F-4D97-AF65-F5344CB8AC3E}">
        <p14:creationId xmlns:p14="http://schemas.microsoft.com/office/powerpoint/2010/main" val="633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-1" b="81043"/>
          <a:stretch/>
        </p:blipFill>
        <p:spPr>
          <a:xfrm>
            <a:off x="43532" y="2219575"/>
            <a:ext cx="9065405" cy="880301"/>
          </a:xfrm>
          <a:prstGeom prst="rect">
            <a:avLst/>
          </a:prstGeom>
        </p:spPr>
      </p:pic>
      <p:sp>
        <p:nvSpPr>
          <p:cNvPr id="7" name="Shape 91"/>
          <p:cNvSpPr txBox="1">
            <a:spLocks noGrp="1"/>
          </p:cNvSpPr>
          <p:nvPr>
            <p:ph type="title"/>
          </p:nvPr>
        </p:nvSpPr>
        <p:spPr>
          <a:xfrm>
            <a:off x="242782" y="141111"/>
            <a:ext cx="7115372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Scores can be found in output </a:t>
            </a:r>
            <a:r>
              <a:rPr lang="en-US" dirty="0" err="1" smtClean="0"/>
              <a:t>scorefiles</a:t>
            </a:r>
            <a:r>
              <a:rPr lang="en-US" dirty="0" smtClean="0"/>
              <a:t> and PDBs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b="53751"/>
          <a:stretch/>
        </p:blipFill>
        <p:spPr>
          <a:xfrm>
            <a:off x="43532" y="4280160"/>
            <a:ext cx="9178320" cy="2068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588" y="1661980"/>
            <a:ext cx="247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output_files</a:t>
            </a:r>
            <a:r>
              <a:rPr lang="en-US" dirty="0" smtClean="0"/>
              <a:t>/test1.sc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228" y="3793824"/>
            <a:ext cx="413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of </a:t>
            </a:r>
            <a:r>
              <a:rPr lang="en-US" dirty="0" err="1" smtClean="0"/>
              <a:t>output_files</a:t>
            </a:r>
            <a:r>
              <a:rPr lang="en-US" dirty="0" smtClean="0"/>
              <a:t>/test1.pdb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76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examples_for_students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verdena"/>
        <a:ea typeface=""/>
        <a:cs typeface=""/>
      </a:majorFont>
      <a:minorFont>
        <a:latin typeface="verd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alk.potx" id="{CBCE8975-D553-4D9A-AC43-9AE5BB7EA06A}" vid="{A2B9BC60-9334-4F0F-84A4-1F486E0033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template_examples_for_students.thmx</Template>
  <TotalTime>38777</TotalTime>
  <Words>979</Words>
  <Application>Microsoft Office PowerPoint</Application>
  <PresentationFormat>On-screen Show (4:3)</PresentationFormat>
  <Paragraphs>280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Gill Sans</vt:lpstr>
      <vt:lpstr>Verdana</vt:lpstr>
      <vt:lpstr>verdena</vt:lpstr>
      <vt:lpstr>verdena (Headings)</vt:lpstr>
      <vt:lpstr>Wingdings</vt:lpstr>
      <vt:lpstr>template_examples_for_students</vt:lpstr>
      <vt:lpstr>Rosetta Basics:  IO and Navigating Rosetta</vt:lpstr>
      <vt:lpstr>Goals for this Talk</vt:lpstr>
      <vt:lpstr>Files for this talk are in ~/rosetta_workshop/tutorials/short_talks/RosettaIO/</vt:lpstr>
      <vt:lpstr>How do I get Rosetta?</vt:lpstr>
      <vt:lpstr>General Workflow</vt:lpstr>
      <vt:lpstr>Reading structures into Rosetta</vt:lpstr>
      <vt:lpstr>How do I run a Rosetta command?</vt:lpstr>
      <vt:lpstr>Common command line arguments</vt:lpstr>
      <vt:lpstr>Scores can be found in output scorefiles and PDBs</vt:lpstr>
      <vt:lpstr>How do I run a Rosetta command?</vt:lpstr>
      <vt:lpstr>PowerPoint Presentation</vt:lpstr>
      <vt:lpstr>PowerPoint Presentation</vt:lpstr>
      <vt:lpstr>Tracer output (log files)</vt:lpstr>
      <vt:lpstr>PowerPoint Presentation</vt:lpstr>
      <vt:lpstr>PowerPoint Presentation</vt:lpstr>
      <vt:lpstr>Basic Rosetta Structure</vt:lpstr>
      <vt:lpstr>PowerPoint Presentation</vt:lpstr>
      <vt:lpstr>PowerPoint Presentation</vt:lpstr>
      <vt:lpstr>PowerPoint Presentation</vt:lpstr>
      <vt:lpstr>Basic Rosetta Structure</vt:lpstr>
      <vt:lpstr>PowerPoint Presentation</vt:lpstr>
      <vt:lpstr>PowerPoint Presentation</vt:lpstr>
      <vt:lpstr>Basic Rosetta Structure</vt:lpstr>
      <vt:lpstr>PowerPoint Presentation</vt:lpstr>
      <vt:lpstr>Basic Rosetta Structure</vt:lpstr>
      <vt:lpstr>PowerPoint Presentation</vt:lpstr>
      <vt:lpstr>Other Rosetta Resources: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Rosetta/IO</dc:title>
  <dc:creator>Shannon Smith</dc:creator>
  <cp:lastModifiedBy>morettr</cp:lastModifiedBy>
  <cp:revision>58</cp:revision>
  <dcterms:created xsi:type="dcterms:W3CDTF">2018-03-13T14:21:58Z</dcterms:created>
  <dcterms:modified xsi:type="dcterms:W3CDTF">2019-12-05T22:52:33Z</dcterms:modified>
</cp:coreProperties>
</file>