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77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364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1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bell">
            <a:extLst>
              <a:ext uri="{FF2B5EF4-FFF2-40B4-BE49-F238E27FC236}">
                <a16:creationId xmlns:a16="http://schemas.microsoft.com/office/drawing/2014/main" id="{E15436E0-38BB-FEC8-CA0B-148DD36F6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667" r="-1" b="-1"/>
          <a:stretch/>
        </p:blipFill>
        <p:spPr>
          <a:xfrm>
            <a:off x="-149" y="-5292"/>
            <a:ext cx="12192149" cy="68632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5E06A5-89B1-CB13-4A3D-5EEDA36A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31611" y="-1331760"/>
            <a:ext cx="6857999" cy="952152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A54814-6D4C-4F65-A5BF-81726689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1750219"/>
            <a:ext cx="4838106" cy="1932461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spc="530" dirty="0">
                <a:solidFill>
                  <a:srgbClr val="FFFFFF"/>
                </a:solidFill>
              </a:rPr>
              <a:t>Hotel cancellations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8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D6DF6-8FA9-E7D3-8A2E-64DE2802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1138D-DF80-B755-11CD-3141295A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6B499B-8B52-F538-4FF3-29C28973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4" y="0"/>
            <a:ext cx="6199802" cy="52708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0549FD-5043-7A35-E326-550C45938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51" y="1918135"/>
            <a:ext cx="6797629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95C27074-5AC8-8EE1-F2A2-75EDC9815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655" b="5758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C5C47D-4B87-B307-F20A-668F2EC1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" y="2000719"/>
            <a:ext cx="9383118" cy="2885057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2400" b="1" spc="530" dirty="0">
                <a:solidFill>
                  <a:srgbClr val="FFFFFF"/>
                </a:solidFill>
              </a:rPr>
              <a:t>A total of </a:t>
            </a:r>
            <a:r>
              <a:rPr lang="en-US" sz="2400" b="1" u="sng" spc="530" dirty="0">
                <a:solidFill>
                  <a:srgbClr val="FFFFFF"/>
                </a:solidFill>
              </a:rPr>
              <a:t>119,390 entries</a:t>
            </a:r>
            <a:r>
              <a:rPr lang="en-US" sz="2400" b="1" spc="530" dirty="0">
                <a:solidFill>
                  <a:srgbClr val="FFFFFF"/>
                </a:solidFill>
              </a:rPr>
              <a:t> spread across:</a:t>
            </a:r>
            <a:br>
              <a:rPr lang="en-US" sz="2400" b="1" spc="530" dirty="0">
                <a:solidFill>
                  <a:srgbClr val="FFFFFF"/>
                </a:solidFill>
              </a:rPr>
            </a:br>
            <a:br>
              <a:rPr lang="en-US" sz="2400" b="1" spc="530" dirty="0">
                <a:solidFill>
                  <a:srgbClr val="FFFFFF"/>
                </a:solidFill>
              </a:rPr>
            </a:br>
            <a:r>
              <a:rPr lang="en-US" sz="2400" b="1" spc="530" dirty="0">
                <a:solidFill>
                  <a:srgbClr val="FFFFFF"/>
                </a:solidFill>
              </a:rPr>
              <a:t>- 36 columns, of which</a:t>
            </a:r>
            <a:br>
              <a:rPr lang="en-US" sz="2400" b="1" spc="530" dirty="0">
                <a:solidFill>
                  <a:srgbClr val="FFFFFF"/>
                </a:solidFill>
              </a:rPr>
            </a:br>
            <a:r>
              <a:rPr lang="en-US" sz="2400" b="1" spc="530" dirty="0">
                <a:solidFill>
                  <a:srgbClr val="FFFFFF"/>
                </a:solidFill>
              </a:rPr>
              <a:t>- 16 are of type object, and</a:t>
            </a:r>
            <a:br>
              <a:rPr lang="en-US" sz="2400" b="1" spc="530" dirty="0">
                <a:solidFill>
                  <a:srgbClr val="FFFFFF"/>
                </a:solidFill>
              </a:rPr>
            </a:br>
            <a:r>
              <a:rPr lang="en-US" sz="2400" b="1" spc="530" dirty="0">
                <a:solidFill>
                  <a:srgbClr val="FFFFFF"/>
                </a:solidFill>
              </a:rPr>
              <a:t>- 20 are numerical of type int64/float64</a:t>
            </a:r>
            <a:br>
              <a:rPr lang="en-US" sz="2400" b="1" spc="530" dirty="0">
                <a:solidFill>
                  <a:srgbClr val="FFFFFF"/>
                </a:solidFill>
              </a:rPr>
            </a:br>
            <a:endParaRPr lang="en-US" sz="2400" b="1" spc="53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6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63ADA815-0B43-CEDC-82A6-245C94EE0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194" b="11135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0E9E08-CBDE-8D31-F9D0-3C46F89E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 dirty="0">
                <a:solidFill>
                  <a:srgbClr val="FFFFFF"/>
                </a:solidFill>
              </a:rPr>
              <a:t>Distribution of the target</a:t>
            </a:r>
          </a:p>
        </p:txBody>
      </p:sp>
    </p:spTree>
    <p:extLst>
      <p:ext uri="{BB962C8B-B14F-4D97-AF65-F5344CB8AC3E}">
        <p14:creationId xmlns:p14="http://schemas.microsoft.com/office/powerpoint/2010/main" val="309483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12FF2-9005-E56B-1405-18BD0136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7690C-E690-6A0A-6430-217EAAAE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9B56B7-4AEC-32BD-CBB7-26095C09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29" y="1611472"/>
            <a:ext cx="602794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4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Typebar ready to print a question mark">
            <a:extLst>
              <a:ext uri="{FF2B5EF4-FFF2-40B4-BE49-F238E27FC236}">
                <a16:creationId xmlns:a16="http://schemas.microsoft.com/office/drawing/2014/main" id="{B7B24E43-BB01-FF77-B676-E43BCE6E5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A6004C-03DA-DA88-1E14-65722299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530" dirty="0">
                <a:solidFill>
                  <a:srgbClr val="FFFFFF"/>
                </a:solidFill>
              </a:rPr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55639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Typebar ready to print a question mark">
            <a:extLst>
              <a:ext uri="{FF2B5EF4-FFF2-40B4-BE49-F238E27FC236}">
                <a16:creationId xmlns:a16="http://schemas.microsoft.com/office/drawing/2014/main" id="{B7B24E43-BB01-FF77-B676-E43BCE6E5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E9FA791-AA4A-A6BB-09A0-F7D7E08D6C38}"/>
              </a:ext>
            </a:extLst>
          </p:cNvPr>
          <p:cNvSpPr/>
          <p:nvPr/>
        </p:nvSpPr>
        <p:spPr>
          <a:xfrm>
            <a:off x="7728332" y="293650"/>
            <a:ext cx="2183063" cy="515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E5F4EA9-2C75-F64B-CFEA-B61905140BC5}"/>
              </a:ext>
            </a:extLst>
          </p:cNvPr>
          <p:cNvSpPr/>
          <p:nvPr/>
        </p:nvSpPr>
        <p:spPr>
          <a:xfrm>
            <a:off x="6405176" y="1243514"/>
            <a:ext cx="5106507" cy="586769"/>
          </a:xfrm>
          <a:prstGeom prst="roundRect">
            <a:avLst/>
          </a:prstGeom>
          <a:solidFill>
            <a:schemeClr val="tx2">
              <a:lumMod val="50000"/>
              <a:lumOff val="50000"/>
              <a:alpha val="7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A6004C-03DA-DA88-1E14-65722299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530" dirty="0">
                <a:solidFill>
                  <a:srgbClr val="FFFFFF"/>
                </a:solidFill>
              </a:rPr>
              <a:t>XGBOOST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AE75EF-0306-FF20-0BD9-EC5A51A5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04" y="4166754"/>
            <a:ext cx="6158340" cy="2155419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7A490C9-E944-3149-3465-4413A62180AC}"/>
              </a:ext>
            </a:extLst>
          </p:cNvPr>
          <p:cNvSpPr/>
          <p:nvPr/>
        </p:nvSpPr>
        <p:spPr>
          <a:xfrm>
            <a:off x="9911395" y="5327374"/>
            <a:ext cx="705678" cy="437322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E847BF-85E2-CEAE-B710-933A7B1435BD}"/>
              </a:ext>
            </a:extLst>
          </p:cNvPr>
          <p:cNvSpPr txBox="1"/>
          <p:nvPr/>
        </p:nvSpPr>
        <p:spPr>
          <a:xfrm>
            <a:off x="7834277" y="330077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Accuracy</a:t>
            </a:r>
            <a:endParaRPr lang="es-ES" sz="2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C9AE0D-EA6F-8017-3D12-4FD90D044577}"/>
              </a:ext>
            </a:extLst>
          </p:cNvPr>
          <p:cNvSpPr txBox="1"/>
          <p:nvPr/>
        </p:nvSpPr>
        <p:spPr>
          <a:xfrm>
            <a:off x="6518030" y="1267183"/>
            <a:ext cx="4993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2. </a:t>
            </a:r>
            <a:r>
              <a:rPr lang="fr-CA" sz="2400" b="1" dirty="0" err="1">
                <a:solidFill>
                  <a:schemeClr val="bg1"/>
                </a:solidFill>
              </a:rPr>
              <a:t>Cancellation</a:t>
            </a:r>
            <a:r>
              <a:rPr lang="fr-CA" sz="2400" b="1" dirty="0">
                <a:solidFill>
                  <a:schemeClr val="bg1"/>
                </a:solidFill>
              </a:rPr>
              <a:t> </a:t>
            </a:r>
            <a:r>
              <a:rPr lang="fr-CA" sz="2400" b="1" dirty="0" err="1">
                <a:solidFill>
                  <a:schemeClr val="bg1"/>
                </a:solidFill>
              </a:rPr>
              <a:t>Prediction</a:t>
            </a:r>
            <a:r>
              <a:rPr lang="fr-CA" sz="2400" b="1" dirty="0">
                <a:solidFill>
                  <a:schemeClr val="bg1"/>
                </a:solidFill>
              </a:rPr>
              <a:t> </a:t>
            </a:r>
            <a:r>
              <a:rPr lang="fr-CA" sz="2400" b="1" dirty="0" err="1">
                <a:solidFill>
                  <a:schemeClr val="bg1"/>
                </a:solidFill>
              </a:rPr>
              <a:t>Precision</a:t>
            </a:r>
            <a:endParaRPr lang="fr-CA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9D7120E-D3CC-F4EE-AEEE-024157002154}"/>
              </a:ext>
            </a:extLst>
          </p:cNvPr>
          <p:cNvSpPr/>
          <p:nvPr/>
        </p:nvSpPr>
        <p:spPr>
          <a:xfrm>
            <a:off x="7417384" y="2194865"/>
            <a:ext cx="3199689" cy="484481"/>
          </a:xfrm>
          <a:prstGeom prst="round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CA15A58-9118-21F1-DAD7-9A8D2F964C5E}"/>
              </a:ext>
            </a:extLst>
          </p:cNvPr>
          <p:cNvSpPr/>
          <p:nvPr/>
        </p:nvSpPr>
        <p:spPr>
          <a:xfrm>
            <a:off x="7804096" y="4917789"/>
            <a:ext cx="705678" cy="437322"/>
          </a:xfrm>
          <a:prstGeom prst="ellipse">
            <a:avLst/>
          </a:prstGeom>
          <a:solidFill>
            <a:schemeClr val="tx2">
              <a:lumMod val="50000"/>
              <a:lumOff val="50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5FA9BEA-D633-34C5-C2A0-B5C12ACC1E05}"/>
              </a:ext>
            </a:extLst>
          </p:cNvPr>
          <p:cNvSpPr/>
          <p:nvPr/>
        </p:nvSpPr>
        <p:spPr>
          <a:xfrm>
            <a:off x="6719777" y="3072814"/>
            <a:ext cx="4306186" cy="523198"/>
          </a:xfrm>
          <a:prstGeom prst="round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D0BA96-081B-3811-9173-1BB6E4415B13}"/>
              </a:ext>
            </a:extLst>
          </p:cNvPr>
          <p:cNvSpPr txBox="1"/>
          <p:nvPr/>
        </p:nvSpPr>
        <p:spPr>
          <a:xfrm>
            <a:off x="7417384" y="2194865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3. </a:t>
            </a:r>
            <a:r>
              <a:rPr lang="es-ES" sz="2400" b="1" dirty="0" err="1">
                <a:solidFill>
                  <a:schemeClr val="bg1"/>
                </a:solidFill>
              </a:rPr>
              <a:t>Cancellation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Recall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4D52D6-98E3-70F2-A91C-9BD1953A3786}"/>
              </a:ext>
            </a:extLst>
          </p:cNvPr>
          <p:cNvSpPr txBox="1"/>
          <p:nvPr/>
        </p:nvSpPr>
        <p:spPr>
          <a:xfrm>
            <a:off x="6864474" y="3114317"/>
            <a:ext cx="679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4. F1-Score for </a:t>
            </a:r>
            <a:r>
              <a:rPr lang="fr-CA" sz="2400" b="1" dirty="0" err="1">
                <a:solidFill>
                  <a:schemeClr val="bg1"/>
                </a:solidFill>
              </a:rPr>
              <a:t>Cancellations</a:t>
            </a:r>
            <a:endParaRPr lang="fr-CA" sz="24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898A1B8-AE1C-7E8D-626C-BC429F1514BE}"/>
              </a:ext>
            </a:extLst>
          </p:cNvPr>
          <p:cNvSpPr/>
          <p:nvPr/>
        </p:nvSpPr>
        <p:spPr>
          <a:xfrm>
            <a:off x="8882299" y="4911318"/>
            <a:ext cx="705678" cy="437322"/>
          </a:xfrm>
          <a:prstGeom prst="ellipse">
            <a:avLst/>
          </a:prstGeom>
          <a:solidFill>
            <a:srgbClr val="FF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51A9B7-BC5A-7425-7D4D-3DA8934BD31A}"/>
              </a:ext>
            </a:extLst>
          </p:cNvPr>
          <p:cNvSpPr/>
          <p:nvPr/>
        </p:nvSpPr>
        <p:spPr>
          <a:xfrm>
            <a:off x="9928603" y="4892403"/>
            <a:ext cx="705678" cy="437322"/>
          </a:xfrm>
          <a:prstGeom prst="ellipse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68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7" grpId="0" animBg="1"/>
      <p:bldP spid="8" grpId="0"/>
      <p:bldP spid="10" grpId="0"/>
      <p:bldP spid="25" grpId="0" animBg="1"/>
      <p:bldP spid="11" grpId="0" animBg="1"/>
      <p:bldP spid="26" grpId="0" animBg="1"/>
      <p:bldP spid="13" grpId="0"/>
      <p:bldP spid="19" grpId="0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8B253D28-BBA1-D5F2-87DB-8C7AC479D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483" b="9247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88B6F3-D391-E427-3E9F-089217B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24" y="1951634"/>
            <a:ext cx="4349276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spc="530" dirty="0">
                <a:solidFill>
                  <a:srgbClr val="FFFFFF"/>
                </a:solidFill>
              </a:rPr>
              <a:t>How to Avoid cancellations?</a:t>
            </a:r>
          </a:p>
        </p:txBody>
      </p:sp>
    </p:spTree>
    <p:extLst>
      <p:ext uri="{BB962C8B-B14F-4D97-AF65-F5344CB8AC3E}">
        <p14:creationId xmlns:p14="http://schemas.microsoft.com/office/powerpoint/2010/main" val="298193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0DC611-43CC-753C-B002-A2D013464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C325F-3509-0B2D-86A7-3E997BB86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88B6F3-D391-E427-3E9F-089217B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1" y="4763885"/>
            <a:ext cx="4988104" cy="182324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spc="530" dirty="0">
                <a:solidFill>
                  <a:srgbClr val="FFFFFF"/>
                </a:solidFill>
              </a:rPr>
              <a:t>How to Avoid cancellations?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1" y="952500"/>
            <a:ext cx="5592908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2402 w 9985794"/>
              <a:gd name="connsiteY0" fmla="*/ 1804410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2402" y="1804410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8B253D28-BBA1-D5F2-87DB-8C7AC479D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9313" r="25356" b="-1"/>
          <a:stretch/>
        </p:blipFill>
        <p:spPr>
          <a:xfrm>
            <a:off x="7534651" y="10"/>
            <a:ext cx="4657349" cy="6857990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54017AC-84BD-5F94-E7FF-262A61951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91" b="2"/>
          <a:stretch/>
        </p:blipFill>
        <p:spPr>
          <a:xfrm>
            <a:off x="20" y="10"/>
            <a:ext cx="7534631" cy="68579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51C7D90-B7D3-8FBA-D747-530B2CDDFB8C}"/>
              </a:ext>
            </a:extLst>
          </p:cNvPr>
          <p:cNvCxnSpPr>
            <a:cxnSpLocks/>
          </p:cNvCxnSpPr>
          <p:nvPr/>
        </p:nvCxnSpPr>
        <p:spPr>
          <a:xfrm>
            <a:off x="487680" y="270869"/>
            <a:ext cx="386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1C66258-6D7E-DD07-CFFE-D84BF8AEFCCC}"/>
              </a:ext>
            </a:extLst>
          </p:cNvPr>
          <p:cNvCxnSpPr>
            <a:cxnSpLocks/>
          </p:cNvCxnSpPr>
          <p:nvPr/>
        </p:nvCxnSpPr>
        <p:spPr>
          <a:xfrm>
            <a:off x="487680" y="423269"/>
            <a:ext cx="386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97095CF-0676-D29F-6CD3-C38712310D24}"/>
              </a:ext>
            </a:extLst>
          </p:cNvPr>
          <p:cNvCxnSpPr>
            <a:cxnSpLocks/>
          </p:cNvCxnSpPr>
          <p:nvPr/>
        </p:nvCxnSpPr>
        <p:spPr>
          <a:xfrm flipV="1">
            <a:off x="487680" y="565509"/>
            <a:ext cx="386080" cy="162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F034B19-8AA3-AD63-B694-7E21DE044DCB}"/>
              </a:ext>
            </a:extLst>
          </p:cNvPr>
          <p:cNvCxnSpPr>
            <a:cxnSpLocks/>
          </p:cNvCxnSpPr>
          <p:nvPr/>
        </p:nvCxnSpPr>
        <p:spPr>
          <a:xfrm flipV="1">
            <a:off x="624840" y="658891"/>
            <a:ext cx="49784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E8EB811-E0A5-4D86-2A86-00DD895D40E1}"/>
              </a:ext>
            </a:extLst>
          </p:cNvPr>
          <p:cNvCxnSpPr>
            <a:cxnSpLocks/>
          </p:cNvCxnSpPr>
          <p:nvPr/>
        </p:nvCxnSpPr>
        <p:spPr>
          <a:xfrm>
            <a:off x="1229360" y="754285"/>
            <a:ext cx="386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03F467-C05C-60E8-BF44-1C9440EA86C9}"/>
              </a:ext>
            </a:extLst>
          </p:cNvPr>
          <p:cNvCxnSpPr>
            <a:cxnSpLocks/>
          </p:cNvCxnSpPr>
          <p:nvPr/>
        </p:nvCxnSpPr>
        <p:spPr>
          <a:xfrm flipV="1">
            <a:off x="873760" y="971304"/>
            <a:ext cx="386080" cy="97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2D4D751-8264-74F9-E3E0-F35178F9E4E9}"/>
              </a:ext>
            </a:extLst>
          </p:cNvPr>
          <p:cNvCxnSpPr>
            <a:cxnSpLocks/>
          </p:cNvCxnSpPr>
          <p:nvPr/>
        </p:nvCxnSpPr>
        <p:spPr>
          <a:xfrm flipV="1">
            <a:off x="680720" y="839534"/>
            <a:ext cx="454661" cy="103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9758F71-14E8-999A-6764-3D8F7E743DC7}"/>
              </a:ext>
            </a:extLst>
          </p:cNvPr>
          <p:cNvCxnSpPr>
            <a:cxnSpLocks/>
          </p:cNvCxnSpPr>
          <p:nvPr/>
        </p:nvCxnSpPr>
        <p:spPr>
          <a:xfrm>
            <a:off x="1229360" y="1068836"/>
            <a:ext cx="381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AFF5271-061A-32DA-F16A-E39BD81D293D}"/>
              </a:ext>
            </a:extLst>
          </p:cNvPr>
          <p:cNvCxnSpPr>
            <a:cxnSpLocks/>
          </p:cNvCxnSpPr>
          <p:nvPr/>
        </p:nvCxnSpPr>
        <p:spPr>
          <a:xfrm>
            <a:off x="720091" y="1204318"/>
            <a:ext cx="4406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1848A30-54B3-A073-CDE8-5DF27A1430D3}"/>
              </a:ext>
            </a:extLst>
          </p:cNvPr>
          <p:cNvCxnSpPr>
            <a:cxnSpLocks/>
          </p:cNvCxnSpPr>
          <p:nvPr/>
        </p:nvCxnSpPr>
        <p:spPr>
          <a:xfrm>
            <a:off x="1610360" y="1301196"/>
            <a:ext cx="4406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EA52FC9-1711-03FB-3E3C-E0A5D508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87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4ACF04-9344-C020-5B88-647BCD66D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1625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FC25F9-E235-2997-FFAD-473CF47D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277" y="2398143"/>
            <a:ext cx="4954137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spc="53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EA52FC9-1711-03FB-3E3C-E0A5D508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87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4ACF04-9344-C020-5B88-647BCD66D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1625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FC25F9-E235-2997-FFAD-473CF47D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1219200"/>
            <a:ext cx="10406197" cy="3836065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tackle the issue of hotel booking cancellations</a:t>
            </a:r>
            <a:br>
              <a:rPr lang="en-US" sz="4000" b="1" dirty="0">
                <a:solidFill>
                  <a:schemeClr val="bg1"/>
                </a:solidFill>
              </a:rPr>
            </a:br>
            <a:endParaRPr lang="en-US" sz="4000" b="1" spc="53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2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2BF475BD-F500-F235-B7E4-0D6987BC5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340" b="7074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BCAD15-3800-F9EF-B889-5EED82DB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2498288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spc="530" dirty="0">
                <a:solidFill>
                  <a:srgbClr val="FFFFFF"/>
                </a:solidFill>
              </a:rPr>
              <a:t>WHY?</a:t>
            </a:r>
            <a:r>
              <a:rPr lang="en-US" sz="4800" spc="530" dirty="0">
                <a:solidFill>
                  <a:srgbClr val="FFFFFF"/>
                </a:solidFill>
              </a:rPr>
              <a:t> </a:t>
            </a:r>
            <a:br>
              <a:rPr lang="en-US" sz="4800" spc="530" dirty="0">
                <a:solidFill>
                  <a:srgbClr val="FFFFFF"/>
                </a:solidFill>
              </a:rPr>
            </a:br>
            <a:endParaRPr lang="en-US" sz="4800" spc="53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8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2BF475BD-F500-F235-B7E4-0D6987BC5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340" b="7074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BCAD15-3800-F9EF-B889-5EED82DB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19" y="2335729"/>
            <a:ext cx="4781003" cy="1850192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UNDERSTAND HOW A CANCELLATION CAN BE AVOIDED</a:t>
            </a:r>
            <a:br>
              <a:rPr lang="en-US" sz="3200" spc="530" dirty="0">
                <a:solidFill>
                  <a:srgbClr val="FFFFFF"/>
                </a:solidFill>
              </a:rPr>
            </a:br>
            <a:endParaRPr lang="en-US" sz="3200" spc="53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5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CB25AC52-A56F-CF0A-157E-3DB072BEE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13F37F-3AC5-E301-E592-211D36F2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277" y="2398143"/>
            <a:ext cx="4954137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spc="530" dirty="0">
                <a:solidFill>
                  <a:srgbClr val="FFFFFF"/>
                </a:solidFill>
              </a:rPr>
              <a:t>How?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CB25AC52-A56F-CF0A-157E-3DB072BEE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058"/>
            <a:ext cx="12191978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385C18C-C6E1-BF2C-1367-FB73BE50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64922"/>
            <a:ext cx="4539955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13F37F-3AC5-E301-E592-211D36F2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48" y="1882278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spc="530" dirty="0">
                <a:solidFill>
                  <a:srgbClr val="FFFFFF"/>
                </a:solidFill>
              </a:rPr>
              <a:t>by building a model to predict whether a reservation will be canceled (1) or not (0)</a:t>
            </a:r>
          </a:p>
        </p:txBody>
      </p:sp>
    </p:spTree>
    <p:extLst>
      <p:ext uri="{BB962C8B-B14F-4D97-AF65-F5344CB8AC3E}">
        <p14:creationId xmlns:p14="http://schemas.microsoft.com/office/powerpoint/2010/main" val="372551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dels if molecules in science classroom">
            <a:extLst>
              <a:ext uri="{FF2B5EF4-FFF2-40B4-BE49-F238E27FC236}">
                <a16:creationId xmlns:a16="http://schemas.microsoft.com/office/drawing/2014/main" id="{82A4D35D-30EC-7547-D1B8-FCAA6E0BC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2" r="-1" b="-1"/>
          <a:stretch/>
        </p:blipFill>
        <p:spPr>
          <a:xfrm>
            <a:off x="-149" y="-5291"/>
            <a:ext cx="1219214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5E06A5-89B1-CB13-4A3D-5EEDA36A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1625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08D723-1E55-12E2-9336-30E91436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38" y="2365535"/>
            <a:ext cx="5143500" cy="211634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spc="530" dirty="0">
                <a:solidFill>
                  <a:srgbClr val="FFFFFF"/>
                </a:solidFill>
              </a:rPr>
              <a:t>SUPERVISED MODEL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Graph">
            <a:extLst>
              <a:ext uri="{FF2B5EF4-FFF2-40B4-BE49-F238E27FC236}">
                <a16:creationId xmlns:a16="http://schemas.microsoft.com/office/drawing/2014/main" id="{C7A1A03F-3B39-98B0-5D10-5A5DE342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674" b="6326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240114-3634-9116-2887-06ADB04A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530" dirty="0">
                <a:solidFill>
                  <a:srgbClr val="FFFFFF"/>
                </a:solidFill>
              </a:rPr>
              <a:t>DESCRIPTION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872976645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5AD15D-9FB2-4D98-ACE4-718B47D2E88B}">
  <we:reference id="4b785c87-866c-4bad-85d8-5d1ae467ac9a" version="3.14.0.0" store="EXCatalog" storeType="EXCatalog"/>
  <we:alternateReferences>
    <we:reference id="WA104381909" version="3.14.0.0" store="fr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118</Words>
  <Application>Microsoft Office PowerPoint</Application>
  <PresentationFormat>Grand écran</PresentationFormat>
  <Paragraphs>19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Goudy Old Style</vt:lpstr>
      <vt:lpstr>Univers Light</vt:lpstr>
      <vt:lpstr>PoiseVTI</vt:lpstr>
      <vt:lpstr>Hotel cancellations</vt:lpstr>
      <vt:lpstr>problem</vt:lpstr>
      <vt:lpstr>tackle the issue of hotel booking cancellations </vt:lpstr>
      <vt:lpstr>WHY?  </vt:lpstr>
      <vt:lpstr>UNDERSTAND HOW A CANCELLATION CAN BE AVOIDED </vt:lpstr>
      <vt:lpstr>How?</vt:lpstr>
      <vt:lpstr>by building a model to predict whether a reservation will be canceled (1) or not (0)</vt:lpstr>
      <vt:lpstr>SUPERVISED MODEL</vt:lpstr>
      <vt:lpstr>DESCRIPTION OF THE DATASET</vt:lpstr>
      <vt:lpstr>Présentation PowerPoint</vt:lpstr>
      <vt:lpstr>A total of 119,390 entries spread across:  - 36 columns, of which - 16 are of type object, and - 20 are numerical of type int64/float64 </vt:lpstr>
      <vt:lpstr>Distribution of the target</vt:lpstr>
      <vt:lpstr>Présentation PowerPoint</vt:lpstr>
      <vt:lpstr>XGBOOST</vt:lpstr>
      <vt:lpstr>XGBOOST</vt:lpstr>
      <vt:lpstr>How to Avoid cancellations?</vt:lpstr>
      <vt:lpstr>How to Avoid cancellations?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cancellations</dc:title>
  <dc:creator>Samuel Fabien Seuru</dc:creator>
  <cp:lastModifiedBy>Samuel Fabien Seuru</cp:lastModifiedBy>
  <cp:revision>6</cp:revision>
  <dcterms:created xsi:type="dcterms:W3CDTF">2024-04-10T07:03:53Z</dcterms:created>
  <dcterms:modified xsi:type="dcterms:W3CDTF">2024-04-10T08:11:05Z</dcterms:modified>
</cp:coreProperties>
</file>