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312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7939CA5-E3BD-4F44-960A-D5066116F67F}" type="datetimeFigureOut">
              <a:rPr lang="fr-BE" smtClean="0"/>
              <a:t>23-02-19</a:t>
            </a:fld>
            <a:endParaRPr lang="fr-BE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fr-BE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1D913DC-286C-45E0-B7FD-41B9F1106E20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7939CA5-E3BD-4F44-960A-D5066116F67F}" type="datetimeFigureOut">
              <a:rPr lang="fr-BE" smtClean="0"/>
              <a:t>23-02-19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1D913DC-286C-45E0-B7FD-41B9F1106E20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7939CA5-E3BD-4F44-960A-D5066116F67F}" type="datetimeFigureOut">
              <a:rPr lang="fr-BE" smtClean="0"/>
              <a:t>23-02-19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1D913DC-286C-45E0-B7FD-41B9F1106E20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7939CA5-E3BD-4F44-960A-D5066116F67F}" type="datetimeFigureOut">
              <a:rPr lang="fr-BE" smtClean="0"/>
              <a:t>23-02-19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1D913DC-286C-45E0-B7FD-41B9F1106E20}" type="slidenum">
              <a:rPr lang="fr-BE" smtClean="0"/>
              <a:t>‹#›</a:t>
            </a:fld>
            <a:endParaRPr lang="fr-BE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7939CA5-E3BD-4F44-960A-D5066116F67F}" type="datetimeFigureOut">
              <a:rPr lang="fr-BE" smtClean="0"/>
              <a:t>23-02-19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1D913DC-286C-45E0-B7FD-41B9F1106E20}" type="slidenum">
              <a:rPr lang="fr-BE" smtClean="0"/>
              <a:t>‹#›</a:t>
            </a:fld>
            <a:endParaRPr lang="fr-BE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7939CA5-E3BD-4F44-960A-D5066116F67F}" type="datetimeFigureOut">
              <a:rPr lang="fr-BE" smtClean="0"/>
              <a:t>23-02-19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1D913DC-286C-45E0-B7FD-41B9F1106E20}" type="slidenum">
              <a:rPr lang="fr-BE" smtClean="0"/>
              <a:t>‹#›</a:t>
            </a:fld>
            <a:endParaRPr lang="fr-BE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7939CA5-E3BD-4F44-960A-D5066116F67F}" type="datetimeFigureOut">
              <a:rPr lang="fr-BE" smtClean="0"/>
              <a:t>23-02-19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1D913DC-286C-45E0-B7FD-41B9F1106E20}" type="slidenum">
              <a:rPr lang="fr-BE" smtClean="0"/>
              <a:t>‹#›</a:t>
            </a:fld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7939CA5-E3BD-4F44-960A-D5066116F67F}" type="datetimeFigureOut">
              <a:rPr lang="fr-BE" smtClean="0"/>
              <a:t>23-02-19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1D913DC-286C-45E0-B7FD-41B9F1106E20}" type="slidenum">
              <a:rPr lang="fr-BE" smtClean="0"/>
              <a:t>‹#›</a:t>
            </a:fld>
            <a:endParaRPr lang="fr-B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7939CA5-E3BD-4F44-960A-D5066116F67F}" type="datetimeFigureOut">
              <a:rPr lang="fr-BE" smtClean="0"/>
              <a:t>23-02-19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1D913DC-286C-45E0-B7FD-41B9F1106E20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7939CA5-E3BD-4F44-960A-D5066116F67F}" type="datetimeFigureOut">
              <a:rPr lang="fr-BE" smtClean="0"/>
              <a:t>23-02-19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1D913DC-286C-45E0-B7FD-41B9F1106E20}" type="slidenum">
              <a:rPr lang="fr-BE" smtClean="0"/>
              <a:t>‹#›</a:t>
            </a:fld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7939CA5-E3BD-4F44-960A-D5066116F67F}" type="datetimeFigureOut">
              <a:rPr lang="fr-BE" smtClean="0"/>
              <a:t>23-02-19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1D913DC-286C-45E0-B7FD-41B9F1106E20}" type="slidenum">
              <a:rPr lang="fr-BE" smtClean="0"/>
              <a:t>‹#›</a:t>
            </a:fld>
            <a:endParaRPr lang="fr-B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7939CA5-E3BD-4F44-960A-D5066116F67F}" type="datetimeFigureOut">
              <a:rPr lang="fr-BE" smtClean="0"/>
              <a:t>23-02-19</a:t>
            </a:fld>
            <a:endParaRPr lang="fr-BE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fr-BE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1D913DC-286C-45E0-B7FD-41B9F1106E20}" type="slidenum">
              <a:rPr lang="fr-BE" smtClean="0"/>
              <a:t>‹#›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BE" dirty="0" err="1">
                <a:effectLst/>
              </a:rPr>
              <a:t>Luxury</a:t>
            </a:r>
            <a:r>
              <a:rPr lang="fr-BE" dirty="0">
                <a:effectLst/>
              </a:rPr>
              <a:t> </a:t>
            </a:r>
            <a:r>
              <a:rPr lang="fr-BE" dirty="0" err="1">
                <a:effectLst/>
              </a:rPr>
              <a:t>furniture</a:t>
            </a:r>
            <a:r>
              <a:rPr lang="fr-BE" dirty="0">
                <a:effectLst/>
              </a:rPr>
              <a:t> in Brussels (</a:t>
            </a:r>
            <a:r>
              <a:rPr lang="fr-BE" dirty="0" err="1">
                <a:effectLst/>
              </a:rPr>
              <a:t>Belgium</a:t>
            </a:r>
            <a:r>
              <a:rPr lang="fr-BE" dirty="0" smtClean="0">
                <a:effectLst/>
              </a:rPr>
              <a:t>)</a:t>
            </a:r>
            <a:endParaRPr lang="fr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BE" dirty="0"/>
              <a:t>Marketing </a:t>
            </a:r>
            <a:r>
              <a:rPr lang="fr-BE" dirty="0" err="1"/>
              <a:t>campaign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24229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09728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An international seller of luxury furnishing wants to:</a:t>
            </a:r>
            <a:endParaRPr lang="fr-BE" sz="2000" dirty="0">
              <a:solidFill>
                <a:srgbClr val="0070C0"/>
              </a:solidFill>
            </a:endParaRPr>
          </a:p>
          <a:p>
            <a:pPr lvl="0"/>
            <a:r>
              <a:rPr lang="en-US" sz="1800" dirty="0"/>
              <a:t>launch a marketing campaign in Belgium </a:t>
            </a:r>
            <a:endParaRPr lang="fr-BE" sz="1800" dirty="0"/>
          </a:p>
          <a:p>
            <a:r>
              <a:rPr lang="en-US" sz="1800" dirty="0"/>
              <a:t>create a few stores in Belgium (if it estimates the market is not packed yet of similar stores</a:t>
            </a:r>
            <a:r>
              <a:rPr lang="en-US" sz="1800" dirty="0" smtClean="0"/>
              <a:t>)</a:t>
            </a:r>
          </a:p>
          <a:p>
            <a:pPr marL="109728" indent="0">
              <a:buNone/>
            </a:pPr>
            <a:endParaRPr lang="en-US" sz="2000" dirty="0"/>
          </a:p>
          <a:p>
            <a:pPr marL="109728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The potential customers share the following features:</a:t>
            </a:r>
            <a:endParaRPr lang="fr-BE" sz="2000" dirty="0">
              <a:solidFill>
                <a:srgbClr val="0070C0"/>
              </a:solidFill>
            </a:endParaRPr>
          </a:p>
          <a:p>
            <a:pPr lvl="0"/>
            <a:r>
              <a:rPr lang="en-US" sz="1800" dirty="0"/>
              <a:t>Age: 18-44 years</a:t>
            </a:r>
            <a:endParaRPr lang="fr-BE" sz="1800" dirty="0"/>
          </a:p>
          <a:p>
            <a:pPr lvl="0"/>
            <a:r>
              <a:rPr lang="en-US" sz="1800" dirty="0"/>
              <a:t>High propensity to buy luxury furniture’s assessed based on  housing price </a:t>
            </a:r>
            <a:endParaRPr lang="fr-BE" sz="1800" dirty="0"/>
          </a:p>
          <a:p>
            <a:r>
              <a:rPr lang="en-US" sz="1800" dirty="0"/>
              <a:t>Owner of the housing (these are assumed to be more likely to buy luxury furniture’s)</a:t>
            </a:r>
            <a:endParaRPr lang="fr-BE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Business Case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404827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09728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The explanatory variables we will look at are:</a:t>
            </a:r>
            <a:endParaRPr lang="fr-BE" sz="2000" dirty="0">
              <a:solidFill>
                <a:srgbClr val="0070C0"/>
              </a:solidFill>
            </a:endParaRPr>
          </a:p>
          <a:p>
            <a:pPr lvl="0"/>
            <a:r>
              <a:rPr lang="en-US" sz="1600" dirty="0"/>
              <a:t>'Population 18-44': </a:t>
            </a:r>
            <a:endParaRPr lang="en-US" sz="1600" dirty="0" smtClean="0"/>
          </a:p>
          <a:p>
            <a:pPr lvl="1"/>
            <a:r>
              <a:rPr lang="en-US" sz="1200" dirty="0" smtClean="0"/>
              <a:t>the </a:t>
            </a:r>
            <a:r>
              <a:rPr lang="en-US" sz="1200" dirty="0"/>
              <a:t>number of persons in the neighbor(</a:t>
            </a:r>
            <a:r>
              <a:rPr lang="en-US" sz="1200" dirty="0" err="1"/>
              <a:t>i.e</a:t>
            </a:r>
            <a:r>
              <a:rPr lang="en-US" sz="1200" dirty="0"/>
              <a:t>; postal code) which have an age we deem is comprised in our target range</a:t>
            </a:r>
            <a:endParaRPr lang="fr-BE" sz="1200" dirty="0"/>
          </a:p>
          <a:p>
            <a:pPr lvl="0"/>
            <a:r>
              <a:rPr lang="en-US" sz="1600" dirty="0"/>
              <a:t>'</a:t>
            </a:r>
            <a:r>
              <a:rPr lang="en-US" sz="1600" dirty="0" err="1"/>
              <a:t>N_Proprio</a:t>
            </a:r>
            <a:r>
              <a:rPr lang="en-US" sz="1600" dirty="0"/>
              <a:t>': </a:t>
            </a:r>
            <a:endParaRPr lang="en-US" sz="1600" dirty="0" smtClean="0"/>
          </a:p>
          <a:p>
            <a:pPr lvl="1"/>
            <a:r>
              <a:rPr lang="en-US" sz="1200" dirty="0" smtClean="0"/>
              <a:t>the </a:t>
            </a:r>
            <a:r>
              <a:rPr lang="en-US" sz="1200" dirty="0"/>
              <a:t>number of housing owners: we assume housing owners are wealthy people which are likely to invest in high-end furniture (people that rent a place are less likely to buy expensive furniture as we assume they are less likely to stay in their housing for long term)</a:t>
            </a:r>
            <a:endParaRPr lang="fr-BE" sz="1200" dirty="0"/>
          </a:p>
          <a:p>
            <a:pPr lvl="0"/>
            <a:r>
              <a:rPr lang="en-US" sz="1600" dirty="0"/>
              <a:t>,'&gt;40KEUR: </a:t>
            </a:r>
            <a:endParaRPr lang="en-US" sz="1600" dirty="0" smtClean="0"/>
          </a:p>
          <a:p>
            <a:pPr lvl="1"/>
            <a:r>
              <a:rPr lang="en-US" sz="1200" dirty="0" smtClean="0"/>
              <a:t>the </a:t>
            </a:r>
            <a:r>
              <a:rPr lang="en-US" sz="1200" dirty="0"/>
              <a:t>number of people that earn more than 40k€/year in the neighbor. We assume people that earn less are less likely to buy expensive furniture</a:t>
            </a:r>
            <a:endParaRPr lang="fr-BE" sz="1200" dirty="0"/>
          </a:p>
          <a:p>
            <a:pPr lvl="0"/>
            <a:r>
              <a:rPr lang="en-US" sz="1600" dirty="0"/>
              <a:t>','</a:t>
            </a:r>
            <a:r>
              <a:rPr lang="en-US" sz="1600" dirty="0" err="1"/>
              <a:t>AvgPrice</a:t>
            </a:r>
            <a:r>
              <a:rPr lang="en-US" sz="1600" dirty="0"/>
              <a:t>': </a:t>
            </a:r>
            <a:endParaRPr lang="en-US" sz="1600" dirty="0" smtClean="0"/>
          </a:p>
          <a:p>
            <a:pPr lvl="1"/>
            <a:r>
              <a:rPr lang="en-US" sz="1200" dirty="0" smtClean="0"/>
              <a:t>a </a:t>
            </a:r>
            <a:r>
              <a:rPr lang="en-US" sz="1200" dirty="0"/>
              <a:t>measure to assess the propensity and capacity of the population to buy expensive </a:t>
            </a:r>
            <a:r>
              <a:rPr lang="en-US" sz="1200" dirty="0" err="1"/>
              <a:t>furntirues</a:t>
            </a:r>
            <a:r>
              <a:rPr lang="en-US" sz="1200" dirty="0"/>
              <a:t> is the </a:t>
            </a:r>
            <a:r>
              <a:rPr lang="en-US" sz="1200" dirty="0" err="1"/>
              <a:t>avgprice</a:t>
            </a:r>
            <a:r>
              <a:rPr lang="en-US" sz="1200" dirty="0"/>
              <a:t> of their house </a:t>
            </a:r>
            <a:endParaRPr lang="fr-BE" sz="1200" dirty="0"/>
          </a:p>
          <a:p>
            <a:pPr lvl="2"/>
            <a:r>
              <a:rPr lang="en-US" sz="1200" dirty="0"/>
              <a:t>we assume the higher the price, the bigger the house and hence the more furniture will be bought.</a:t>
            </a:r>
            <a:endParaRPr lang="fr-BE" sz="1200" dirty="0"/>
          </a:p>
          <a:p>
            <a:pPr lvl="2"/>
            <a:r>
              <a:rPr lang="en-US" sz="1200" dirty="0"/>
              <a:t>We assume the higher the price, the richer are the inhabitants</a:t>
            </a:r>
            <a:endParaRPr lang="fr-BE" sz="1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The data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846601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09728" indent="0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Unsupervised Machine Learning, K-means</a:t>
            </a:r>
          </a:p>
          <a:p>
            <a:pPr marL="109728" indent="0">
              <a:buNone/>
            </a:pPr>
            <a:endParaRPr lang="en-US" sz="2000" dirty="0" smtClean="0">
              <a:solidFill>
                <a:srgbClr val="0070C0"/>
              </a:solidFill>
            </a:endParaRPr>
          </a:p>
          <a:p>
            <a:pPr marL="109728" indent="0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Why?</a:t>
            </a:r>
            <a:endParaRPr lang="fr-BE" sz="2000" dirty="0">
              <a:solidFill>
                <a:srgbClr val="0070C0"/>
              </a:solidFill>
            </a:endParaRPr>
          </a:p>
          <a:p>
            <a:pPr lvl="0"/>
            <a:r>
              <a:rPr lang="en-US" sz="1600" dirty="0" smtClean="0"/>
              <a:t>We want to segment </a:t>
            </a:r>
            <a:r>
              <a:rPr lang="en-US" sz="1600" dirty="0"/>
              <a:t>the population based on </a:t>
            </a:r>
            <a:r>
              <a:rPr lang="en-US" sz="1600" dirty="0" smtClean="0"/>
              <a:t>the variables discussed in the previous slide</a:t>
            </a:r>
          </a:p>
          <a:p>
            <a:pPr lvl="0"/>
            <a:r>
              <a:rPr lang="en-US" sz="1600" dirty="0"/>
              <a:t>We </a:t>
            </a:r>
            <a:r>
              <a:rPr lang="en-US" sz="1600" dirty="0"/>
              <a:t>do not have any indication on whether their propensity to buy is high or low. This is the reason why we use unsupervised ML technique</a:t>
            </a:r>
            <a:endParaRPr lang="en-US" sz="1600" dirty="0"/>
          </a:p>
          <a:p>
            <a:pPr lvl="0"/>
            <a:endParaRPr lang="fr-BE" sz="1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The </a:t>
            </a:r>
            <a:r>
              <a:rPr lang="fr-BE" dirty="0" err="1" smtClean="0"/>
              <a:t>method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639738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3528" y="1399049"/>
            <a:ext cx="4147381" cy="5026563"/>
          </a:xfrm>
        </p:spPr>
        <p:txBody>
          <a:bodyPr>
            <a:noAutofit/>
          </a:bodyPr>
          <a:lstStyle/>
          <a:p>
            <a:pPr lvl="0"/>
            <a:r>
              <a:rPr lang="en-US" sz="1200" b="1" dirty="0"/>
              <a:t>Label_0 (low potential)</a:t>
            </a:r>
            <a:r>
              <a:rPr lang="en-US" sz="1200" dirty="0"/>
              <a:t> : lowest number of young people and do not seem really wealthy: lowest # of 18-44y people, lowest number of </a:t>
            </a:r>
            <a:r>
              <a:rPr lang="en-US" sz="1200" dirty="0" err="1"/>
              <a:t>proprio</a:t>
            </a:r>
            <a:r>
              <a:rPr lang="en-US" sz="1200" dirty="0"/>
              <a:t> lowest # of salary &gt;40kEUR and lowest </a:t>
            </a:r>
            <a:r>
              <a:rPr lang="en-US" sz="1200" dirty="0" err="1"/>
              <a:t>avg</a:t>
            </a:r>
            <a:r>
              <a:rPr lang="en-US" sz="1200" dirty="0"/>
              <a:t> price of houses</a:t>
            </a:r>
            <a:endParaRPr lang="fr-BE" sz="1200" dirty="0"/>
          </a:p>
          <a:p>
            <a:pPr lvl="0"/>
            <a:r>
              <a:rPr lang="en-US" sz="1200" b="1" dirty="0"/>
              <a:t>Label_1 (med-high potential – YELLOW CIRCLE)</a:t>
            </a:r>
            <a:r>
              <a:rPr lang="en-US" sz="1200" dirty="0"/>
              <a:t>: Highest number of young people and relatively wealthy (based on </a:t>
            </a:r>
            <a:r>
              <a:rPr lang="en-US" sz="1200" dirty="0" err="1"/>
              <a:t>avg</a:t>
            </a:r>
            <a:r>
              <a:rPr lang="en-US" sz="1200" dirty="0"/>
              <a:t> price of houses)): 1st for young people, first for # owners , first for # of salary &gt;40kEUR but people seem to live in average in less pricy homes ( we assume therefore less propensity to buy expensive </a:t>
            </a:r>
            <a:r>
              <a:rPr lang="en-US" sz="1200" dirty="0" err="1"/>
              <a:t>furnitures</a:t>
            </a:r>
            <a:r>
              <a:rPr lang="en-US" sz="1200" dirty="0"/>
              <a:t> than people in Cluster labelled 2). </a:t>
            </a:r>
            <a:endParaRPr lang="fr-BE" sz="1200" dirty="0"/>
          </a:p>
          <a:p>
            <a:pPr lvl="0"/>
            <a:r>
              <a:rPr lang="en-US" sz="1200" b="1" dirty="0"/>
              <a:t>Label_2 (high potential – RED CIRCLE)</a:t>
            </a:r>
            <a:r>
              <a:rPr lang="en-US" sz="1200" dirty="0"/>
              <a:t>: Wealthy (based on </a:t>
            </a:r>
            <a:r>
              <a:rPr lang="en-US" sz="1200" dirty="0" err="1"/>
              <a:t>avgprice</a:t>
            </a:r>
            <a:r>
              <a:rPr lang="en-US" sz="1200" dirty="0"/>
              <a:t> of houses and # of &gt;40kEUR salary) but few young people: above Label 0 for # of young people and number of owners, second for # of salary &gt;40kEUR and first for </a:t>
            </a:r>
            <a:r>
              <a:rPr lang="en-US" sz="1200" dirty="0" err="1"/>
              <a:t>avg</a:t>
            </a:r>
            <a:r>
              <a:rPr lang="en-US" sz="1200" dirty="0"/>
              <a:t> price house</a:t>
            </a:r>
            <a:endParaRPr lang="fr-BE" sz="1200" dirty="0"/>
          </a:p>
          <a:p>
            <a:pPr lvl="0"/>
            <a:endParaRPr lang="fr-BE" sz="1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 err="1" smtClean="0"/>
              <a:t>Results</a:t>
            </a:r>
            <a:r>
              <a:rPr lang="fr-BE" dirty="0" smtClean="0"/>
              <a:t>(1/2) (cluster of </a:t>
            </a:r>
            <a:r>
              <a:rPr lang="fr-BE" dirty="0" err="1" smtClean="0"/>
              <a:t>customers</a:t>
            </a:r>
            <a:r>
              <a:rPr lang="fr-BE" dirty="0" smtClean="0"/>
              <a:t>)</a:t>
            </a:r>
            <a:endParaRPr lang="fr-B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909" y="2119129"/>
            <a:ext cx="4456113" cy="383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542917" y="1399049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err="1" smtClean="0"/>
              <a:t>Map</a:t>
            </a:r>
            <a:r>
              <a:rPr lang="fr-BE" dirty="0" smtClean="0"/>
              <a:t> of Brussels 20 « Commune »</a:t>
            </a:r>
            <a:endParaRPr lang="fr-BE" dirty="0"/>
          </a:p>
        </p:txBody>
      </p:sp>
      <p:sp>
        <p:nvSpPr>
          <p:cNvPr id="6" name="Rectangle 5"/>
          <p:cNvSpPr/>
          <p:nvPr/>
        </p:nvSpPr>
        <p:spPr>
          <a:xfrm>
            <a:off x="4770392" y="6160635"/>
            <a:ext cx="3857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dirty="0" smtClean="0"/>
              <a:t>Commune=Postal code in french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152480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sz="3600" dirty="0" err="1" smtClean="0"/>
              <a:t>Results</a:t>
            </a:r>
            <a:r>
              <a:rPr lang="fr-BE" sz="3600" dirty="0" smtClean="0"/>
              <a:t>(2/2) (</a:t>
            </a:r>
            <a:r>
              <a:rPr lang="fr-BE" sz="3600" dirty="0" err="1" smtClean="0"/>
              <a:t>Potential</a:t>
            </a:r>
            <a:r>
              <a:rPr lang="fr-BE" sz="3600" dirty="0" smtClean="0"/>
              <a:t> </a:t>
            </a:r>
            <a:r>
              <a:rPr lang="fr-BE" sz="3600" dirty="0" err="1" smtClean="0"/>
              <a:t>competitors</a:t>
            </a:r>
            <a:r>
              <a:rPr lang="fr-BE" sz="3600" dirty="0" smtClean="0"/>
              <a:t>)</a:t>
            </a:r>
            <a:endParaRPr lang="fr-BE" sz="3600" dirty="0"/>
          </a:p>
        </p:txBody>
      </p:sp>
      <p:sp>
        <p:nvSpPr>
          <p:cNvPr id="6" name="Rectangle 5"/>
          <p:cNvSpPr/>
          <p:nvPr/>
        </p:nvSpPr>
        <p:spPr>
          <a:xfrm>
            <a:off x="4770392" y="6160635"/>
            <a:ext cx="3857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dirty="0" smtClean="0"/>
              <a:t>Commune=Postal code in french</a:t>
            </a:r>
            <a:endParaRPr lang="fr-BE" dirty="0"/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611560" y="1700808"/>
            <a:ext cx="7488832" cy="3451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529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sz="3600" dirty="0" smtClean="0"/>
              <a:t>Discussion</a:t>
            </a:r>
            <a:endParaRPr lang="fr-BE" sz="3600" dirty="0"/>
          </a:p>
        </p:txBody>
      </p:sp>
      <p:sp>
        <p:nvSpPr>
          <p:cNvPr id="6" name="Rectangle 5"/>
          <p:cNvSpPr/>
          <p:nvPr/>
        </p:nvSpPr>
        <p:spPr>
          <a:xfrm>
            <a:off x="5055485" y="6374077"/>
            <a:ext cx="3857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dirty="0" smtClean="0"/>
              <a:t>Commune=Postal code in french</a:t>
            </a:r>
            <a:endParaRPr lang="fr-BE" dirty="0"/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25963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fr-BE" sz="2000" dirty="0" smtClean="0">
                <a:solidFill>
                  <a:srgbClr val="0070C0"/>
                </a:solidFill>
              </a:rPr>
              <a:t>Location for the marketing </a:t>
            </a:r>
            <a:r>
              <a:rPr lang="fr-BE" sz="2000" dirty="0" err="1" smtClean="0">
                <a:solidFill>
                  <a:srgbClr val="0070C0"/>
                </a:solidFill>
              </a:rPr>
              <a:t>campaign</a:t>
            </a:r>
            <a:endParaRPr lang="fr-BE" sz="2000" dirty="0" smtClean="0">
              <a:solidFill>
                <a:srgbClr val="0070C0"/>
              </a:solidFill>
            </a:endParaRPr>
          </a:p>
          <a:p>
            <a:r>
              <a:rPr lang="fr-BE" sz="2000" dirty="0" smtClean="0"/>
              <a:t>Yellow cluster vs </a:t>
            </a:r>
            <a:r>
              <a:rPr lang="fr-BE" sz="2000" dirty="0" err="1" smtClean="0"/>
              <a:t>Red</a:t>
            </a:r>
            <a:r>
              <a:rPr lang="fr-BE" sz="2000" dirty="0" smtClean="0"/>
              <a:t> Cluster?</a:t>
            </a:r>
          </a:p>
          <a:p>
            <a:pPr marL="365760" lvl="1" indent="0">
              <a:buNone/>
            </a:pPr>
            <a:r>
              <a:rPr lang="en-US" sz="1600" dirty="0"/>
              <a:t>On one hand Label_2 seems to include the most wealthy people, but on the other hand, there is a lower amount of people earning &gt;40k than for </a:t>
            </a:r>
            <a:r>
              <a:rPr lang="en-US" sz="1600" dirty="0" smtClean="0"/>
              <a:t>Label_1.</a:t>
            </a:r>
          </a:p>
          <a:p>
            <a:pPr marL="109728" indent="0"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>Marketing</a:t>
            </a:r>
            <a:endParaRPr lang="en-US" sz="2400" dirty="0">
              <a:solidFill>
                <a:srgbClr val="0070C0"/>
              </a:solidFill>
            </a:endParaRPr>
          </a:p>
          <a:p>
            <a:r>
              <a:rPr lang="en-US" sz="1800" dirty="0"/>
              <a:t>For the launch of our store, we cannot afford to target several locations. We have to choose one location. So which on to choose?</a:t>
            </a:r>
            <a:endParaRPr lang="fr-BE" sz="1800" dirty="0"/>
          </a:p>
          <a:p>
            <a:pPr lvl="0"/>
            <a:r>
              <a:rPr lang="en-US" sz="1800" dirty="0"/>
              <a:t>All in all, we still recommend to target Label_2 neighborhood - as they seem to be the wealthiest and have still a significant amount of population earning &gt;40kEUR .</a:t>
            </a:r>
            <a:endParaRPr lang="fr-BE" sz="2400" dirty="0"/>
          </a:p>
          <a:p>
            <a:pPr lvl="0"/>
            <a:r>
              <a:rPr lang="en-US" sz="1800" dirty="0"/>
              <a:t>We recommend to target a location which is close to other Label_2Neigborhood</a:t>
            </a:r>
            <a:endParaRPr lang="fr-BE" sz="2400" dirty="0"/>
          </a:p>
          <a:p>
            <a:r>
              <a:rPr lang="en-US" sz="1800" dirty="0"/>
              <a:t>We recommend to target a location which has low number of competitor in radius 5km</a:t>
            </a:r>
            <a:endParaRPr lang="en-US" sz="3200" dirty="0" smtClean="0"/>
          </a:p>
          <a:p>
            <a:pPr marL="365760" lvl="1" indent="0">
              <a:buNone/>
            </a:pPr>
            <a:endParaRPr lang="en-US" sz="1100" dirty="0" smtClean="0"/>
          </a:p>
          <a:p>
            <a:pPr marL="365760" lvl="1" indent="0">
              <a:buNone/>
            </a:pPr>
            <a:endParaRPr lang="en-US" sz="1100" dirty="0">
              <a:solidFill>
                <a:srgbClr val="0070C0"/>
              </a:solidFill>
            </a:endParaRPr>
          </a:p>
          <a:p>
            <a:pPr marL="365760" lvl="1" indent="0">
              <a:buNone/>
            </a:pPr>
            <a:endParaRPr lang="fr-BE" sz="1100" dirty="0" smtClean="0">
              <a:solidFill>
                <a:srgbClr val="0070C0"/>
              </a:solidFill>
            </a:endParaRPr>
          </a:p>
          <a:p>
            <a:pPr marL="109728" indent="0">
              <a:buNone/>
            </a:pPr>
            <a:endParaRPr lang="en-US" sz="1100" dirty="0"/>
          </a:p>
          <a:p>
            <a:pPr lvl="0"/>
            <a:endParaRPr lang="fr-BE" sz="1200" dirty="0"/>
          </a:p>
        </p:txBody>
      </p:sp>
    </p:spTree>
    <p:extLst>
      <p:ext uri="{BB962C8B-B14F-4D97-AF65-F5344CB8AC3E}">
        <p14:creationId xmlns:p14="http://schemas.microsoft.com/office/powerpoint/2010/main" val="1301370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sz="3600" dirty="0" smtClean="0"/>
              <a:t>Conclusion</a:t>
            </a:r>
            <a:endParaRPr lang="fr-BE" sz="3600" dirty="0"/>
          </a:p>
        </p:txBody>
      </p:sp>
      <p:sp>
        <p:nvSpPr>
          <p:cNvPr id="6" name="Rectangle 5"/>
          <p:cNvSpPr/>
          <p:nvPr/>
        </p:nvSpPr>
        <p:spPr>
          <a:xfrm>
            <a:off x="5055485" y="6374077"/>
            <a:ext cx="3857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dirty="0" smtClean="0"/>
              <a:t>Commune=Postal code in french</a:t>
            </a:r>
            <a:endParaRPr lang="fr-BE" dirty="0"/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4035904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fr-BE" sz="2000" dirty="0" smtClean="0">
                <a:solidFill>
                  <a:srgbClr val="0070C0"/>
                </a:solidFill>
              </a:rPr>
              <a:t>Marketing </a:t>
            </a:r>
            <a:r>
              <a:rPr lang="fr-BE" sz="2000" dirty="0" err="1" smtClean="0">
                <a:solidFill>
                  <a:srgbClr val="0070C0"/>
                </a:solidFill>
              </a:rPr>
              <a:t>campaign</a:t>
            </a:r>
            <a:r>
              <a:rPr lang="fr-BE" sz="2000" dirty="0" smtClean="0">
                <a:solidFill>
                  <a:srgbClr val="0070C0"/>
                </a:solidFill>
              </a:rPr>
              <a:t> in </a:t>
            </a:r>
            <a:r>
              <a:rPr lang="fr-BE" sz="2000" dirty="0" err="1" smtClean="0">
                <a:solidFill>
                  <a:srgbClr val="0070C0"/>
                </a:solidFill>
              </a:rPr>
              <a:t>Red</a:t>
            </a:r>
            <a:r>
              <a:rPr lang="fr-BE" sz="2000" dirty="0" smtClean="0">
                <a:solidFill>
                  <a:srgbClr val="0070C0"/>
                </a:solidFill>
              </a:rPr>
              <a:t> and Yellow Clusters</a:t>
            </a:r>
          </a:p>
          <a:p>
            <a:r>
              <a:rPr lang="en-US" sz="2000" dirty="0"/>
              <a:t>For the marketing campaign, we can afford to target several locations</a:t>
            </a:r>
            <a:r>
              <a:rPr lang="en-US" sz="2000" dirty="0" smtClean="0"/>
              <a:t>. Therefore</a:t>
            </a:r>
            <a:r>
              <a:rPr lang="en-US" sz="2000" dirty="0"/>
              <a:t>, we will target all </a:t>
            </a:r>
            <a:r>
              <a:rPr lang="en-US" sz="2000" dirty="0" err="1"/>
              <a:t>neigbors</a:t>
            </a:r>
            <a:r>
              <a:rPr lang="en-US" sz="2000" dirty="0"/>
              <a:t> located in Red and Yellow zone</a:t>
            </a:r>
            <a:r>
              <a:rPr lang="en-US" sz="2000" dirty="0" smtClean="0"/>
              <a:t>.</a:t>
            </a:r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r>
              <a:rPr lang="fr-BE" sz="2000" dirty="0" err="1">
                <a:solidFill>
                  <a:srgbClr val="0070C0"/>
                </a:solidFill>
              </a:rPr>
              <a:t>Launch</a:t>
            </a:r>
            <a:r>
              <a:rPr lang="fr-BE" sz="2000" dirty="0">
                <a:solidFill>
                  <a:srgbClr val="0070C0"/>
                </a:solidFill>
              </a:rPr>
              <a:t> of a store in ‘Auderghem </a:t>
            </a:r>
            <a:r>
              <a:rPr lang="fr-BE" sz="2000" dirty="0" smtClean="0">
                <a:solidFill>
                  <a:srgbClr val="0070C0"/>
                </a:solidFill>
              </a:rPr>
              <a:t>’</a:t>
            </a:r>
            <a:endParaRPr lang="en-US" sz="2000" dirty="0" smtClean="0"/>
          </a:p>
          <a:p>
            <a:r>
              <a:rPr lang="en-US" sz="2000" dirty="0"/>
              <a:t>relatively low number of competitor (only 2) and is clustered in the Label_2 (high potential –red) </a:t>
            </a:r>
            <a:r>
              <a:rPr lang="en-US" sz="2000" dirty="0" smtClean="0"/>
              <a:t>zone</a:t>
            </a:r>
            <a:endParaRPr lang="en-US" sz="1600" dirty="0">
              <a:solidFill>
                <a:srgbClr val="0070C0"/>
              </a:solidFill>
            </a:endParaRPr>
          </a:p>
          <a:p>
            <a:pPr marL="365760" lvl="1" indent="0">
              <a:buNone/>
            </a:pPr>
            <a:endParaRPr lang="fr-BE" sz="1600" dirty="0" smtClean="0">
              <a:solidFill>
                <a:srgbClr val="0070C0"/>
              </a:solidFill>
            </a:endParaRPr>
          </a:p>
          <a:p>
            <a:pPr marL="109728" indent="0">
              <a:buNone/>
            </a:pPr>
            <a:endParaRPr lang="en-US" sz="1600" dirty="0"/>
          </a:p>
          <a:p>
            <a:pPr lvl="0"/>
            <a:endParaRPr lang="fr-BE" sz="1200" dirty="0"/>
          </a:p>
        </p:txBody>
      </p:sp>
    </p:spTree>
    <p:extLst>
      <p:ext uri="{BB962C8B-B14F-4D97-AF65-F5344CB8AC3E}">
        <p14:creationId xmlns:p14="http://schemas.microsoft.com/office/powerpoint/2010/main" val="18896751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16</TotalTime>
  <Words>683</Words>
  <Application>Microsoft Office PowerPoint</Application>
  <PresentationFormat>On-screen Show (4:3)</PresentationFormat>
  <Paragraphs>58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Concourse</vt:lpstr>
      <vt:lpstr>Luxury furniture in Brussels (Belgium)</vt:lpstr>
      <vt:lpstr>Business Case</vt:lpstr>
      <vt:lpstr>The data</vt:lpstr>
      <vt:lpstr>The method</vt:lpstr>
      <vt:lpstr>Results(1/2) (cluster of customers)</vt:lpstr>
      <vt:lpstr>Results(2/2) (Potential competitors)</vt:lpstr>
      <vt:lpstr>Discussion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Luxury furniture in Brussels (Belgium)</dc:title>
  <dc:creator>Samuel Dan Silber</dc:creator>
  <cp:lastModifiedBy>Samuel Dan Silber</cp:lastModifiedBy>
  <cp:revision>3</cp:revision>
  <dcterms:created xsi:type="dcterms:W3CDTF">2019-02-23T09:22:46Z</dcterms:created>
  <dcterms:modified xsi:type="dcterms:W3CDTF">2019-02-23T09:39:07Z</dcterms:modified>
</cp:coreProperties>
</file>