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58" r:id="rId5"/>
    <p:sldId id="259" r:id="rId6"/>
    <p:sldId id="260" r:id="rId7"/>
    <p:sldId id="262" r:id="rId8"/>
    <p:sldId id="261" r:id="rId9"/>
    <p:sldId id="263" r:id="rId10"/>
    <p:sldId id="265" r:id="rId11"/>
    <p:sldId id="270" r:id="rId12"/>
    <p:sldId id="269" r:id="rId1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SHERRER LUNA FLORES" initials="SSLF" lastIdx="2" clrIdx="0">
    <p:extLst>
      <p:ext uri="{19B8F6BF-5375-455C-9EA6-DF929625EA0E}">
        <p15:presenceInfo xmlns:p15="http://schemas.microsoft.com/office/powerpoint/2012/main" userId="S-1-5-21-2350560824-2578356321-3663253770-12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56" y="1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013884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91" name="Shape 91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0" r:id="rId8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pt-BR/docs/Learn/JavaScript/First_steps/O_que_e_JavaScrip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703052" y="801958"/>
            <a:ext cx="7772400" cy="118637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4000" dirty="0" smtClean="0"/>
              <a:t>CURSO BÁSICO</a:t>
            </a:r>
            <a:br>
              <a:rPr lang="pt-BR" sz="4000" dirty="0" smtClean="0"/>
            </a:br>
            <a:r>
              <a:rPr lang="pt-BR" sz="4000" dirty="0" smtClean="0"/>
              <a:t>DESENVOLVIMENTO WEB</a:t>
            </a:r>
            <a:endParaRPr lang="pt-BR" sz="3200" dirty="0"/>
          </a:p>
        </p:txBody>
      </p:sp>
      <p:sp>
        <p:nvSpPr>
          <p:cNvPr id="7" name="Shape 122"/>
          <p:cNvSpPr/>
          <p:nvPr/>
        </p:nvSpPr>
        <p:spPr>
          <a:xfrm>
            <a:off x="2049366" y="1988335"/>
            <a:ext cx="5079772" cy="1"/>
          </a:xfrm>
          <a:prstGeom prst="line">
            <a:avLst/>
          </a:prstGeom>
          <a:ln w="28575">
            <a:solidFill>
              <a:srgbClr val="11A79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" name="CaixaDeTexto 1"/>
          <p:cNvSpPr txBox="1"/>
          <p:nvPr/>
        </p:nvSpPr>
        <p:spPr>
          <a:xfrm>
            <a:off x="371589" y="2260121"/>
            <a:ext cx="8556751" cy="28315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Objetivo</a:t>
            </a:r>
          </a:p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Construir uma aplicação utilizando Angular,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Typescript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Bootstrap</a:t>
            </a:r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 Server,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Asp.Net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Core</a:t>
            </a:r>
            <a:endParaRPr kumimoji="0" lang="pt-BR" sz="1600" b="0" i="0" u="none" strike="noStrike" cap="none" spc="0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Conteúdo</a:t>
            </a:r>
          </a:p>
          <a:p>
            <a:pPr marL="342900" lvl="8" indent="-342900">
              <a:buFont typeface="+mj-lt"/>
              <a:buAutoNum type="arabicPeriod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Introdução ao HTML e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8" indent="-342900">
              <a:buFont typeface="+mj-lt"/>
              <a:buAutoNum type="arabicPeriod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Frameworks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8" indent="-342900">
              <a:buFont typeface="+mj-lt"/>
              <a:buAutoNum type="arabicPeriod"/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Bootstrap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8" indent="-342900">
              <a:buFont typeface="+mj-lt"/>
              <a:buAutoNum type="arabicPeriod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Banco de dados SQL Server</a:t>
            </a:r>
          </a:p>
          <a:p>
            <a:pPr marL="342900" lvl="8" indent="-342900">
              <a:buFont typeface="+mj-lt"/>
              <a:buAutoNum type="arabicPeriod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ASP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.net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Core</a:t>
            </a:r>
          </a:p>
          <a:p>
            <a:pPr marL="342900" lvl="8" indent="-342900">
              <a:buFont typeface="+mj-lt"/>
              <a:buAutoNum type="arabicPeriod"/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Angular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Resultado de imagem para angula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134" y="3049438"/>
            <a:ext cx="1023004" cy="102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185" y="3049438"/>
            <a:ext cx="1023004" cy="102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015" y="4306019"/>
            <a:ext cx="941292" cy="7856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Frameworks </a:t>
            </a:r>
            <a:r>
              <a:rPr lang="pt-BR" dirty="0" err="1"/>
              <a:t>Javascript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4" y="2576646"/>
            <a:ext cx="88201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574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de ambiente</a:t>
            </a:r>
            <a:endParaRPr lang="pt-BR" dirty="0"/>
          </a:p>
        </p:txBody>
      </p:sp>
      <p:pic>
        <p:nvPicPr>
          <p:cNvPr id="1026" name="Picture 2" descr="Resultado de imagem para .net cor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264" y="2445010"/>
            <a:ext cx="1630392" cy="144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vscod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687" y="2445010"/>
            <a:ext cx="1448081" cy="144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656" y="4264233"/>
            <a:ext cx="2169031" cy="144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927" y="4883084"/>
            <a:ext cx="1509073" cy="150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33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97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World </a:t>
            </a:r>
            <a:r>
              <a:rPr lang="pt-BR" dirty="0" err="1"/>
              <a:t>Wide</a:t>
            </a:r>
            <a:r>
              <a:rPr lang="pt-BR" dirty="0"/>
              <a:t> Web</a:t>
            </a:r>
          </a:p>
        </p:txBody>
      </p:sp>
      <p:pic>
        <p:nvPicPr>
          <p:cNvPr id="2054" name="Picture 6" descr="Resultado de imagem para timeline world wide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79531"/>
            <a:ext cx="8094617" cy="433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4803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World </a:t>
            </a:r>
            <a:r>
              <a:rPr lang="pt-BR" dirty="0" err="1"/>
              <a:t>Wide</a:t>
            </a:r>
            <a:r>
              <a:rPr lang="pt-BR" dirty="0"/>
              <a:t> Web</a:t>
            </a:r>
          </a:p>
        </p:txBody>
      </p:sp>
      <p:pic>
        <p:nvPicPr>
          <p:cNvPr id="2052" name="Picture 4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33" y="1484812"/>
            <a:ext cx="7777934" cy="437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622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Básica do HTML</a:t>
            </a:r>
            <a:endParaRPr lang="pt-BR" dirty="0"/>
          </a:p>
        </p:txBody>
      </p:sp>
      <p:sp>
        <p:nvSpPr>
          <p:cNvPr id="6" name="Seta para a direita listrada 5"/>
          <p:cNvSpPr/>
          <p:nvPr/>
        </p:nvSpPr>
        <p:spPr>
          <a:xfrm>
            <a:off x="3539957" y="3499429"/>
            <a:ext cx="488715" cy="384562"/>
          </a:xfrm>
          <a:prstGeom prst="striped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498" y="2186760"/>
            <a:ext cx="2968603" cy="30099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3" y="2186760"/>
            <a:ext cx="3325828" cy="3009900"/>
          </a:xfrm>
          <a:prstGeom prst="rect">
            <a:avLst/>
          </a:prstGeom>
        </p:spPr>
      </p:pic>
      <p:cxnSp>
        <p:nvCxnSpPr>
          <p:cNvPr id="17" name="Conector de seta reta 16"/>
          <p:cNvCxnSpPr/>
          <p:nvPr/>
        </p:nvCxnSpPr>
        <p:spPr>
          <a:xfrm>
            <a:off x="247828" y="2606467"/>
            <a:ext cx="17092" cy="217063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Conector de seta reta 18"/>
          <p:cNvCxnSpPr/>
          <p:nvPr/>
        </p:nvCxnSpPr>
        <p:spPr>
          <a:xfrm>
            <a:off x="632389" y="2794475"/>
            <a:ext cx="17091" cy="40165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Conector de seta reta 21"/>
          <p:cNvCxnSpPr/>
          <p:nvPr/>
        </p:nvCxnSpPr>
        <p:spPr>
          <a:xfrm>
            <a:off x="692209" y="3614871"/>
            <a:ext cx="8546" cy="96567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9002664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Web (</a:t>
            </a:r>
            <a:r>
              <a:rPr lang="pt-BR" dirty="0" err="1" smtClean="0"/>
              <a:t>báááásica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408355"/>
            <a:ext cx="5676900" cy="298132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98064" y="3785787"/>
            <a:ext cx="103169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ClientSide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698763" y="3970452"/>
            <a:ext cx="108939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ServerSide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1874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"/>
          </p:nvPr>
        </p:nvSpPr>
        <p:spPr>
          <a:xfrm>
            <a:off x="457200" y="1510469"/>
            <a:ext cx="7366474" cy="4505770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pt-BR" sz="2000" b="1" dirty="0">
                <a:solidFill>
                  <a:schemeClr val="tx1"/>
                </a:solidFill>
              </a:rPr>
              <a:t>B</a:t>
            </a:r>
            <a:r>
              <a:rPr lang="pt-BR" sz="2000" dirty="0">
                <a:solidFill>
                  <a:schemeClr val="tx1"/>
                </a:solidFill>
              </a:rPr>
              <a:t>rowser </a:t>
            </a:r>
            <a:r>
              <a:rPr lang="pt-BR" sz="2000" b="1" dirty="0" err="1" smtClean="0">
                <a:solidFill>
                  <a:schemeClr val="tx1"/>
                </a:solidFill>
              </a:rPr>
              <a:t>O</a:t>
            </a:r>
            <a:r>
              <a:rPr lang="pt-BR" sz="2000" dirty="0" err="1" smtClean="0">
                <a:solidFill>
                  <a:schemeClr val="tx1"/>
                </a:solidFill>
              </a:rPr>
              <a:t>bject</a:t>
            </a:r>
            <a:r>
              <a:rPr lang="pt-BR" sz="2000" dirty="0">
                <a:solidFill>
                  <a:schemeClr val="tx1"/>
                </a:solidFill>
              </a:rPr>
              <a:t> </a:t>
            </a:r>
            <a:r>
              <a:rPr lang="pt-BR" sz="2000" b="1" dirty="0" err="1" smtClean="0">
                <a:solidFill>
                  <a:schemeClr val="tx1"/>
                </a:solidFill>
              </a:rPr>
              <a:t>M</a:t>
            </a:r>
            <a:r>
              <a:rPr lang="pt-BR" sz="2000" dirty="0" err="1" smtClean="0">
                <a:solidFill>
                  <a:schemeClr val="tx1"/>
                </a:solidFill>
              </a:rPr>
              <a:t>odel</a:t>
            </a:r>
            <a:r>
              <a:rPr lang="pt-BR" sz="2000" dirty="0" smtClean="0">
                <a:solidFill>
                  <a:schemeClr val="tx1"/>
                </a:solidFill>
              </a:rPr>
              <a:t/>
            </a:r>
            <a:br>
              <a:rPr lang="pt-BR" sz="2000" dirty="0" smtClean="0">
                <a:solidFill>
                  <a:schemeClr val="tx1"/>
                </a:solidFill>
              </a:rPr>
            </a:br>
            <a:r>
              <a:rPr lang="pt-BR" sz="2000" dirty="0" smtClean="0">
                <a:solidFill>
                  <a:schemeClr val="tx1"/>
                </a:solidFill>
              </a:rPr>
              <a:t>Árvore de objetos do browser.</a:t>
            </a:r>
            <a:br>
              <a:rPr lang="pt-BR" sz="2000" dirty="0" smtClean="0">
                <a:solidFill>
                  <a:schemeClr val="tx1"/>
                </a:solidFill>
              </a:rPr>
            </a:br>
            <a:r>
              <a:rPr lang="pt-BR" sz="2000" dirty="0" smtClean="0">
                <a:solidFill>
                  <a:schemeClr val="tx1"/>
                </a:solidFill>
              </a:rPr>
              <a:t>	Redirecionamento</a:t>
            </a:r>
            <a:br>
              <a:rPr lang="pt-BR" sz="2000" dirty="0" smtClean="0">
                <a:solidFill>
                  <a:schemeClr val="tx1"/>
                </a:solidFill>
              </a:rPr>
            </a:br>
            <a:r>
              <a:rPr lang="pt-BR" sz="2000" dirty="0" smtClean="0">
                <a:solidFill>
                  <a:schemeClr val="tx1"/>
                </a:solidFill>
              </a:rPr>
              <a:t>	Abrir novas abas</a:t>
            </a:r>
            <a:br>
              <a:rPr lang="pt-BR" sz="2000" dirty="0" smtClean="0">
                <a:solidFill>
                  <a:schemeClr val="tx1"/>
                </a:solidFill>
              </a:rPr>
            </a:br>
            <a:r>
              <a:rPr lang="pt-BR" sz="2000" dirty="0" smtClean="0">
                <a:solidFill>
                  <a:schemeClr val="tx1"/>
                </a:solidFill>
              </a:rPr>
              <a:t>	Modificar o DOM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sz="2000" b="1" dirty="0" err="1" smtClean="0">
                <a:solidFill>
                  <a:schemeClr val="tx1"/>
                </a:solidFill>
              </a:rPr>
              <a:t>D</a:t>
            </a:r>
            <a:r>
              <a:rPr lang="pt-BR" sz="2000" dirty="0" err="1" smtClean="0">
                <a:solidFill>
                  <a:schemeClr val="tx1"/>
                </a:solidFill>
              </a:rPr>
              <a:t>ocument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b="1" dirty="0" err="1" smtClean="0">
                <a:solidFill>
                  <a:schemeClr val="tx1"/>
                </a:solidFill>
              </a:rPr>
              <a:t>O</a:t>
            </a:r>
            <a:r>
              <a:rPr lang="pt-BR" sz="2000" dirty="0" err="1" smtClean="0">
                <a:solidFill>
                  <a:schemeClr val="tx1"/>
                </a:solidFill>
              </a:rPr>
              <a:t>bject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b="1" dirty="0" err="1" smtClean="0">
                <a:solidFill>
                  <a:schemeClr val="tx1"/>
                </a:solidFill>
              </a:rPr>
              <a:t>M</a:t>
            </a:r>
            <a:r>
              <a:rPr lang="pt-BR" sz="2000" dirty="0" err="1" smtClean="0">
                <a:solidFill>
                  <a:schemeClr val="tx1"/>
                </a:solidFill>
              </a:rPr>
              <a:t>odel</a:t>
            </a:r>
            <a:r>
              <a:rPr lang="pt-BR" sz="2000" dirty="0" smtClean="0">
                <a:solidFill>
                  <a:schemeClr val="tx1"/>
                </a:solidFill>
              </a:rPr>
              <a:t/>
            </a:r>
            <a:br>
              <a:rPr lang="pt-BR" sz="2000" dirty="0" smtClean="0">
                <a:solidFill>
                  <a:schemeClr val="tx1"/>
                </a:solidFill>
              </a:rPr>
            </a:br>
            <a:r>
              <a:rPr lang="pt-BR" sz="2000" dirty="0" smtClean="0">
                <a:solidFill>
                  <a:schemeClr val="tx1"/>
                </a:solidFill>
              </a:rPr>
              <a:t>Árvore de documento</a:t>
            </a:r>
            <a:br>
              <a:rPr lang="pt-BR" sz="2000" dirty="0" smtClean="0">
                <a:solidFill>
                  <a:schemeClr val="tx1"/>
                </a:solidFill>
              </a:rPr>
            </a:br>
            <a:r>
              <a:rPr lang="pt-BR" sz="2000" dirty="0" smtClean="0">
                <a:solidFill>
                  <a:schemeClr val="tx1"/>
                </a:solidFill>
              </a:rPr>
              <a:t>	Manipula o documento HTML</a:t>
            </a:r>
            <a:r>
              <a:rPr lang="pt-BR" sz="2400" dirty="0" smtClean="0">
                <a:solidFill>
                  <a:schemeClr val="tx1"/>
                </a:solidFill>
              </a:rPr>
              <a:t/>
            </a:r>
            <a:br>
              <a:rPr lang="pt-BR" sz="2400" dirty="0" smtClean="0">
                <a:solidFill>
                  <a:schemeClr val="tx1"/>
                </a:solidFill>
              </a:rPr>
            </a:br>
            <a:r>
              <a:rPr lang="pt-BR" sz="2400" dirty="0" smtClean="0">
                <a:solidFill>
                  <a:schemeClr val="tx1"/>
                </a:solidFill>
              </a:rPr>
              <a:t/>
            </a:r>
            <a:br>
              <a:rPr lang="pt-BR" sz="2400" dirty="0" smtClean="0">
                <a:solidFill>
                  <a:schemeClr val="tx1"/>
                </a:solidFill>
              </a:rPr>
            </a:br>
            <a:r>
              <a:rPr lang="pt-BR" sz="2400" dirty="0" smtClean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BOM </a:t>
            </a:r>
            <a:r>
              <a:rPr lang="pt-BR" dirty="0" err="1" smtClean="0"/>
              <a:t>vs</a:t>
            </a:r>
            <a:r>
              <a:rPr lang="pt-BR" dirty="0" smtClean="0"/>
              <a:t> DOM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347" y="1297997"/>
            <a:ext cx="2787887" cy="259817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570" y="4120245"/>
            <a:ext cx="5547430" cy="259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746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199" y="1600200"/>
            <a:ext cx="8319331" cy="4525963"/>
          </a:xfrm>
        </p:spPr>
        <p:txBody>
          <a:bodyPr>
            <a:normAutofit lnSpcReduction="10000"/>
          </a:bodyPr>
          <a:lstStyle/>
          <a:p>
            <a:r>
              <a:rPr lang="pt-BR" sz="2000" dirty="0" err="1" smtClean="0"/>
              <a:t>Javascript</a:t>
            </a:r>
            <a:r>
              <a:rPr lang="pt-BR" sz="2000" dirty="0" smtClean="0"/>
              <a:t> não é Java!</a:t>
            </a:r>
          </a:p>
          <a:p>
            <a:r>
              <a:rPr lang="pt-BR" sz="2000" dirty="0" smtClean="0"/>
              <a:t>Fundado em 1995</a:t>
            </a:r>
          </a:p>
          <a:p>
            <a:r>
              <a:rPr lang="pt-BR" sz="2000" dirty="0" err="1" smtClean="0"/>
              <a:t>ECMAScript</a:t>
            </a:r>
            <a:r>
              <a:rPr lang="pt-BR" sz="2000" dirty="0" smtClean="0"/>
              <a:t> + BOM + DOM</a:t>
            </a:r>
          </a:p>
          <a:p>
            <a:r>
              <a:rPr lang="pt-BR" sz="2000" dirty="0" smtClean="0"/>
              <a:t>W3C</a:t>
            </a:r>
          </a:p>
          <a:p>
            <a:r>
              <a:rPr lang="pt-BR" sz="2000" dirty="0"/>
              <a:t>O </a:t>
            </a:r>
            <a:r>
              <a:rPr lang="pt-BR" sz="2000" dirty="0" err="1"/>
              <a:t>JavaScript</a:t>
            </a:r>
            <a:r>
              <a:rPr lang="pt-BR" sz="2000" dirty="0"/>
              <a:t> é executado pelo motor de </a:t>
            </a:r>
            <a:r>
              <a:rPr lang="pt-BR" sz="2000" dirty="0" err="1"/>
              <a:t>renderização</a:t>
            </a:r>
            <a:r>
              <a:rPr lang="pt-BR" sz="2000" dirty="0"/>
              <a:t> do navegador, depois que o HTML e CSS forem traduzidos e colocados juntos em uma página web. Isso assegura que a estrutura e estilo da página já estão no lugar na hora em que o </a:t>
            </a:r>
            <a:r>
              <a:rPr lang="pt-BR" sz="2000" dirty="0" err="1" smtClean="0"/>
              <a:t>JavaScript</a:t>
            </a:r>
            <a:r>
              <a:rPr lang="pt-BR" sz="2000" dirty="0" smtClean="0"/>
              <a:t> </a:t>
            </a:r>
            <a:r>
              <a:rPr lang="pt-BR" sz="2000" dirty="0"/>
              <a:t>for </a:t>
            </a:r>
            <a:r>
              <a:rPr lang="pt-BR" sz="2000" dirty="0" smtClean="0"/>
              <a:t>executado.</a:t>
            </a:r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pPr marL="0" indent="0">
              <a:buNone/>
            </a:pPr>
            <a:r>
              <a:rPr lang="pt-BR" sz="1600" dirty="0"/>
              <a:t>Fonte: </a:t>
            </a:r>
            <a:r>
              <a:rPr lang="pt-BR" sz="1600" dirty="0">
                <a:hlinkClick r:id="rId2"/>
              </a:rPr>
              <a:t>https://</a:t>
            </a:r>
            <a:r>
              <a:rPr lang="pt-BR" sz="1600" dirty="0" smtClean="0">
                <a:hlinkClick r:id="rId2"/>
              </a:rPr>
              <a:t>developer.mozilla.org/pt-BR/docs/Learn/JavaScript/First_steps/O_que_e_JavaScript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1806942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063526"/>
              </p:ext>
            </p:extLst>
          </p:nvPr>
        </p:nvGraphicFramePr>
        <p:xfrm>
          <a:off x="457200" y="2270299"/>
          <a:ext cx="8229600" cy="2743200"/>
        </p:xfrm>
        <a:graphic>
          <a:graphicData uri="http://schemas.openxmlformats.org/drawingml/2006/table">
            <a:tbl>
              <a:tblPr/>
              <a:tblGrid>
                <a:gridCol w="2422733"/>
                <a:gridCol w="5806867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Propriedade</a:t>
                      </a:r>
                    </a:p>
                  </a:txBody>
                  <a:tcPr marL="94268" marR="94268" anchor="ctr">
                    <a:lnL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Descrição</a:t>
                      </a:r>
                    </a:p>
                  </a:txBody>
                  <a:tcPr marL="94268" marR="94268" anchor="ctr">
                    <a:lnL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documentElement</a:t>
                      </a:r>
                      <a:r>
                        <a:rPr lang="pt-BR" i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pt-BR" i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document</a:t>
                      </a:r>
                      <a:endParaRPr lang="pt-B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68" marR="94268" anchor="ctr">
                    <a:lnL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Captura o elemento raiz &lt;</a:t>
                      </a:r>
                      <a:r>
                        <a:rPr lang="pt-BR" dirty="0" err="1">
                          <a:effectLst/>
                        </a:rPr>
                        <a:t>html</a:t>
                      </a:r>
                      <a:r>
                        <a:rPr lang="pt-BR" dirty="0">
                          <a:effectLst/>
                        </a:rPr>
                        <a:t>&gt; de um documento HTML.</a:t>
                      </a:r>
                    </a:p>
                  </a:txBody>
                  <a:tcPr marL="94268" marR="94268" anchor="ctr">
                    <a:lnL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getElementById</a:t>
                      </a:r>
                      <a:endParaRPr lang="pt-B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68" marR="94268" anchor="ctr">
                    <a:lnL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Busca um elemento da página Web com o uso do atributo id do elemento.</a:t>
                      </a:r>
                    </a:p>
                  </a:txBody>
                  <a:tcPr marL="94268" marR="94268" anchor="ctr">
                    <a:lnL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createElement</a:t>
                      </a:r>
                      <a:endParaRPr lang="pt-B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68" marR="94268" anchor="ctr">
                    <a:lnL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>
                          <a:effectLst/>
                        </a:rPr>
                        <a:t>Cria um nodo elemento na página.</a:t>
                      </a:r>
                    </a:p>
                  </a:txBody>
                  <a:tcPr marL="94268" marR="94268" anchor="ctr">
                    <a:lnL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i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createAttribute</a:t>
                      </a:r>
                      <a:endParaRPr lang="pt-BR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68" marR="94268" anchor="ctr">
                    <a:lnL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Cria um nodo atributo na página.</a:t>
                      </a:r>
                    </a:p>
                  </a:txBody>
                  <a:tcPr marL="94268" marR="94268" anchor="ctr">
                    <a:lnL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i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createTextNode</a:t>
                      </a:r>
                      <a:endParaRPr lang="pt-BR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68" marR="94268" anchor="ctr">
                    <a:lnL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Cria um nodo texto na página.</a:t>
                      </a:r>
                    </a:p>
                  </a:txBody>
                  <a:tcPr marL="94268" marR="94268" anchor="ctr">
                    <a:lnL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i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getElementsByTagName</a:t>
                      </a:r>
                      <a:endParaRPr lang="pt-BR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68" marR="94268" anchor="ctr">
                    <a:lnL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Retorna um </a:t>
                      </a:r>
                      <a:r>
                        <a:rPr lang="pt-BR" dirty="0" err="1">
                          <a:effectLst/>
                        </a:rPr>
                        <a:t>array</a:t>
                      </a:r>
                      <a:r>
                        <a:rPr lang="pt-BR" dirty="0">
                          <a:effectLst/>
                        </a:rPr>
                        <a:t> dos elementos com o mesmo nome.</a:t>
                      </a:r>
                    </a:p>
                  </a:txBody>
                  <a:tcPr marL="94268" marR="94268" anchor="ctr">
                    <a:lnL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i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appendChild</a:t>
                      </a:r>
                      <a:endParaRPr lang="pt-BR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68" marR="94268" anchor="ctr">
                    <a:lnL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Insere um novo elemento filho.</a:t>
                      </a:r>
                    </a:p>
                  </a:txBody>
                  <a:tcPr marL="94268" marR="94268" anchor="ctr">
                    <a:lnL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i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removeChild</a:t>
                      </a:r>
                      <a:endParaRPr lang="pt-BR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68" marR="94268" anchor="ctr">
                    <a:lnL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Remove um elemento filho.</a:t>
                      </a:r>
                    </a:p>
                  </a:txBody>
                  <a:tcPr marL="94268" marR="94268" anchor="ctr">
                    <a:lnL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i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parentNode</a:t>
                      </a:r>
                      <a:endParaRPr lang="pt-B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268" marR="94268" anchor="ctr">
                    <a:lnL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Retorna o nodo pai de um nodo.</a:t>
                      </a:r>
                    </a:p>
                  </a:txBody>
                  <a:tcPr marL="94268" marR="94268" anchor="ctr">
                    <a:lnL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27" cap="flat" cmpd="sng" algn="ctr">
                      <a:solidFill>
                        <a:srgbClr val="8CA6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5630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"/>
          </p:nvPr>
        </p:nvSpPr>
        <p:spPr>
          <a:xfrm>
            <a:off x="1371600" y="2792339"/>
            <a:ext cx="6400800" cy="1752600"/>
          </a:xfrm>
        </p:spPr>
        <p:txBody>
          <a:bodyPr/>
          <a:lstStyle/>
          <a:p>
            <a:r>
              <a:rPr lang="pt-BR" b="1" dirty="0" smtClean="0">
                <a:solidFill>
                  <a:schemeClr val="tx1"/>
                </a:solidFill>
              </a:rPr>
              <a:t>Demonstrações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90954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o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o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223</Words>
  <Application>Microsoft Office PowerPoint</Application>
  <PresentationFormat>Apresentação na tela (4:3)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Tema do Office</vt:lpstr>
      <vt:lpstr>CURSO BÁSICO DESENVOLVIMENTO WEB</vt:lpstr>
      <vt:lpstr>World Wide Web</vt:lpstr>
      <vt:lpstr>World Wide Web</vt:lpstr>
      <vt:lpstr>Estrutura Básica do HTML</vt:lpstr>
      <vt:lpstr>Aplicação Web (báááásica)</vt:lpstr>
      <vt:lpstr>BOM vs DOM</vt:lpstr>
      <vt:lpstr>Javascript</vt:lpstr>
      <vt:lpstr>Javascript</vt:lpstr>
      <vt:lpstr>Javascript</vt:lpstr>
      <vt:lpstr>Frameworks Javascript</vt:lpstr>
      <vt:lpstr>Configuração de ambiente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Convenções e padronizações de codificação</dc:title>
  <dc:creator>SAMUEL SHERRER LUNA FLORES</dc:creator>
  <cp:lastModifiedBy>Samuel Sherrer</cp:lastModifiedBy>
  <cp:revision>90</cp:revision>
  <dcterms:modified xsi:type="dcterms:W3CDTF">2019-03-31T21:28:02Z</dcterms:modified>
</cp:coreProperties>
</file>