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60" r:id="rId5"/>
    <p:sldId id="262" r:id="rId6"/>
    <p:sldId id="261" r:id="rId7"/>
    <p:sldId id="265" r:id="rId8"/>
    <p:sldId id="263" r:id="rId9"/>
    <p:sldId id="268" r:id="rId10"/>
    <p:sldId id="264" r:id="rId11"/>
    <p:sldId id="269" r:id="rId12"/>
    <p:sldId id="270" r:id="rId13"/>
    <p:sldId id="271" r:id="rId14"/>
    <p:sldId id="273" r:id="rId15"/>
    <p:sldId id="275" r:id="rId16"/>
    <p:sldId id="277" r:id="rId17"/>
    <p:sldId id="276" r:id="rId18"/>
    <p:sldId id="278" r:id="rId19"/>
    <p:sldId id="279"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92" d="100"/>
          <a:sy n="92" d="100"/>
        </p:scale>
        <p:origin x="106" y="21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3BEE0-50C3-4799-ABF7-1B6214D76583}" type="datetimeFigureOut">
              <a:rPr lang="en-US" smtClean="0"/>
              <a:t>9/26/2019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1145F-DC40-4137-A18E-A4890918409D}" type="slidenum">
              <a:rPr lang="en-US" smtClean="0"/>
              <a:t>‹#›</a:t>
            </a:fld>
            <a:endParaRPr lang="en-US"/>
          </a:p>
        </p:txBody>
      </p:sp>
    </p:spTree>
    <p:extLst>
      <p:ext uri="{BB962C8B-B14F-4D97-AF65-F5344CB8AC3E}">
        <p14:creationId xmlns:p14="http://schemas.microsoft.com/office/powerpoint/2010/main" val="1204794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6302-48D2-4E32-A861-7F2C6AAC95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F44986-2DF0-4D65-BEEF-6119B5942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107D6B-4235-452E-9BB2-76D229CBC563}"/>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5" name="Footer Placeholder 4">
            <a:extLst>
              <a:ext uri="{FF2B5EF4-FFF2-40B4-BE49-F238E27FC236}">
                <a16:creationId xmlns:a16="http://schemas.microsoft.com/office/drawing/2014/main" id="{EE20A90B-459B-4D85-B9BF-D31078C7B2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97A190-DC92-4624-B3EA-922C7B9A338B}"/>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168861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6907-4DC7-4B5F-90A1-97A4FC001B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D2ABA9-F58D-4554-8110-2C25A00A5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5D9F1-0F8B-400C-AA70-1E736AB18B32}"/>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5" name="Footer Placeholder 4">
            <a:extLst>
              <a:ext uri="{FF2B5EF4-FFF2-40B4-BE49-F238E27FC236}">
                <a16:creationId xmlns:a16="http://schemas.microsoft.com/office/drawing/2014/main" id="{59D740E4-FA0C-421A-BC4C-D3D870F747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6E38BD-FF64-42CE-874B-33201BD50B11}"/>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45292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92CD0-814B-4FF7-B47B-998D8A27B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0830D1-19C3-4AAE-AF4A-40836A796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53EEF-64A7-4BDC-9218-047BFACF638D}"/>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5" name="Footer Placeholder 4">
            <a:extLst>
              <a:ext uri="{FF2B5EF4-FFF2-40B4-BE49-F238E27FC236}">
                <a16:creationId xmlns:a16="http://schemas.microsoft.com/office/drawing/2014/main" id="{DF9F644E-7AD1-495B-84C6-9FE4ACCD9C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5C0911-8338-46B3-A0C8-472782B426A3}"/>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17975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2EF0-60C1-4AC6-8A55-F53A37A57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9F011-20F1-4059-AA26-0E609A42E5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8B4B0-58EE-464C-A008-7BF449C6A679}"/>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5" name="Footer Placeholder 4">
            <a:extLst>
              <a:ext uri="{FF2B5EF4-FFF2-40B4-BE49-F238E27FC236}">
                <a16:creationId xmlns:a16="http://schemas.microsoft.com/office/drawing/2014/main" id="{30EC6DF2-CF6C-4BF8-AB1B-BEE5D234FE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B3CB54-FACB-465E-90AD-43D4C4517CD4}"/>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373033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6B57-4417-42E0-BDE1-EC4EBE7093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B77DB-1E54-4A62-80D8-3883BF5260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EEE9CA-7C35-4849-9DBF-01C8E350F5FC}"/>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5" name="Footer Placeholder 4">
            <a:extLst>
              <a:ext uri="{FF2B5EF4-FFF2-40B4-BE49-F238E27FC236}">
                <a16:creationId xmlns:a16="http://schemas.microsoft.com/office/drawing/2014/main" id="{4DFCF69D-F2A9-489A-98E9-F3B0BB09FE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B059B4-2FA6-413C-B7CE-FF0754B22FAE}"/>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316971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F7C7-6278-4676-8ED8-1B13E8BFF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AA0F9-29FD-495B-A77E-8B1EDA8B2D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233815-B04E-4359-8489-08F2AD4AC6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DCE67F-8024-4055-8C8A-5F58252B5446}"/>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6" name="Footer Placeholder 5">
            <a:extLst>
              <a:ext uri="{FF2B5EF4-FFF2-40B4-BE49-F238E27FC236}">
                <a16:creationId xmlns:a16="http://schemas.microsoft.com/office/drawing/2014/main" id="{D7A395D8-BDD8-4BEE-A6A9-46DE9E0917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42D991-E522-4277-9381-4DDC828AB40E}"/>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188874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FCEA-A71B-4E33-A381-79132D7629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D3401-5459-4043-AA0D-636D112A7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D0474-5B3D-4D31-A93C-EAA9B1C326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7CD3DA-541E-4204-A288-4A53A80D4D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50E1B-6A24-410B-B256-1672C5EC62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8EE4D0-CA63-4925-B4D5-753CC5FBEE3A}"/>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8" name="Footer Placeholder 7">
            <a:extLst>
              <a:ext uri="{FF2B5EF4-FFF2-40B4-BE49-F238E27FC236}">
                <a16:creationId xmlns:a16="http://schemas.microsoft.com/office/drawing/2014/main" id="{1E9623E2-5D0A-40DE-8A6D-BBC7897B04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7AC55E4-E119-42D8-9831-F4C46280EE88}"/>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202899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12CA-7B66-4446-9964-0A65C83F80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36370-3B2B-4BCC-9044-37D9FB025EAF}"/>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4" name="Footer Placeholder 3">
            <a:extLst>
              <a:ext uri="{FF2B5EF4-FFF2-40B4-BE49-F238E27FC236}">
                <a16:creationId xmlns:a16="http://schemas.microsoft.com/office/drawing/2014/main" id="{7947FF82-2AAF-4C92-A883-83B90249D85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48E2FE3-8DD6-4326-8863-60B018A140A6}"/>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309036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C2A1C6-0333-4B13-81EC-37C49DA79B0C}"/>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3" name="Footer Placeholder 2">
            <a:extLst>
              <a:ext uri="{FF2B5EF4-FFF2-40B4-BE49-F238E27FC236}">
                <a16:creationId xmlns:a16="http://schemas.microsoft.com/office/drawing/2014/main" id="{46E50ABE-928A-44D4-8CBB-F41B8066D88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EF9F0E-28EA-43AC-9EB9-FD8F09D2D153}"/>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38850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214E-EA67-4C64-9E04-09046E0CA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3E9795-49C6-4B98-853E-0AC623307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09056E-211A-444F-B751-56684EC9E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20518-0C93-4A40-8B2A-5D2A81E9B007}"/>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6" name="Footer Placeholder 5">
            <a:extLst>
              <a:ext uri="{FF2B5EF4-FFF2-40B4-BE49-F238E27FC236}">
                <a16:creationId xmlns:a16="http://schemas.microsoft.com/office/drawing/2014/main" id="{5D5EE19D-5490-4791-9515-3D3DB6AF0B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08AC2C-95E4-4CDC-B919-C3A4BECCC053}"/>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354406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B961-975D-4C1B-BD7D-B5F03A96B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71F46-F3BD-40E7-814D-846463CD3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2717A5C-785C-45B1-B4C7-F912CAB41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9ECF7-F757-4A66-A8AC-8F45C66BEB62}"/>
              </a:ext>
            </a:extLst>
          </p:cNvPr>
          <p:cNvSpPr>
            <a:spLocks noGrp="1"/>
          </p:cNvSpPr>
          <p:nvPr>
            <p:ph type="dt" sz="half" idx="10"/>
          </p:nvPr>
        </p:nvSpPr>
        <p:spPr/>
        <p:txBody>
          <a:bodyPr/>
          <a:lstStyle/>
          <a:p>
            <a:fld id="{A51C9064-58D3-46DF-A1F1-852C0B714DD7}" type="datetimeFigureOut">
              <a:rPr lang="en-US" smtClean="0"/>
              <a:t>9/26/2019</a:t>
            </a:fld>
            <a:endParaRPr lang="en-US" dirty="0"/>
          </a:p>
        </p:txBody>
      </p:sp>
      <p:sp>
        <p:nvSpPr>
          <p:cNvPr id="6" name="Footer Placeholder 5">
            <a:extLst>
              <a:ext uri="{FF2B5EF4-FFF2-40B4-BE49-F238E27FC236}">
                <a16:creationId xmlns:a16="http://schemas.microsoft.com/office/drawing/2014/main" id="{770A523A-21CB-4227-94D7-BF1AFCFE0D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2CD439-9956-4FB2-8F31-C211F8A584B6}"/>
              </a:ext>
            </a:extLst>
          </p:cNvPr>
          <p:cNvSpPr>
            <a:spLocks noGrp="1"/>
          </p:cNvSpPr>
          <p:nvPr>
            <p:ph type="sldNum" sz="quarter" idx="12"/>
          </p:nvPr>
        </p:nvSpPr>
        <p:spPr/>
        <p:txBody>
          <a:bodyPr/>
          <a:lstStyle/>
          <a:p>
            <a:fld id="{76EBE1B9-3302-4CC9-95DB-A41EAC32D2F0}" type="slidenum">
              <a:rPr lang="en-US" smtClean="0"/>
              <a:t>‹#›</a:t>
            </a:fld>
            <a:endParaRPr lang="en-US" dirty="0"/>
          </a:p>
        </p:txBody>
      </p:sp>
    </p:spTree>
    <p:extLst>
      <p:ext uri="{BB962C8B-B14F-4D97-AF65-F5344CB8AC3E}">
        <p14:creationId xmlns:p14="http://schemas.microsoft.com/office/powerpoint/2010/main" val="13824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A3EDE-0982-41B0-967E-92701D94C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F85E3-5E00-42B4-8828-5BE95ACB5A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F9205B-C63E-449D-A013-20EC7E225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C9064-58D3-46DF-A1F1-852C0B714DD7}" type="datetimeFigureOut">
              <a:rPr lang="en-US" smtClean="0"/>
              <a:t>9/26/2019</a:t>
            </a:fld>
            <a:endParaRPr lang="en-US" dirty="0"/>
          </a:p>
        </p:txBody>
      </p:sp>
      <p:sp>
        <p:nvSpPr>
          <p:cNvPr id="5" name="Footer Placeholder 4">
            <a:extLst>
              <a:ext uri="{FF2B5EF4-FFF2-40B4-BE49-F238E27FC236}">
                <a16:creationId xmlns:a16="http://schemas.microsoft.com/office/drawing/2014/main" id="{7E4DCBDA-F9B1-4B60-9FDE-9C0AC27B3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11C82D-5F36-4C4F-8D41-26C30CCE1E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BE1B9-3302-4CC9-95DB-A41EAC32D2F0}" type="slidenum">
              <a:rPr lang="en-US" smtClean="0"/>
              <a:t>‹#›</a:t>
            </a:fld>
            <a:endParaRPr lang="en-US" dirty="0"/>
          </a:p>
        </p:txBody>
      </p:sp>
    </p:spTree>
    <p:extLst>
      <p:ext uri="{BB962C8B-B14F-4D97-AF65-F5344CB8AC3E}">
        <p14:creationId xmlns:p14="http://schemas.microsoft.com/office/powerpoint/2010/main" val="403854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B5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0F30DC-8420-4E30-8804-BF099AACA79C}"/>
              </a:ext>
            </a:extLst>
          </p:cNvPr>
          <p:cNvSpPr>
            <a:spLocks noGrp="1"/>
          </p:cNvSpPr>
          <p:nvPr>
            <p:ph type="ctrTitle"/>
          </p:nvPr>
        </p:nvSpPr>
        <p:spPr>
          <a:xfrm>
            <a:off x="524256" y="4767072"/>
            <a:ext cx="6594189" cy="1625210"/>
          </a:xfrm>
        </p:spPr>
        <p:txBody>
          <a:bodyPr vert="horz" lIns="91440" tIns="45720" rIns="91440" bIns="45720" rtlCol="0" anchor="ctr">
            <a:normAutofit/>
          </a:bodyPr>
          <a:lstStyle/>
          <a:p>
            <a:pPr algn="r"/>
            <a:r>
              <a:rPr lang="en-US" sz="4400" dirty="0">
                <a:solidFill>
                  <a:srgbClr val="FFFFFF"/>
                </a:solidFill>
              </a:rPr>
              <a:t>RED-SEA Camels </a:t>
            </a:r>
          </a:p>
        </p:txBody>
      </p:sp>
      <p:pic>
        <p:nvPicPr>
          <p:cNvPr id="4" name="Picture 3">
            <a:extLst>
              <a:ext uri="{FF2B5EF4-FFF2-40B4-BE49-F238E27FC236}">
                <a16:creationId xmlns:a16="http://schemas.microsoft.com/office/drawing/2014/main" id="{06149470-D847-4FC5-83B8-562F6A78BFA1}"/>
              </a:ext>
            </a:extLst>
          </p:cNvPr>
          <p:cNvPicPr>
            <a:picLocks noChangeAspect="1"/>
          </p:cNvPicPr>
          <p:nvPr/>
        </p:nvPicPr>
        <p:blipFill rotWithShape="1">
          <a:blip r:embed="rId2"/>
          <a:srcRect t="11205" r="1" b="11206"/>
          <a:stretch/>
        </p:blipFill>
        <p:spPr>
          <a:xfrm>
            <a:off x="327547" y="321733"/>
            <a:ext cx="7058306" cy="4107392"/>
          </a:xfrm>
          <a:prstGeom prst="rect">
            <a:avLst/>
          </a:prstGeom>
        </p:spPr>
      </p:pic>
      <p:sp>
        <p:nvSpPr>
          <p:cNvPr id="37" name="Rectangle 3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007CC47-5257-4924-8E17-484DA7037636}"/>
              </a:ext>
            </a:extLst>
          </p:cNvPr>
          <p:cNvSpPr>
            <a:spLocks noGrp="1"/>
          </p:cNvSpPr>
          <p:nvPr>
            <p:ph type="subTitle" idx="1"/>
          </p:nvPr>
        </p:nvSpPr>
        <p:spPr>
          <a:xfrm>
            <a:off x="8029319" y="917725"/>
            <a:ext cx="3424739" cy="4852362"/>
          </a:xfrm>
        </p:spPr>
        <p:txBody>
          <a:bodyPr vert="horz" lIns="91440" tIns="45720" rIns="91440" bIns="45720" rtlCol="0" anchor="ctr">
            <a:normAutofit/>
          </a:bodyPr>
          <a:lstStyle/>
          <a:p>
            <a:pPr indent="-228600" algn="l">
              <a:buFont typeface="Arial" panose="020B0604020202020204" pitchFamily="34" charset="0"/>
              <a:buChar char="•"/>
            </a:pPr>
            <a:r>
              <a:rPr lang="en-US" sz="2000" b="1" dirty="0">
                <a:solidFill>
                  <a:srgbClr val="FFFFFF"/>
                </a:solidFill>
              </a:rPr>
              <a:t>Group Members</a:t>
            </a:r>
          </a:p>
          <a:p>
            <a:pPr indent="-228600" algn="l">
              <a:buFont typeface="Arial" panose="020B0604020202020204" pitchFamily="34" charset="0"/>
              <a:buChar char="•"/>
            </a:pPr>
            <a:r>
              <a:rPr lang="en-US" sz="2000" dirty="0">
                <a:solidFill>
                  <a:srgbClr val="FFFFFF"/>
                </a:solidFill>
              </a:rPr>
              <a:t>Aaron-Gezai          Id-109660</a:t>
            </a:r>
          </a:p>
          <a:p>
            <a:pPr indent="-228600" algn="l">
              <a:buFont typeface="Arial" panose="020B0604020202020204" pitchFamily="34" charset="0"/>
              <a:buChar char="•"/>
            </a:pPr>
            <a:r>
              <a:rPr lang="en-US" sz="2000" dirty="0">
                <a:solidFill>
                  <a:srgbClr val="FFFFFF"/>
                </a:solidFill>
              </a:rPr>
              <a:t>Efrem-</a:t>
            </a:r>
            <a:r>
              <a:rPr lang="en-US" sz="2000" dirty="0" err="1">
                <a:solidFill>
                  <a:srgbClr val="FFFFFF"/>
                </a:solidFill>
              </a:rPr>
              <a:t>Debesay</a:t>
            </a:r>
            <a:r>
              <a:rPr lang="en-US" sz="2000" dirty="0">
                <a:solidFill>
                  <a:srgbClr val="FFFFFF"/>
                </a:solidFill>
              </a:rPr>
              <a:t>     Id-109428</a:t>
            </a:r>
          </a:p>
          <a:p>
            <a:pPr indent="-228600" algn="l">
              <a:buFont typeface="Arial" panose="020B0604020202020204" pitchFamily="34" charset="0"/>
              <a:buChar char="•"/>
            </a:pPr>
            <a:r>
              <a:rPr lang="en-US" sz="2000" dirty="0">
                <a:solidFill>
                  <a:srgbClr val="FFFFFF"/>
                </a:solidFill>
              </a:rPr>
              <a:t>Habtom-</a:t>
            </a:r>
            <a:r>
              <a:rPr lang="en-US" sz="2000" dirty="0" err="1">
                <a:solidFill>
                  <a:srgbClr val="FFFFFF"/>
                </a:solidFill>
              </a:rPr>
              <a:t>Gebre</a:t>
            </a:r>
            <a:r>
              <a:rPr lang="en-US" sz="2000" dirty="0">
                <a:solidFill>
                  <a:srgbClr val="FFFFFF"/>
                </a:solidFill>
              </a:rPr>
              <a:t>      Id-109641</a:t>
            </a:r>
          </a:p>
          <a:p>
            <a:pPr indent="-228600" algn="l">
              <a:buFont typeface="Arial" panose="020B0604020202020204" pitchFamily="34" charset="0"/>
              <a:buChar char="•"/>
            </a:pPr>
            <a:r>
              <a:rPr lang="en-US" sz="2000" dirty="0">
                <a:solidFill>
                  <a:srgbClr val="FFFFFF"/>
                </a:solidFill>
              </a:rPr>
              <a:t>Samuel-</a:t>
            </a:r>
            <a:r>
              <a:rPr lang="en-US" sz="2000" dirty="0" err="1">
                <a:solidFill>
                  <a:srgbClr val="FFFFFF"/>
                </a:solidFill>
              </a:rPr>
              <a:t>Tesfabruk</a:t>
            </a:r>
            <a:r>
              <a:rPr lang="en-US" sz="2000" dirty="0">
                <a:solidFill>
                  <a:srgbClr val="FFFFFF"/>
                </a:solidFill>
              </a:rPr>
              <a:t>  Id-109696</a:t>
            </a:r>
          </a:p>
          <a:p>
            <a:pPr algn="l"/>
            <a:endParaRPr lang="en-US" sz="2000" dirty="0">
              <a:solidFill>
                <a:srgbClr val="FFFFFF"/>
              </a:solidFill>
            </a:endParaRPr>
          </a:p>
          <a:p>
            <a:pPr algn="l"/>
            <a:endParaRPr lang="en-US" sz="2000" dirty="0">
              <a:solidFill>
                <a:srgbClr val="FFFFFF"/>
              </a:solidFill>
            </a:endParaRPr>
          </a:p>
          <a:p>
            <a:pPr algn="l"/>
            <a:r>
              <a:rPr lang="en-US" sz="2000" dirty="0">
                <a:solidFill>
                  <a:srgbClr val="FFFFFF"/>
                </a:solidFill>
              </a:rPr>
              <a:t>Professor- Joe Bruen</a:t>
            </a:r>
          </a:p>
          <a:p>
            <a:pPr algn="l"/>
            <a:r>
              <a:rPr lang="en-US" sz="2000" dirty="0">
                <a:solidFill>
                  <a:srgbClr val="FFFFFF"/>
                </a:solidFill>
              </a:rPr>
              <a:t>Date 09/25/2019</a:t>
            </a:r>
          </a:p>
          <a:p>
            <a:pPr indent="-228600" algn="l">
              <a:buFont typeface="Arial" panose="020B0604020202020204" pitchFamily="34" charset="0"/>
              <a:buChar char="•"/>
            </a:pPr>
            <a:endParaRPr lang="en-US" sz="2000" dirty="0">
              <a:solidFill>
                <a:srgbClr val="FFFFFF"/>
              </a:solidFill>
            </a:endParaRPr>
          </a:p>
          <a:p>
            <a:pPr indent="-228600" algn="l">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479544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98FC4981-2E3C-4D9A-9470-46ADFD8704A5}"/>
              </a:ext>
            </a:extLst>
          </p:cNvPr>
          <p:cNvGraphicFramePr>
            <a:graphicFrameLocks noGrp="1"/>
          </p:cNvGraphicFramePr>
          <p:nvPr>
            <p:ph sz="half" idx="1"/>
            <p:extLst>
              <p:ext uri="{D42A27DB-BD31-4B8C-83A1-F6EECF244321}">
                <p14:modId xmlns:p14="http://schemas.microsoft.com/office/powerpoint/2010/main" val="3828360365"/>
              </p:ext>
            </p:extLst>
          </p:nvPr>
        </p:nvGraphicFramePr>
        <p:xfrm>
          <a:off x="1770104" y="643464"/>
          <a:ext cx="8956592" cy="5571072"/>
        </p:xfrm>
        <a:graphic>
          <a:graphicData uri="http://schemas.openxmlformats.org/drawingml/2006/table">
            <a:tbl>
              <a:tblPr firstRow="1" bandRow="1">
                <a:tableStyleId>{5C22544A-7EE6-4342-B048-85BDC9FD1C3A}</a:tableStyleId>
              </a:tblPr>
              <a:tblGrid>
                <a:gridCol w="1403729">
                  <a:extLst>
                    <a:ext uri="{9D8B030D-6E8A-4147-A177-3AD203B41FA5}">
                      <a16:colId xmlns:a16="http://schemas.microsoft.com/office/drawing/2014/main" val="1789063405"/>
                    </a:ext>
                  </a:extLst>
                </a:gridCol>
                <a:gridCol w="350899">
                  <a:extLst>
                    <a:ext uri="{9D8B030D-6E8A-4147-A177-3AD203B41FA5}">
                      <a16:colId xmlns:a16="http://schemas.microsoft.com/office/drawing/2014/main" val="2318822432"/>
                    </a:ext>
                  </a:extLst>
                </a:gridCol>
                <a:gridCol w="7201964">
                  <a:extLst>
                    <a:ext uri="{9D8B030D-6E8A-4147-A177-3AD203B41FA5}">
                      <a16:colId xmlns:a16="http://schemas.microsoft.com/office/drawing/2014/main" val="2968305623"/>
                    </a:ext>
                  </a:extLst>
                </a:gridCol>
              </a:tblGrid>
              <a:tr h="360184">
                <a:tc gridSpan="2">
                  <a:txBody>
                    <a:bodyPr/>
                    <a:lstStyle/>
                    <a:p>
                      <a:pPr marL="0" marR="0" algn="ctr">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Intent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Listing all the transaction by clientNo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extLst>
                  <a:ext uri="{0D108BD9-81ED-4DB2-BD59-A6C34878D82A}">
                    <a16:rowId xmlns:a16="http://schemas.microsoft.com/office/drawing/2014/main" val="4163893940"/>
                  </a:ext>
                </a:extLst>
              </a:tr>
              <a:tr h="360184">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Description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Retrieving all the transaction based on a clientNo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extLst>
                  <a:ext uri="{0D108BD9-81ED-4DB2-BD59-A6C34878D82A}">
                    <a16:rowId xmlns:a16="http://schemas.microsoft.com/office/drawing/2014/main" val="3786161890"/>
                  </a:ext>
                </a:extLst>
              </a:tr>
              <a:tr h="360184">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Preconditions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Transaction should be there for a client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extLst>
                  <a:ext uri="{0D108BD9-81ED-4DB2-BD59-A6C34878D82A}">
                    <a16:rowId xmlns:a16="http://schemas.microsoft.com/office/drawing/2014/main" val="3378749363"/>
                  </a:ext>
                </a:extLst>
              </a:tr>
              <a:tr h="672400">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Success Post Condition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List of transactions are retrieved successfully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extLst>
                  <a:ext uri="{0D108BD9-81ED-4DB2-BD59-A6C34878D82A}">
                    <a16:rowId xmlns:a16="http://schemas.microsoft.com/office/drawing/2014/main" val="154909245"/>
                  </a:ext>
                </a:extLst>
              </a:tr>
              <a:tr h="672400">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Failed Post Condition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tc>
                  <a:txBody>
                    <a:bodyPr/>
                    <a:lstStyle/>
                    <a:p>
                      <a:pPr marL="0" marR="0" algn="l">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 Return a message to indicate failure causes.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extLst>
                  <a:ext uri="{0D108BD9-81ED-4DB2-BD59-A6C34878D82A}">
                    <a16:rowId xmlns:a16="http://schemas.microsoft.com/office/drawing/2014/main" val="3610557104"/>
                  </a:ext>
                </a:extLst>
              </a:tr>
              <a:tr h="360184">
                <a:tc gridSpan="3">
                  <a:txBody>
                    <a:bodyPr/>
                    <a:lstStyle/>
                    <a:p>
                      <a:pPr marL="0" marR="0" algn="ctr">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MAIN FLOW</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9511705"/>
                  </a:ext>
                </a:extLst>
              </a:tr>
              <a:tr h="360184">
                <a:tc>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Step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Action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extLst>
                  <a:ext uri="{0D108BD9-81ED-4DB2-BD59-A6C34878D82A}">
                    <a16:rowId xmlns:a16="http://schemas.microsoft.com/office/drawing/2014/main" val="4044907389"/>
                  </a:ext>
                </a:extLst>
              </a:tr>
              <a:tr h="360184">
                <a:tc>
                  <a:txBody>
                    <a:bodyPr/>
                    <a:lstStyle/>
                    <a:p>
                      <a:pPr marL="22860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The user will select to retrieve transactions by clientNo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extLst>
                  <a:ext uri="{0D108BD9-81ED-4DB2-BD59-A6C34878D82A}">
                    <a16:rowId xmlns:a16="http://schemas.microsoft.com/office/drawing/2014/main" val="1324201025"/>
                  </a:ext>
                </a:extLst>
              </a:tr>
              <a:tr h="360184">
                <a:tc>
                  <a:txBody>
                    <a:bodyPr/>
                    <a:lstStyle/>
                    <a:p>
                      <a:pPr marL="22860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The user will enter the clientNo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extLst>
                  <a:ext uri="{0D108BD9-81ED-4DB2-BD59-A6C34878D82A}">
                    <a16:rowId xmlns:a16="http://schemas.microsoft.com/office/drawing/2014/main" val="3078424572"/>
                  </a:ext>
                </a:extLst>
              </a:tr>
              <a:tr h="672400">
                <a:tc>
                  <a:txBody>
                    <a:bodyPr/>
                    <a:lstStyle/>
                    <a:p>
                      <a:pPr marL="22860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A Rainbow Rest web service will be called in order to retrieve all the transactions for this client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extLst>
                  <a:ext uri="{0D108BD9-81ED-4DB2-BD59-A6C34878D82A}">
                    <a16:rowId xmlns:a16="http://schemas.microsoft.com/office/drawing/2014/main" val="736109624"/>
                  </a:ext>
                </a:extLst>
              </a:tr>
              <a:tr h="672400">
                <a:tc>
                  <a:txBody>
                    <a:bodyPr/>
                    <a:lstStyle/>
                    <a:p>
                      <a:pPr marL="228600" marR="0" algn="l">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If the transactions were retrieved successfully, then they will be displayed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extLst>
                  <a:ext uri="{0D108BD9-81ED-4DB2-BD59-A6C34878D82A}">
                    <a16:rowId xmlns:a16="http://schemas.microsoft.com/office/drawing/2014/main" val="1722655097"/>
                  </a:ext>
                </a:extLst>
              </a:tr>
              <a:tr h="360184">
                <a:tc>
                  <a:txBody>
                    <a:bodyPr/>
                    <a:lstStyle/>
                    <a:p>
                      <a:pPr marL="342900" marR="0" lvl="0" indent="-342900" algn="l">
                        <a:lnSpc>
                          <a:spcPct val="107000"/>
                        </a:lnSpc>
                        <a:spcBef>
                          <a:spcPts val="0"/>
                        </a:spcBef>
                        <a:spcAft>
                          <a:spcPts val="0"/>
                        </a:spcAft>
                        <a:buFont typeface="+mj-lt"/>
                        <a:buAutoNum type="arabicPeriod"/>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gridSpan="2">
                  <a:txBody>
                    <a:bodyPr/>
                    <a:lstStyle/>
                    <a:p>
                      <a:pPr marL="0" marR="0" algn="l">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If there is a failure and error message will be displayed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3073" marR="113073" marT="0" marB="0"/>
                </a:tc>
                <a:tc hMerge="1">
                  <a:txBody>
                    <a:bodyPr/>
                    <a:lstStyle/>
                    <a:p>
                      <a:endParaRPr lang="en-US"/>
                    </a:p>
                  </a:txBody>
                  <a:tcPr/>
                </a:tc>
                <a:extLst>
                  <a:ext uri="{0D108BD9-81ED-4DB2-BD59-A6C34878D82A}">
                    <a16:rowId xmlns:a16="http://schemas.microsoft.com/office/drawing/2014/main" val="4072533095"/>
                  </a:ext>
                </a:extLst>
              </a:tr>
            </a:tbl>
          </a:graphicData>
        </a:graphic>
      </p:graphicFrame>
      <p:sp>
        <p:nvSpPr>
          <p:cNvPr id="6" name="Rectangle 1">
            <a:extLst>
              <a:ext uri="{FF2B5EF4-FFF2-40B4-BE49-F238E27FC236}">
                <a16:creationId xmlns:a16="http://schemas.microsoft.com/office/drawing/2014/main" id="{7E4A2868-E78D-4ADE-9772-6488F42FFC5F}"/>
              </a:ext>
            </a:extLst>
          </p:cNvPr>
          <p:cNvSpPr>
            <a:spLocks noChangeArrowheads="1"/>
          </p:cNvSpPr>
          <p:nvPr/>
        </p:nvSpPr>
        <p:spPr bwMode="auto">
          <a:xfrm>
            <a:off x="934720" y="-502"/>
            <a:ext cx="5557520" cy="80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76176"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spcBef>
                <a:spcPct val="0"/>
              </a:spcBef>
              <a:spcAft>
                <a:spcPts val="600"/>
              </a:spcAft>
              <a:buClrTx/>
              <a:buSzTx/>
              <a:tabLst/>
            </a:pPr>
            <a:r>
              <a:rPr kumimoji="0" lang="en-US" altLang="en-US" sz="2000" b="1"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2.4 L</a:t>
            </a:r>
            <a:r>
              <a:rPr kumimoji="0" lang="en-US" altLang="en-US" sz="2000" b="1" i="0" u="none" strike="noStrike" cap="none" normalizeH="0" baseline="0" dirty="0" bmk="">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ist Client Transaction by Client No</a:t>
            </a:r>
            <a:endParaRPr kumimoji="0" lang="en-US" altLang="en-US" sz="2000" b="1" i="0" u="none" strike="noStrike" cap="none" normalizeH="0" baseline="0" dirty="0">
              <a:ln>
                <a:noFill/>
              </a:ln>
              <a:solidFill>
                <a:srgbClr val="FFFF00"/>
              </a:solidFill>
              <a:effectLst/>
              <a:ea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spcBef>
                <a:spcPct val="0"/>
              </a:spcBef>
              <a:spcAft>
                <a:spcPts val="600"/>
              </a:spcAft>
              <a:buClrTx/>
              <a:buSzTx/>
              <a:tabLst/>
            </a:pPr>
            <a:endParaRPr kumimoji="0" lang="en-US" altLang="en-US" sz="20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238090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4BD9-1EE4-4E75-8B49-A73AE51EF2ED}"/>
              </a:ext>
            </a:extLst>
          </p:cNvPr>
          <p:cNvSpPr>
            <a:spLocks noGrp="1"/>
          </p:cNvSpPr>
          <p:nvPr>
            <p:ph type="title"/>
          </p:nvPr>
        </p:nvSpPr>
        <p:spPr>
          <a:xfrm>
            <a:off x="838200" y="365125"/>
            <a:ext cx="10515600" cy="793115"/>
          </a:xfrm>
        </p:spPr>
        <p:txBody>
          <a:bodyPr/>
          <a:lstStyle/>
          <a:p>
            <a:r>
              <a:rPr lang="en-US" b="1">
                <a:latin typeface="Times New Roman" panose="02020603050405020304" pitchFamily="18" charset="0"/>
                <a:cs typeface="Times New Roman" panose="02020603050405020304" pitchFamily="18" charset="0"/>
              </a:rPr>
              <a:t>3. High-level Design </a:t>
            </a:r>
            <a:endParaRPr lang="en-US" b="1" dirty="0">
              <a:latin typeface="Times New Roman" panose="02020603050405020304" pitchFamily="18" charset="0"/>
              <a:cs typeface="Times New Roman" panose="02020603050405020304" pitchFamily="18" charset="0"/>
            </a:endParaRPr>
          </a:p>
        </p:txBody>
      </p:sp>
      <p:pic>
        <p:nvPicPr>
          <p:cNvPr id="10" name="Content Placeholder 9" descr="A screenshot of a cell phone&#10;&#10;Description automatically generated">
            <a:extLst>
              <a:ext uri="{FF2B5EF4-FFF2-40B4-BE49-F238E27FC236}">
                <a16:creationId xmlns:a16="http://schemas.microsoft.com/office/drawing/2014/main" id="{84E7220F-9BB5-46A7-AE49-E787B12701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7600115" cy="4351338"/>
          </a:xfrm>
        </p:spPr>
      </p:pic>
    </p:spTree>
    <p:extLst>
      <p:ext uri="{BB962C8B-B14F-4D97-AF65-F5344CB8AC3E}">
        <p14:creationId xmlns:p14="http://schemas.microsoft.com/office/powerpoint/2010/main" val="202570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7EF9-BB06-41E1-8664-F75C147D07F1}"/>
              </a:ext>
            </a:extLst>
          </p:cNvPr>
          <p:cNvSpPr>
            <a:spLocks noGrp="1"/>
          </p:cNvSpPr>
          <p:nvPr>
            <p:ph type="title"/>
          </p:nvPr>
        </p:nvSpPr>
        <p:spPr/>
        <p:txBody>
          <a:bodyPr/>
          <a:lstStyle/>
          <a:p>
            <a:r>
              <a:rPr lang="en-US" b="1" dirty="0"/>
              <a:t>Main Components</a:t>
            </a:r>
            <a:endParaRPr lang="en-US" dirty="0"/>
          </a:p>
        </p:txBody>
      </p:sp>
      <p:sp>
        <p:nvSpPr>
          <p:cNvPr id="3" name="Content Placeholder 2">
            <a:extLst>
              <a:ext uri="{FF2B5EF4-FFF2-40B4-BE49-F238E27FC236}">
                <a16:creationId xmlns:a16="http://schemas.microsoft.com/office/drawing/2014/main" id="{8D453C31-067D-463B-A86F-C3D411E3FE0E}"/>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API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Abstraction Layer holds the domain model, DOA Layer Interfaces, and Service Layer interfaces. </a:t>
            </a:r>
          </a:p>
          <a:p>
            <a:pPr marL="0" indent="0">
              <a:buNone/>
            </a:pPr>
            <a:r>
              <a:rPr lang="en-US" b="1" dirty="0">
                <a:latin typeface="Times New Roman" panose="02020603050405020304" pitchFamily="18" charset="0"/>
                <a:cs typeface="Times New Roman" panose="02020603050405020304" pitchFamily="18" charset="0"/>
              </a:rPr>
              <a:t>Rest-Client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Rest-Client is a console Based Application which calls restful web services in order to create client and create calls.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98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369B7-4279-4348-853A-8FFC2D472E72}"/>
              </a:ext>
            </a:extLst>
          </p:cNvPr>
          <p:cNvSpPr>
            <a:spLocks noGrp="1"/>
          </p:cNvSpPr>
          <p:nvPr>
            <p:ph idx="1"/>
          </p:nvPr>
        </p:nvSpPr>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	Restful Services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Restful services are exposed for client, and transaction creation.</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Core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layer is the implementation of Service and DAO interfaces. Provides logging on DAO and Service daily transaction using AOP.</a:t>
            </a:r>
          </a:p>
          <a:p>
            <a:r>
              <a:rPr lang="en-US" dirty="0">
                <a:latin typeface="Times New Roman" panose="02020603050405020304" pitchFamily="18" charset="0"/>
                <a:cs typeface="Times New Roman" panose="02020603050405020304" pitchFamily="18" charset="0"/>
              </a:rPr>
              <a:t>Contains Daily Batch as well as Monthly Batch.</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Daily Batch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Spring Batch that runs daily to archive daily transaction records from Daily transaction table and generate aggregate summary record with total daily transaction durations.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93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8C092-D969-478E-A41E-907A981E7E8F}"/>
              </a:ext>
            </a:extLst>
          </p:cNvPr>
          <p:cNvSpPr>
            <a:spLocks noGrp="1"/>
          </p:cNvSpPr>
          <p:nvPr>
            <p:ph idx="1"/>
          </p:nvPr>
        </p:nvSpPr>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Monthly Batch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Scheduled to run monthly and generating monthly statement from each client daily transaction then dispatch the monthly statement to reporting systems.</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ESB</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ESB layer contains many adapters to communicate with various transports and includes routing and transformation logic for messaging from Rainbow-Core to Rainbow-Billing and Rainbow-Reporting systems and facilitate the integration of any future system.</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Reporting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System is responsible for Client transaction Summary Details Reporting after processing Clients Monthly statment Details message received on AMQP Queue from ESB.</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47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6C496-9162-412A-8E3E-F05CA0172C77}"/>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2700" kern="1200">
                <a:solidFill>
                  <a:schemeClr val="bg1"/>
                </a:solidFill>
                <a:latin typeface="+mj-lt"/>
                <a:ea typeface="+mj-ea"/>
                <a:cs typeface="+mj-cs"/>
              </a:rPr>
              <a:t>4. Detailed Design 	class-diagram			</a:t>
            </a:r>
          </a:p>
        </p:txBody>
      </p:sp>
      <p:pic>
        <p:nvPicPr>
          <p:cNvPr id="6" name="Content Placeholder 5" descr="A close up of a map&#10;&#10;Description automatically generated">
            <a:extLst>
              <a:ext uri="{FF2B5EF4-FFF2-40B4-BE49-F238E27FC236}">
                <a16:creationId xmlns:a16="http://schemas.microsoft.com/office/drawing/2014/main" id="{0A879B39-81E3-43AB-BAA3-94344F138E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760" y="1675227"/>
            <a:ext cx="8137393" cy="4394199"/>
          </a:xfrm>
          <a:prstGeom prst="rect">
            <a:avLst/>
          </a:prstGeom>
        </p:spPr>
      </p:pic>
    </p:spTree>
    <p:extLst>
      <p:ext uri="{BB962C8B-B14F-4D97-AF65-F5344CB8AC3E}">
        <p14:creationId xmlns:p14="http://schemas.microsoft.com/office/powerpoint/2010/main" val="293598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EF211C3F-1E3D-4874-B339-53AF69E69B6E}"/>
              </a:ext>
            </a:extLst>
          </p:cNvPr>
          <p:cNvSpPr>
            <a:spLocks noGrp="1"/>
          </p:cNvSpPr>
          <p:nvPr>
            <p:ph type="title"/>
          </p:nvPr>
        </p:nvSpPr>
        <p:spPr>
          <a:xfrm>
            <a:off x="904877" y="2415322"/>
            <a:ext cx="3451730" cy="2399869"/>
          </a:xfrm>
        </p:spPr>
        <p:txBody>
          <a:bodyPr>
            <a:normAutofit/>
          </a:bodyPr>
          <a:lstStyle/>
          <a:p>
            <a:pPr algn="ctr"/>
            <a:r>
              <a:rPr lang="en-US" sz="4000" b="1">
                <a:solidFill>
                  <a:srgbClr val="FFFFFF"/>
                </a:solidFill>
                <a:latin typeface="Times New Roman" panose="02020603050405020304" pitchFamily="18" charset="0"/>
                <a:cs typeface="Times New Roman" panose="02020603050405020304" pitchFamily="18" charset="0"/>
              </a:rPr>
              <a:t>Figure-2 Domain Class Diagram</a:t>
            </a:r>
          </a:p>
        </p:txBody>
      </p:sp>
      <p:sp>
        <p:nvSpPr>
          <p:cNvPr id="3" name="Content Placeholder 2">
            <a:extLst>
              <a:ext uri="{FF2B5EF4-FFF2-40B4-BE49-F238E27FC236}">
                <a16:creationId xmlns:a16="http://schemas.microsoft.com/office/drawing/2014/main" id="{FFF5C8C5-6D4B-492E-8041-B90A757FFD1B}"/>
              </a:ext>
            </a:extLst>
          </p:cNvPr>
          <p:cNvSpPr>
            <a:spLocks noGrp="1"/>
          </p:cNvSpPr>
          <p:nvPr>
            <p:ph idx="1"/>
          </p:nvPr>
        </p:nvSpPr>
        <p:spPr>
          <a:xfrm>
            <a:off x="5120640" y="804672"/>
            <a:ext cx="6281928" cy="5248656"/>
          </a:xfrm>
        </p:spPr>
        <p:txBody>
          <a:bodyPr anchor="ctr">
            <a:normAutofit/>
          </a:bodyPr>
          <a:lstStyle/>
          <a:p>
            <a:pPr marL="0" indent="0">
              <a:buNone/>
            </a:pPr>
            <a:r>
              <a:rPr lang="en-US" sz="2000"/>
              <a:t> </a:t>
            </a:r>
          </a:p>
          <a:p>
            <a:r>
              <a:rPr lang="en-US" sz="2000">
                <a:latin typeface="Times New Roman" panose="02020603050405020304" pitchFamily="18" charset="0"/>
                <a:cs typeface="Times New Roman" panose="02020603050405020304" pitchFamily="18" charset="0"/>
              </a:rPr>
              <a:t> Authorities are assigned to groups. UserCredentials are assigned to grooups. Client has one credentials. There is ManyToMany relationship between Authorities and Groups, also between UserCredentials and Grooups. There is entity which represents a transaction. The DailyTransaction contains Client and Account. The monthly Statment for daily transaction is represented by MonthlyStatment.</a:t>
            </a:r>
          </a:p>
          <a:p>
            <a:endParaRPr lang="en-US" sz="2000"/>
          </a:p>
        </p:txBody>
      </p:sp>
    </p:spTree>
    <p:extLst>
      <p:ext uri="{BB962C8B-B14F-4D97-AF65-F5344CB8AC3E}">
        <p14:creationId xmlns:p14="http://schemas.microsoft.com/office/powerpoint/2010/main" val="379490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F805DA-68E9-49C8-8702-52BD040EAA30}"/>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dirty="0">
                <a:solidFill>
                  <a:srgbClr val="FFFFFF"/>
                </a:solidFill>
              </a:rPr>
              <a:t>4.2 Sequence Diagram </a:t>
            </a:r>
          </a:p>
        </p:txBody>
      </p:sp>
      <p:pic>
        <p:nvPicPr>
          <p:cNvPr id="5" name="Content Placeholder 4">
            <a:extLst>
              <a:ext uri="{FF2B5EF4-FFF2-40B4-BE49-F238E27FC236}">
                <a16:creationId xmlns:a16="http://schemas.microsoft.com/office/drawing/2014/main" id="{5820C17E-CBA6-44B7-ACE5-1744F7DE9486}"/>
              </a:ext>
            </a:extLst>
          </p:cNvPr>
          <p:cNvPicPr>
            <a:picLocks noGrp="1"/>
          </p:cNvPicPr>
          <p:nvPr>
            <p:ph sz="half" idx="1"/>
          </p:nvPr>
        </p:nvPicPr>
        <p:blipFill rotWithShape="1">
          <a:blip r:embed="rId2">
            <a:extLst>
              <a:ext uri="{28A0092B-C50C-407E-A947-70E740481C1C}">
                <a14:useLocalDpi xmlns:a14="http://schemas.microsoft.com/office/drawing/2010/main" val="0"/>
              </a:ext>
            </a:extLst>
          </a:blip>
          <a:srcRect r="9782"/>
          <a:stretch/>
        </p:blipFill>
        <p:spPr>
          <a:xfrm>
            <a:off x="327547" y="34205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F592FBD9-973F-46EE-85E3-7731481E0749}"/>
              </a:ext>
            </a:extLst>
          </p:cNvPr>
          <p:cNvSpPr>
            <a:spLocks noGrp="1"/>
          </p:cNvSpPr>
          <p:nvPr>
            <p:ph sz="half" idx="2"/>
          </p:nvPr>
        </p:nvSpPr>
        <p:spPr>
          <a:xfrm>
            <a:off x="8029319" y="917725"/>
            <a:ext cx="3424739" cy="4852362"/>
          </a:xfrm>
        </p:spPr>
        <p:txBody>
          <a:bodyPr vert="horz" lIns="91440" tIns="45720" rIns="91440" bIns="45720" rtlCol="0" anchor="ctr">
            <a:normAutofit/>
          </a:bodyPr>
          <a:lstStyle/>
          <a:p>
            <a:r>
              <a:rPr lang="en-US" sz="2400" dirty="0">
                <a:solidFill>
                  <a:srgbClr val="FFFFFF"/>
                </a:solidFill>
                <a:latin typeface="Times New Roman" panose="02020603050405020304" pitchFamily="18" charset="0"/>
                <a:cs typeface="Times New Roman" panose="02020603050405020304" pitchFamily="18" charset="0"/>
              </a:rPr>
              <a:t>We want to insert new record for new client. </a:t>
            </a:r>
          </a:p>
          <a:p>
            <a:r>
              <a:rPr lang="en-US" sz="2400" dirty="0">
                <a:solidFill>
                  <a:srgbClr val="FFFFFF"/>
                </a:solidFill>
                <a:latin typeface="Times New Roman" panose="02020603050405020304" pitchFamily="18" charset="0"/>
                <a:cs typeface="Times New Roman" panose="02020603050405020304" pitchFamily="18" charset="0"/>
              </a:rPr>
              <a:t>There is Rest web service which accepts new client and passes it to </a:t>
            </a:r>
            <a:r>
              <a:rPr lang="en-US" sz="2400" dirty="0" err="1">
                <a:solidFill>
                  <a:srgbClr val="FFFFFF"/>
                </a:solidFill>
                <a:latin typeface="Times New Roman" panose="02020603050405020304" pitchFamily="18" charset="0"/>
                <a:cs typeface="Times New Roman" panose="02020603050405020304" pitchFamily="18" charset="0"/>
              </a:rPr>
              <a:t>clientService</a:t>
            </a:r>
            <a:r>
              <a:rPr lang="en-US" sz="2400" dirty="0">
                <a:solidFill>
                  <a:srgbClr val="FFFFFF"/>
                </a:solidFill>
                <a:latin typeface="Times New Roman" panose="02020603050405020304" pitchFamily="18" charset="0"/>
                <a:cs typeface="Times New Roman" panose="02020603050405020304" pitchFamily="18" charset="0"/>
              </a:rPr>
              <a:t> which passes it to </a:t>
            </a:r>
            <a:r>
              <a:rPr lang="en-US" sz="2400" dirty="0" err="1">
                <a:solidFill>
                  <a:srgbClr val="FFFFFF"/>
                </a:solidFill>
                <a:latin typeface="Times New Roman" panose="02020603050405020304" pitchFamily="18" charset="0"/>
                <a:cs typeface="Times New Roman" panose="02020603050405020304" pitchFamily="18" charset="0"/>
              </a:rPr>
              <a:t>clientDao</a:t>
            </a:r>
            <a:r>
              <a:rPr lang="en-US" sz="2400" dirty="0">
                <a:solidFill>
                  <a:srgbClr val="FFFFFF"/>
                </a:solidFill>
                <a:latin typeface="Times New Roman" panose="02020603050405020304" pitchFamily="18" charset="0"/>
                <a:cs typeface="Times New Roman" panose="02020603050405020304" pitchFamily="18" charset="0"/>
              </a:rPr>
              <a:t> for persistence into DB</a:t>
            </a:r>
          </a:p>
          <a:p>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56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C49D5-3A11-415D-A5BB-052C9BF6AF1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500" kern="1200">
                <a:solidFill>
                  <a:schemeClr val="bg1"/>
                </a:solidFill>
                <a:latin typeface="+mj-lt"/>
                <a:ea typeface="+mj-ea"/>
                <a:cs typeface="+mj-cs"/>
              </a:rPr>
              <a:t> </a:t>
            </a:r>
            <a:br>
              <a:rPr lang="en-US" sz="1500" kern="1200">
                <a:solidFill>
                  <a:schemeClr val="bg1"/>
                </a:solidFill>
                <a:latin typeface="+mj-lt"/>
                <a:ea typeface="+mj-ea"/>
                <a:cs typeface="+mj-cs"/>
              </a:rPr>
            </a:br>
            <a:r>
              <a:rPr lang="en-US" sz="1500" b="1" kern="1200">
                <a:solidFill>
                  <a:schemeClr val="bg1"/>
                </a:solidFill>
                <a:latin typeface="+mj-lt"/>
                <a:ea typeface="+mj-ea"/>
                <a:cs typeface="+mj-cs"/>
              </a:rPr>
              <a:t>Daily Transaction Batch (Archiving) Sequence Diagram</a:t>
            </a:r>
            <a:br>
              <a:rPr lang="en-US" sz="1500" kern="1200">
                <a:solidFill>
                  <a:schemeClr val="bg1"/>
                </a:solidFill>
                <a:latin typeface="+mj-lt"/>
                <a:ea typeface="+mj-ea"/>
                <a:cs typeface="+mj-cs"/>
              </a:rPr>
            </a:br>
            <a:endParaRPr lang="en-US" sz="1500" kern="1200">
              <a:solidFill>
                <a:schemeClr val="bg1"/>
              </a:solidFill>
              <a:latin typeface="+mj-lt"/>
              <a:ea typeface="+mj-ea"/>
              <a:cs typeface="+mj-cs"/>
            </a:endParaRPr>
          </a:p>
        </p:txBody>
      </p:sp>
      <p:pic>
        <p:nvPicPr>
          <p:cNvPr id="4" name="Content Placeholder 3">
            <a:extLst>
              <a:ext uri="{FF2B5EF4-FFF2-40B4-BE49-F238E27FC236}">
                <a16:creationId xmlns:a16="http://schemas.microsoft.com/office/drawing/2014/main" id="{90969979-B4FF-4465-B84B-AB0DBCCC21C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9698" y="1675227"/>
            <a:ext cx="10652603" cy="4394199"/>
          </a:xfrm>
          <a:prstGeom prst="rect">
            <a:avLst/>
          </a:prstGeom>
        </p:spPr>
      </p:pic>
    </p:spTree>
    <p:extLst>
      <p:ext uri="{BB962C8B-B14F-4D97-AF65-F5344CB8AC3E}">
        <p14:creationId xmlns:p14="http://schemas.microsoft.com/office/powerpoint/2010/main" val="337876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6565D-B212-42C8-BEF7-C56CC75EBF80}"/>
              </a:ext>
            </a:extLst>
          </p:cNvPr>
          <p:cNvSpPr>
            <a:spLocks noGrp="1"/>
          </p:cNvSpPr>
          <p:nvPr>
            <p:ph type="title"/>
          </p:nvPr>
        </p:nvSpPr>
        <p:spPr>
          <a:xfrm>
            <a:off x="838200" y="631825"/>
            <a:ext cx="10515600" cy="1325563"/>
          </a:xfrm>
        </p:spPr>
        <p:txBody>
          <a:bodyPr>
            <a:normAutofit/>
          </a:bodyPr>
          <a:lstStyle/>
          <a:p>
            <a:r>
              <a:rPr lang="en-US" b="1" dirty="0"/>
              <a:t> Design Alternatives</a:t>
            </a:r>
            <a:br>
              <a:rPr lang="en-US" b="1" dirty="0"/>
            </a:br>
            <a:endParaRPr lang="en-US" dirty="0"/>
          </a:p>
        </p:txBody>
      </p:sp>
      <p:sp>
        <p:nvSpPr>
          <p:cNvPr id="3" name="Content Placeholder 2">
            <a:extLst>
              <a:ext uri="{FF2B5EF4-FFF2-40B4-BE49-F238E27FC236}">
                <a16:creationId xmlns:a16="http://schemas.microsoft.com/office/drawing/2014/main" id="{57E69A27-9916-4B46-A380-C7828EEF0639}"/>
              </a:ext>
            </a:extLst>
          </p:cNvPr>
          <p:cNvSpPr>
            <a:spLocks noGrp="1"/>
          </p:cNvSpPr>
          <p:nvPr>
            <p:ph idx="1"/>
          </p:nvPr>
        </p:nvSpPr>
        <p:spPr>
          <a:xfrm>
            <a:off x="838200" y="2057400"/>
            <a:ext cx="10515600" cy="387176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 </a:t>
            </a:r>
          </a:p>
          <a:p>
            <a:pPr lvl="0"/>
            <a:r>
              <a:rPr lang="en-US" sz="2000" dirty="0">
                <a:latin typeface="Times New Roman" panose="02020603050405020304" pitchFamily="18" charset="0"/>
                <a:cs typeface="Times New Roman" panose="02020603050405020304" pitchFamily="18" charset="0"/>
              </a:rPr>
              <a:t>We used Hibernate ORM, we can also use JDBC (Java Database Connectivity) to interact with the DB.</a:t>
            </a:r>
          </a:p>
          <a:p>
            <a:pPr lvl="0"/>
            <a:r>
              <a:rPr lang="en-US" sz="2000" dirty="0">
                <a:latin typeface="Times New Roman" panose="02020603050405020304" pitchFamily="18" charset="0"/>
                <a:cs typeface="Times New Roman" panose="02020603050405020304" pitchFamily="18" charset="0"/>
              </a:rPr>
              <a:t>We made an Integration between Core and EAI  through MQ (AMQP) in order to make it asynchronous and reliable. Instead, we can use web services through HTTP.</a:t>
            </a:r>
          </a:p>
          <a:p>
            <a:pPr lvl="0"/>
            <a:r>
              <a:rPr lang="en-US" sz="2000" dirty="0">
                <a:latin typeface="Times New Roman" panose="02020603050405020304" pitchFamily="18" charset="0"/>
                <a:cs typeface="Times New Roman" panose="02020603050405020304" pitchFamily="18" charset="0"/>
              </a:rPr>
              <a:t> We used Restful webservices. As an alternative, we can expose our webservices  through SOAP(complex design).</a:t>
            </a:r>
          </a:p>
          <a:p>
            <a:pPr lvl="0"/>
            <a:r>
              <a:rPr lang="en-US" sz="2000" dirty="0">
                <a:latin typeface="Times New Roman" panose="02020603050405020304" pitchFamily="18" charset="0"/>
                <a:cs typeface="Times New Roman" panose="02020603050405020304" pitchFamily="18" charset="0"/>
              </a:rPr>
              <a:t>we used ESB (Enterprise Service Bus) as a middle ware framework to integrate between system components of a distributed system. Alternatively Integration between system components can be done through Point-to-point communication (Spaghetti style).  </a:t>
            </a:r>
          </a:p>
          <a:p>
            <a:pPr lvl="0"/>
            <a:r>
              <a:rPr lang="en-US" sz="2000" dirty="0">
                <a:latin typeface="Times New Roman" panose="02020603050405020304" pitchFamily="18" charset="0"/>
                <a:cs typeface="Times New Roman" panose="02020603050405020304" pitchFamily="18" charset="0"/>
              </a:rPr>
              <a:t>As an alternative, created calls can be processed in real time (online) but this will cause performance issues in the system. So, processing of created calls is done through batches daily and monthly.</a:t>
            </a:r>
          </a:p>
        </p:txBody>
      </p:sp>
    </p:spTree>
    <p:extLst>
      <p:ext uri="{BB962C8B-B14F-4D97-AF65-F5344CB8AC3E}">
        <p14:creationId xmlns:p14="http://schemas.microsoft.com/office/powerpoint/2010/main" val="146317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0408C0A5-94BA-43AB-A3BD-601C4C8F5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98" y="643467"/>
            <a:ext cx="10817603" cy="5571066"/>
          </a:xfrm>
          <a:prstGeom prst="rect">
            <a:avLst/>
          </a:prstGeom>
        </p:spPr>
      </p:pic>
    </p:spTree>
    <p:extLst>
      <p:ext uri="{BB962C8B-B14F-4D97-AF65-F5344CB8AC3E}">
        <p14:creationId xmlns:p14="http://schemas.microsoft.com/office/powerpoint/2010/main" val="3560316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073B10-B7DD-40A1-92A1-82BF09D19C3F}"/>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b="1" kern="1200">
                <a:solidFill>
                  <a:schemeClr val="tx1"/>
                </a:solidFill>
                <a:latin typeface="+mj-lt"/>
                <a:ea typeface="+mj-ea"/>
                <a:cs typeface="+mj-cs"/>
              </a:rPr>
              <a:t>Future Considerations</a:t>
            </a:r>
            <a:br>
              <a:rPr lang="en-US" b="1"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F5A0506B-4C4F-4359-8350-C79F36F6C82F}"/>
              </a:ext>
            </a:extLst>
          </p:cNvPr>
          <p:cNvSpPr>
            <a:spLocks noGrp="1"/>
          </p:cNvSpPr>
          <p:nvPr>
            <p:ph sz="half" idx="1"/>
          </p:nvPr>
        </p:nvSpPr>
        <p:spPr>
          <a:xfrm>
            <a:off x="4387515" y="2022601"/>
            <a:ext cx="7161017" cy="4154361"/>
          </a:xfrm>
        </p:spPr>
        <p:txBody>
          <a:bodyPr vert="horz" lIns="91440" tIns="45720" rIns="91440" bIns="45720" rtlCol="0">
            <a:noAutofit/>
          </a:bodyPr>
          <a:lstStyle/>
          <a:p>
            <a:pPr lvl="0"/>
            <a:r>
              <a:rPr lang="en-US" sz="2000" dirty="0">
                <a:solidFill>
                  <a:srgbClr val="FFFF00"/>
                </a:solidFill>
                <a:latin typeface="Times New Roman" panose="02020603050405020304" pitchFamily="18" charset="0"/>
                <a:cs typeface="Times New Roman" panose="02020603050405020304" pitchFamily="18" charset="0"/>
              </a:rPr>
              <a:t>use </a:t>
            </a:r>
            <a:r>
              <a:rPr lang="en-US" sz="2000" b="1" dirty="0">
                <a:solidFill>
                  <a:srgbClr val="FFFF00"/>
                </a:solidFill>
                <a:latin typeface="Times New Roman" panose="02020603050405020304" pitchFamily="18" charset="0"/>
                <a:cs typeface="Times New Roman" panose="02020603050405020304" pitchFamily="18" charset="0"/>
              </a:rPr>
              <a:t>Microservices </a:t>
            </a:r>
            <a:r>
              <a:rPr lang="en-US" sz="2000" dirty="0">
                <a:solidFill>
                  <a:srgbClr val="FFFF00"/>
                </a:solidFill>
                <a:latin typeface="Times New Roman" panose="02020603050405020304" pitchFamily="18" charset="0"/>
                <a:cs typeface="Times New Roman" panose="02020603050405020304" pitchFamily="18" charset="0"/>
              </a:rPr>
              <a:t>architecture and split the application into a set of services that talk to each other via open APIs in order to achieve:-  </a:t>
            </a:r>
          </a:p>
          <a:p>
            <a:pPr lvl="0"/>
            <a:r>
              <a:rPr lang="en-US" sz="2000" dirty="0">
                <a:solidFill>
                  <a:srgbClr val="FFFF00"/>
                </a:solidFill>
                <a:latin typeface="Times New Roman" panose="02020603050405020304" pitchFamily="18" charset="0"/>
                <a:cs typeface="Times New Roman" panose="02020603050405020304" pitchFamily="18" charset="0"/>
              </a:rPr>
              <a:t>better scalability </a:t>
            </a:r>
          </a:p>
          <a:p>
            <a:pPr lvl="0"/>
            <a:r>
              <a:rPr lang="en-US" sz="2000" dirty="0">
                <a:solidFill>
                  <a:srgbClr val="FFFF00"/>
                </a:solidFill>
                <a:latin typeface="Times New Roman" panose="02020603050405020304" pitchFamily="18" charset="0"/>
                <a:cs typeface="Times New Roman" panose="02020603050405020304" pitchFamily="18" charset="0"/>
              </a:rPr>
              <a:t>maintainability </a:t>
            </a:r>
          </a:p>
          <a:p>
            <a:pPr lvl="0"/>
            <a:r>
              <a:rPr lang="en-US" sz="2000" dirty="0">
                <a:solidFill>
                  <a:srgbClr val="FFFF00"/>
                </a:solidFill>
                <a:latin typeface="Times New Roman" panose="02020603050405020304" pitchFamily="18" charset="0"/>
                <a:cs typeface="Times New Roman" panose="02020603050405020304" pitchFamily="18" charset="0"/>
              </a:rPr>
              <a:t> loosely coupling services </a:t>
            </a:r>
          </a:p>
          <a:p>
            <a:pPr lvl="0"/>
            <a:r>
              <a:rPr lang="en-US" sz="2000" dirty="0">
                <a:solidFill>
                  <a:srgbClr val="FFFF00"/>
                </a:solidFill>
                <a:latin typeface="Times New Roman" panose="02020603050405020304" pitchFamily="18" charset="0"/>
                <a:cs typeface="Times New Roman" panose="02020603050405020304" pitchFamily="18" charset="0"/>
              </a:rPr>
              <a:t>  better performance</a:t>
            </a:r>
          </a:p>
          <a:p>
            <a:pPr lvl="0"/>
            <a:r>
              <a:rPr lang="en-US" sz="2000" dirty="0">
                <a:solidFill>
                  <a:srgbClr val="FFFF00"/>
                </a:solidFill>
                <a:latin typeface="Times New Roman" panose="02020603050405020304" pitchFamily="18" charset="0"/>
                <a:cs typeface="Times New Roman" panose="02020603050405020304" pitchFamily="18" charset="0"/>
              </a:rPr>
              <a:t>Expose All web services on EAI or BUS Layer </a:t>
            </a:r>
          </a:p>
          <a:p>
            <a:pPr lvl="1"/>
            <a:r>
              <a:rPr lang="en-US" sz="2000" dirty="0">
                <a:solidFill>
                  <a:srgbClr val="FFFF00"/>
                </a:solidFill>
                <a:latin typeface="Times New Roman" panose="02020603050405020304" pitchFamily="18" charset="0"/>
                <a:cs typeface="Times New Roman" panose="02020603050405020304" pitchFamily="18" charset="0"/>
              </a:rPr>
              <a:t>That will imply more loosely coupling or direct dependency on a specific web services.</a:t>
            </a:r>
          </a:p>
          <a:p>
            <a:pPr lvl="1"/>
            <a:r>
              <a:rPr lang="en-US" sz="2000" dirty="0">
                <a:solidFill>
                  <a:srgbClr val="FFFF00"/>
                </a:solidFill>
                <a:latin typeface="Times New Roman" panose="02020603050405020304" pitchFamily="18" charset="0"/>
                <a:cs typeface="Times New Roman" panose="02020603050405020304" pitchFamily="18" charset="0"/>
              </a:rPr>
              <a:t>EAI will delegate web service calls behind the scenes.</a:t>
            </a:r>
          </a:p>
          <a:p>
            <a:r>
              <a:rPr lang="en-US" sz="2000" dirty="0">
                <a:solidFill>
                  <a:srgbClr val="FFFF00"/>
                </a:solidFill>
                <a:latin typeface="Times New Roman" panose="02020603050405020304" pitchFamily="18" charset="0"/>
                <a:cs typeface="Times New Roman" panose="02020603050405020304" pitchFamily="18" charset="0"/>
              </a:rPr>
              <a:t>Use OAuth on Authentication and Authorization of web services on the internet for </a:t>
            </a:r>
          </a:p>
        </p:txBody>
      </p:sp>
    </p:spTree>
    <p:extLst>
      <p:ext uri="{BB962C8B-B14F-4D97-AF65-F5344CB8AC3E}">
        <p14:creationId xmlns:p14="http://schemas.microsoft.com/office/powerpoint/2010/main" val="193332594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a16="http://schemas.microsoft.com/office/drawing/2014/main" id="{902E989B-6AE4-488F-8610-98E7AFD68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145" y="1123527"/>
            <a:ext cx="6145705" cy="4604800"/>
          </a:xfrm>
          <a:prstGeom prst="rect">
            <a:avLst/>
          </a:prstGeom>
        </p:spPr>
      </p:pic>
    </p:spTree>
    <p:extLst>
      <p:ext uri="{BB962C8B-B14F-4D97-AF65-F5344CB8AC3E}">
        <p14:creationId xmlns:p14="http://schemas.microsoft.com/office/powerpoint/2010/main" val="330149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207E-DB36-452C-821E-D23E95F2FEA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1. Introduction </a:t>
            </a:r>
          </a:p>
        </p:txBody>
      </p:sp>
      <p:sp>
        <p:nvSpPr>
          <p:cNvPr id="3" name="Content Placeholder 2">
            <a:extLst>
              <a:ext uri="{FF2B5EF4-FFF2-40B4-BE49-F238E27FC236}">
                <a16:creationId xmlns:a16="http://schemas.microsoft.com/office/drawing/2014/main" id="{405A4880-02CB-4CB0-ACE0-9C1BDE05CDE9}"/>
              </a:ext>
            </a:extLst>
          </p:cNvPr>
          <p:cNvSpPr>
            <a:spLocks noGrp="1"/>
          </p:cNvSpPr>
          <p:nvPr>
            <p:ph sz="half" idx="1"/>
          </p:nvPr>
        </p:nvSpPr>
        <p:spPr>
          <a:xfrm>
            <a:off x="838200" y="1825625"/>
            <a:ext cx="3797807" cy="4351338"/>
          </a:xfrm>
        </p:spPr>
        <p:txBody>
          <a:bodyPr vert="horz" lIns="91440" tIns="45720" rIns="91440" bIns="45720" rtlCol="0">
            <a:normAutofit/>
          </a:bodyPr>
          <a:lstStyle/>
          <a:p>
            <a:pPr marL="228600" lvl="1" indent="0">
              <a:buNone/>
            </a:pPr>
            <a:r>
              <a:rPr lang="en-US" sz="2000" b="1" dirty="0">
                <a:latin typeface="Times New Roman" panose="02020603050405020304" pitchFamily="18" charset="0"/>
                <a:cs typeface="Times New Roman" panose="02020603050405020304" pitchFamily="18" charset="0"/>
              </a:rPr>
              <a:t>1.1 Problem statement</a:t>
            </a:r>
          </a:p>
          <a:p>
            <a:pPr marL="0"/>
            <a:r>
              <a:rPr lang="en-US" sz="2000" dirty="0">
                <a:latin typeface="Times New Roman" panose="02020603050405020304" pitchFamily="18" charset="0"/>
                <a:cs typeface="Times New Roman" panose="02020603050405020304" pitchFamily="18" charset="0"/>
              </a:rPr>
              <a:t>Banking system is good example of enterprise application.</a:t>
            </a:r>
          </a:p>
          <a:p>
            <a:pPr marL="0"/>
            <a:r>
              <a:rPr lang="en-US" sz="2000" dirty="0">
                <a:latin typeface="Times New Roman" panose="02020603050405020304" pitchFamily="18" charset="0"/>
                <a:cs typeface="Times New Roman" panose="02020603050405020304" pitchFamily="18" charset="0"/>
              </a:rPr>
              <a:t> It deals with huge amount of daily transactions data, which should be maintained for business analysis.</a:t>
            </a:r>
          </a:p>
          <a:p>
            <a:pPr marL="0"/>
            <a:r>
              <a:rPr lang="en-US" sz="2000" dirty="0">
                <a:latin typeface="Times New Roman" panose="02020603050405020304" pitchFamily="18" charset="0"/>
                <a:cs typeface="Times New Roman" panose="02020603050405020304" pitchFamily="18" charset="0"/>
              </a:rPr>
              <a:t> It integrates many products and services together to achieve business goals, for example handling, adding new client, adding daily transaction, generate reports, route short messages …etc.</a:t>
            </a:r>
          </a:p>
          <a:p>
            <a:endParaRPr lang="en-US" sz="2000" dirty="0"/>
          </a:p>
        </p:txBody>
      </p:sp>
      <p:pic>
        <p:nvPicPr>
          <p:cNvPr id="22" name="Content Placeholder 21" descr="A picture containing drawing&#10;&#10;Description automatically generated">
            <a:extLst>
              <a:ext uri="{FF2B5EF4-FFF2-40B4-BE49-F238E27FC236}">
                <a16:creationId xmlns:a16="http://schemas.microsoft.com/office/drawing/2014/main" id="{AC3C8E36-6026-4BBE-A488-75BC61AF475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212"/>
          <a:stretch/>
        </p:blipFill>
        <p:spPr>
          <a:xfrm>
            <a:off x="5120640" y="1904281"/>
            <a:ext cx="6233160" cy="4272681"/>
          </a:xfrm>
          <a:prstGeom prst="rect">
            <a:avLst/>
          </a:prstGeom>
        </p:spPr>
      </p:pic>
    </p:spTree>
    <p:extLst>
      <p:ext uri="{BB962C8B-B14F-4D97-AF65-F5344CB8AC3E}">
        <p14:creationId xmlns:p14="http://schemas.microsoft.com/office/powerpoint/2010/main" val="394861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FB0E-31B6-43BE-A49B-B2B60C68E33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1.2 purpose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46667D-BFBB-46BE-AF54-C6F248C95010}"/>
              </a:ext>
            </a:extLst>
          </p:cNvPr>
          <p:cNvSpPr>
            <a:spLocks noGrp="1"/>
          </p:cNvSpPr>
          <p:nvPr>
            <p:ph sz="half" idx="1"/>
          </p:nvPr>
        </p:nvSpPr>
        <p:spPr>
          <a:xfrm>
            <a:off x="779614" y="1690688"/>
            <a:ext cx="5015484" cy="4351338"/>
          </a:xfrm>
        </p:spPr>
        <p:txBody>
          <a:bodyPr vert="horz" lIns="91440" tIns="45720" rIns="91440" bIns="45720" rtlCol="0">
            <a:normAutofit fontScale="77500" lnSpcReduction="20000"/>
          </a:bodyPr>
          <a:lstStyle/>
          <a:p>
            <a:r>
              <a:rPr lang="en-US" dirty="0">
                <a:latin typeface="Times New Roman" panose="02020603050405020304" pitchFamily="18" charset="0"/>
                <a:cs typeface="Times New Roman" panose="02020603050405020304" pitchFamily="18" charset="0"/>
              </a:rPr>
              <a:t>The purpose of our project is to demonstrates the capabilities of technologies and how to use them to address real-life enterprise issues.</a:t>
            </a:r>
          </a:p>
          <a:p>
            <a:r>
              <a:rPr lang="en-US" dirty="0">
                <a:latin typeface="Times New Roman" panose="02020603050405020304" pitchFamily="18" charset="0"/>
                <a:cs typeface="Times New Roman" panose="02020603050405020304" pitchFamily="18" charset="0"/>
              </a:rPr>
              <a:t>It illustrates how to deal with huge amount of transactional data through archiving and make it available for adding transactions, reporting and data analysis purposes. </a:t>
            </a:r>
          </a:p>
          <a:p>
            <a:r>
              <a:rPr lang="en-US" dirty="0">
                <a:latin typeface="Times New Roman" panose="02020603050405020304" pitchFamily="18" charset="0"/>
                <a:cs typeface="Times New Roman" panose="02020603050405020304" pitchFamily="18" charset="0"/>
              </a:rPr>
              <a:t>It also provides a highly available and scalable integration solution which guarantee data consistency across different applications. And provide high level of abstraction to integrate a loosely coupled services plus handling the interactions between these services with minimum effort using orchestration.</a:t>
            </a:r>
          </a:p>
          <a:p>
            <a:endParaRPr lang="en-US" sz="1700" dirty="0">
              <a:latin typeface="Times New Roman" panose="02020603050405020304" pitchFamily="18" charset="0"/>
              <a:cs typeface="Times New Roman" panose="02020603050405020304" pitchFamily="18" charset="0"/>
            </a:endParaRPr>
          </a:p>
        </p:txBody>
      </p:sp>
      <p:pic>
        <p:nvPicPr>
          <p:cNvPr id="6" name="Content Placeholder 5" descr="A close up of a street sign on a pole&#10;&#10;Description automatically generated">
            <a:extLst>
              <a:ext uri="{FF2B5EF4-FFF2-40B4-BE49-F238E27FC236}">
                <a16:creationId xmlns:a16="http://schemas.microsoft.com/office/drawing/2014/main" id="{DFF885CF-D65E-44F2-908E-E5B7EF298F0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9840" r="16533" b="3"/>
          <a:stretch/>
        </p:blipFill>
        <p:spPr>
          <a:xfrm>
            <a:off x="6338316" y="1904281"/>
            <a:ext cx="5074070" cy="4272681"/>
          </a:xfrm>
          <a:prstGeom prst="rect">
            <a:avLst/>
          </a:prstGeom>
        </p:spPr>
      </p:pic>
    </p:spTree>
    <p:extLst>
      <p:ext uri="{BB962C8B-B14F-4D97-AF65-F5344CB8AC3E}">
        <p14:creationId xmlns:p14="http://schemas.microsoft.com/office/powerpoint/2010/main" val="201615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900C-3A79-48F4-9A78-41AFCE01E92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1.3 Scope</a:t>
            </a:r>
          </a:p>
        </p:txBody>
      </p:sp>
      <p:sp>
        <p:nvSpPr>
          <p:cNvPr id="3" name="Content Placeholder 2">
            <a:extLst>
              <a:ext uri="{FF2B5EF4-FFF2-40B4-BE49-F238E27FC236}">
                <a16:creationId xmlns:a16="http://schemas.microsoft.com/office/drawing/2014/main" id="{9696B91D-CE89-4933-B491-FD7A5D9A187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Our project introduces a service layer exposed through RESTful services to be invoked by external applications and integrated with Reporting systems through Spring Integration.</a:t>
            </a:r>
          </a:p>
          <a:p>
            <a:r>
              <a:rPr lang="en-US" dirty="0">
                <a:latin typeface="Times New Roman" panose="02020603050405020304" pitchFamily="18" charset="0"/>
                <a:cs typeface="Times New Roman" panose="02020603050405020304" pitchFamily="18" charset="0"/>
              </a:rPr>
              <a:t> It has 2 batch jobs one for archiving daily transactions and generate aggregates and the other is responsible for generating monthly statements.</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38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2236-FCAD-44A6-B41C-2C85F36CB21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1.4 Technology </a:t>
            </a:r>
          </a:p>
        </p:txBody>
      </p:sp>
      <p:sp>
        <p:nvSpPr>
          <p:cNvPr id="3" name="Content Placeholder 2">
            <a:extLst>
              <a:ext uri="{FF2B5EF4-FFF2-40B4-BE49-F238E27FC236}">
                <a16:creationId xmlns:a16="http://schemas.microsoft.com/office/drawing/2014/main" id="{B841AC5E-0EA0-4A14-BD66-66EAAF0024C6}"/>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To achieve the mentioned functionality, we applied technologies such as </a:t>
            </a:r>
            <a:endParaRPr lang="en-US" sz="20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ORM						</a:t>
            </a:r>
            <a:endParaRPr lang="en-US" sz="20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AOP</a:t>
            </a:r>
            <a:endParaRPr lang="en-US" sz="20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Spring Rest</a:t>
            </a:r>
            <a:endParaRPr lang="en-US" sz="20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Spring Batch</a:t>
            </a:r>
            <a:endParaRPr lang="en-US" sz="20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Spring Security</a:t>
            </a:r>
            <a:endParaRPr lang="en-US" sz="20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Spring Integration (AMQP – JMS)</a:t>
            </a:r>
            <a:endParaRPr lang="en-US" sz="20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Maven</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63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CA619D32-FDA4-496E-A228-92D809DB792F}"/>
              </a:ext>
            </a:extLst>
          </p:cNvPr>
          <p:cNvSpPr>
            <a:spLocks noChangeArrowheads="1"/>
          </p:cNvSpPr>
          <p:nvPr/>
        </p:nvSpPr>
        <p:spPr bwMode="auto">
          <a:xfrm>
            <a:off x="838200" y="365125"/>
            <a:ext cx="10515600" cy="13255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70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eaLnBrk="1" fontAlgn="base" hangingPunct="1">
              <a:lnSpc>
                <a:spcPct val="90000"/>
              </a:lnSpc>
              <a:spcAft>
                <a:spcPts val="600"/>
              </a:spcAft>
              <a:buClrTx/>
              <a:buSzTx/>
              <a:tabLst/>
            </a:pPr>
            <a:endParaRPr kumimoji="0" lang="en-US" altLang="en-US" sz="44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457200" marR="0" lvl="1" indent="0" eaLnBrk="1" fontAlgn="base" hangingPunct="1">
              <a:lnSpc>
                <a:spcPct val="90000"/>
              </a:lnSpc>
              <a:spcAft>
                <a:spcPts val="600"/>
              </a:spcAft>
              <a:buClrTx/>
              <a:buSzTx/>
              <a:tabLst/>
            </a:pPr>
            <a:r>
              <a:rPr lang="en-US" altLang="en-US" sz="4400" b="1" dirty="0">
                <a:latin typeface="Times New Roman" panose="02020603050405020304" pitchFamily="18" charset="0"/>
                <a:ea typeface="+mj-ea"/>
                <a:cs typeface="Times New Roman" panose="02020603050405020304" pitchFamily="18" charset="0"/>
              </a:rPr>
              <a:t>2.0 USE Case</a:t>
            </a:r>
            <a:endParaRPr kumimoji="0" lang="en-US" altLang="en-US" sz="44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457200" marR="0" lvl="1" indent="0" eaLnBrk="1" fontAlgn="base" hangingPunct="1">
              <a:lnSpc>
                <a:spcPct val="90000"/>
              </a:lnSpc>
              <a:spcAft>
                <a:spcPts val="600"/>
              </a:spcAft>
              <a:buClrTx/>
              <a:buSzTx/>
              <a:tabLst/>
            </a:pPr>
            <a:r>
              <a:rPr kumimoji="0" lang="en-US" altLang="en-US" sz="44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rPr>
              <a:t>	</a:t>
            </a:r>
            <a:r>
              <a:rPr kumimoji="0" lang="en-US" altLang="en-US" sz="29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rPr>
              <a:t>2.1     A</a:t>
            </a:r>
            <a:r>
              <a:rPr kumimoji="0" lang="en-US" altLang="en-US" sz="2900" b="1" i="0" u="none" strike="noStrike" kern="1200" cap="none" normalizeH="0" baseline="0" dirty="0" bmk="">
                <a:ln>
                  <a:noFill/>
                </a:ln>
                <a:solidFill>
                  <a:schemeClr val="tx1"/>
                </a:solidFill>
                <a:effectLst/>
                <a:latin typeface="Times New Roman" panose="02020603050405020304" pitchFamily="18" charset="0"/>
                <a:ea typeface="+mj-ea"/>
                <a:cs typeface="Times New Roman" panose="02020603050405020304" pitchFamily="18" charset="0"/>
              </a:rPr>
              <a:t>dd Client</a:t>
            </a:r>
            <a:endParaRPr kumimoji="0" lang="en-US" altLang="en-US" sz="29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457200" marR="0" lvl="1" indent="0" eaLnBrk="1" fontAlgn="base" hangingPunct="1">
              <a:lnSpc>
                <a:spcPct val="90000"/>
              </a:lnSpc>
              <a:spcAft>
                <a:spcPts val="600"/>
              </a:spcAft>
              <a:buClrTx/>
              <a:buSzTx/>
              <a:tabLst/>
            </a:pPr>
            <a:endParaRPr kumimoji="0" lang="en-US" altLang="en-US" sz="44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p:txBody>
      </p:sp>
      <p:graphicFrame>
        <p:nvGraphicFramePr>
          <p:cNvPr id="22" name="Content Placeholder 4">
            <a:extLst>
              <a:ext uri="{FF2B5EF4-FFF2-40B4-BE49-F238E27FC236}">
                <a16:creationId xmlns:a16="http://schemas.microsoft.com/office/drawing/2014/main" id="{5CB2FF50-AC0A-4B08-A72F-24240BAD6403}"/>
              </a:ext>
            </a:extLst>
          </p:cNvPr>
          <p:cNvGraphicFramePr>
            <a:graphicFrameLocks noGrp="1"/>
          </p:cNvGraphicFramePr>
          <p:nvPr>
            <p:ph sz="half" idx="1"/>
            <p:extLst>
              <p:ext uri="{D42A27DB-BD31-4B8C-83A1-F6EECF244321}">
                <p14:modId xmlns:p14="http://schemas.microsoft.com/office/powerpoint/2010/main" val="430121927"/>
              </p:ext>
            </p:extLst>
          </p:nvPr>
        </p:nvGraphicFramePr>
        <p:xfrm>
          <a:off x="1063861" y="1500505"/>
          <a:ext cx="9109237" cy="5696712"/>
        </p:xfrm>
        <a:graphic>
          <a:graphicData uri="http://schemas.openxmlformats.org/drawingml/2006/table">
            <a:tbl>
              <a:tblPr firstRow="1" bandRow="1">
                <a:tableStyleId>{5C22544A-7EE6-4342-B048-85BDC9FD1C3A}</a:tableStyleId>
              </a:tblPr>
              <a:tblGrid>
                <a:gridCol w="1622345">
                  <a:extLst>
                    <a:ext uri="{9D8B030D-6E8A-4147-A177-3AD203B41FA5}">
                      <a16:colId xmlns:a16="http://schemas.microsoft.com/office/drawing/2014/main" val="622013198"/>
                    </a:ext>
                  </a:extLst>
                </a:gridCol>
                <a:gridCol w="573809">
                  <a:extLst>
                    <a:ext uri="{9D8B030D-6E8A-4147-A177-3AD203B41FA5}">
                      <a16:colId xmlns:a16="http://schemas.microsoft.com/office/drawing/2014/main" val="3554294181"/>
                    </a:ext>
                  </a:extLst>
                </a:gridCol>
                <a:gridCol w="6913083">
                  <a:extLst>
                    <a:ext uri="{9D8B030D-6E8A-4147-A177-3AD203B41FA5}">
                      <a16:colId xmlns:a16="http://schemas.microsoft.com/office/drawing/2014/main" val="748391294"/>
                    </a:ext>
                  </a:extLst>
                </a:gridCol>
              </a:tblGrid>
              <a:tr h="277197">
                <a:tc gridSpan="2">
                  <a:txBody>
                    <a:bodyPr/>
                    <a:lstStyle/>
                    <a:p>
                      <a:pPr marL="0" marR="0" algn="ctr">
                        <a:lnSpc>
                          <a:spcPct val="107000"/>
                        </a:lnSpc>
                        <a:spcBef>
                          <a:spcPts val="0"/>
                        </a:spcBef>
                        <a:spcAft>
                          <a:spcPts val="800"/>
                        </a:spcAft>
                      </a:pPr>
                      <a:r>
                        <a:rPr lang="en-US" sz="2000">
                          <a:effectLst/>
                        </a:rPr>
                        <a:t>Intent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rPr>
                        <a:t>Adding new client for Rainbow System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extLst>
                  <a:ext uri="{0D108BD9-81ED-4DB2-BD59-A6C34878D82A}">
                    <a16:rowId xmlns:a16="http://schemas.microsoft.com/office/drawing/2014/main" val="2715237364"/>
                  </a:ext>
                </a:extLst>
              </a:tr>
              <a:tr h="533441">
                <a:tc gridSpan="2">
                  <a:txBody>
                    <a:bodyPr/>
                    <a:lstStyle/>
                    <a:p>
                      <a:pPr marL="0" marR="0" algn="l">
                        <a:lnSpc>
                          <a:spcPct val="107000"/>
                        </a:lnSpc>
                        <a:spcBef>
                          <a:spcPts val="0"/>
                        </a:spcBef>
                        <a:spcAft>
                          <a:spcPts val="800"/>
                        </a:spcAft>
                      </a:pPr>
                      <a:r>
                        <a:rPr lang="en-US" sz="2000">
                          <a:effectLst/>
                        </a:rPr>
                        <a:t>Description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rPr>
                        <a:t>Create new client with the following information: Client number, First Name, Last Name, Email, etc.</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extLst>
                  <a:ext uri="{0D108BD9-81ED-4DB2-BD59-A6C34878D82A}">
                    <a16:rowId xmlns:a16="http://schemas.microsoft.com/office/drawing/2014/main" val="2256298813"/>
                  </a:ext>
                </a:extLst>
              </a:tr>
              <a:tr h="277197">
                <a:tc gridSpan="2">
                  <a:txBody>
                    <a:bodyPr/>
                    <a:lstStyle/>
                    <a:p>
                      <a:pPr marL="0" marR="0" algn="l">
                        <a:lnSpc>
                          <a:spcPct val="107000"/>
                        </a:lnSpc>
                        <a:spcBef>
                          <a:spcPts val="0"/>
                        </a:spcBef>
                        <a:spcAft>
                          <a:spcPts val="800"/>
                        </a:spcAft>
                      </a:pPr>
                      <a:r>
                        <a:rPr lang="en-US" sz="2000">
                          <a:effectLst/>
                        </a:rPr>
                        <a:t>Preconditions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rPr>
                        <a:t>None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extLst>
                  <a:ext uri="{0D108BD9-81ED-4DB2-BD59-A6C34878D82A}">
                    <a16:rowId xmlns:a16="http://schemas.microsoft.com/office/drawing/2014/main" val="3700309382"/>
                  </a:ext>
                </a:extLst>
              </a:tr>
              <a:tr h="533441">
                <a:tc gridSpan="2">
                  <a:txBody>
                    <a:bodyPr/>
                    <a:lstStyle/>
                    <a:p>
                      <a:pPr marL="0" marR="0" algn="l">
                        <a:lnSpc>
                          <a:spcPct val="107000"/>
                        </a:lnSpc>
                        <a:spcBef>
                          <a:spcPts val="0"/>
                        </a:spcBef>
                        <a:spcAft>
                          <a:spcPts val="800"/>
                        </a:spcAft>
                      </a:pPr>
                      <a:r>
                        <a:rPr lang="en-US" sz="2000" dirty="0">
                          <a:effectLst/>
                        </a:rPr>
                        <a:t>Success Post Condition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tc>
                  <a:txBody>
                    <a:bodyPr/>
                    <a:lstStyle/>
                    <a:p>
                      <a:pPr marL="0" marR="0" algn="l">
                        <a:lnSpc>
                          <a:spcPct val="107000"/>
                        </a:lnSpc>
                        <a:spcBef>
                          <a:spcPts val="0"/>
                        </a:spcBef>
                        <a:spcAft>
                          <a:spcPts val="800"/>
                        </a:spcAft>
                      </a:pPr>
                      <a:r>
                        <a:rPr lang="en-US" sz="2000" dirty="0">
                          <a:effectLst/>
                        </a:rPr>
                        <a:t>A new Client is created.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extLst>
                  <a:ext uri="{0D108BD9-81ED-4DB2-BD59-A6C34878D82A}">
                    <a16:rowId xmlns:a16="http://schemas.microsoft.com/office/drawing/2014/main" val="1912129200"/>
                  </a:ext>
                </a:extLst>
              </a:tr>
              <a:tr h="277197">
                <a:tc gridSpan="2">
                  <a:txBody>
                    <a:bodyPr/>
                    <a:lstStyle/>
                    <a:p>
                      <a:pPr marL="0" marR="0" algn="l">
                        <a:lnSpc>
                          <a:spcPct val="107000"/>
                        </a:lnSpc>
                        <a:spcBef>
                          <a:spcPts val="0"/>
                        </a:spcBef>
                        <a:spcAft>
                          <a:spcPts val="800"/>
                        </a:spcAft>
                      </a:pPr>
                      <a:r>
                        <a:rPr lang="en-US" sz="2000">
                          <a:effectLst/>
                        </a:rPr>
                        <a:t>Failed Post Condition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rPr>
                        <a:t> Return a message to indicate failure causes.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extLst>
                  <a:ext uri="{0D108BD9-81ED-4DB2-BD59-A6C34878D82A}">
                    <a16:rowId xmlns:a16="http://schemas.microsoft.com/office/drawing/2014/main" val="1616575589"/>
                  </a:ext>
                </a:extLst>
              </a:tr>
              <a:tr h="277197">
                <a:tc gridSpan="3">
                  <a:txBody>
                    <a:bodyPr/>
                    <a:lstStyle/>
                    <a:p>
                      <a:pPr marL="0" marR="0" algn="ctr">
                        <a:lnSpc>
                          <a:spcPct val="107000"/>
                        </a:lnSpc>
                        <a:spcBef>
                          <a:spcPts val="0"/>
                        </a:spcBef>
                        <a:spcAft>
                          <a:spcPts val="800"/>
                        </a:spcAft>
                      </a:pPr>
                      <a:r>
                        <a:rPr lang="en-US" sz="2000" dirty="0">
                          <a:effectLst/>
                        </a:rPr>
                        <a:t>MAIN FLOW</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5559592"/>
                  </a:ext>
                </a:extLst>
              </a:tr>
              <a:tr h="277197">
                <a:tc>
                  <a:txBody>
                    <a:bodyPr/>
                    <a:lstStyle/>
                    <a:p>
                      <a:pPr marL="0" marR="0" algn="l">
                        <a:lnSpc>
                          <a:spcPct val="107000"/>
                        </a:lnSpc>
                        <a:spcBef>
                          <a:spcPts val="0"/>
                        </a:spcBef>
                        <a:spcAft>
                          <a:spcPts val="800"/>
                        </a:spcAft>
                      </a:pPr>
                      <a:r>
                        <a:rPr lang="en-US" sz="2000">
                          <a:effectLst/>
                        </a:rPr>
                        <a:t>Step</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gridSpan="2">
                  <a:txBody>
                    <a:bodyPr/>
                    <a:lstStyle/>
                    <a:p>
                      <a:pPr marL="0" marR="0" algn="l">
                        <a:lnSpc>
                          <a:spcPct val="107000"/>
                        </a:lnSpc>
                        <a:spcBef>
                          <a:spcPts val="0"/>
                        </a:spcBef>
                        <a:spcAft>
                          <a:spcPts val="800"/>
                        </a:spcAft>
                      </a:pPr>
                      <a:r>
                        <a:rPr lang="en-US" sz="2000">
                          <a:effectLst/>
                        </a:rPr>
                        <a:t>Action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extLst>
                  <a:ext uri="{0D108BD9-81ED-4DB2-BD59-A6C34878D82A}">
                    <a16:rowId xmlns:a16="http://schemas.microsoft.com/office/drawing/2014/main" val="881312513"/>
                  </a:ext>
                </a:extLst>
              </a:tr>
              <a:tr h="533441">
                <a:tc>
                  <a:txBody>
                    <a:bodyPr/>
                    <a:lstStyle/>
                    <a:p>
                      <a:pPr marL="342900" marR="0" lvl="0" indent="-342900" algn="l">
                        <a:lnSpc>
                          <a:spcPct val="107000"/>
                        </a:lnSpc>
                        <a:spcBef>
                          <a:spcPts val="0"/>
                        </a:spcBef>
                        <a:spcAft>
                          <a:spcPts val="0"/>
                        </a:spcAft>
                        <a:buFont typeface="+mj-lt"/>
                        <a:buAutoNum type="arabicPeriod"/>
                      </a:pPr>
                      <a:r>
                        <a:rPr lang="en-US" sz="20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gridSpan="2">
                  <a:txBody>
                    <a:bodyPr/>
                    <a:lstStyle/>
                    <a:p>
                      <a:pPr marL="0" marR="0" algn="l">
                        <a:lnSpc>
                          <a:spcPct val="107000"/>
                        </a:lnSpc>
                        <a:spcBef>
                          <a:spcPts val="0"/>
                        </a:spcBef>
                        <a:spcAft>
                          <a:spcPts val="800"/>
                        </a:spcAft>
                      </a:pPr>
                      <a:r>
                        <a:rPr lang="en-US" sz="2000" dirty="0">
                          <a:effectLst/>
                        </a:rPr>
                        <a:t>Enter the information for the new client (FirstName, Last Name, Client No and Email)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extLst>
                  <a:ext uri="{0D108BD9-81ED-4DB2-BD59-A6C34878D82A}">
                    <a16:rowId xmlns:a16="http://schemas.microsoft.com/office/drawing/2014/main" val="4256853963"/>
                  </a:ext>
                </a:extLst>
              </a:tr>
              <a:tr h="277197">
                <a:tc>
                  <a:txBody>
                    <a:bodyPr/>
                    <a:lstStyle/>
                    <a:p>
                      <a:pPr marL="342900" marR="0" lvl="0" indent="-342900" algn="l">
                        <a:lnSpc>
                          <a:spcPct val="107000"/>
                        </a:lnSpc>
                        <a:spcBef>
                          <a:spcPts val="0"/>
                        </a:spcBef>
                        <a:spcAft>
                          <a:spcPts val="0"/>
                        </a:spcAft>
                        <a:buFont typeface="+mj-lt"/>
                        <a:buAutoNum type="arabicPeriod"/>
                      </a:pPr>
                      <a:r>
                        <a:rPr lang="en-US" sz="2000" dirty="0">
                          <a:effectLst/>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gridSpan="2">
                  <a:txBody>
                    <a:bodyPr/>
                    <a:lstStyle/>
                    <a:p>
                      <a:pPr marL="0" marR="0" algn="l">
                        <a:lnSpc>
                          <a:spcPct val="107000"/>
                        </a:lnSpc>
                        <a:spcBef>
                          <a:spcPts val="0"/>
                        </a:spcBef>
                        <a:spcAft>
                          <a:spcPts val="800"/>
                        </a:spcAft>
                      </a:pPr>
                      <a:r>
                        <a:rPr lang="en-US" sz="2000">
                          <a:effectLst/>
                        </a:rPr>
                        <a:t>Then Submit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extLst>
                  <a:ext uri="{0D108BD9-81ED-4DB2-BD59-A6C34878D82A}">
                    <a16:rowId xmlns:a16="http://schemas.microsoft.com/office/drawing/2014/main" val="2014422832"/>
                  </a:ext>
                </a:extLst>
              </a:tr>
              <a:tr h="277197">
                <a:tc>
                  <a:txBody>
                    <a:bodyPr/>
                    <a:lstStyle/>
                    <a:p>
                      <a:pPr marL="342900" marR="0" lvl="0" indent="-342900" algn="l">
                        <a:lnSpc>
                          <a:spcPct val="107000"/>
                        </a:lnSpc>
                        <a:spcBef>
                          <a:spcPts val="0"/>
                        </a:spcBef>
                        <a:spcAft>
                          <a:spcPts val="0"/>
                        </a:spcAft>
                        <a:buFont typeface="+mj-lt"/>
                        <a:buAutoNum type="arabicPeriod"/>
                      </a:pPr>
                      <a:r>
                        <a:rPr lang="en-US" sz="20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gridSpan="2">
                  <a:txBody>
                    <a:bodyPr/>
                    <a:lstStyle/>
                    <a:p>
                      <a:pPr marL="0" marR="0" algn="l">
                        <a:lnSpc>
                          <a:spcPct val="107000"/>
                        </a:lnSpc>
                        <a:spcBef>
                          <a:spcPts val="0"/>
                        </a:spcBef>
                        <a:spcAft>
                          <a:spcPts val="800"/>
                        </a:spcAft>
                      </a:pPr>
                      <a:r>
                        <a:rPr lang="en-US" sz="2000" dirty="0">
                          <a:effectLst/>
                        </a:rPr>
                        <a:t> Rest web service will be called in order to create the client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extLst>
                  <a:ext uri="{0D108BD9-81ED-4DB2-BD59-A6C34878D82A}">
                    <a16:rowId xmlns:a16="http://schemas.microsoft.com/office/drawing/2014/main" val="3345167194"/>
                  </a:ext>
                </a:extLst>
              </a:tr>
              <a:tr h="277197">
                <a:tc>
                  <a:txBody>
                    <a:bodyPr/>
                    <a:lstStyle/>
                    <a:p>
                      <a:pPr marL="342900" marR="0" lvl="0" indent="-342900" algn="l">
                        <a:lnSpc>
                          <a:spcPct val="107000"/>
                        </a:lnSpc>
                        <a:spcBef>
                          <a:spcPts val="0"/>
                        </a:spcBef>
                        <a:spcAft>
                          <a:spcPts val="0"/>
                        </a:spcAft>
                        <a:buFont typeface="+mj-lt"/>
                        <a:buAutoNum type="arabicPeriod"/>
                      </a:pPr>
                      <a:r>
                        <a:rPr lang="en-US" sz="20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gridSpan="2">
                  <a:txBody>
                    <a:bodyPr/>
                    <a:lstStyle/>
                    <a:p>
                      <a:pPr marL="0" marR="0" algn="l">
                        <a:lnSpc>
                          <a:spcPct val="107000"/>
                        </a:lnSpc>
                        <a:spcBef>
                          <a:spcPts val="0"/>
                        </a:spcBef>
                        <a:spcAft>
                          <a:spcPts val="800"/>
                        </a:spcAft>
                      </a:pPr>
                      <a:r>
                        <a:rPr lang="en-US" sz="2000" dirty="0">
                          <a:effectLst/>
                        </a:rPr>
                        <a:t>If the client is created successfully, then a successful message will be shown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extLst>
                  <a:ext uri="{0D108BD9-81ED-4DB2-BD59-A6C34878D82A}">
                    <a16:rowId xmlns:a16="http://schemas.microsoft.com/office/drawing/2014/main" val="1808618708"/>
                  </a:ext>
                </a:extLst>
              </a:tr>
              <a:tr h="533441">
                <a:tc>
                  <a:txBody>
                    <a:bodyPr/>
                    <a:lstStyle/>
                    <a:p>
                      <a:pPr marL="342900" marR="0" lvl="0" indent="-342900" algn="l">
                        <a:lnSpc>
                          <a:spcPct val="107000"/>
                        </a:lnSpc>
                        <a:spcBef>
                          <a:spcPts val="0"/>
                        </a:spcBef>
                        <a:spcAft>
                          <a:spcPts val="0"/>
                        </a:spcAft>
                        <a:buFont typeface="+mj-lt"/>
                        <a:buAutoNum type="arabicPeriod"/>
                      </a:pPr>
                      <a:r>
                        <a:rPr lang="en-US" sz="2000">
                          <a:effectLst/>
                        </a:rPr>
                        <a:t> </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gridSpan="2">
                  <a:txBody>
                    <a:bodyPr/>
                    <a:lstStyle/>
                    <a:p>
                      <a:pPr marL="0" marR="0" algn="l">
                        <a:lnSpc>
                          <a:spcPct val="107000"/>
                        </a:lnSpc>
                        <a:spcBef>
                          <a:spcPts val="0"/>
                        </a:spcBef>
                        <a:spcAft>
                          <a:spcPts val="800"/>
                        </a:spcAft>
                      </a:pPr>
                      <a:r>
                        <a:rPr lang="en-US" sz="2000" dirty="0">
                          <a:effectLst/>
                        </a:rPr>
                        <a:t>If the client is not created, then a failure message will be shown (there’s validation here try to leave the </a:t>
                      </a:r>
                      <a:r>
                        <a:rPr lang="en-US" sz="2000" dirty="0" err="1">
                          <a:effectLst/>
                        </a:rPr>
                        <a:t>clientNo</a:t>
                      </a:r>
                      <a:r>
                        <a:rPr lang="en-US" sz="2000" dirty="0">
                          <a:effectLst/>
                        </a:rPr>
                        <a:t> for example empty)</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88379" marR="88379" marT="0" marB="0"/>
                </a:tc>
                <a:tc hMerge="1">
                  <a:txBody>
                    <a:bodyPr/>
                    <a:lstStyle/>
                    <a:p>
                      <a:endParaRPr lang="en-US"/>
                    </a:p>
                  </a:txBody>
                  <a:tcPr/>
                </a:tc>
                <a:extLst>
                  <a:ext uri="{0D108BD9-81ED-4DB2-BD59-A6C34878D82A}">
                    <a16:rowId xmlns:a16="http://schemas.microsoft.com/office/drawing/2014/main" val="733272964"/>
                  </a:ext>
                </a:extLst>
              </a:tr>
            </a:tbl>
          </a:graphicData>
        </a:graphic>
      </p:graphicFrame>
    </p:spTree>
    <p:extLst>
      <p:ext uri="{BB962C8B-B14F-4D97-AF65-F5344CB8AC3E}">
        <p14:creationId xmlns:p14="http://schemas.microsoft.com/office/powerpoint/2010/main" val="352455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41DE57BB-63C2-4E73-A9D2-DF4BEDEBF144}"/>
              </a:ext>
            </a:extLst>
          </p:cNvPr>
          <p:cNvGraphicFramePr>
            <a:graphicFrameLocks noGrp="1"/>
          </p:cNvGraphicFramePr>
          <p:nvPr>
            <p:ph sz="half" idx="1"/>
            <p:extLst>
              <p:ext uri="{D42A27DB-BD31-4B8C-83A1-F6EECF244321}">
                <p14:modId xmlns:p14="http://schemas.microsoft.com/office/powerpoint/2010/main" val="2002418552"/>
              </p:ext>
            </p:extLst>
          </p:nvPr>
        </p:nvGraphicFramePr>
        <p:xfrm>
          <a:off x="1066801" y="1108963"/>
          <a:ext cx="10004720" cy="4733035"/>
        </p:xfrm>
        <a:graphic>
          <a:graphicData uri="http://schemas.openxmlformats.org/drawingml/2006/table">
            <a:tbl>
              <a:tblPr firstRow="1" bandRow="1">
                <a:tableStyleId>{5C22544A-7EE6-4342-B048-85BDC9FD1C3A}</a:tableStyleId>
              </a:tblPr>
              <a:tblGrid>
                <a:gridCol w="1876055">
                  <a:extLst>
                    <a:ext uri="{9D8B030D-6E8A-4147-A177-3AD203B41FA5}">
                      <a16:colId xmlns:a16="http://schemas.microsoft.com/office/drawing/2014/main" val="3130023838"/>
                    </a:ext>
                  </a:extLst>
                </a:gridCol>
                <a:gridCol w="306476">
                  <a:extLst>
                    <a:ext uri="{9D8B030D-6E8A-4147-A177-3AD203B41FA5}">
                      <a16:colId xmlns:a16="http://schemas.microsoft.com/office/drawing/2014/main" val="848560793"/>
                    </a:ext>
                  </a:extLst>
                </a:gridCol>
                <a:gridCol w="7822189">
                  <a:extLst>
                    <a:ext uri="{9D8B030D-6E8A-4147-A177-3AD203B41FA5}">
                      <a16:colId xmlns:a16="http://schemas.microsoft.com/office/drawing/2014/main" val="208406536"/>
                    </a:ext>
                  </a:extLst>
                </a:gridCol>
              </a:tblGrid>
              <a:tr h="363493">
                <a:tc gridSpan="2">
                  <a:txBody>
                    <a:bodyPr/>
                    <a:lstStyle/>
                    <a:p>
                      <a:pPr marL="0" marR="0" algn="ctr">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Intent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Listing all the clients in the system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extLst>
                  <a:ext uri="{0D108BD9-81ED-4DB2-BD59-A6C34878D82A}">
                    <a16:rowId xmlns:a16="http://schemas.microsoft.com/office/drawing/2014/main" val="2858560958"/>
                  </a:ext>
                </a:extLst>
              </a:tr>
              <a:tr h="363493">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Description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The user will list all the clients in the system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extLst>
                  <a:ext uri="{0D108BD9-81ED-4DB2-BD59-A6C34878D82A}">
                    <a16:rowId xmlns:a16="http://schemas.microsoft.com/office/drawing/2014/main" val="2025853119"/>
                  </a:ext>
                </a:extLst>
              </a:tr>
              <a:tr h="363493">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Preconditions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tc>
                  <a:txBody>
                    <a:bodyPr/>
                    <a:lstStyle/>
                    <a:p>
                      <a:pPr marL="0" marR="0" algn="l">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None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extLst>
                  <a:ext uri="{0D108BD9-81ED-4DB2-BD59-A6C34878D82A}">
                    <a16:rowId xmlns:a16="http://schemas.microsoft.com/office/drawing/2014/main" val="1535520944"/>
                  </a:ext>
                </a:extLst>
              </a:tr>
              <a:tr h="730799">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Success Post Condition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tc>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Clients retrieved successfully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extLst>
                  <a:ext uri="{0D108BD9-81ED-4DB2-BD59-A6C34878D82A}">
                    <a16:rowId xmlns:a16="http://schemas.microsoft.com/office/drawing/2014/main" val="1946679931"/>
                  </a:ext>
                </a:extLst>
              </a:tr>
              <a:tr h="730799">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Failed Post Condition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tc>
                  <a:txBody>
                    <a:bodyPr/>
                    <a:lstStyle/>
                    <a:p>
                      <a:pPr marL="0" marR="0" algn="l">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 Return a message to indicate failure causes.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extLst>
                  <a:ext uri="{0D108BD9-81ED-4DB2-BD59-A6C34878D82A}">
                    <a16:rowId xmlns:a16="http://schemas.microsoft.com/office/drawing/2014/main" val="604865660"/>
                  </a:ext>
                </a:extLst>
              </a:tr>
              <a:tr h="363493">
                <a:tc gridSpan="3">
                  <a:txBody>
                    <a:bodyPr/>
                    <a:lstStyle/>
                    <a:p>
                      <a:pPr marL="0" marR="0" algn="ctr">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MAIN FLOW</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555430"/>
                  </a:ext>
                </a:extLst>
              </a:tr>
              <a:tr h="363493">
                <a:tc>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Step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Action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extLst>
                  <a:ext uri="{0D108BD9-81ED-4DB2-BD59-A6C34878D82A}">
                    <a16:rowId xmlns:a16="http://schemas.microsoft.com/office/drawing/2014/main" val="1401843117"/>
                  </a:ext>
                </a:extLst>
              </a:tr>
              <a:tr h="363493">
                <a:tc>
                  <a:txBody>
                    <a:bodyPr/>
                    <a:lstStyle/>
                    <a:p>
                      <a:pPr marL="342900" marR="0" lvl="0" indent="-342900" algn="l">
                        <a:lnSpc>
                          <a:spcPct val="107000"/>
                        </a:lnSpc>
                        <a:spcBef>
                          <a:spcPts val="0"/>
                        </a:spcBef>
                        <a:spcAft>
                          <a:spcPts val="0"/>
                        </a:spcAft>
                        <a:buFont typeface="+mj-lt"/>
                        <a:buAutoNum type="arabicPeriod"/>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gridSpan="2">
                  <a:txBody>
                    <a:bodyPr/>
                    <a:lstStyle/>
                    <a:p>
                      <a:pPr marL="0" marR="0" algn="l">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The user pick to list all the clients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extLst>
                  <a:ext uri="{0D108BD9-81ED-4DB2-BD59-A6C34878D82A}">
                    <a16:rowId xmlns:a16="http://schemas.microsoft.com/office/drawing/2014/main" val="3101559537"/>
                  </a:ext>
                </a:extLst>
              </a:tr>
              <a:tr h="363493">
                <a:tc>
                  <a:txBody>
                    <a:bodyPr/>
                    <a:lstStyle/>
                    <a:p>
                      <a:pPr marL="342900" marR="0" lvl="0" indent="-342900" algn="l">
                        <a:lnSpc>
                          <a:spcPct val="107000"/>
                        </a:lnSpc>
                        <a:spcBef>
                          <a:spcPts val="0"/>
                        </a:spcBef>
                        <a:spcAft>
                          <a:spcPts val="0"/>
                        </a:spcAft>
                        <a:buFont typeface="+mj-lt"/>
                        <a:buAutoNum type="arabicPeriod"/>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gridSpan="2">
                  <a:txBody>
                    <a:bodyPr/>
                    <a:lstStyle/>
                    <a:p>
                      <a:pPr marL="0" marR="0" algn="l">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Rest web service will be called in order to list all the clients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extLst>
                  <a:ext uri="{0D108BD9-81ED-4DB2-BD59-A6C34878D82A}">
                    <a16:rowId xmlns:a16="http://schemas.microsoft.com/office/drawing/2014/main" val="3875080257"/>
                  </a:ext>
                </a:extLst>
              </a:tr>
              <a:tr h="363493">
                <a:tc>
                  <a:txBody>
                    <a:bodyPr/>
                    <a:lstStyle/>
                    <a:p>
                      <a:pPr marL="342900" marR="0" lvl="0" indent="-342900" algn="l">
                        <a:lnSpc>
                          <a:spcPct val="107000"/>
                        </a:lnSpc>
                        <a:spcBef>
                          <a:spcPts val="0"/>
                        </a:spcBef>
                        <a:spcAft>
                          <a:spcPts val="0"/>
                        </a:spcAft>
                        <a:buFont typeface="+mj-lt"/>
                        <a:buAutoNum type="arabicPeriod"/>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gridSpan="2">
                  <a:txBody>
                    <a:bodyPr/>
                    <a:lstStyle/>
                    <a:p>
                      <a:pPr marL="0" marR="0" algn="l">
                        <a:lnSpc>
                          <a:spcPct val="107000"/>
                        </a:lnSpc>
                        <a:spcBef>
                          <a:spcPts val="0"/>
                        </a:spcBef>
                        <a:spcAft>
                          <a:spcPts val="800"/>
                        </a:spcAft>
                      </a:pPr>
                      <a:r>
                        <a:rPr lang="en-US" sz="2000">
                          <a:effectLst/>
                          <a:latin typeface="Times New Roman" panose="02020603050405020304" pitchFamily="18" charset="0"/>
                          <a:cs typeface="Times New Roman" panose="02020603050405020304" pitchFamily="18" charset="0"/>
                        </a:rPr>
                        <a:t>If the clients were retrieved successfully, then they will be displayed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extLst>
                  <a:ext uri="{0D108BD9-81ED-4DB2-BD59-A6C34878D82A}">
                    <a16:rowId xmlns:a16="http://schemas.microsoft.com/office/drawing/2014/main" val="108552251"/>
                  </a:ext>
                </a:extLst>
              </a:tr>
              <a:tr h="363493">
                <a:tc>
                  <a:txBody>
                    <a:bodyPr/>
                    <a:lstStyle/>
                    <a:p>
                      <a:pPr marL="342900" marR="0" lvl="0" indent="-342900" algn="l">
                        <a:lnSpc>
                          <a:spcPct val="107000"/>
                        </a:lnSpc>
                        <a:spcBef>
                          <a:spcPts val="0"/>
                        </a:spcBef>
                        <a:spcAft>
                          <a:spcPts val="0"/>
                        </a:spcAft>
                        <a:buFont typeface="+mj-lt"/>
                        <a:buAutoNum type="arabicPeriod"/>
                      </a:pPr>
                      <a:r>
                        <a:rPr lang="en-US" sz="2000">
                          <a:effectLst/>
                          <a:latin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gridSpan="2">
                  <a:txBody>
                    <a:bodyPr/>
                    <a:lstStyle/>
                    <a:p>
                      <a:pPr marL="0" marR="0" algn="l">
                        <a:lnSpc>
                          <a:spcPct val="107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If there is a failure and error message will be displayed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6646" marR="96646" marT="0" marB="0"/>
                </a:tc>
                <a:tc hMerge="1">
                  <a:txBody>
                    <a:bodyPr/>
                    <a:lstStyle/>
                    <a:p>
                      <a:endParaRPr lang="en-US"/>
                    </a:p>
                  </a:txBody>
                  <a:tcPr/>
                </a:tc>
                <a:extLst>
                  <a:ext uri="{0D108BD9-81ED-4DB2-BD59-A6C34878D82A}">
                    <a16:rowId xmlns:a16="http://schemas.microsoft.com/office/drawing/2014/main" val="3655491914"/>
                  </a:ext>
                </a:extLst>
              </a:tr>
            </a:tbl>
          </a:graphicData>
        </a:graphic>
      </p:graphicFrame>
      <p:sp>
        <p:nvSpPr>
          <p:cNvPr id="6" name="Rectangle 1">
            <a:extLst>
              <a:ext uri="{FF2B5EF4-FFF2-40B4-BE49-F238E27FC236}">
                <a16:creationId xmlns:a16="http://schemas.microsoft.com/office/drawing/2014/main" id="{FAA98C34-59D9-4FB5-98EA-391FF64DEA30}"/>
              </a:ext>
            </a:extLst>
          </p:cNvPr>
          <p:cNvSpPr>
            <a:spLocks noChangeArrowheads="1"/>
          </p:cNvSpPr>
          <p:nvPr/>
        </p:nvSpPr>
        <p:spPr bwMode="auto">
          <a:xfrm>
            <a:off x="1487978" y="14567"/>
            <a:ext cx="3915029" cy="93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76176"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spcBef>
                <a:spcPct val="0"/>
              </a:spcBef>
              <a:spcAft>
                <a:spcPts val="600"/>
              </a:spcAft>
              <a:buClrTx/>
              <a:buSzTx/>
              <a:tabLst/>
            </a:pPr>
            <a:r>
              <a:rPr kumimoji="0" lang="en-US" altLang="en-US" sz="2400" b="1"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	2.2) L</a:t>
            </a:r>
            <a:r>
              <a:rPr kumimoji="0" lang="en-US" altLang="en-US" sz="2400" b="1" i="0" u="none" strike="noStrike" cap="none" normalizeH="0" baseline="0" dirty="0" bmk="">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ist All Clients</a:t>
            </a:r>
            <a:endParaRPr kumimoji="0" lang="en-US" altLang="en-US" sz="2400" b="1" i="0" u="none" strike="noStrike" cap="none" normalizeH="0" baseline="0" dirty="0">
              <a:ln>
                <a:noFill/>
              </a:ln>
              <a:solidFill>
                <a:srgbClr val="FFFF00"/>
              </a:solidFill>
              <a:effectLst/>
              <a:ea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spcBef>
                <a:spcPct val="0"/>
              </a:spcBef>
              <a:spcAft>
                <a:spcPts val="600"/>
              </a:spcAft>
              <a:buClrTx/>
              <a:buSzTx/>
              <a:tabLst/>
            </a:pP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75203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FB8A939-25ED-4FE0-93C1-AE242EE6AA3B}"/>
              </a:ext>
            </a:extLst>
          </p:cNvPr>
          <p:cNvGraphicFramePr>
            <a:graphicFrameLocks noGrp="1"/>
          </p:cNvGraphicFramePr>
          <p:nvPr>
            <p:ph idx="1"/>
            <p:extLst>
              <p:ext uri="{D42A27DB-BD31-4B8C-83A1-F6EECF244321}">
                <p14:modId xmlns:p14="http://schemas.microsoft.com/office/powerpoint/2010/main" val="2827262635"/>
              </p:ext>
            </p:extLst>
          </p:nvPr>
        </p:nvGraphicFramePr>
        <p:xfrm>
          <a:off x="643467" y="775830"/>
          <a:ext cx="10905067" cy="5306361"/>
        </p:xfrm>
        <a:graphic>
          <a:graphicData uri="http://schemas.openxmlformats.org/drawingml/2006/table">
            <a:tbl>
              <a:tblPr firstRow="1" bandRow="1">
                <a:tableStyleId>{5C22544A-7EE6-4342-B048-85BDC9FD1C3A}</a:tableStyleId>
              </a:tblPr>
              <a:tblGrid>
                <a:gridCol w="2696578">
                  <a:extLst>
                    <a:ext uri="{9D8B030D-6E8A-4147-A177-3AD203B41FA5}">
                      <a16:colId xmlns:a16="http://schemas.microsoft.com/office/drawing/2014/main" val="980769710"/>
                    </a:ext>
                  </a:extLst>
                </a:gridCol>
                <a:gridCol w="1250171">
                  <a:extLst>
                    <a:ext uri="{9D8B030D-6E8A-4147-A177-3AD203B41FA5}">
                      <a16:colId xmlns:a16="http://schemas.microsoft.com/office/drawing/2014/main" val="3923548574"/>
                    </a:ext>
                  </a:extLst>
                </a:gridCol>
                <a:gridCol w="1352088">
                  <a:extLst>
                    <a:ext uri="{9D8B030D-6E8A-4147-A177-3AD203B41FA5}">
                      <a16:colId xmlns:a16="http://schemas.microsoft.com/office/drawing/2014/main" val="3642703940"/>
                    </a:ext>
                  </a:extLst>
                </a:gridCol>
                <a:gridCol w="5606230">
                  <a:extLst>
                    <a:ext uri="{9D8B030D-6E8A-4147-A177-3AD203B41FA5}">
                      <a16:colId xmlns:a16="http://schemas.microsoft.com/office/drawing/2014/main" val="2740845582"/>
                    </a:ext>
                  </a:extLst>
                </a:gridCol>
              </a:tblGrid>
              <a:tr h="200536">
                <a:tc gridSpan="4">
                  <a:txBody>
                    <a:bodyPr/>
                    <a:lstStyle/>
                    <a:p>
                      <a:pPr marL="0" marR="0" algn="ctr">
                        <a:lnSpc>
                          <a:spcPct val="107000"/>
                        </a:lnSpc>
                        <a:spcBef>
                          <a:spcPts val="0"/>
                        </a:spcBef>
                        <a:spcAft>
                          <a:spcPts val="0"/>
                        </a:spcAft>
                      </a:pPr>
                      <a:r>
                        <a:rPr lang="en-US" sz="1100">
                          <a:effectLst/>
                        </a:rPr>
                        <a:t>Add Transaction</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55967450"/>
                  </a:ext>
                </a:extLst>
              </a:tr>
              <a:tr h="374044">
                <a:tc gridSpan="2">
                  <a:txBody>
                    <a:bodyPr/>
                    <a:lstStyle/>
                    <a:p>
                      <a:pPr marL="0" marR="0">
                        <a:lnSpc>
                          <a:spcPct val="107000"/>
                        </a:lnSpc>
                        <a:spcBef>
                          <a:spcPts val="0"/>
                        </a:spcBef>
                        <a:spcAft>
                          <a:spcPts val="0"/>
                        </a:spcAft>
                      </a:pPr>
                      <a:r>
                        <a:rPr lang="en-US" sz="1100">
                          <a:effectLst/>
                        </a:rPr>
                        <a:t>Intent</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Group each client’s daily transaction on daily basis and create summary records for it. Then archive daily transaction details to another tables.</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extLst>
                  <a:ext uri="{0D108BD9-81ED-4DB2-BD59-A6C34878D82A}">
                    <a16:rowId xmlns:a16="http://schemas.microsoft.com/office/drawing/2014/main" val="2184012640"/>
                  </a:ext>
                </a:extLst>
              </a:tr>
              <a:tr h="200536">
                <a:tc gridSpan="2">
                  <a:txBody>
                    <a:bodyPr/>
                    <a:lstStyle/>
                    <a:p>
                      <a:pPr marL="0" marR="0">
                        <a:lnSpc>
                          <a:spcPct val="107000"/>
                        </a:lnSpc>
                        <a:spcBef>
                          <a:spcPts val="0"/>
                        </a:spcBef>
                        <a:spcAft>
                          <a:spcPts val="0"/>
                        </a:spcAft>
                      </a:pPr>
                      <a:r>
                        <a:rPr lang="en-US" sz="1100">
                          <a:effectLst/>
                          <a:highlight>
                            <a:srgbClr val="FFFF00"/>
                          </a:highlight>
                        </a:rPr>
                        <a:t> </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highlight>
                            <a:srgbClr val="FFFF00"/>
                          </a:highlight>
                        </a:rPr>
                        <a:t> </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extLst>
                  <a:ext uri="{0D108BD9-81ED-4DB2-BD59-A6C34878D82A}">
                    <a16:rowId xmlns:a16="http://schemas.microsoft.com/office/drawing/2014/main" val="910749590"/>
                  </a:ext>
                </a:extLst>
              </a:tr>
              <a:tr h="200536">
                <a:tc gridSpan="2">
                  <a:txBody>
                    <a:bodyPr/>
                    <a:lstStyle/>
                    <a:p>
                      <a:pPr marL="0" marR="0">
                        <a:lnSpc>
                          <a:spcPct val="107000"/>
                        </a:lnSpc>
                        <a:spcBef>
                          <a:spcPts val="0"/>
                        </a:spcBef>
                        <a:spcAft>
                          <a:spcPts val="0"/>
                        </a:spcAft>
                      </a:pPr>
                      <a:r>
                        <a:rPr lang="en-US" sz="1100">
                          <a:effectLst/>
                        </a:rPr>
                        <a:t>Primary Actor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Scheduled Daily Batch</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extLst>
                  <a:ext uri="{0D108BD9-81ED-4DB2-BD59-A6C34878D82A}">
                    <a16:rowId xmlns:a16="http://schemas.microsoft.com/office/drawing/2014/main" val="4142117459"/>
                  </a:ext>
                </a:extLst>
              </a:tr>
              <a:tr h="200536">
                <a:tc gridSpan="2">
                  <a:txBody>
                    <a:bodyPr/>
                    <a:lstStyle/>
                    <a:p>
                      <a:pPr marL="0" marR="0">
                        <a:lnSpc>
                          <a:spcPct val="107000"/>
                        </a:lnSpc>
                        <a:spcBef>
                          <a:spcPts val="0"/>
                        </a:spcBef>
                        <a:spcAft>
                          <a:spcPts val="0"/>
                        </a:spcAft>
                      </a:pPr>
                      <a:r>
                        <a:rPr lang="en-US" sz="1100">
                          <a:effectLst/>
                        </a:rPr>
                        <a:t>Secondary Actors</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highlight>
                            <a:srgbClr val="FFFF00"/>
                          </a:highlight>
                        </a:rPr>
                        <a:t> </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extLst>
                  <a:ext uri="{0D108BD9-81ED-4DB2-BD59-A6C34878D82A}">
                    <a16:rowId xmlns:a16="http://schemas.microsoft.com/office/drawing/2014/main" val="911811425"/>
                  </a:ext>
                </a:extLst>
              </a:tr>
              <a:tr h="547553">
                <a:tc gridSpan="2">
                  <a:txBody>
                    <a:bodyPr/>
                    <a:lstStyle/>
                    <a:p>
                      <a:pPr marL="0" marR="0">
                        <a:lnSpc>
                          <a:spcPct val="107000"/>
                        </a:lnSpc>
                        <a:spcBef>
                          <a:spcPts val="0"/>
                        </a:spcBef>
                        <a:spcAft>
                          <a:spcPts val="0"/>
                        </a:spcAft>
                      </a:pPr>
                      <a:r>
                        <a:rPr lang="en-US" sz="1100">
                          <a:effectLst/>
                        </a:rPr>
                        <a:t>Description</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A scheduled Daily Batch Job reads the daily transaction for each client over the last day, and then groups those daily transaction as historical transaction, finally write the summary record to the data base, and archive the daily transaction details record. </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extLst>
                  <a:ext uri="{0D108BD9-81ED-4DB2-BD59-A6C34878D82A}">
                    <a16:rowId xmlns:a16="http://schemas.microsoft.com/office/drawing/2014/main" val="2251959873"/>
                  </a:ext>
                </a:extLst>
              </a:tr>
              <a:tr h="374044">
                <a:tc gridSpan="2">
                  <a:txBody>
                    <a:bodyPr/>
                    <a:lstStyle/>
                    <a:p>
                      <a:pPr marL="0" marR="0">
                        <a:lnSpc>
                          <a:spcPct val="107000"/>
                        </a:lnSpc>
                        <a:spcBef>
                          <a:spcPts val="0"/>
                        </a:spcBef>
                        <a:spcAft>
                          <a:spcPts val="0"/>
                        </a:spcAft>
                      </a:pPr>
                      <a:r>
                        <a:rPr lang="en-US" sz="1100">
                          <a:effectLst/>
                        </a:rPr>
                        <a:t>Preconditions</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A Client should have initiated at least one daily transaction for the specific day preceding the batch job scheduled time.</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extLst>
                  <a:ext uri="{0D108BD9-81ED-4DB2-BD59-A6C34878D82A}">
                    <a16:rowId xmlns:a16="http://schemas.microsoft.com/office/drawing/2014/main" val="2170335874"/>
                  </a:ext>
                </a:extLst>
              </a:tr>
              <a:tr h="200536">
                <a:tc gridSpan="2">
                  <a:txBody>
                    <a:bodyPr/>
                    <a:lstStyle/>
                    <a:p>
                      <a:pPr marL="0" marR="0">
                        <a:lnSpc>
                          <a:spcPct val="107000"/>
                        </a:lnSpc>
                        <a:spcBef>
                          <a:spcPts val="0"/>
                        </a:spcBef>
                        <a:spcAft>
                          <a:spcPts val="0"/>
                        </a:spcAft>
                      </a:pPr>
                      <a:r>
                        <a:rPr lang="en-US" sz="1100">
                          <a:effectLst/>
                        </a:rPr>
                        <a:t>Trigger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Scheduled Daily Job </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extLst>
                  <a:ext uri="{0D108BD9-81ED-4DB2-BD59-A6C34878D82A}">
                    <a16:rowId xmlns:a16="http://schemas.microsoft.com/office/drawing/2014/main" val="2160676054"/>
                  </a:ext>
                </a:extLst>
              </a:tr>
              <a:tr h="200536">
                <a:tc gridSpan="2">
                  <a:txBody>
                    <a:bodyPr/>
                    <a:lstStyle/>
                    <a:p>
                      <a:pPr marL="0" marR="0">
                        <a:lnSpc>
                          <a:spcPct val="107000"/>
                        </a:lnSpc>
                        <a:spcBef>
                          <a:spcPts val="0"/>
                        </a:spcBef>
                        <a:spcAft>
                          <a:spcPts val="0"/>
                        </a:spcAft>
                      </a:pPr>
                      <a:r>
                        <a:rPr lang="en-US" sz="1100">
                          <a:effectLst/>
                        </a:rPr>
                        <a:t>Success Post Condition</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Daily Summary Records are created</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extLst>
                  <a:ext uri="{0D108BD9-81ED-4DB2-BD59-A6C34878D82A}">
                    <a16:rowId xmlns:a16="http://schemas.microsoft.com/office/drawing/2014/main" val="3225360478"/>
                  </a:ext>
                </a:extLst>
              </a:tr>
              <a:tr h="200536">
                <a:tc gridSpan="2">
                  <a:txBody>
                    <a:bodyPr/>
                    <a:lstStyle/>
                    <a:p>
                      <a:pPr marL="0" marR="0">
                        <a:lnSpc>
                          <a:spcPct val="107000"/>
                        </a:lnSpc>
                        <a:spcBef>
                          <a:spcPts val="0"/>
                        </a:spcBef>
                        <a:spcAft>
                          <a:spcPts val="0"/>
                        </a:spcAft>
                      </a:pPr>
                      <a:r>
                        <a:rPr lang="en-US" sz="1100">
                          <a:effectLst/>
                        </a:rPr>
                        <a:t>Failed Post Condition</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highlight>
                            <a:srgbClr val="FFFF00"/>
                          </a:highlight>
                        </a:rPr>
                        <a:t> </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extLst>
                  <a:ext uri="{0D108BD9-81ED-4DB2-BD59-A6C34878D82A}">
                    <a16:rowId xmlns:a16="http://schemas.microsoft.com/office/drawing/2014/main" val="2678943216"/>
                  </a:ext>
                </a:extLst>
              </a:tr>
              <a:tr h="200536">
                <a:tc gridSpan="4">
                  <a:txBody>
                    <a:bodyPr/>
                    <a:lstStyle/>
                    <a:p>
                      <a:pPr marL="0" marR="0" algn="ctr">
                        <a:lnSpc>
                          <a:spcPct val="107000"/>
                        </a:lnSpc>
                        <a:spcBef>
                          <a:spcPts val="0"/>
                        </a:spcBef>
                        <a:spcAft>
                          <a:spcPts val="0"/>
                        </a:spcAft>
                      </a:pPr>
                      <a:r>
                        <a:rPr lang="en-US" sz="1100">
                          <a:effectLst/>
                        </a:rPr>
                        <a:t>MAIN FLOW</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2615299"/>
                  </a:ext>
                </a:extLst>
              </a:tr>
              <a:tr h="200536">
                <a:tc>
                  <a:txBody>
                    <a:bodyPr/>
                    <a:lstStyle/>
                    <a:p>
                      <a:pPr marL="0" marR="0">
                        <a:lnSpc>
                          <a:spcPct val="107000"/>
                        </a:lnSpc>
                        <a:spcBef>
                          <a:spcPts val="0"/>
                        </a:spcBef>
                        <a:spcAft>
                          <a:spcPts val="0"/>
                        </a:spcAft>
                      </a:pPr>
                      <a:r>
                        <a:rPr lang="en-US" sz="1100">
                          <a:effectLst/>
                        </a:rPr>
                        <a:t>Step</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gridSpan="3">
                  <a:txBody>
                    <a:bodyPr/>
                    <a:lstStyle/>
                    <a:p>
                      <a:pPr marL="0" marR="0">
                        <a:lnSpc>
                          <a:spcPct val="107000"/>
                        </a:lnSpc>
                        <a:spcBef>
                          <a:spcPts val="0"/>
                        </a:spcBef>
                        <a:spcAft>
                          <a:spcPts val="0"/>
                        </a:spcAft>
                      </a:pPr>
                      <a:r>
                        <a:rPr lang="en-US" sz="1100">
                          <a:effectLst/>
                        </a:rPr>
                        <a:t>Action</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42560779"/>
                  </a:ext>
                </a:extLst>
              </a:tr>
              <a:tr h="200536">
                <a:tc>
                  <a:txBody>
                    <a:bodyPr/>
                    <a:lstStyle/>
                    <a:p>
                      <a:pPr marL="0" marR="0" lvl="0" indent="0">
                        <a:lnSpc>
                          <a:spcPct val="107000"/>
                        </a:lnSpc>
                        <a:spcBef>
                          <a:spcPts val="0"/>
                        </a:spcBef>
                        <a:spcAft>
                          <a:spcPts val="0"/>
                        </a:spcAft>
                        <a:buFont typeface="+mj-lt"/>
                        <a:buNone/>
                      </a:pPr>
                      <a:r>
                        <a:rPr lang="en-US" sz="1100" dirty="0">
                          <a:effectLst/>
                        </a:rPr>
                        <a:t>1. </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gridSpan="3">
                  <a:txBody>
                    <a:bodyPr/>
                    <a:lstStyle/>
                    <a:p>
                      <a:pPr marL="0" marR="0">
                        <a:lnSpc>
                          <a:spcPct val="107000"/>
                        </a:lnSpc>
                        <a:spcBef>
                          <a:spcPts val="0"/>
                        </a:spcBef>
                        <a:spcAft>
                          <a:spcPts val="0"/>
                        </a:spcAft>
                      </a:pPr>
                      <a:r>
                        <a:rPr lang="en-US" sz="1100">
                          <a:effectLst/>
                        </a:rPr>
                        <a:t>Define and Schedule Batch Job</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08364844"/>
                  </a:ext>
                </a:extLst>
              </a:tr>
              <a:tr h="200536">
                <a:tc>
                  <a:txBody>
                    <a:bodyPr/>
                    <a:lstStyle/>
                    <a:p>
                      <a:pPr marL="0" marR="0" lvl="0" indent="0">
                        <a:lnSpc>
                          <a:spcPct val="107000"/>
                        </a:lnSpc>
                        <a:spcBef>
                          <a:spcPts val="0"/>
                        </a:spcBef>
                        <a:spcAft>
                          <a:spcPts val="0"/>
                        </a:spcAft>
                        <a:buFont typeface="+mj-lt"/>
                        <a:buNone/>
                      </a:pPr>
                      <a:r>
                        <a:rPr lang="en-US" sz="1100" dirty="0">
                          <a:effectLst/>
                        </a:rPr>
                        <a:t>2. </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gridSpan="3">
                  <a:txBody>
                    <a:bodyPr/>
                    <a:lstStyle/>
                    <a:p>
                      <a:pPr marL="0" marR="0">
                        <a:lnSpc>
                          <a:spcPct val="107000"/>
                        </a:lnSpc>
                        <a:spcBef>
                          <a:spcPts val="0"/>
                        </a:spcBef>
                        <a:spcAft>
                          <a:spcPts val="0"/>
                        </a:spcAft>
                      </a:pPr>
                      <a:r>
                        <a:rPr lang="en-US" sz="1100">
                          <a:effectLst/>
                        </a:rPr>
                        <a:t>Batch Reader fetches clients over the specified day </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54132873"/>
                  </a:ext>
                </a:extLst>
              </a:tr>
              <a:tr h="200536">
                <a:tc>
                  <a:txBody>
                    <a:bodyPr/>
                    <a:lstStyle/>
                    <a:p>
                      <a:pPr marL="0" marR="0" lvl="0" indent="0">
                        <a:lnSpc>
                          <a:spcPct val="107000"/>
                        </a:lnSpc>
                        <a:spcBef>
                          <a:spcPts val="0"/>
                        </a:spcBef>
                        <a:spcAft>
                          <a:spcPts val="0"/>
                        </a:spcAft>
                        <a:buFont typeface="+mj-lt"/>
                        <a:buNone/>
                      </a:pPr>
                      <a:r>
                        <a:rPr lang="en-US" sz="1100" dirty="0">
                          <a:effectLst/>
                        </a:rPr>
                        <a:t>3. </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gridSpan="3">
                  <a:txBody>
                    <a:bodyPr/>
                    <a:lstStyle/>
                    <a:p>
                      <a:pPr marL="0" marR="0">
                        <a:lnSpc>
                          <a:spcPct val="107000"/>
                        </a:lnSpc>
                        <a:spcBef>
                          <a:spcPts val="0"/>
                        </a:spcBef>
                        <a:spcAft>
                          <a:spcPts val="0"/>
                        </a:spcAft>
                      </a:pPr>
                      <a:r>
                        <a:rPr lang="en-US" sz="1100">
                          <a:effectLst/>
                        </a:rPr>
                        <a:t>Get Call Records for the client over that day</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3493814"/>
                  </a:ext>
                </a:extLst>
              </a:tr>
              <a:tr h="200536">
                <a:tc>
                  <a:txBody>
                    <a:bodyPr/>
                    <a:lstStyle/>
                    <a:p>
                      <a:pPr marL="0" marR="0" lvl="0" indent="0">
                        <a:lnSpc>
                          <a:spcPct val="107000"/>
                        </a:lnSpc>
                        <a:spcBef>
                          <a:spcPts val="0"/>
                        </a:spcBef>
                        <a:spcAft>
                          <a:spcPts val="0"/>
                        </a:spcAft>
                        <a:buFont typeface="+mj-lt"/>
                        <a:buNone/>
                      </a:pPr>
                      <a:r>
                        <a:rPr lang="en-US" sz="1100" dirty="0">
                          <a:effectLst/>
                        </a:rPr>
                        <a:t>4. </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gridSpan="3">
                  <a:txBody>
                    <a:bodyPr/>
                    <a:lstStyle/>
                    <a:p>
                      <a:pPr marL="0" marR="0">
                        <a:lnSpc>
                          <a:spcPct val="107000"/>
                        </a:lnSpc>
                        <a:spcBef>
                          <a:spcPts val="0"/>
                        </a:spcBef>
                        <a:spcAft>
                          <a:spcPts val="0"/>
                        </a:spcAft>
                      </a:pPr>
                      <a:r>
                        <a:rPr lang="en-US" sz="1100">
                          <a:effectLst/>
                        </a:rPr>
                        <a:t>Create a summary for those daily transaction records</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3853104"/>
                  </a:ext>
                </a:extLst>
              </a:tr>
              <a:tr h="200536">
                <a:tc>
                  <a:txBody>
                    <a:bodyPr/>
                    <a:lstStyle/>
                    <a:p>
                      <a:pPr marL="0" marR="0" lvl="0" indent="0">
                        <a:lnSpc>
                          <a:spcPct val="107000"/>
                        </a:lnSpc>
                        <a:spcBef>
                          <a:spcPts val="0"/>
                        </a:spcBef>
                        <a:spcAft>
                          <a:spcPts val="0"/>
                        </a:spcAft>
                        <a:buFont typeface="+mj-lt"/>
                        <a:buNone/>
                      </a:pPr>
                      <a:r>
                        <a:rPr lang="en-US" sz="1100" dirty="0">
                          <a:effectLst/>
                        </a:rPr>
                        <a:t>5. </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gridSpan="3">
                  <a:txBody>
                    <a:bodyPr/>
                    <a:lstStyle/>
                    <a:p>
                      <a:pPr marL="0" marR="0">
                        <a:lnSpc>
                          <a:spcPct val="107000"/>
                        </a:lnSpc>
                        <a:spcBef>
                          <a:spcPts val="0"/>
                        </a:spcBef>
                        <a:spcAft>
                          <a:spcPts val="0"/>
                        </a:spcAft>
                      </a:pPr>
                      <a:r>
                        <a:rPr lang="en-US" sz="1100">
                          <a:effectLst/>
                        </a:rPr>
                        <a:t>A chunk of summary records are given to the batch writer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1174924"/>
                  </a:ext>
                </a:extLst>
              </a:tr>
              <a:tr h="200536">
                <a:tc>
                  <a:txBody>
                    <a:bodyPr/>
                    <a:lstStyle/>
                    <a:p>
                      <a:pPr marL="0" marR="0" lvl="0" indent="0">
                        <a:lnSpc>
                          <a:spcPct val="107000"/>
                        </a:lnSpc>
                        <a:spcBef>
                          <a:spcPts val="0"/>
                        </a:spcBef>
                        <a:spcAft>
                          <a:spcPts val="0"/>
                        </a:spcAft>
                        <a:buFont typeface="+mj-lt"/>
                        <a:buNone/>
                      </a:pPr>
                      <a:r>
                        <a:rPr lang="en-US" sz="1100" dirty="0">
                          <a:effectLst/>
                        </a:rPr>
                        <a:t>6. </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gridSpan="3">
                  <a:txBody>
                    <a:bodyPr/>
                    <a:lstStyle/>
                    <a:p>
                      <a:pPr marL="0" marR="0">
                        <a:lnSpc>
                          <a:spcPct val="107000"/>
                        </a:lnSpc>
                        <a:spcBef>
                          <a:spcPts val="0"/>
                        </a:spcBef>
                        <a:spcAft>
                          <a:spcPts val="0"/>
                        </a:spcAft>
                      </a:pPr>
                      <a:r>
                        <a:rPr lang="en-US" sz="1100">
                          <a:effectLst/>
                        </a:rPr>
                        <a:t>Save the summary records by calling Service Layer.</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0158709"/>
                  </a:ext>
                </a:extLst>
              </a:tr>
              <a:tr h="200536">
                <a:tc gridSpan="4">
                  <a:txBody>
                    <a:bodyPr/>
                    <a:lstStyle/>
                    <a:p>
                      <a:pPr marL="0" marR="0" algn="ctr">
                        <a:lnSpc>
                          <a:spcPct val="107000"/>
                        </a:lnSpc>
                        <a:spcBef>
                          <a:spcPts val="0"/>
                        </a:spcBef>
                        <a:spcAft>
                          <a:spcPts val="0"/>
                        </a:spcAft>
                      </a:pPr>
                      <a:r>
                        <a:rPr lang="en-US" sz="1100" dirty="0">
                          <a:effectLst/>
                        </a:rPr>
                        <a:t>RELATED INFORMATION</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2483863"/>
                  </a:ext>
                </a:extLst>
              </a:tr>
              <a:tr h="200536">
                <a:tc gridSpan="3">
                  <a:txBody>
                    <a:bodyPr/>
                    <a:lstStyle/>
                    <a:p>
                      <a:pPr marL="0" marR="0">
                        <a:lnSpc>
                          <a:spcPct val="107000"/>
                        </a:lnSpc>
                        <a:spcBef>
                          <a:spcPts val="0"/>
                        </a:spcBef>
                        <a:spcAft>
                          <a:spcPts val="0"/>
                        </a:spcAft>
                      </a:pPr>
                      <a:r>
                        <a:rPr lang="en-US" sz="1100">
                          <a:effectLst/>
                        </a:rPr>
                        <a:t>Performance</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a:effectLst/>
                        </a:rPr>
                        <a:t> </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extLst>
                  <a:ext uri="{0D108BD9-81ED-4DB2-BD59-A6C34878D82A}">
                    <a16:rowId xmlns:a16="http://schemas.microsoft.com/office/drawing/2014/main" val="1272097626"/>
                  </a:ext>
                </a:extLst>
              </a:tr>
              <a:tr h="200536">
                <a:tc gridSpan="3">
                  <a:txBody>
                    <a:bodyPr/>
                    <a:lstStyle/>
                    <a:p>
                      <a:pPr marL="0" marR="0">
                        <a:lnSpc>
                          <a:spcPct val="107000"/>
                        </a:lnSpc>
                        <a:spcBef>
                          <a:spcPts val="0"/>
                        </a:spcBef>
                        <a:spcAft>
                          <a:spcPts val="0"/>
                        </a:spcAft>
                      </a:pPr>
                      <a:r>
                        <a:rPr lang="en-US" sz="1100">
                          <a:effectLst/>
                        </a:rPr>
                        <a:t>Frequency</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a:effectLst/>
                        </a:rPr>
                        <a:t>Daily Schedule</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extLst>
                  <a:ext uri="{0D108BD9-81ED-4DB2-BD59-A6C34878D82A}">
                    <a16:rowId xmlns:a16="http://schemas.microsoft.com/office/drawing/2014/main" val="1919658390"/>
                  </a:ext>
                </a:extLst>
              </a:tr>
              <a:tr h="200536">
                <a:tc gridSpan="3">
                  <a:txBody>
                    <a:bodyPr/>
                    <a:lstStyle/>
                    <a:p>
                      <a:pPr marL="0" marR="0">
                        <a:lnSpc>
                          <a:spcPct val="107000"/>
                        </a:lnSpc>
                        <a:spcBef>
                          <a:spcPts val="0"/>
                        </a:spcBef>
                        <a:spcAft>
                          <a:spcPts val="0"/>
                        </a:spcAft>
                      </a:pPr>
                      <a:r>
                        <a:rPr lang="en-US" sz="1100">
                          <a:effectLst/>
                        </a:rPr>
                        <a:t>NOTES &amp; ISSUES</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a:effectLst/>
                        </a:rPr>
                        <a:t> </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extLst>
                  <a:ext uri="{0D108BD9-81ED-4DB2-BD59-A6C34878D82A}">
                    <a16:rowId xmlns:a16="http://schemas.microsoft.com/office/drawing/2014/main" val="3936703738"/>
                  </a:ext>
                </a:extLst>
              </a:tr>
              <a:tr h="200536">
                <a:tc gridSpan="3">
                  <a:txBody>
                    <a:bodyPr/>
                    <a:lstStyle/>
                    <a:p>
                      <a:pPr marL="0" marR="0">
                        <a:lnSpc>
                          <a:spcPct val="107000"/>
                        </a:lnSpc>
                        <a:spcBef>
                          <a:spcPts val="0"/>
                        </a:spcBef>
                        <a:spcAft>
                          <a:spcPts val="0"/>
                        </a:spcAft>
                      </a:pPr>
                      <a:r>
                        <a:rPr lang="en-US" sz="1100">
                          <a:effectLst/>
                        </a:rPr>
                        <a:t>Future Considerations</a:t>
                      </a:r>
                      <a:endParaRPr lang="en-US" sz="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dirty="0">
                          <a:effectLst/>
                        </a:rPr>
                        <a:t>Data Archiving</a:t>
                      </a:r>
                      <a:endParaRPr lang="en-US" sz="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891" marR="39891" marT="0" marB="0"/>
                </a:tc>
                <a:extLst>
                  <a:ext uri="{0D108BD9-81ED-4DB2-BD59-A6C34878D82A}">
                    <a16:rowId xmlns:a16="http://schemas.microsoft.com/office/drawing/2014/main" val="3883428620"/>
                  </a:ext>
                </a:extLst>
              </a:tr>
            </a:tbl>
          </a:graphicData>
        </a:graphic>
      </p:graphicFrame>
      <p:sp>
        <p:nvSpPr>
          <p:cNvPr id="5" name="Rectangle 1">
            <a:extLst>
              <a:ext uri="{FF2B5EF4-FFF2-40B4-BE49-F238E27FC236}">
                <a16:creationId xmlns:a16="http://schemas.microsoft.com/office/drawing/2014/main" id="{6EF31907-7B67-4CF5-A0B4-F7A53862771B}"/>
              </a:ext>
            </a:extLst>
          </p:cNvPr>
          <p:cNvSpPr>
            <a:spLocks noChangeArrowheads="1"/>
          </p:cNvSpPr>
          <p:nvPr/>
        </p:nvSpPr>
        <p:spPr bwMode="auto">
          <a:xfrm>
            <a:off x="1016000" y="87645"/>
            <a:ext cx="4013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2 .3</a:t>
            </a:r>
            <a:r>
              <a:rPr kumimoji="0" lang="en-US" altLang="en-US" sz="2000" b="1" i="0" u="none" strike="noStrike" cap="none" normalizeH="0" baseline="0" dirty="0">
                <a:ln>
                  <a:noFill/>
                </a:ln>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Add Transaction</a:t>
            </a:r>
            <a:endParaRPr kumimoji="0" lang="en-US" altLang="en-US" sz="2000" b="0" i="0" u="none" strike="noStrike" cap="none" normalizeH="0" baseline="0" dirty="0">
              <a:ln>
                <a:noFill/>
              </a:ln>
              <a:solidFill>
                <a:srgbClr val="FFFF00"/>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2103952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942</Words>
  <Application>Microsoft Office PowerPoint</Application>
  <PresentationFormat>Widescreen</PresentationFormat>
  <Paragraphs>197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RED-SEA Camels </vt:lpstr>
      <vt:lpstr>PowerPoint Presentation</vt:lpstr>
      <vt:lpstr>1. Introduction </vt:lpstr>
      <vt:lpstr>1.2 purpose  </vt:lpstr>
      <vt:lpstr>1.3 Scope</vt:lpstr>
      <vt:lpstr>1.4 Technology </vt:lpstr>
      <vt:lpstr>PowerPoint Presentation</vt:lpstr>
      <vt:lpstr>PowerPoint Presentation</vt:lpstr>
      <vt:lpstr>PowerPoint Presentation</vt:lpstr>
      <vt:lpstr>PowerPoint Presentation</vt:lpstr>
      <vt:lpstr>3. High-level Design </vt:lpstr>
      <vt:lpstr>Main Components</vt:lpstr>
      <vt:lpstr>PowerPoint Presentation</vt:lpstr>
      <vt:lpstr>PowerPoint Presentation</vt:lpstr>
      <vt:lpstr>4. Detailed Design  class-diagram   </vt:lpstr>
      <vt:lpstr>Figure-2 Domain Class Diagram</vt:lpstr>
      <vt:lpstr>4.2 Sequence Diagram </vt:lpstr>
      <vt:lpstr>  Daily Transaction Batch (Archiving) Sequence Diagram </vt:lpstr>
      <vt:lpstr> Design Alternatives </vt:lpstr>
      <vt:lpstr>Future Considerations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RED-SEA Camels </dc:title>
  <dc:creator>Aaron Gezai</dc:creator>
  <cp:lastModifiedBy>Aaron Gezai</cp:lastModifiedBy>
  <cp:revision>2</cp:revision>
  <dcterms:created xsi:type="dcterms:W3CDTF">2019-09-26T16:10:18Z</dcterms:created>
  <dcterms:modified xsi:type="dcterms:W3CDTF">2019-09-26T16:11:42Z</dcterms:modified>
</cp:coreProperties>
</file>