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67" r:id="rId5"/>
    <p:sldId id="272" r:id="rId6"/>
    <p:sldId id="259" r:id="rId7"/>
    <p:sldId id="260" r:id="rId8"/>
    <p:sldId id="261" r:id="rId9"/>
    <p:sldId id="262" r:id="rId10"/>
    <p:sldId id="263" r:id="rId11"/>
    <p:sldId id="271" r:id="rId12"/>
    <p:sldId id="264" r:id="rId13"/>
    <p:sldId id="265" r:id="rId14"/>
    <p:sldId id="270" r:id="rId15"/>
    <p:sldId id="268" r:id="rId16"/>
    <p:sldId id="26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5" d="100"/>
          <a:sy n="75" d="100"/>
        </p:scale>
        <p:origin x="3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37B834-A01A-40B2-97A4-8EB7A2DD68B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150295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7B834-A01A-40B2-97A4-8EB7A2DD68B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131297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7B834-A01A-40B2-97A4-8EB7A2DD68B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21636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7B834-A01A-40B2-97A4-8EB7A2DD68B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355184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37B834-A01A-40B2-97A4-8EB7A2DD68B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275421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37B834-A01A-40B2-97A4-8EB7A2DD68B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21322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37B834-A01A-40B2-97A4-8EB7A2DD68B7}"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88433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37B834-A01A-40B2-97A4-8EB7A2DD68B7}"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34757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7B834-A01A-40B2-97A4-8EB7A2DD68B7}"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393396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37B834-A01A-40B2-97A4-8EB7A2DD68B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301384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37B834-A01A-40B2-97A4-8EB7A2DD68B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704FD-3E1B-499E-8B86-F76103CEE8A5}" type="slidenum">
              <a:rPr lang="en-US" smtClean="0"/>
              <a:t>‹#›</a:t>
            </a:fld>
            <a:endParaRPr lang="en-US"/>
          </a:p>
        </p:txBody>
      </p:sp>
    </p:spTree>
    <p:extLst>
      <p:ext uri="{BB962C8B-B14F-4D97-AF65-F5344CB8AC3E}">
        <p14:creationId xmlns:p14="http://schemas.microsoft.com/office/powerpoint/2010/main" val="207377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7B834-A01A-40B2-97A4-8EB7A2DD68B7}" type="datetimeFigureOut">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704FD-3E1B-499E-8B86-F76103CEE8A5}" type="slidenum">
              <a:rPr lang="en-US" smtClean="0"/>
              <a:t>‹#›</a:t>
            </a:fld>
            <a:endParaRPr lang="en-US"/>
          </a:p>
        </p:txBody>
      </p:sp>
    </p:spTree>
    <p:extLst>
      <p:ext uri="{BB962C8B-B14F-4D97-AF65-F5344CB8AC3E}">
        <p14:creationId xmlns:p14="http://schemas.microsoft.com/office/powerpoint/2010/main" val="114625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6186" y="155652"/>
            <a:ext cx="11055413" cy="6463308"/>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SEMINAR</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ON THE TOPIC:</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GENDER PERCEPTION OF THE EFFECTS OF CLIMATE SMART AGRICULTURAL PRACTICES ON FOOD SECURITY STATUS OF FARMERS IN EKET AGRICULTURAL ZONE, AKWA IBOM STATE, NIGERIA</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BLESSING EKWERE</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AK18/AGR/AEC/ </a:t>
            </a:r>
            <a:endParaRPr lang="en-US" b="1" dirty="0" smtClean="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SUPERVISED BY: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DR. </a:t>
            </a:r>
            <a:r>
              <a:rPr lang="en-US" b="1" dirty="0" smtClean="0">
                <a:latin typeface="Times New Roman" panose="02020603050405020304" pitchFamily="18" charset="0"/>
                <a:cs typeface="Times New Roman" panose="02020603050405020304" pitchFamily="18" charset="0"/>
              </a:rPr>
              <a:t>NKEME KESIT</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AGRICULTURAL ECONOMICS &amp; EXTENSION</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FACULTY OF AGRICULTURE</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AKWA IBOM STATE UNIVERSITY</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									JULY</a:t>
            </a:r>
            <a:r>
              <a:rPr lang="en-US" b="1" dirty="0">
                <a:latin typeface="Times New Roman" panose="02020603050405020304" pitchFamily="18" charset="0"/>
                <a:cs typeface="Times New Roman" panose="02020603050405020304" pitchFamily="18" charset="0"/>
              </a:rPr>
              <a:t>,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19950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nSpc>
                <a:spcPct val="100000"/>
              </a:lnSpc>
              <a:buNone/>
            </a:pPr>
            <a:r>
              <a:rPr lang="en-US" b="1" dirty="0" smtClean="0">
                <a:latin typeface="Times New Roman" panose="02020603050405020304" pitchFamily="18" charset="0"/>
                <a:cs typeface="Times New Roman" panose="02020603050405020304" pitchFamily="18" charset="0"/>
              </a:rPr>
              <a:t>Study </a:t>
            </a:r>
            <a:r>
              <a:rPr lang="en-US" b="1" dirty="0">
                <a:latin typeface="Times New Roman" panose="02020603050405020304" pitchFamily="18" charset="0"/>
                <a:cs typeface="Times New Roman" panose="02020603050405020304" pitchFamily="18" charset="0"/>
              </a:rPr>
              <a:t>Area and Population</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The study will be conducted in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agricultural zone of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Nigeria. The main economic activities of the people are farming, trading, fishing from riverine and coastal dwellers and white-collar services.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is made up of 31 local government areas (LGAs) with six (6) agricultural zones namely: </a:t>
            </a:r>
            <a:r>
              <a:rPr lang="en-US" dirty="0" err="1">
                <a:latin typeface="Times New Roman" panose="02020603050405020304" pitchFamily="18" charset="0"/>
                <a:cs typeface="Times New Roman" panose="02020603050405020304" pitchFamily="18" charset="0"/>
              </a:rPr>
              <a:t>Uyo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Ekpene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Abak</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Etinan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Agricultural Zone consists of five (5) Local Government Area, which are: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Mkpat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Ibeno</a:t>
            </a:r>
            <a:r>
              <a:rPr lang="en-US" dirty="0">
                <a:latin typeface="Times New Roman" panose="02020603050405020304" pitchFamily="18" charset="0"/>
                <a:cs typeface="Times New Roman" panose="02020603050405020304" pitchFamily="18" charset="0"/>
              </a:rPr>
              <a:t> and Eastern </a:t>
            </a:r>
            <a:r>
              <a:rPr lang="en-US" dirty="0" err="1">
                <a:latin typeface="Times New Roman" panose="02020603050405020304" pitchFamily="18" charset="0"/>
                <a:cs typeface="Times New Roman" panose="02020603050405020304" pitchFamily="18" charset="0"/>
              </a:rPr>
              <a:t>Obolo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as the headquarter of the zone is located at latitude 4</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39’N and longitude 7</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56’E with a population of over 250,000 in 2019 but updated using 2.50% annual growth rate.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64435"/>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1663700" y="827088"/>
            <a:ext cx="9372600" cy="5562638"/>
            <a:chOff x="2270" y="737"/>
            <a:chExt cx="3140" cy="2846"/>
          </a:xfrm>
        </p:grpSpPr>
        <p:sp>
          <p:nvSpPr>
            <p:cNvPr id="7" name="AutoShape 3"/>
            <p:cNvSpPr>
              <a:spLocks noChangeAspect="1" noChangeArrowheads="1" noTextEdit="1"/>
            </p:cNvSpPr>
            <p:nvPr/>
          </p:nvSpPr>
          <p:spPr bwMode="auto">
            <a:xfrm>
              <a:off x="2270" y="737"/>
              <a:ext cx="3140" cy="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 y="737"/>
              <a:ext cx="3145" cy="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49727963"/>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Sampling Procedure</a:t>
            </a:r>
            <a:r>
              <a:rPr lang="en-US" dirty="0">
                <a:latin typeface="Times New Roman" panose="02020603050405020304" pitchFamily="18" charset="0"/>
                <a:cs typeface="Times New Roman" panose="02020603050405020304" pitchFamily="18" charset="0"/>
              </a:rPr>
              <a:t>	</a:t>
            </a:r>
          </a:p>
          <a:p>
            <a:pPr marL="0" indent="0" algn="just">
              <a:lnSpc>
                <a:spcPct val="100000"/>
              </a:lnSpc>
              <a:buNone/>
            </a:pPr>
            <a:r>
              <a:rPr lang="en-US" dirty="0">
                <a:latin typeface="Times New Roman" panose="02020603050405020304" pitchFamily="18" charset="0"/>
                <a:cs typeface="Times New Roman" panose="02020603050405020304" pitchFamily="18" charset="0"/>
              </a:rPr>
              <a:t>A Two-stage sampling procedure will be deployed in the selection of the respondents. At first stage, simple random sampling (by balloting) will be used to select five (5) blocks (each LGA represent a block) which makes up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Agricultural Zone and two (2) cells (villages representing a cell) each of five (5) blocks selected in the zone. The rationale here is to ensure that response of farmers from all the blocks (local Government Area) will be represented. </a:t>
            </a:r>
          </a:p>
        </p:txBody>
      </p:sp>
    </p:spTree>
    <p:extLst>
      <p:ext uri="{BB962C8B-B14F-4D97-AF65-F5344CB8AC3E}">
        <p14:creationId xmlns:p14="http://schemas.microsoft.com/office/powerpoint/2010/main" val="2117473006"/>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gn="just">
              <a:buNone/>
            </a:pPr>
            <a:r>
              <a:rPr lang="en-US" sz="2400" b="1" dirty="0">
                <a:latin typeface="Times New Roman" panose="02020603050405020304" pitchFamily="18" charset="0"/>
                <a:cs typeface="Times New Roman" panose="02020603050405020304" pitchFamily="18" charset="0"/>
              </a:rPr>
              <a:t>Method of data collection </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study will make use of primary data. The primary data will be collected by using a well-structured questionnaire which will be given to the respondents. It will be divided into sections to reflect the specific objectives of the </a:t>
            </a:r>
            <a:r>
              <a:rPr lang="en-US" sz="2400" dirty="0" smtClean="0">
                <a:latin typeface="Times New Roman" panose="02020603050405020304" pitchFamily="18" charset="0"/>
                <a:cs typeface="Times New Roman" panose="02020603050405020304" pitchFamily="18" charset="0"/>
              </a:rPr>
              <a:t>study.</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to be collected will include personal and socioeconomic characteristics such as educational and religious backgrounds, extension contact, years of experience, farm size and membership of cooperatives.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will also obtain on agricultural smart practices employed by the farmers, level of awareness and adoption and constraints to the adoption of these practices.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Oral </a:t>
            </a:r>
            <a:r>
              <a:rPr lang="en-US" sz="2400" dirty="0">
                <a:latin typeface="Times New Roman" panose="02020603050405020304" pitchFamily="18" charset="0"/>
                <a:cs typeface="Times New Roman" panose="02020603050405020304" pitchFamily="18" charset="0"/>
              </a:rPr>
              <a:t>interview involving face to face questioning of the respondents in order to further extract more information or if a farmer cannot read or write will be used to affirm opinion where need arises.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56743"/>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gn="just">
              <a:buNone/>
            </a:pPr>
            <a:r>
              <a:rPr lang="en-US" sz="2400" b="1" dirty="0">
                <a:latin typeface="Times New Roman" panose="02020603050405020304" pitchFamily="18" charset="0"/>
                <a:cs typeface="Times New Roman" panose="02020603050405020304" pitchFamily="18" charset="0"/>
              </a:rPr>
              <a:t>Method of data collection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level of adoption of climate smart agricultural practices will be established with a 5 –point rating scale of 1- 5 with numerical values of 5, 4, 3, 2, and 1. This will be done to determine the level of adoption practiced by the farmers. </a:t>
            </a:r>
          </a:p>
          <a:p>
            <a:pPr algn="just"/>
            <a:r>
              <a:rPr lang="en-US" sz="2400" dirty="0">
                <a:latin typeface="Times New Roman" panose="02020603050405020304" pitchFamily="18" charset="0"/>
                <a:cs typeface="Times New Roman" panose="02020603050405020304" pitchFamily="18" charset="0"/>
              </a:rPr>
              <a:t>To obtain information on mitigation measures of respondents on climate change effects, twenty-six (26) questions will be presented with a three points </a:t>
            </a:r>
            <a:r>
              <a:rPr lang="en-US" sz="2400" dirty="0" err="1">
                <a:latin typeface="Times New Roman" panose="02020603050405020304" pitchFamily="18" charset="0"/>
                <a:cs typeface="Times New Roman" panose="02020603050405020304" pitchFamily="18" charset="0"/>
              </a:rPr>
              <a:t>likert</a:t>
            </a:r>
            <a:r>
              <a:rPr lang="en-US" sz="2400" dirty="0">
                <a:latin typeface="Times New Roman" panose="02020603050405020304" pitchFamily="18" charset="0"/>
                <a:cs typeface="Times New Roman" panose="02020603050405020304" pitchFamily="18" charset="0"/>
              </a:rPr>
              <a:t>-type scale of Mostly utilized=3, Utilized=2 and Not utilized=1 and a mean of 2.0 will be used. </a:t>
            </a:r>
          </a:p>
          <a:p>
            <a:pPr algn="just"/>
            <a:r>
              <a:rPr lang="en-US" sz="2400" dirty="0">
                <a:latin typeface="Times New Roman" panose="02020603050405020304" pitchFamily="18" charset="0"/>
                <a:cs typeface="Times New Roman" panose="02020603050405020304" pitchFamily="18" charset="0"/>
              </a:rPr>
              <a:t>Variables with mean scores of 2.0 and above will be adjudged to have severe influence while scores below 2.0 will be adjudged as not severe effect.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952259"/>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lgn="just">
              <a:buNone/>
            </a:pPr>
            <a:r>
              <a:rPr lang="en-US" b="1" dirty="0">
                <a:latin typeface="Times New Roman" panose="02020603050405020304" pitchFamily="18" charset="0"/>
                <a:cs typeface="Times New Roman" panose="02020603050405020304" pitchFamily="18" charset="0"/>
              </a:rPr>
              <a:t>Analytical Techniques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Descriptive statistics such as frequency count and percentage will be used to describe socio-economic characteristics of the respondents, sources of information and identification of barriers to farmers.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Likert </a:t>
            </a:r>
            <a:r>
              <a:rPr lang="en-US" dirty="0">
                <a:latin typeface="Times New Roman" panose="02020603050405020304" pitchFamily="18" charset="0"/>
                <a:cs typeface="Times New Roman" panose="02020603050405020304" pitchFamily="18" charset="0"/>
              </a:rPr>
              <a:t>rating scale will be used to ascertain the level of adoption and utilization of climate-smart agricultural practices.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Food </a:t>
            </a:r>
            <a:r>
              <a:rPr lang="en-US" dirty="0">
                <a:latin typeface="Times New Roman" panose="02020603050405020304" pitchFamily="18" charset="0"/>
                <a:cs typeface="Times New Roman" panose="02020603050405020304" pitchFamily="18" charset="0"/>
              </a:rPr>
              <a:t>security will be estimated from </a:t>
            </a:r>
            <a:r>
              <a:rPr lang="en-US" dirty="0" smtClean="0">
                <a:latin typeface="Times New Roman" panose="02020603050405020304" pitchFamily="18" charset="0"/>
                <a:cs typeface="Times New Roman" panose="02020603050405020304" pitchFamily="18" charset="0"/>
              </a:rPr>
              <a:t>farmers’ </a:t>
            </a:r>
            <a:r>
              <a:rPr lang="en-US" dirty="0">
                <a:latin typeface="Times New Roman" panose="02020603050405020304" pitchFamily="18" charset="0"/>
                <a:cs typeface="Times New Roman" panose="02020603050405020304" pitchFamily="18" charset="0"/>
              </a:rPr>
              <a:t>monthly expenditure on food items.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Respondents </a:t>
            </a:r>
            <a:r>
              <a:rPr lang="en-US" dirty="0">
                <a:latin typeface="Times New Roman" panose="02020603050405020304" pitchFamily="18" charset="0"/>
                <a:cs typeface="Times New Roman" panose="02020603050405020304" pitchFamily="18" charset="0"/>
              </a:rPr>
              <a:t>will be grouped into food security and food insecurity using per capita food security line. Any </a:t>
            </a:r>
            <a:r>
              <a:rPr lang="en-US" dirty="0" smtClean="0">
                <a:latin typeface="Times New Roman" panose="02020603050405020304" pitchFamily="18" charset="0"/>
                <a:cs typeface="Times New Roman" panose="02020603050405020304" pitchFamily="18" charset="0"/>
              </a:rPr>
              <a:t>farmer that </a:t>
            </a:r>
            <a:r>
              <a:rPr lang="en-US" dirty="0">
                <a:latin typeface="Times New Roman" panose="02020603050405020304" pitchFamily="18" charset="0"/>
                <a:cs typeface="Times New Roman" panose="02020603050405020304" pitchFamily="18" charset="0"/>
              </a:rPr>
              <a:t>will record above 2/3 of mean per capita food expenditure will be grouped as food secured and 2/3 those below will be grouped as food in-secured. </a:t>
            </a:r>
          </a:p>
        </p:txBody>
      </p:sp>
    </p:spTree>
    <p:extLst>
      <p:ext uri="{BB962C8B-B14F-4D97-AF65-F5344CB8AC3E}">
        <p14:creationId xmlns:p14="http://schemas.microsoft.com/office/powerpoint/2010/main" val="2943048294"/>
      </p:ext>
    </p:extLst>
  </p:cSld>
  <p:clrMapOvr>
    <a:masterClrMapping/>
  </p:clrMapOvr>
  <p:transition spd="slow">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901700"/>
            <a:ext cx="11430000" cy="5689599"/>
          </a:xfrm>
        </p:spPr>
        <p:txBody>
          <a:bodyPr rtlCol="0">
            <a:noAutofit/>
          </a:bodyPr>
          <a:lstStyle/>
          <a:p>
            <a:pPr marL="0" indent="0">
              <a:buNone/>
            </a:pPr>
            <a:r>
              <a:rPr lang="en-US" dirty="0">
                <a:latin typeface="Times New Roman" panose="02020603050405020304" pitchFamily="18" charset="0"/>
                <a:cs typeface="Times New Roman" panose="02020603050405020304" pitchFamily="18" charset="0"/>
              </a:rPr>
              <a:t>The food security status of farming house will be determine using equation 1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Where</a:t>
            </a:r>
            <a:r>
              <a:rPr lang="en-US" dirty="0">
                <a:latin typeface="Times New Roman" panose="02020603050405020304" pitchFamily="18" charset="0"/>
                <a:cs typeface="Times New Roman" panose="02020603050405020304" pitchFamily="18" charset="0"/>
              </a:rPr>
              <a:t>, 𝐹𝑖 is the food security index. </a:t>
            </a:r>
          </a:p>
          <a:p>
            <a:pPr marL="0" indent="0">
              <a:buNone/>
            </a:pPr>
            <a:r>
              <a:rPr lang="en-US" dirty="0">
                <a:latin typeface="Times New Roman" panose="02020603050405020304" pitchFamily="18" charset="0"/>
                <a:cs typeface="Times New Roman" panose="02020603050405020304" pitchFamily="18" charset="0"/>
              </a:rPr>
              <a:t>If 𝐹𝑖 =&gt; 1 household is food secure otherwise if 𝐹𝑖&lt;1, household is food insecure. </a:t>
            </a:r>
          </a:p>
          <a:p>
            <a:pPr marL="0" indent="0">
              <a:buNone/>
            </a:pPr>
            <a:r>
              <a:rPr lang="en-US" dirty="0">
                <a:latin typeface="Times New Roman" panose="02020603050405020304" pitchFamily="18" charset="0"/>
                <a:cs typeface="Times New Roman" panose="02020603050405020304" pitchFamily="18" charset="0"/>
              </a:rPr>
              <a:t>There will be 11 items on the scale thus a cumulative score will be obtained.</a:t>
            </a:r>
          </a:p>
          <a:p>
            <a:pPr marL="0" indent="0" algn="just">
              <a:buNone/>
            </a:pPr>
            <a:endParaRPr lang="en-US" dirty="0" smtClean="0">
              <a:latin typeface="Times New Roman" panose="02020603050405020304" pitchFamily="18" charset="0"/>
              <a:cs typeface="Times New Roman" panose="02020603050405020304" pitchFamily="18" charset="0"/>
            </a:endParaRPr>
          </a:p>
        </p:txBody>
      </p:sp>
      <p:grpSp>
        <p:nvGrpSpPr>
          <p:cNvPr id="4" name="Group 4"/>
          <p:cNvGrpSpPr>
            <a:grpSpLocks noChangeAspect="1"/>
          </p:cNvGrpSpPr>
          <p:nvPr/>
        </p:nvGrpSpPr>
        <p:grpSpPr bwMode="auto">
          <a:xfrm>
            <a:off x="838200" y="1936750"/>
            <a:ext cx="9532938" cy="911225"/>
            <a:chOff x="528" y="1220"/>
            <a:chExt cx="6005" cy="574"/>
          </a:xfrm>
        </p:grpSpPr>
        <p:sp>
          <p:nvSpPr>
            <p:cNvPr id="5" name="AutoShape 3"/>
            <p:cNvSpPr>
              <a:spLocks noChangeAspect="1" noChangeArrowheads="1" noTextEdit="1"/>
            </p:cNvSpPr>
            <p:nvPr/>
          </p:nvSpPr>
          <p:spPr bwMode="auto">
            <a:xfrm>
              <a:off x="528" y="1220"/>
              <a:ext cx="600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220"/>
              <a:ext cx="6015"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27050611"/>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801688" y="388938"/>
            <a:ext cx="10515600" cy="5926137"/>
          </a:xfrm>
        </p:spPr>
        <p:txBody>
          <a:bodyPr/>
          <a:lstStyle/>
          <a:p>
            <a:pPr algn="ctr" eaLnBrk="1" hangingPunct="1"/>
            <a:r>
              <a:rPr lang="en-US" altLang="en-US" b="1"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1815039"/>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939800" y="341376"/>
            <a:ext cx="10515600" cy="553212"/>
          </a:xfrm>
        </p:spPr>
        <p:txBody>
          <a:bodyPr>
            <a:normAutofit/>
          </a:bodyPr>
          <a:lstStyle/>
          <a:p>
            <a:pPr algn="ctr" eaLnBrk="1" hangingPunct="1"/>
            <a:r>
              <a:rPr lang="en-US" altLang="en-US" sz="2800" b="1" dirty="0" smtClean="0">
                <a:latin typeface="Times New Roman" panose="02020603050405020304" pitchFamily="18" charset="0"/>
                <a:cs typeface="Times New Roman" panose="02020603050405020304" pitchFamily="18" charset="0"/>
              </a:rPr>
              <a:t>INTRODUCTION</a:t>
            </a:r>
            <a:endParaRPr lang="en-US" altLang="en-US" sz="28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8885" y="918319"/>
            <a:ext cx="11125200" cy="5701284"/>
          </a:xfrm>
        </p:spPr>
        <p:txBody>
          <a:bodyPr rtlCol="0">
            <a:normAutofit fontScale="77500" lnSpcReduction="20000"/>
          </a:bodyPr>
          <a:lstStyle/>
          <a:p>
            <a:pPr marL="0" indent="0" algn="just">
              <a:lnSpc>
                <a:spcPct val="160000"/>
              </a:lnSpc>
              <a:buNone/>
              <a:defRPr/>
            </a:pPr>
            <a:r>
              <a:rPr lang="en-US" b="1" dirty="0" smtClean="0">
                <a:latin typeface="Times New Roman" panose="02020603050405020304" pitchFamily="18" charset="0"/>
                <a:cs typeface="Times New Roman" panose="02020603050405020304" pitchFamily="18" charset="0"/>
              </a:rPr>
              <a:t>Background of the study</a:t>
            </a: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Climate-smart agriculture is an approach to farming that aims at addressing the challenges of climate change while increasing food production and ensuring sustainability and resilience of agricultural systems. </a:t>
            </a:r>
            <a:endParaRPr lang="en-US" dirty="0" smtClean="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Climate </a:t>
            </a:r>
            <a:r>
              <a:rPr lang="en-US" dirty="0">
                <a:latin typeface="Times New Roman" panose="02020603050405020304" pitchFamily="18" charset="0"/>
                <a:cs typeface="Times New Roman" panose="02020603050405020304" pitchFamily="18" charset="0"/>
              </a:rPr>
              <a:t>change is described as a change in the average conditions – such as temperature and </a:t>
            </a:r>
            <a:r>
              <a:rPr lang="en-US" dirty="0" smtClean="0">
                <a:latin typeface="Times New Roman" panose="02020603050405020304" pitchFamily="18" charset="0"/>
                <a:cs typeface="Times New Roman" panose="02020603050405020304" pitchFamily="18" charset="0"/>
              </a:rPr>
              <a:t>rainfall in </a:t>
            </a:r>
            <a:r>
              <a:rPr lang="en-US" dirty="0">
                <a:latin typeface="Times New Roman" panose="02020603050405020304" pitchFamily="18" charset="0"/>
                <a:cs typeface="Times New Roman" panose="02020603050405020304" pitchFamily="18" charset="0"/>
              </a:rPr>
              <a:t>a region over a long period of time (FAO, 2021</a:t>
            </a:r>
            <a:r>
              <a:rPr lang="en-US"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Climate </a:t>
            </a:r>
            <a:r>
              <a:rPr lang="en-US" dirty="0">
                <a:latin typeface="Times New Roman" panose="02020603050405020304" pitchFamily="18" charset="0"/>
                <a:cs typeface="Times New Roman" panose="02020603050405020304" pitchFamily="18" charset="0"/>
              </a:rPr>
              <a:t>change is a threat to food security systems and one of the biggest challenges in the twenty-first century</a:t>
            </a:r>
            <a:r>
              <a:rPr lang="en-US"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One way of combatting the effects of climate change is through climate-smart agricultural practices (</a:t>
            </a:r>
            <a:r>
              <a:rPr lang="en-US" dirty="0" err="1">
                <a:latin typeface="Times New Roman" panose="02020603050405020304" pitchFamily="18" charset="0"/>
                <a:cs typeface="Times New Roman" panose="02020603050405020304" pitchFamily="18" charset="0"/>
              </a:rPr>
              <a:t>Olaoye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2021).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34974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885" y="468375"/>
            <a:ext cx="11125200" cy="6077567"/>
          </a:xfrm>
        </p:spPr>
        <p:txBody>
          <a:bodyPr rtlCol="0">
            <a:normAutofit/>
          </a:bodyPr>
          <a:lstStyle/>
          <a:p>
            <a:pPr marL="0" indent="0" algn="just">
              <a:lnSpc>
                <a:spcPct val="160000"/>
              </a:lnSpc>
              <a:buNone/>
              <a:defRPr/>
            </a:pPr>
            <a:r>
              <a:rPr lang="en-US" b="1" dirty="0" smtClean="0">
                <a:latin typeface="Times New Roman" panose="02020603050405020304" pitchFamily="18" charset="0"/>
                <a:cs typeface="Times New Roman" panose="02020603050405020304" pitchFamily="18" charset="0"/>
              </a:rPr>
              <a:t>Background of the study</a:t>
            </a:r>
          </a:p>
          <a:p>
            <a:pPr algn="just">
              <a:lnSpc>
                <a:spcPct val="160000"/>
              </a:lnSpc>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Despite the multiple benefits of climate-smart agricultural practices and the deliberate efforts by the government and development partners to encourage farmers to invest in them, there is still a lack of evidence on farmers’ incentives, conditioning factors that hinder or accelerate usage and impact of climate-smart agricultural practices on food security </a:t>
            </a:r>
            <a:r>
              <a:rPr lang="en-US" dirty="0" smtClean="0">
                <a:latin typeface="Times New Roman" panose="02020603050405020304" pitchFamily="18" charset="0"/>
                <a:cs typeface="Times New Roman" panose="02020603050405020304" pitchFamily="18" charset="0"/>
              </a:rPr>
              <a:t>status.</a:t>
            </a:r>
          </a:p>
          <a:p>
            <a:pPr algn="just">
              <a:lnSpc>
                <a:spcPct val="160000"/>
              </a:lnSpc>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Thus</a:t>
            </a:r>
            <a:r>
              <a:rPr lang="en-US" dirty="0">
                <a:latin typeface="Times New Roman" panose="02020603050405020304" pitchFamily="18" charset="0"/>
                <a:cs typeface="Times New Roman" panose="02020603050405020304" pitchFamily="18" charset="0"/>
              </a:rPr>
              <a:t>, an improved understanding of farmers on climate smart agricultural practices effects in terms of food security is </a:t>
            </a:r>
            <a:r>
              <a:rPr lang="en-US" dirty="0" smtClean="0">
                <a:latin typeface="Times New Roman" panose="02020603050405020304" pitchFamily="18" charset="0"/>
                <a:cs typeface="Times New Roman" panose="02020603050405020304" pitchFamily="18" charset="0"/>
              </a:rPr>
              <a:t>important.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29370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914" y="575273"/>
            <a:ext cx="11125200" cy="5701284"/>
          </a:xfrm>
        </p:spPr>
        <p:txBody>
          <a:bodyPr rtlCol="0">
            <a:normAutofit/>
          </a:bodyPr>
          <a:lstStyle/>
          <a:p>
            <a:pPr marL="0" indent="0" algn="just">
              <a:lnSpc>
                <a:spcPct val="100000"/>
              </a:lnSpc>
              <a:buNone/>
              <a:defRPr/>
            </a:pPr>
            <a:r>
              <a:rPr lang="en-US" b="1" dirty="0" smtClean="0">
                <a:latin typeface="Times New Roman" panose="02020603050405020304" pitchFamily="18" charset="0"/>
                <a:cs typeface="Times New Roman" panose="02020603050405020304" pitchFamily="18" charset="0"/>
              </a:rPr>
              <a:t>Problem Statement</a:t>
            </a:r>
          </a:p>
          <a:p>
            <a:pPr marL="0" indent="0" algn="just">
              <a:lnSpc>
                <a:spcPct val="100000"/>
              </a:lnSpc>
              <a:buNone/>
            </a:pPr>
            <a:r>
              <a:rPr lang="en-US" dirty="0">
                <a:latin typeface="Times New Roman" panose="02020603050405020304" pitchFamily="18" charset="0"/>
                <a:cs typeface="Times New Roman" panose="02020603050405020304" pitchFamily="18" charset="0"/>
              </a:rPr>
              <a:t>Some of the farmers have already incorporated the concept of climate smart agriculture, however the adoption still remains low which may be due to limited extension and technical services and knowledge on Climate Smart Agriculture. Most studies concentrated on the influence of climate change to food security but none looked at the agricultural practices that can help in addressing climate change with specific interest on small scale farmers. There is little information on the aspects that influences climate-smart practices to ensure food security in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Thus, this study will look at addressing the gaps in knowledge in order to understand how Gender as a socio-economic characteristics of farmers affect climate smart agricultural practices effect on food security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34369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75274"/>
            <a:ext cx="11125200" cy="5701284"/>
          </a:xfrm>
        </p:spPr>
        <p:txBody>
          <a:bodyPr rtlCol="0">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Significance of Study</a:t>
            </a:r>
          </a:p>
          <a:p>
            <a:pPr marL="0" indent="0">
              <a:lnSpc>
                <a:spcPct val="100000"/>
              </a:lnSpc>
              <a:buNone/>
            </a:pPr>
            <a:r>
              <a:rPr lang="en-US" dirty="0">
                <a:latin typeface="Times New Roman" panose="02020603050405020304" pitchFamily="18" charset="0"/>
                <a:cs typeface="Times New Roman" panose="02020603050405020304" pitchFamily="18" charset="0"/>
              </a:rPr>
              <a:t>Benefits agricultural stakeholders; policy makers at all government level, the local farmers, extension officers and Research institutions towards achieving sustainable crop production which in return will improve food security and agricultural productivity</a:t>
            </a:r>
            <a:r>
              <a:rPr lang="en-US" dirty="0" smtClean="0">
                <a:latin typeface="Times New Roman" panose="02020603050405020304" pitchFamily="18" charset="0"/>
                <a:cs typeface="Times New Roman" panose="02020603050405020304" pitchFamily="18" charset="0"/>
              </a:rPr>
              <a:t>.</a:t>
            </a:r>
          </a:p>
          <a:p>
            <a:pPr marL="0" indent="0">
              <a:lnSpc>
                <a:spcPct val="100000"/>
              </a:lnSpc>
              <a:buNone/>
            </a:pPr>
            <a:r>
              <a:rPr lang="en-US" b="1" dirty="0">
                <a:latin typeface="Times New Roman" panose="02020603050405020304" pitchFamily="18" charset="0"/>
                <a:cs typeface="Times New Roman" panose="02020603050405020304" pitchFamily="18" charset="0"/>
              </a:rPr>
              <a:t>Objective of the Study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main objective of the study is to determine gender perception on the effect of the climate smart agricultural practices on food security status of farmers in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Agricultural 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 Nigeria. </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33695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228600"/>
            <a:ext cx="11541760" cy="6286500"/>
          </a:xfrm>
        </p:spPr>
        <p:txBody>
          <a:bodyPr rtlCol="0">
            <a:noAutofit/>
          </a:bodyPr>
          <a:lstStyle/>
          <a:p>
            <a:pPr marL="0" indent="0">
              <a:buNone/>
            </a:pPr>
            <a:r>
              <a:rPr lang="en-US" sz="2700" b="1" dirty="0" smtClean="0">
                <a:latin typeface="Times New Roman" panose="02020603050405020304" pitchFamily="18" charset="0"/>
                <a:cs typeface="Times New Roman" panose="02020603050405020304" pitchFamily="18" charset="0"/>
              </a:rPr>
              <a:t>The </a:t>
            </a:r>
            <a:r>
              <a:rPr lang="en-US" sz="2700" b="1" dirty="0">
                <a:latin typeface="Times New Roman" panose="02020603050405020304" pitchFamily="18" charset="0"/>
                <a:cs typeface="Times New Roman" panose="02020603050405020304" pitchFamily="18" charset="0"/>
              </a:rPr>
              <a:t>specific objectives are to:</a:t>
            </a:r>
          </a:p>
          <a:p>
            <a:pPr lvl="0"/>
            <a:r>
              <a:rPr lang="en-US" sz="2700" dirty="0">
                <a:latin typeface="Times New Roman" panose="02020603050405020304" pitchFamily="18" charset="0"/>
                <a:cs typeface="Times New Roman" panose="02020603050405020304" pitchFamily="18" charset="0"/>
              </a:rPr>
              <a:t>describe the socio-economic characteristic of farming households in the study area </a:t>
            </a:r>
          </a:p>
          <a:p>
            <a:pPr lvl="0"/>
            <a:r>
              <a:rPr lang="en-US" sz="2700" dirty="0">
                <a:latin typeface="Times New Roman" panose="02020603050405020304" pitchFamily="18" charset="0"/>
                <a:cs typeface="Times New Roman" panose="02020603050405020304" pitchFamily="18" charset="0"/>
              </a:rPr>
              <a:t>identify the level of awareness and utilization of climate smart agricultural practices in the study area</a:t>
            </a:r>
          </a:p>
          <a:p>
            <a:pPr lvl="0"/>
            <a:r>
              <a:rPr lang="en-US" sz="2700" dirty="0">
                <a:latin typeface="Times New Roman" panose="02020603050405020304" pitchFamily="18" charset="0"/>
                <a:cs typeface="Times New Roman" panose="02020603050405020304" pitchFamily="18" charset="0"/>
              </a:rPr>
              <a:t>examine the food security situation in the study area </a:t>
            </a:r>
          </a:p>
          <a:p>
            <a:pPr lvl="0"/>
            <a:r>
              <a:rPr lang="en-US" sz="2700" dirty="0">
                <a:latin typeface="Times New Roman" panose="02020603050405020304" pitchFamily="18" charset="0"/>
                <a:cs typeface="Times New Roman" panose="02020603050405020304" pitchFamily="18" charset="0"/>
              </a:rPr>
              <a:t>examine the effects of the climate smart agricultural practices on food security status of farmers in the study area</a:t>
            </a:r>
          </a:p>
          <a:p>
            <a:pPr lvl="0"/>
            <a:r>
              <a:rPr lang="en-US" sz="2700" dirty="0">
                <a:latin typeface="Times New Roman" panose="02020603050405020304" pitchFamily="18" charset="0"/>
                <a:cs typeface="Times New Roman" panose="02020603050405020304" pitchFamily="18" charset="0"/>
              </a:rPr>
              <a:t>identify the constraints to climate smart agricultural practices adoption in the study area</a:t>
            </a:r>
            <a:r>
              <a:rPr lang="en-US" sz="2700" dirty="0" smtClean="0">
                <a:latin typeface="Times New Roman" panose="02020603050405020304" pitchFamily="18" charset="0"/>
                <a:cs typeface="Times New Roman" panose="02020603050405020304" pitchFamily="18" charset="0"/>
              </a:rPr>
              <a:t>.</a:t>
            </a: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6756"/>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342900"/>
            <a:ext cx="11541760" cy="6121400"/>
          </a:xfrm>
        </p:spPr>
        <p:txBody>
          <a:bodyPr rtlCol="0">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Research </a:t>
            </a:r>
            <a:r>
              <a:rPr lang="en-US" sz="3000" b="1" dirty="0">
                <a:latin typeface="Times New Roman" panose="02020603050405020304" pitchFamily="18" charset="0"/>
                <a:cs typeface="Times New Roman" panose="02020603050405020304" pitchFamily="18" charset="0"/>
              </a:rPr>
              <a:t>Questions</a:t>
            </a:r>
            <a:endParaRPr lang="en-US" sz="3000" dirty="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Based on the problems which this research work is aimed at finding solution to the following questions are put forward in finding solutions to the problem;</a:t>
            </a:r>
          </a:p>
          <a:p>
            <a:pPr lvl="0" algn="just"/>
            <a:r>
              <a:rPr lang="en-US" sz="3000" dirty="0">
                <a:latin typeface="Times New Roman" panose="02020603050405020304" pitchFamily="18" charset="0"/>
                <a:cs typeface="Times New Roman" panose="02020603050405020304" pitchFamily="18" charset="0"/>
              </a:rPr>
              <a:t>What is the socio-economic characteristic of farming households in the </a:t>
            </a:r>
            <a:r>
              <a:rPr lang="en-US" sz="3000" dirty="0" err="1">
                <a:latin typeface="Times New Roman" panose="02020603050405020304" pitchFamily="18" charset="0"/>
                <a:cs typeface="Times New Roman" panose="02020603050405020304" pitchFamily="18" charset="0"/>
              </a:rPr>
              <a:t>Eket</a:t>
            </a:r>
            <a:r>
              <a:rPr lang="en-US" sz="3000" dirty="0">
                <a:latin typeface="Times New Roman" panose="02020603050405020304" pitchFamily="18" charset="0"/>
                <a:cs typeface="Times New Roman" panose="02020603050405020304" pitchFamily="18" charset="0"/>
              </a:rPr>
              <a:t> Agricultural zone?</a:t>
            </a:r>
          </a:p>
          <a:p>
            <a:pPr lvl="0" algn="just"/>
            <a:r>
              <a:rPr lang="en-US" sz="3000" dirty="0">
                <a:latin typeface="Times New Roman" panose="02020603050405020304" pitchFamily="18" charset="0"/>
                <a:cs typeface="Times New Roman" panose="02020603050405020304" pitchFamily="18" charset="0"/>
              </a:rPr>
              <a:t>What is the level of awareness and utilization of farmers on climate smart agricultural practices in </a:t>
            </a:r>
            <a:r>
              <a:rPr lang="en-US" sz="3000" dirty="0" err="1">
                <a:latin typeface="Times New Roman" panose="02020603050405020304" pitchFamily="18" charset="0"/>
                <a:cs typeface="Times New Roman" panose="02020603050405020304" pitchFamily="18" charset="0"/>
              </a:rPr>
              <a:t>Eket</a:t>
            </a:r>
            <a:r>
              <a:rPr lang="en-US" sz="3000" dirty="0">
                <a:latin typeface="Times New Roman" panose="02020603050405020304" pitchFamily="18" charset="0"/>
                <a:cs typeface="Times New Roman" panose="02020603050405020304" pitchFamily="18" charset="0"/>
              </a:rPr>
              <a:t> Agricultural zone?</a:t>
            </a:r>
          </a:p>
          <a:p>
            <a:pPr lvl="0" algn="just"/>
            <a:r>
              <a:rPr lang="en-US" sz="3000" dirty="0">
                <a:latin typeface="Times New Roman" panose="02020603050405020304" pitchFamily="18" charset="0"/>
                <a:cs typeface="Times New Roman" panose="02020603050405020304" pitchFamily="18" charset="0"/>
              </a:rPr>
              <a:t>What is the food security situation in </a:t>
            </a:r>
            <a:r>
              <a:rPr lang="en-US" sz="3000" dirty="0" err="1">
                <a:latin typeface="Times New Roman" panose="02020603050405020304" pitchFamily="18" charset="0"/>
                <a:cs typeface="Times New Roman" panose="02020603050405020304" pitchFamily="18" charset="0"/>
              </a:rPr>
              <a:t>Eket</a:t>
            </a:r>
            <a:r>
              <a:rPr lang="en-US" sz="3000" dirty="0">
                <a:latin typeface="Times New Roman" panose="02020603050405020304" pitchFamily="18" charset="0"/>
                <a:cs typeface="Times New Roman" panose="02020603050405020304" pitchFamily="18" charset="0"/>
              </a:rPr>
              <a:t> Agricultural zone?</a:t>
            </a:r>
          </a:p>
          <a:p>
            <a:pPr lvl="0" algn="just"/>
            <a:r>
              <a:rPr lang="en-US" sz="3000" dirty="0">
                <a:latin typeface="Times New Roman" panose="02020603050405020304" pitchFamily="18" charset="0"/>
                <a:cs typeface="Times New Roman" panose="02020603050405020304" pitchFamily="18" charset="0"/>
              </a:rPr>
              <a:t>What are the effects of climate smart agricultural practices on food security status of farmers in </a:t>
            </a:r>
            <a:r>
              <a:rPr lang="en-US" sz="3000" dirty="0" err="1">
                <a:latin typeface="Times New Roman" panose="02020603050405020304" pitchFamily="18" charset="0"/>
                <a:cs typeface="Times New Roman" panose="02020603050405020304" pitchFamily="18" charset="0"/>
              </a:rPr>
              <a:t>Eket</a:t>
            </a:r>
            <a:r>
              <a:rPr lang="en-US" sz="3000" dirty="0">
                <a:latin typeface="Times New Roman" panose="02020603050405020304" pitchFamily="18" charset="0"/>
                <a:cs typeface="Times New Roman" panose="02020603050405020304" pitchFamily="18" charset="0"/>
              </a:rPr>
              <a:t> Agricultural zone?</a:t>
            </a:r>
          </a:p>
          <a:p>
            <a:pPr lvl="0" algn="just"/>
            <a:r>
              <a:rPr lang="en-US" sz="3000" dirty="0">
                <a:latin typeface="Times New Roman" panose="02020603050405020304" pitchFamily="18" charset="0"/>
                <a:cs typeface="Times New Roman" panose="02020603050405020304" pitchFamily="18" charset="0"/>
              </a:rPr>
              <a:t>What are the constraints to climate smart agricultural practices adoption in the </a:t>
            </a:r>
            <a:r>
              <a:rPr lang="en-US" sz="3000" dirty="0" err="1">
                <a:latin typeface="Times New Roman" panose="02020603050405020304" pitchFamily="18" charset="0"/>
                <a:cs typeface="Times New Roman" panose="02020603050405020304" pitchFamily="18" charset="0"/>
              </a:rPr>
              <a:t>eket</a:t>
            </a:r>
            <a:r>
              <a:rPr lang="en-US" sz="3000" dirty="0">
                <a:latin typeface="Times New Roman" panose="02020603050405020304" pitchFamily="18" charset="0"/>
                <a:cs typeface="Times New Roman" panose="02020603050405020304" pitchFamily="18" charset="0"/>
              </a:rPr>
              <a:t> Agricultural zone?</a:t>
            </a:r>
          </a:p>
        </p:txBody>
      </p:sp>
    </p:spTree>
    <p:extLst>
      <p:ext uri="{BB962C8B-B14F-4D97-AF65-F5344CB8AC3E}">
        <p14:creationId xmlns:p14="http://schemas.microsoft.com/office/powerpoint/2010/main" val="4083584892"/>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355600"/>
            <a:ext cx="11541760" cy="6197600"/>
          </a:xfrm>
        </p:spPr>
        <p:txBody>
          <a:bodyPr rtlCol="0">
            <a:noAutofit/>
          </a:bodyPr>
          <a:lstStyle/>
          <a:p>
            <a:pPr marL="0" lvl="0" indent="0" algn="just">
              <a:lnSpc>
                <a:spcPct val="100000"/>
              </a:lnSpc>
              <a:buNone/>
            </a:pPr>
            <a:r>
              <a:rPr lang="en-US" b="1" dirty="0">
                <a:latin typeface="Times New Roman" panose="02020603050405020304" pitchFamily="18" charset="0"/>
                <a:cs typeface="Times New Roman" panose="02020603050405020304" pitchFamily="18" charset="0"/>
              </a:rPr>
              <a:t>Research Hypotheses of the study</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H</a:t>
            </a:r>
            <a:r>
              <a:rPr lang="en-US" b="1"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There is no significant relationship between Gender, climate smart Agricultural practices and food security status of farmer in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Agricultural </a:t>
            </a:r>
            <a:r>
              <a:rPr lang="en-US" dirty="0">
                <a:latin typeface="Times New Roman" panose="02020603050405020304" pitchFamily="18" charset="0"/>
                <a:cs typeface="Times New Roman" panose="02020603050405020304" pitchFamily="18" charset="0"/>
              </a:rPr>
              <a:t>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0" indent="0" algn="just">
              <a:buNone/>
            </a:pPr>
            <a:r>
              <a:rPr lang="en-US" b="1" dirty="0">
                <a:latin typeface="Times New Roman" panose="02020603050405020304" pitchFamily="18" charset="0"/>
                <a:cs typeface="Times New Roman" panose="02020603050405020304" pitchFamily="18" charset="0"/>
              </a:rPr>
              <a:t>H</a:t>
            </a:r>
            <a:r>
              <a:rPr lang="en-US" b="1"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There is a significant relationship between Gender, climate smart Agricultural practices and food security status of farmer in </a:t>
            </a:r>
            <a:r>
              <a:rPr lang="en-US" dirty="0" err="1">
                <a:latin typeface="Times New Roman" panose="02020603050405020304" pitchFamily="18" charset="0"/>
                <a:cs typeface="Times New Roman" panose="02020603050405020304" pitchFamily="18" charset="0"/>
              </a:rPr>
              <a:t>Eket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Agricultural </a:t>
            </a:r>
            <a:r>
              <a:rPr lang="en-US" dirty="0">
                <a:latin typeface="Times New Roman" panose="02020603050405020304" pitchFamily="18" charset="0"/>
                <a:cs typeface="Times New Roman" panose="02020603050405020304" pitchFamily="18" charset="0"/>
              </a:rPr>
              <a:t>Zone, </a:t>
            </a:r>
            <a:r>
              <a:rPr lang="en-US" dirty="0" err="1">
                <a:latin typeface="Times New Roman" panose="02020603050405020304" pitchFamily="18" charset="0"/>
                <a:cs typeface="Times New Roman" panose="02020603050405020304" pitchFamily="18" charset="0"/>
              </a:rPr>
              <a:t>Akwa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Ibom</a:t>
            </a:r>
            <a:r>
              <a:rPr lang="en-US" dirty="0">
                <a:latin typeface="Times New Roman" panose="02020603050405020304" pitchFamily="18" charset="0"/>
                <a:cs typeface="Times New Roman" panose="02020603050405020304" pitchFamily="18" charset="0"/>
              </a:rPr>
              <a:t> State.</a:t>
            </a:r>
          </a:p>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Scope </a:t>
            </a:r>
            <a:r>
              <a:rPr lang="en-US" b="1" dirty="0">
                <a:latin typeface="Times New Roman" panose="02020603050405020304" pitchFamily="18" charset="0"/>
                <a:cs typeface="Times New Roman" panose="02020603050405020304" pitchFamily="18" charset="0"/>
              </a:rPr>
              <a:t>of Study</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dirty="0">
                <a:latin typeface="Times New Roman" panose="02020603050405020304" pitchFamily="18" charset="0"/>
                <a:cs typeface="Times New Roman" panose="02020603050405020304" pitchFamily="18" charset="0"/>
              </a:rPr>
              <a:t>This study concerned with gender perception on the climate smart agricultural practices effect on food security status of farmers will make use of primary data. The primary data will be collected by using a well-structured questionnaire which will be given to the respondents in the study area. It will be divided into sections to reflect the specific objectives of the study.</a:t>
            </a:r>
          </a:p>
        </p:txBody>
      </p:sp>
    </p:spTree>
    <p:extLst>
      <p:ext uri="{BB962C8B-B14F-4D97-AF65-F5344CB8AC3E}">
        <p14:creationId xmlns:p14="http://schemas.microsoft.com/office/powerpoint/2010/main" val="2143868033"/>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38200" y="381000"/>
            <a:ext cx="10515600" cy="520702"/>
          </a:xfrm>
        </p:spPr>
        <p:txBody>
          <a:bodyPr/>
          <a:lstStyle/>
          <a:p>
            <a:pPr algn="ctr"/>
            <a:r>
              <a:rPr lang="en-US" sz="2800" b="1" dirty="0">
                <a:latin typeface="Times New Roman" panose="02020603050405020304" pitchFamily="18" charset="0"/>
                <a:cs typeface="Times New Roman" panose="02020603050405020304" pitchFamily="18" charset="0"/>
              </a:rPr>
              <a:t>Conceptual Definition of Terms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8660" y="901700"/>
            <a:ext cx="11125200" cy="5842000"/>
          </a:xfrm>
        </p:spPr>
        <p:txBody>
          <a:bodyPr rtlCol="0">
            <a:noAutofit/>
          </a:bodyPr>
          <a:lstStyle/>
          <a:p>
            <a:pPr algn="just"/>
            <a:r>
              <a:rPr lang="en-US" sz="2500" b="1" dirty="0">
                <a:latin typeface="Times New Roman" panose="02020603050405020304" pitchFamily="18" charset="0"/>
                <a:cs typeface="Times New Roman" panose="02020603050405020304" pitchFamily="18" charset="0"/>
              </a:rPr>
              <a:t>Gender: </a:t>
            </a:r>
            <a:r>
              <a:rPr lang="en-US" sz="2500" dirty="0">
                <a:latin typeface="Times New Roman" panose="02020603050405020304" pitchFamily="18" charset="0"/>
                <a:cs typeface="Times New Roman" panose="02020603050405020304" pitchFamily="18" charset="0"/>
              </a:rPr>
              <a:t>this refers to the male sex or the female sex, especially when considered with reference to social and cultural differences rather than biological.</a:t>
            </a:r>
          </a:p>
          <a:p>
            <a:pPr algn="just"/>
            <a:r>
              <a:rPr lang="en-US" sz="2500" b="1" dirty="0">
                <a:latin typeface="Times New Roman" panose="02020603050405020304" pitchFamily="18" charset="0"/>
                <a:cs typeface="Times New Roman" panose="02020603050405020304" pitchFamily="18" charset="0"/>
              </a:rPr>
              <a:t>Perception: </a:t>
            </a:r>
            <a:r>
              <a:rPr lang="en-US" sz="2500" dirty="0">
                <a:latin typeface="Times New Roman" panose="02020603050405020304" pitchFamily="18" charset="0"/>
                <a:cs typeface="Times New Roman" panose="02020603050405020304" pitchFamily="18" charset="0"/>
              </a:rPr>
              <a:t>this refers to the way in which something is regarded, understood or interpreted</a:t>
            </a:r>
          </a:p>
          <a:p>
            <a:pPr algn="just"/>
            <a:r>
              <a:rPr lang="en-US" sz="2500" b="1" dirty="0">
                <a:latin typeface="Times New Roman" panose="02020603050405020304" pitchFamily="18" charset="0"/>
                <a:cs typeface="Times New Roman" panose="02020603050405020304" pitchFamily="18" charset="0"/>
              </a:rPr>
              <a:t>Climate Smart Agricultural practices:</a:t>
            </a:r>
            <a:r>
              <a:rPr lang="en-US" sz="2500" dirty="0">
                <a:latin typeface="Times New Roman" panose="02020603050405020304" pitchFamily="18" charset="0"/>
                <a:cs typeface="Times New Roman" panose="02020603050405020304" pitchFamily="18" charset="0"/>
              </a:rPr>
              <a:t> According to FAO, Climate Smart Agricultural Practices is described as agricultural practices that are efficient and have a positive long term effect to productivity and revenue generation, mitigates Green House Gases emissions and enhances attainment of national food security as well as sustainable development goals (MFP, 2020</a:t>
            </a:r>
            <a:r>
              <a:rPr lang="en-US" sz="2500" dirty="0" smtClean="0">
                <a:latin typeface="Times New Roman" panose="02020603050405020304" pitchFamily="18" charset="0"/>
                <a:cs typeface="Times New Roman" panose="02020603050405020304" pitchFamily="18" charset="0"/>
              </a:rPr>
              <a:t>).</a:t>
            </a:r>
          </a:p>
          <a:p>
            <a:pPr algn="just"/>
            <a:r>
              <a:rPr lang="en-US" sz="2500" b="1" dirty="0" smtClean="0">
                <a:latin typeface="Times New Roman" panose="02020603050405020304" pitchFamily="18" charset="0"/>
                <a:cs typeface="Times New Roman" panose="02020603050405020304" pitchFamily="18" charset="0"/>
              </a:rPr>
              <a:t>Food </a:t>
            </a:r>
            <a:r>
              <a:rPr lang="en-US" sz="2500" b="1" dirty="0">
                <a:latin typeface="Times New Roman" panose="02020603050405020304" pitchFamily="18" charset="0"/>
                <a:cs typeface="Times New Roman" panose="02020603050405020304" pitchFamily="18" charset="0"/>
              </a:rPr>
              <a:t>security:</a:t>
            </a:r>
            <a:r>
              <a:rPr lang="en-US" sz="2500" dirty="0">
                <a:latin typeface="Times New Roman" panose="02020603050405020304" pitchFamily="18" charset="0"/>
                <a:cs typeface="Times New Roman" panose="02020603050405020304" pitchFamily="18" charset="0"/>
              </a:rPr>
              <a:t> Food security is defined when all people, at all times, have physical and economic access to sufficient safe and nutritious food that meets their dietary needs and food preferences for an active and healthy life (FAO, 2019).</a:t>
            </a:r>
          </a:p>
          <a:p>
            <a:pPr algn="just"/>
            <a:r>
              <a:rPr lang="en-US" sz="2500" b="1" dirty="0">
                <a:latin typeface="Times New Roman" panose="02020603050405020304" pitchFamily="18" charset="0"/>
                <a:cs typeface="Times New Roman" panose="02020603050405020304" pitchFamily="18" charset="0"/>
              </a:rPr>
              <a:t>Agricultural Zone: </a:t>
            </a:r>
            <a:r>
              <a:rPr lang="en-US" sz="2500" dirty="0">
                <a:latin typeface="Times New Roman" panose="02020603050405020304" pitchFamily="18" charset="0"/>
                <a:cs typeface="Times New Roman" panose="02020603050405020304" pitchFamily="18" charset="0"/>
              </a:rPr>
              <a:t>these are regions of climate which can reliably grow certain crops which depend on a particular climatic condition to successfully mature and produce.</a:t>
            </a:r>
          </a:p>
        </p:txBody>
      </p:sp>
    </p:spTree>
    <p:extLst>
      <p:ext uri="{BB962C8B-B14F-4D97-AF65-F5344CB8AC3E}">
        <p14:creationId xmlns:p14="http://schemas.microsoft.com/office/powerpoint/2010/main" val="3319709537"/>
      </p:ext>
    </p:extLst>
  </p:cSld>
  <p:clrMapOvr>
    <a:masterClrMapping/>
  </p:clrMapOvr>
  <p:transition spd="slow">
    <p:circl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1483</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Conceptual Definition of Terms</vt:lpstr>
      <vt:lpstr>METHODOLOGY</vt:lpstr>
      <vt:lpstr>PowerPoint Presentation</vt:lpstr>
      <vt:lpstr>METHODOLOGY</vt:lpstr>
      <vt:lpstr>METHODOLOGY</vt:lpstr>
      <vt:lpstr>METHODOLOGY</vt:lpstr>
      <vt:lpstr>METHODOLOGY</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Sammuel</dc:creator>
  <cp:lastModifiedBy>Sammuel</cp:lastModifiedBy>
  <cp:revision>36</cp:revision>
  <dcterms:created xsi:type="dcterms:W3CDTF">2023-07-27T02:46:14Z</dcterms:created>
  <dcterms:modified xsi:type="dcterms:W3CDTF">2023-07-28T06:02:57Z</dcterms:modified>
</cp:coreProperties>
</file>