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74" r:id="rId5"/>
    <p:sldId id="261" r:id="rId6"/>
    <p:sldId id="264" r:id="rId7"/>
    <p:sldId id="275" r:id="rId8"/>
    <p:sldId id="266" r:id="rId9"/>
    <p:sldId id="276" r:id="rId10"/>
    <p:sldId id="277" r:id="rId11"/>
    <p:sldId id="278" r:id="rId12"/>
    <p:sldId id="279" r:id="rId13"/>
    <p:sldId id="280" r:id="rId14"/>
    <p:sldId id="28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01C5C9-37FD-4B0F-8BE8-D7031B51684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153531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1C5C9-37FD-4B0F-8BE8-D7031B51684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304132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1C5C9-37FD-4B0F-8BE8-D7031B51684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234345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1C5C9-37FD-4B0F-8BE8-D7031B51684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88428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01C5C9-37FD-4B0F-8BE8-D7031B516843}"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275327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1C5C9-37FD-4B0F-8BE8-D7031B51684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340940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1C5C9-37FD-4B0F-8BE8-D7031B516843}"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213935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01C5C9-37FD-4B0F-8BE8-D7031B516843}"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210167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1C5C9-37FD-4B0F-8BE8-D7031B516843}"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128396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01C5C9-37FD-4B0F-8BE8-D7031B51684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290054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01C5C9-37FD-4B0F-8BE8-D7031B516843}"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709B1-44DB-4147-BB20-61C80A2072B5}" type="slidenum">
              <a:rPr lang="en-US" smtClean="0"/>
              <a:t>‹#›</a:t>
            </a:fld>
            <a:endParaRPr lang="en-US"/>
          </a:p>
        </p:txBody>
      </p:sp>
    </p:spTree>
    <p:extLst>
      <p:ext uri="{BB962C8B-B14F-4D97-AF65-F5344CB8AC3E}">
        <p14:creationId xmlns:p14="http://schemas.microsoft.com/office/powerpoint/2010/main" val="124824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1C5C9-37FD-4B0F-8BE8-D7031B516843}"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709B1-44DB-4147-BB20-61C80A2072B5}" type="slidenum">
              <a:rPr lang="en-US" smtClean="0"/>
              <a:t>‹#›</a:t>
            </a:fld>
            <a:endParaRPr lang="en-US"/>
          </a:p>
        </p:txBody>
      </p:sp>
    </p:spTree>
    <p:extLst>
      <p:ext uri="{BB962C8B-B14F-4D97-AF65-F5344CB8AC3E}">
        <p14:creationId xmlns:p14="http://schemas.microsoft.com/office/powerpoint/2010/main" val="15842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247864"/>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SEMINAR</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ON THE TOPIC:</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GENDER PRODUCTIVITY DIFFERENTIALS AMONG  POULTRY FARMERS IN UYO AGRICULTURAL ZONE, AKWA IBOM STATE.</a:t>
            </a:r>
          </a:p>
          <a:p>
            <a:pPr algn="ctr"/>
            <a:r>
              <a:rPr lang="en-US" sz="2000" b="1" dirty="0" smtClean="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EDEM, GLORY ANTHONY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AK18/AGR/AEC/ </a:t>
            </a:r>
            <a:r>
              <a:rPr lang="en-US" b="1" dirty="0" smtClean="0">
                <a:latin typeface="Times New Roman" panose="02020603050405020304" pitchFamily="18" charset="0"/>
                <a:cs typeface="Times New Roman" panose="02020603050405020304" pitchFamily="18" charset="0"/>
              </a:rPr>
              <a:t>017</a:t>
            </a:r>
            <a:endParaRPr lang="en-US" b="1"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SUPERVISED 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 </a:t>
            </a:r>
            <a:r>
              <a:rPr lang="en-US" b="1" dirty="0" smtClean="0">
                <a:latin typeface="Times New Roman" panose="02020603050405020304" pitchFamily="18" charset="0"/>
                <a:cs typeface="Times New Roman" panose="02020603050405020304" pitchFamily="18" charset="0"/>
              </a:rPr>
              <a:t>NKEME KESIT</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AGRICULTURAL ECONOMICS &amp; EXTENSION</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FACULTY OF AGRICULTURE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AKWA IBOM STATE UNIVERSITY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									JULY</a:t>
            </a:r>
            <a:r>
              <a:rPr lang="en-US" b="1" dirty="0">
                <a:latin typeface="Times New Roman" panose="02020603050405020304" pitchFamily="18" charset="0"/>
                <a:cs typeface="Times New Roman" panose="02020603050405020304" pitchFamily="18" charset="0"/>
              </a:rPr>
              <a:t>,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5794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01700"/>
            <a:ext cx="11430000" cy="5689599"/>
          </a:xfrm>
        </p:spPr>
        <p:txBody>
          <a:bodyPr rtlCol="0">
            <a:noAutofit/>
          </a:bodyPr>
          <a:lstStyle/>
          <a:p>
            <a:pPr marL="0" indent="0" algn="just">
              <a:buNone/>
            </a:pPr>
            <a:r>
              <a:rPr lang="en-US" b="1" dirty="0">
                <a:latin typeface="Times New Roman" panose="02020603050405020304" pitchFamily="18" charset="0"/>
                <a:cs typeface="Times New Roman" panose="02020603050405020304" pitchFamily="18" charset="0"/>
              </a:rPr>
              <a:t>Sampling Technique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research will make use of multi stage sampling technique. </a:t>
            </a:r>
          </a:p>
          <a:p>
            <a:pPr algn="just"/>
            <a:r>
              <a:rPr lang="en-US" dirty="0">
                <a:latin typeface="Times New Roman" panose="02020603050405020304" pitchFamily="18" charset="0"/>
                <a:cs typeface="Times New Roman" panose="02020603050405020304" pitchFamily="18" charset="0"/>
              </a:rPr>
              <a:t>First will be purposive selection of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because of high concentration of poultry farmers.</a:t>
            </a:r>
          </a:p>
          <a:p>
            <a:pPr algn="just"/>
            <a:r>
              <a:rPr lang="en-US" dirty="0">
                <a:latin typeface="Times New Roman" panose="02020603050405020304" pitchFamily="18" charset="0"/>
                <a:cs typeface="Times New Roman" panose="02020603050405020304" pitchFamily="18" charset="0"/>
              </a:rPr>
              <a:t>In the Second stage, four (4) extension blocks will be chosen from the existing six (6) block.</a:t>
            </a:r>
          </a:p>
          <a:p>
            <a:pPr algn="just"/>
            <a:r>
              <a:rPr lang="en-US" dirty="0">
                <a:latin typeface="Times New Roman" panose="02020603050405020304" pitchFamily="18" charset="0"/>
                <a:cs typeface="Times New Roman" panose="02020603050405020304" pitchFamily="18" charset="0"/>
              </a:rPr>
              <a:t>In the third stage three (3) extension cells will be chosen from each of the blocks making a total of twelve (12) cells.</a:t>
            </a:r>
          </a:p>
          <a:p>
            <a:pPr algn="just"/>
            <a:r>
              <a:rPr lang="en-US" dirty="0">
                <a:latin typeface="Times New Roman" panose="02020603050405020304" pitchFamily="18" charset="0"/>
                <a:cs typeface="Times New Roman" panose="02020603050405020304" pitchFamily="18" charset="0"/>
              </a:rPr>
              <a:t>Lastly, fifteen (15) poultry farmers will be selected from each of the selected cells making a total of 180 poultry farmers that will be used for the study selection of blocks, cells and poultry farmers will be by balloting.     </a:t>
            </a:r>
          </a:p>
        </p:txBody>
      </p:sp>
    </p:spTree>
    <p:extLst>
      <p:ext uri="{BB962C8B-B14F-4D97-AF65-F5344CB8AC3E}">
        <p14:creationId xmlns:p14="http://schemas.microsoft.com/office/powerpoint/2010/main" val="3282047006"/>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254000"/>
            <a:ext cx="11430000" cy="6108700"/>
          </a:xfrm>
        </p:spPr>
        <p:txBody>
          <a:bodyPr rtlCol="0">
            <a:noAutofit/>
          </a:bodyPr>
          <a:lstStyle/>
          <a:p>
            <a:pPr marL="0" indent="0" algn="just">
              <a:buNone/>
            </a:pPr>
            <a:r>
              <a:rPr lang="en-US" sz="2700" b="1" dirty="0">
                <a:latin typeface="Times New Roman" panose="02020603050405020304" pitchFamily="18" charset="0"/>
                <a:cs typeface="Times New Roman" panose="02020603050405020304" pitchFamily="18" charset="0"/>
              </a:rPr>
              <a:t>Sources of Data</a:t>
            </a: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Data for this research will be gotten from primary and secondary sources. The primary source comprises of information relevant to this study that were obtained through the use of questionnaires. The secondary source refers to information obtained from existing materials. This include historical materials collected from organizations, textbooks, journal, articles, internet and other publications related to the subject matter of study. </a:t>
            </a:r>
          </a:p>
          <a:p>
            <a:pPr marL="0" indent="0" algn="just">
              <a:buNone/>
            </a:pPr>
            <a:r>
              <a:rPr lang="en-US" sz="2700" b="1" dirty="0" smtClean="0">
                <a:latin typeface="Times New Roman" panose="02020603050405020304" pitchFamily="18" charset="0"/>
                <a:cs typeface="Times New Roman" panose="02020603050405020304" pitchFamily="18" charset="0"/>
              </a:rPr>
              <a:t>Data </a:t>
            </a:r>
            <a:r>
              <a:rPr lang="en-US" sz="2700" b="1" dirty="0">
                <a:latin typeface="Times New Roman" panose="02020603050405020304" pitchFamily="18" charset="0"/>
                <a:cs typeface="Times New Roman" panose="02020603050405020304" pitchFamily="18" charset="0"/>
              </a:rPr>
              <a:t>collection Instrument</a:t>
            </a: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The research instrument that will be used in the collection of data in this study is the questionnaire. In a bid to get the precise opinion, the questionnaire will be designed in a way that enabled respondent to choose the most appropriate option out of the alternative questions. The questionnaire will be arranged in two sections, the first briefly captured the demographic information of the respondents while the second part focused on questions bordering on the subject matter. The questions in the questionnaire will be close-ended and were also drafted in a simple, explicit and understandable language. </a:t>
            </a:r>
          </a:p>
          <a:p>
            <a:pPr marL="0" indent="0" algn="just">
              <a:buNone/>
            </a:pP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603367"/>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254000"/>
            <a:ext cx="11430000" cy="6108700"/>
          </a:xfrm>
        </p:spPr>
        <p:txBody>
          <a:bodyPr rtlCol="0">
            <a:no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Validity of the Research Instrument</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instrument that will be used will be developed by the researcher in accordance with the research topic. The content validity of the instrument will be determined by the supervisor who matched the variables of the instruments with the research questions in order to determine whether or not the instruments measured what they are supposed to measure. The questionnaire will be presented to my supervisor and another lecturer in the department since this type of validity cannot be put into statistical test. They will successfully assess the instrument and make suggestions.</a:t>
            </a:r>
          </a:p>
          <a:p>
            <a:pPr marL="0" indent="0" algn="just">
              <a:lnSpc>
                <a:spcPct val="100000"/>
              </a:lnSpc>
              <a:buNone/>
            </a:pPr>
            <a:r>
              <a:rPr lang="en-US" dirty="0">
                <a:latin typeface="Times New Roman" panose="02020603050405020304" pitchFamily="18" charset="0"/>
                <a:cs typeface="Times New Roman" panose="02020603050405020304" pitchFamily="18" charset="0"/>
              </a:rPr>
              <a:t>The suggestions will be taken care of and changes will be made where necessary. This idea will make sure that questionnaire covers what it is supposed to cover. This will make the questionnaires to be deemed valid to be employed to collect data in the main study.</a:t>
            </a:r>
          </a:p>
        </p:txBody>
      </p:sp>
    </p:spTree>
    <p:extLst>
      <p:ext uri="{BB962C8B-B14F-4D97-AF65-F5344CB8AC3E}">
        <p14:creationId xmlns:p14="http://schemas.microsoft.com/office/powerpoint/2010/main" val="4278329013"/>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571500"/>
            <a:ext cx="11430000" cy="6108700"/>
          </a:xfrm>
        </p:spPr>
        <p:txBody>
          <a:bodyPr rtlCol="0">
            <a:noAutofit/>
          </a:bodyPr>
          <a:lstStyle/>
          <a:p>
            <a:pPr marL="0" indent="0">
              <a:buNone/>
            </a:pPr>
            <a:r>
              <a:rPr lang="en-US" b="1" dirty="0">
                <a:latin typeface="Times New Roman" panose="02020603050405020304" pitchFamily="18" charset="0"/>
                <a:cs typeface="Times New Roman" panose="02020603050405020304" pitchFamily="18" charset="0"/>
              </a:rPr>
              <a:t>Method of Data Analysis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sections specified the statistical tools that will be used for data analysis. </a:t>
            </a:r>
          </a:p>
          <a:p>
            <a:pPr marL="0" indent="0">
              <a:buNone/>
            </a:pPr>
            <a:r>
              <a:rPr lang="en-US" b="1" dirty="0">
                <a:latin typeface="Times New Roman" panose="02020603050405020304" pitchFamily="18" charset="0"/>
                <a:cs typeface="Times New Roman" panose="02020603050405020304" pitchFamily="18" charset="0"/>
              </a:rPr>
              <a:t>Objectives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be analyzed using descriptive analyzed such as means, frequency sample percentages and standard deviation.</a:t>
            </a:r>
          </a:p>
          <a:p>
            <a:pPr marL="0" indent="0">
              <a:buNone/>
            </a:pPr>
            <a:r>
              <a:rPr lang="en-US" b="1" dirty="0">
                <a:latin typeface="Times New Roman" panose="02020603050405020304" pitchFamily="18" charset="0"/>
                <a:cs typeface="Times New Roman" panose="02020603050405020304" pitchFamily="18" charset="0"/>
              </a:rPr>
              <a:t>Objective (ii) </a:t>
            </a:r>
            <a:r>
              <a:rPr lang="en-US" dirty="0">
                <a:latin typeface="Times New Roman" panose="02020603050405020304" pitchFamily="18" charset="0"/>
                <a:cs typeface="Times New Roman" panose="02020603050405020304" pitchFamily="18" charset="0"/>
              </a:rPr>
              <a:t>Will be analyzed using the Z statistics the test </a:t>
            </a:r>
            <a:r>
              <a:rPr lang="en-US" dirty="0" err="1">
                <a:latin typeface="Times New Roman" panose="02020603050405020304" pitchFamily="18" charset="0"/>
                <a:cs typeface="Times New Roman" panose="02020603050405020304" pitchFamily="18" charset="0"/>
              </a:rPr>
              <a:t>formular</a:t>
            </a:r>
            <a:r>
              <a:rPr lang="en-US" dirty="0">
                <a:latin typeface="Times New Roman" panose="02020603050405020304" pitchFamily="18" charset="0"/>
                <a:cs typeface="Times New Roman" panose="02020603050405020304" pitchFamily="18" charset="0"/>
              </a:rPr>
              <a:t> is as follows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25" name="AutoShape 25"/>
          <p:cNvCxnSpPr>
            <a:cxnSpLocks/>
          </p:cNvCxnSpPr>
          <p:nvPr/>
        </p:nvCxnSpPr>
        <p:spPr>
          <a:xfrm>
            <a:off x="934085" y="8221345"/>
            <a:ext cx="133985" cy="3175"/>
          </a:xfrm>
          <a:prstGeom prst="straightConnector1">
            <a:avLst/>
          </a:prstGeom>
          <a:ln w="9525" cap="flat" cmpd="sng">
            <a:solidFill>
              <a:srgbClr val="000000"/>
            </a:solidFill>
            <a:prstDash val="solid"/>
            <a:round/>
            <a:headEnd type="none" w="med" len="med"/>
            <a:tailEnd type="none" w="med" len="med"/>
          </a:ln>
        </p:spPr>
      </p:cxnSp>
      <p:cxnSp>
        <p:nvCxnSpPr>
          <p:cNvPr id="26" name="AutoShape 26"/>
          <p:cNvCxnSpPr>
            <a:cxnSpLocks/>
          </p:cNvCxnSpPr>
          <p:nvPr/>
        </p:nvCxnSpPr>
        <p:spPr>
          <a:xfrm>
            <a:off x="915670" y="8666480"/>
            <a:ext cx="133985" cy="3175"/>
          </a:xfrm>
          <a:prstGeom prst="straightConnector1">
            <a:avLst/>
          </a:prstGeom>
          <a:ln w="9525" cap="flat" cmpd="sng">
            <a:solidFill>
              <a:srgbClr val="000000"/>
            </a:solidFill>
            <a:prstDash val="solid"/>
            <a:round/>
            <a:headEnd type="none" w="med" len="med"/>
            <a:tailEnd type="none" w="med" len="med"/>
          </a:ln>
        </p:spPr>
      </p:cxnSp>
      <p:sp>
        <p:nvSpPr>
          <p:cNvPr id="27" name="Rectangle 25"/>
          <p:cNvSpPr>
            <a:spLocks noChangeArrowheads="1"/>
          </p:cNvSpPr>
          <p:nvPr/>
        </p:nvSpPr>
        <p:spPr bwMode="auto">
          <a:xfrm>
            <a:off x="368300" y="4369163"/>
            <a:ext cx="4528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Zcal</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calculated value of Z distribution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rot="10800000" flipV="1">
            <a:off x="375285" y="4598713"/>
            <a:ext cx="9347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6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the mean of productivity of female farmer</a:t>
            </a:r>
          </a:p>
          <a:p>
            <a:pPr eaLnBrk="0" fontAlgn="base" hangingPunct="0">
              <a:spcBef>
                <a:spcPct val="0"/>
              </a:spcBef>
              <a:spcAft>
                <a:spcPct val="0"/>
              </a:spcAf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1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the mean productivity of male poultry farmer</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 value for male farmers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16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the value for female farmers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6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Number of male farmers </a:t>
            </a:r>
            <a:endParaRPr kumimoji="0" lang="en-US" altLang="en-US" sz="1400" b="1" i="0" u="none" strike="noStrike" cap="none" normalizeH="0" baseline="0" dirty="0" smtClean="0">
              <a:ln>
                <a:noFill/>
              </a:ln>
              <a:solidFill>
                <a:schemeClr val="tx1"/>
              </a:solidFill>
              <a:effectLst/>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6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Number of female farmers</a:t>
            </a:r>
            <a:endParaRPr kumimoji="0" lang="en-US" altLang="en-US" sz="1400" b="1" i="0" u="none" strike="noStrike" cap="none" normalizeH="0" baseline="0" dirty="0" smtClean="0">
              <a:ln>
                <a:noFill/>
              </a:ln>
              <a:solidFill>
                <a:schemeClr val="tx1"/>
              </a:solidFill>
              <a:effectLst/>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Decision Roles:</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the role hypothesis will be rejected if the value of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Z </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calculated will be greater than its tabulated value using 0.05 level of significance.</a:t>
            </a: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endParaRPr>
          </a:p>
        </p:txBody>
      </p:sp>
      <p:pic>
        <p:nvPicPr>
          <p:cNvPr id="30" name="Picture 29"/>
          <p:cNvPicPr>
            <a:picLocks noChangeAspect="1"/>
          </p:cNvPicPr>
          <p:nvPr/>
        </p:nvPicPr>
        <p:blipFill>
          <a:blip r:embed="rId2"/>
          <a:stretch>
            <a:fillRect/>
          </a:stretch>
        </p:blipFill>
        <p:spPr>
          <a:xfrm>
            <a:off x="4131477" y="2961714"/>
            <a:ext cx="2612223" cy="1513245"/>
          </a:xfrm>
          <a:prstGeom prst="rect">
            <a:avLst/>
          </a:prstGeom>
        </p:spPr>
      </p:pic>
    </p:spTree>
    <p:extLst>
      <p:ext uri="{BB962C8B-B14F-4D97-AF65-F5344CB8AC3E}">
        <p14:creationId xmlns:p14="http://schemas.microsoft.com/office/powerpoint/2010/main" val="735195582"/>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noChangeAspect="1"/>
          </p:cNvGrpSpPr>
          <p:nvPr/>
        </p:nvGrpSpPr>
        <p:grpSpPr bwMode="auto">
          <a:xfrm>
            <a:off x="889000" y="165100"/>
            <a:ext cx="9753599" cy="6564515"/>
            <a:chOff x="1891" y="500"/>
            <a:chExt cx="3898" cy="3320"/>
          </a:xfrm>
        </p:grpSpPr>
        <p:sp>
          <p:nvSpPr>
            <p:cNvPr id="14" name="AutoShape 8"/>
            <p:cNvSpPr>
              <a:spLocks noChangeAspect="1" noChangeArrowheads="1" noTextEdit="1"/>
            </p:cNvSpPr>
            <p:nvPr/>
          </p:nvSpPr>
          <p:spPr bwMode="auto">
            <a:xfrm>
              <a:off x="1891" y="500"/>
              <a:ext cx="3898" cy="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 y="500"/>
              <a:ext cx="3903" cy="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4645903"/>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55893350"/>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885" y="918319"/>
            <a:ext cx="11125200" cy="5701284"/>
          </a:xfrm>
        </p:spPr>
        <p:txBody>
          <a:bodyPr rtlCol="0">
            <a:normAutofit fontScale="92500" lnSpcReduction="20000"/>
          </a:bodyPr>
          <a:lstStyle/>
          <a:p>
            <a:pPr marL="0" indent="0" algn="just">
              <a:lnSpc>
                <a:spcPct val="160000"/>
              </a:lnSpc>
              <a:buNone/>
              <a:defRPr/>
            </a:pPr>
            <a:r>
              <a:rPr lang="en-US" b="1" dirty="0" smtClean="0">
                <a:latin typeface="Times New Roman" panose="02020603050405020304" pitchFamily="18" charset="0"/>
                <a:cs typeface="Times New Roman" panose="02020603050405020304" pitchFamily="18" charset="0"/>
              </a:rPr>
              <a:t>Background of the study</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Agriculture, particularly poultry sector is the backbone of most developing countries economies and is mostly based on small holder production systems. </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Poultry provides income, employment and manure for crops</a:t>
            </a:r>
            <a:r>
              <a:rPr lang="en-US"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poultry tasks are often gender specific</a:t>
            </a:r>
            <a:r>
              <a:rPr lang="en-US"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Women are further disadvantaged by being excluded from participating in decision-making in some </a:t>
            </a:r>
            <a:r>
              <a:rPr lang="en-US" dirty="0" err="1">
                <a:latin typeface="Times New Roman" panose="02020603050405020304" pitchFamily="18" charset="0"/>
                <a:cs typeface="Times New Roman" panose="02020603050405020304" pitchFamily="18" charset="0"/>
              </a:rPr>
              <a:t>programmes</a:t>
            </a:r>
            <a:r>
              <a:rPr lang="en-US" dirty="0">
                <a:latin typeface="Times New Roman" panose="02020603050405020304" pitchFamily="18" charset="0"/>
                <a:cs typeface="Times New Roman" panose="02020603050405020304" pitchFamily="18" charset="0"/>
              </a:rPr>
              <a:t> which involve agricultural policies that aim to promote food security and food production in the </a:t>
            </a:r>
            <a:r>
              <a:rPr lang="en-US" dirty="0" smtClean="0">
                <a:latin typeface="Times New Roman" panose="02020603050405020304" pitchFamily="18" charset="0"/>
                <a:cs typeface="Times New Roman" panose="02020603050405020304" pitchFamily="18" charset="0"/>
              </a:rPr>
              <a:t>country.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17334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914" y="575273"/>
            <a:ext cx="11125200" cy="5701284"/>
          </a:xfrm>
        </p:spPr>
        <p:txBody>
          <a:bodyPr rtlCol="0">
            <a:normAutofit/>
          </a:bodyPr>
          <a:lstStyle/>
          <a:p>
            <a:pPr marL="0" indent="0" algn="just">
              <a:lnSpc>
                <a:spcPct val="100000"/>
              </a:lnSpc>
              <a:buNone/>
              <a:defRPr/>
            </a:pPr>
            <a:r>
              <a:rPr lang="en-US" b="1" dirty="0" smtClean="0">
                <a:latin typeface="Times New Roman" panose="02020603050405020304" pitchFamily="18" charset="0"/>
                <a:cs typeface="Times New Roman" panose="02020603050405020304" pitchFamily="18" charset="0"/>
              </a:rPr>
              <a:t>Problem Statement</a:t>
            </a:r>
          </a:p>
          <a:p>
            <a:pPr marL="0" indent="0" algn="just">
              <a:lnSpc>
                <a:spcPct val="100000"/>
              </a:lnSpc>
              <a:buNone/>
            </a:pPr>
            <a:r>
              <a:rPr lang="en-US" dirty="0">
                <a:latin typeface="Times New Roman" panose="02020603050405020304" pitchFamily="18" charset="0"/>
                <a:cs typeface="Times New Roman" panose="02020603050405020304" pitchFamily="18" charset="0"/>
              </a:rPr>
              <a:t>One of the key weaknesses of Nigerian agriculture is low productivity. While productivity in agriculture is generally low and thereby hindering poverty reduction, it is even lower among female peasants. The problem of this study lies in the fact that women are only seen to be productive at home. The reverse maybe the case as women can play productive roles in poultry sector and even among other agricultural sectors. This poses an issue as women participation in poultry farming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Thus, this study aim at examining gender productivity differentials among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8783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342900"/>
            <a:ext cx="11541760" cy="6121400"/>
          </a:xfrm>
        </p:spPr>
        <p:txBody>
          <a:bodyPr rtlCol="0">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Research </a:t>
            </a:r>
            <a:r>
              <a:rPr lang="en-US" sz="3000" b="1" dirty="0">
                <a:latin typeface="Times New Roman" panose="02020603050405020304" pitchFamily="18" charset="0"/>
                <a:cs typeface="Times New Roman" panose="02020603050405020304" pitchFamily="18" charset="0"/>
              </a:rPr>
              <a:t>Questions</a:t>
            </a:r>
            <a:endParaRPr lang="en-US" sz="3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following questions will guide this study:</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are the socio economic characteristics of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are the differences in productivity between male and female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are the other factors influencing the productivity of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lv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78007"/>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75274"/>
            <a:ext cx="11125200" cy="5701284"/>
          </a:xfrm>
        </p:spPr>
        <p:txBody>
          <a:bodyPr rtlCol="0">
            <a:normAutofit/>
          </a:bodyPr>
          <a:lstStyle/>
          <a:p>
            <a:pPr marL="0" indent="0">
              <a:buNone/>
            </a:pPr>
            <a:r>
              <a:rPr lang="en-US" b="1" dirty="0" smtClean="0">
                <a:latin typeface="Times New Roman" panose="02020603050405020304" pitchFamily="18" charset="0"/>
                <a:cs typeface="Times New Roman" panose="02020603050405020304" pitchFamily="18" charset="0"/>
              </a:rPr>
              <a:t>Objectives of the Study</a:t>
            </a: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objective of the study is to examine gender productivity differentials among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The specific objectives of the study are:</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To determine the socio-economic characteristics of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To examine the differences in productivity between male and female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To investigate the other factors influencing the productivity of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91249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355600"/>
            <a:ext cx="11541760" cy="6197600"/>
          </a:xfrm>
        </p:spPr>
        <p:txBody>
          <a:bodyPr rtlCol="0">
            <a:noAutofit/>
          </a:bodyPr>
          <a:lstStyle/>
          <a:p>
            <a:pPr marL="0" lvl="0" indent="0" algn="just">
              <a:lnSpc>
                <a:spcPct val="100000"/>
              </a:lnSpc>
              <a:buNone/>
            </a:pPr>
            <a:r>
              <a:rPr lang="en-US" b="1" dirty="0">
                <a:latin typeface="Times New Roman" panose="02020603050405020304" pitchFamily="18" charset="0"/>
                <a:cs typeface="Times New Roman" panose="02020603050405020304" pitchFamily="18" charset="0"/>
              </a:rPr>
              <a:t>Research Hypotheses of the study</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H0</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There are no differences in productivity between male and female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indent="0">
              <a:buNone/>
            </a:pPr>
            <a:r>
              <a:rPr lang="en-US" b="1" dirty="0">
                <a:latin typeface="Times New Roman" panose="02020603050405020304" pitchFamily="18" charset="0"/>
                <a:cs typeface="Times New Roman" panose="02020603050405020304" pitchFamily="18" charset="0"/>
              </a:rPr>
              <a:t>H0</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Socio-economic characteristics of poultry farmers does not have any significant influences on their productivity. </a:t>
            </a:r>
          </a:p>
          <a:p>
            <a:pPr marL="0" indent="0">
              <a:buNone/>
            </a:pPr>
            <a:r>
              <a:rPr lang="en-US" b="1" dirty="0">
                <a:latin typeface="Times New Roman" panose="02020603050405020304" pitchFamily="18" charset="0"/>
                <a:cs typeface="Times New Roman" panose="02020603050405020304" pitchFamily="18" charset="0"/>
              </a:rPr>
              <a:t>Conceptual Definition of Terms</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The state of being male or female </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Gender Productivity Differentials:</a:t>
            </a:r>
            <a:r>
              <a:rPr lang="en-US" dirty="0">
                <a:latin typeface="Times New Roman" panose="02020603050405020304" pitchFamily="18" charset="0"/>
                <a:cs typeface="Times New Roman" panose="02020603050405020304" pitchFamily="18" charset="0"/>
              </a:rPr>
              <a:t> This is a measure of the productivity between males and females in a specific location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Poultry Farmers:</a:t>
            </a:r>
            <a:r>
              <a:rPr lang="en-US" dirty="0">
                <a:latin typeface="Times New Roman" panose="02020603050405020304" pitchFamily="18" charset="0"/>
                <a:cs typeface="Times New Roman" panose="02020603050405020304" pitchFamily="18" charset="0"/>
              </a:rPr>
              <a:t> These are farmers involved in rearing chickens and hens </a:t>
            </a:r>
          </a:p>
          <a:p>
            <a:pP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Uyo</a:t>
            </a:r>
            <a:r>
              <a:rPr lang="en-US" b="1" dirty="0">
                <a:latin typeface="Times New Roman" panose="02020603050405020304" pitchFamily="18" charset="0"/>
                <a:cs typeface="Times New Roman" panose="02020603050405020304" pitchFamily="18" charset="0"/>
              </a:rPr>
              <a:t> agricultural zone, </a:t>
            </a:r>
            <a:r>
              <a:rPr lang="en-US" b="1" dirty="0" err="1">
                <a:latin typeface="Times New Roman" panose="02020603050405020304" pitchFamily="18" charset="0"/>
                <a:cs typeface="Times New Roman" panose="02020603050405020304" pitchFamily="18" charset="0"/>
              </a:rPr>
              <a:t>Akwa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Ibom</a:t>
            </a:r>
            <a:r>
              <a:rPr lang="en-US" b="1" dirty="0">
                <a:latin typeface="Times New Roman" panose="02020603050405020304" pitchFamily="18" charset="0"/>
                <a:cs typeface="Times New Roman" panose="02020603050405020304" pitchFamily="18" charset="0"/>
              </a:rPr>
              <a:t> State:</a:t>
            </a:r>
            <a:r>
              <a:rPr lang="en-US" dirty="0">
                <a:latin typeface="Times New Roman" panose="02020603050405020304" pitchFamily="18" charset="0"/>
                <a:cs typeface="Times New Roman" panose="02020603050405020304" pitchFamily="18" charset="0"/>
              </a:rPr>
              <a:t> This is the agricultural sector of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6468022"/>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355600"/>
            <a:ext cx="11541760" cy="6197600"/>
          </a:xfrm>
        </p:spPr>
        <p:txBody>
          <a:bodyPr rtlCol="0">
            <a:no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Justification of the Study</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study was carried out to understand the gender productivity differentials among  poultry farmers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It also brought to light reasons and factors behind the prevalent gender productivity differentials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The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and other parts of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in general have been victims of this trending issue of gender productivity differentials where it seems as if men alone can do the work leaving women sidelined or reduced in number. With this study, women can see the need to join and be productive parts of  poultry farms in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p:txBody>
      </p:sp>
    </p:spTree>
    <p:extLst>
      <p:ext uri="{BB962C8B-B14F-4D97-AF65-F5344CB8AC3E}">
        <p14:creationId xmlns:p14="http://schemas.microsoft.com/office/powerpoint/2010/main" val="2688467419"/>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Research Design</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research design is a plan, structure and strategy of investigation applied so as to obtain answers to research questions and to control variables. The design allows researchers to sharpen the research methods suitable for the subject matter and set up their studies for success. (</a:t>
            </a:r>
            <a:r>
              <a:rPr lang="en-US" sz="2400" dirty="0" err="1">
                <a:latin typeface="Times New Roman" panose="02020603050405020304" pitchFamily="18" charset="0"/>
                <a:cs typeface="Times New Roman" panose="02020603050405020304" pitchFamily="18" charset="0"/>
              </a:rPr>
              <a:t>Ekott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Nseyen</a:t>
            </a:r>
            <a:r>
              <a:rPr lang="en-US" sz="2400" dirty="0">
                <a:latin typeface="Times New Roman" panose="02020603050405020304" pitchFamily="18" charset="0"/>
                <a:cs typeface="Times New Roman" panose="02020603050405020304" pitchFamily="18" charset="0"/>
              </a:rPr>
              <a:t> 2006). The study used survey research technique which allows the collection of data from the population in a highly cost-effective way.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Population of the Study</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population of the study included all poultry farmers in </a:t>
            </a:r>
            <a:r>
              <a:rPr lang="en-US" sz="2400" dirty="0" err="1">
                <a:latin typeface="Times New Roman" panose="02020603050405020304" pitchFamily="18" charset="0"/>
                <a:cs typeface="Times New Roman" panose="02020603050405020304" pitchFamily="18" charset="0"/>
              </a:rPr>
              <a:t>Uyo</a:t>
            </a:r>
            <a:r>
              <a:rPr lang="en-US" sz="2400" dirty="0">
                <a:latin typeface="Times New Roman" panose="02020603050405020304" pitchFamily="18" charset="0"/>
                <a:cs typeface="Times New Roman" panose="02020603050405020304" pitchFamily="18" charset="0"/>
              </a:rPr>
              <a:t> agricultural zone, </a:t>
            </a:r>
            <a:r>
              <a:rPr lang="en-US" sz="2400" dirty="0" err="1">
                <a:latin typeface="Times New Roman" panose="02020603050405020304" pitchFamily="18" charset="0"/>
                <a:cs typeface="Times New Roman" panose="02020603050405020304" pitchFamily="18" charset="0"/>
              </a:rPr>
              <a:t>Akwa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Ibom</a:t>
            </a:r>
            <a:r>
              <a:rPr lang="en-US" sz="2400" dirty="0">
                <a:latin typeface="Times New Roman" panose="02020603050405020304" pitchFamily="18" charset="0"/>
                <a:cs typeface="Times New Roman" panose="02020603050405020304" pitchFamily="18" charset="0"/>
              </a:rPr>
              <a:t> State. </a:t>
            </a:r>
          </a:p>
        </p:txBody>
      </p:sp>
    </p:spTree>
    <p:extLst>
      <p:ext uri="{BB962C8B-B14F-4D97-AF65-F5344CB8AC3E}">
        <p14:creationId xmlns:p14="http://schemas.microsoft.com/office/powerpoint/2010/main" val="1445569755"/>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901700"/>
                <a:ext cx="11430000" cy="5689599"/>
              </a:xfrm>
            </p:spPr>
            <p:txBody>
              <a:bodyPr rtlCol="0">
                <a:no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Sample Size Determination</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Being a known population, the sample size will be determined using the formula for a known population by Taro </a:t>
                </a:r>
                <a:r>
                  <a:rPr lang="en-US" dirty="0" err="1">
                    <a:latin typeface="Times New Roman" panose="02020603050405020304" pitchFamily="18" charset="0"/>
                    <a:cs typeface="Times New Roman" panose="02020603050405020304" pitchFamily="18" charset="0"/>
                  </a:rPr>
                  <a:t>Yamene</a:t>
                </a:r>
                <a:r>
                  <a:rPr lang="en-US" dirty="0">
                    <a:latin typeface="Times New Roman" panose="02020603050405020304" pitchFamily="18" charset="0"/>
                    <a:cs typeface="Times New Roman" panose="02020603050405020304" pitchFamily="18" charset="0"/>
                  </a:rPr>
                  <a:t> as follows: </a:t>
                </a:r>
              </a:p>
              <a:p>
                <a:pPr marL="0" indent="0">
                  <a:lnSpc>
                    <a:spcPct val="100000"/>
                  </a:lnSpc>
                  <a:buNone/>
                </a:pPr>
                <a:r>
                  <a:rPr lang="en-US" dirty="0">
                    <a:latin typeface="Times New Roman" panose="02020603050405020304" pitchFamily="18" charset="0"/>
                    <a:cs typeface="Times New Roman" panose="02020603050405020304" pitchFamily="18" charset="0"/>
                  </a:rPr>
                  <a:t>n	 =	</a:t>
                </a:r>
                <a14:m>
                  <m:oMath xmlns:m="http://schemas.openxmlformats.org/officeDocument/2006/math">
                    <m:f>
                      <m:fPr>
                        <m:ctrlPr>
                          <a:rPr lang="en-US" i="1"/>
                        </m:ctrlPr>
                      </m:fPr>
                      <m:num>
                        <m:r>
                          <a:rPr lang="en-US" i="1"/>
                          <m:t>𝑁</m:t>
                        </m:r>
                      </m:num>
                      <m:den>
                        <m:r>
                          <a:rPr lang="en-US" i="1"/>
                          <m:t>1+</m:t>
                        </m:r>
                        <m:r>
                          <a:rPr lang="en-US" i="1"/>
                          <m:t>𝑁</m:t>
                        </m:r>
                        <m:r>
                          <a:rPr lang="en-US" i="1"/>
                          <m:t>(</m:t>
                        </m:r>
                        <m:r>
                          <a:rPr lang="en-US" i="1"/>
                          <m:t>𝑒</m:t>
                        </m:r>
                        <m:r>
                          <a:rPr lang="en-US" i="1"/>
                          <m:t>)2</m:t>
                        </m:r>
                      </m:den>
                    </m:f>
                  </m:oMath>
                </a14:m>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en-US" dirty="0" smtClean="0">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	n = sample size</a:t>
                </a:r>
              </a:p>
              <a:p>
                <a:pPr marL="0" indent="0">
                  <a:lnSpc>
                    <a:spcPct val="100000"/>
                  </a:lnSpc>
                  <a:buNone/>
                </a:pPr>
                <a:r>
                  <a:rPr lang="en-US" dirty="0">
                    <a:latin typeface="Times New Roman" panose="02020603050405020304" pitchFamily="18" charset="0"/>
                    <a:cs typeface="Times New Roman" panose="02020603050405020304" pitchFamily="18" charset="0"/>
                  </a:rPr>
                  <a:t>		N = total number of registered poultry farmers</a:t>
                </a:r>
              </a:p>
              <a:p>
                <a:pPr marL="0" indent="0">
                  <a:lnSpc>
                    <a:spcPct val="100000"/>
                  </a:lnSpc>
                  <a:buNone/>
                </a:pPr>
                <a:r>
                  <a:rPr lang="en-US" dirty="0">
                    <a:latin typeface="Times New Roman" panose="02020603050405020304" pitchFamily="18" charset="0"/>
                    <a:cs typeface="Times New Roman" panose="02020603050405020304" pitchFamily="18" charset="0"/>
                  </a:rPr>
                  <a:t>		e = allowable level of error</a:t>
                </a:r>
              </a:p>
              <a:p>
                <a:pPr marL="0" indent="0">
                  <a:lnSpc>
                    <a:spcPct val="100000"/>
                  </a:lnSpc>
                  <a:buNone/>
                </a:pPr>
                <a:r>
                  <a:rPr lang="en-US" dirty="0" smtClean="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 Constant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901700"/>
                <a:ext cx="11430000" cy="5689599"/>
              </a:xfrm>
              <a:blipFill>
                <a:blip r:embed="rId2"/>
                <a:stretch>
                  <a:fillRect l="-1067" t="-1179"/>
                </a:stretch>
              </a:blipFill>
            </p:spPr>
            <p:txBody>
              <a:bodyPr/>
              <a:lstStyle/>
              <a:p>
                <a:r>
                  <a:rPr lang="en-US">
                    <a:noFill/>
                  </a:rPr>
                  <a:t> </a:t>
                </a:r>
              </a:p>
            </p:txBody>
          </p:sp>
        </mc:Fallback>
      </mc:AlternateContent>
    </p:spTree>
    <p:extLst>
      <p:ext uri="{BB962C8B-B14F-4D97-AF65-F5344CB8AC3E}">
        <p14:creationId xmlns:p14="http://schemas.microsoft.com/office/powerpoint/2010/main" val="399729386"/>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1323</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17</cp:revision>
  <dcterms:created xsi:type="dcterms:W3CDTF">2023-07-28T15:23:58Z</dcterms:created>
  <dcterms:modified xsi:type="dcterms:W3CDTF">2023-07-28T16:07:03Z</dcterms:modified>
</cp:coreProperties>
</file>