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60" r:id="rId5"/>
    <p:sldId id="275" r:id="rId6"/>
    <p:sldId id="261" r:id="rId7"/>
    <p:sldId id="272" r:id="rId8"/>
    <p:sldId id="276" r:id="rId9"/>
    <p:sldId id="281" r:id="rId10"/>
    <p:sldId id="277" r:id="rId11"/>
    <p:sldId id="283" r:id="rId12"/>
    <p:sldId id="278" r:id="rId13"/>
    <p:sldId id="280" r:id="rId14"/>
    <p:sldId id="282" r:id="rId15"/>
    <p:sldId id="263" r:id="rId16"/>
    <p:sldId id="27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4215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341187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78113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3DCB-3694-433E-8667-2E1EF530A9E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19973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293DCB-3694-433E-8667-2E1EF530A9E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92057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293DCB-3694-433E-8667-2E1EF530A9E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63477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93DCB-3694-433E-8667-2E1EF530A9E9}"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163479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293DCB-3694-433E-8667-2E1EF530A9E9}"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13755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93DCB-3694-433E-8667-2E1EF530A9E9}"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50751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3DCB-3694-433E-8667-2E1EF530A9E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23132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3DCB-3694-433E-8667-2E1EF530A9E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9E62E-9E6A-4152-8596-9D8B3113BA31}" type="slidenum">
              <a:rPr lang="en-US" smtClean="0"/>
              <a:t>‹#›</a:t>
            </a:fld>
            <a:endParaRPr lang="en-US"/>
          </a:p>
        </p:txBody>
      </p:sp>
    </p:spTree>
    <p:extLst>
      <p:ext uri="{BB962C8B-B14F-4D97-AF65-F5344CB8AC3E}">
        <p14:creationId xmlns:p14="http://schemas.microsoft.com/office/powerpoint/2010/main" val="94796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93DCB-3694-433E-8667-2E1EF530A9E9}" type="datetimeFigureOut">
              <a:rPr lang="en-US" smtClean="0"/>
              <a:t>6/27/2023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9E62E-9E6A-4152-8596-9D8B3113BA31}" type="slidenum">
              <a:rPr lang="en-US" smtClean="0"/>
              <a:t>‹#›</a:t>
            </a:fld>
            <a:endParaRPr lang="en-US"/>
          </a:p>
        </p:txBody>
      </p:sp>
    </p:spTree>
    <p:extLst>
      <p:ext uri="{BB962C8B-B14F-4D97-AF65-F5344CB8AC3E}">
        <p14:creationId xmlns:p14="http://schemas.microsoft.com/office/powerpoint/2010/main" val="307679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555641"/>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SEMINAR PRESENTAION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ON THE TOPIC</a:t>
            </a:r>
            <a:r>
              <a:rPr lang="en-US" sz="2000" b="1" dirty="0" smtClean="0">
                <a:latin typeface="Times New Roman" panose="02020603050405020304" pitchFamily="18" charset="0"/>
                <a:cs typeface="Times New Roman" panose="02020603050405020304" pitchFamily="18" charset="0"/>
              </a:rPr>
              <a:t>:</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DYNAMICS OF ANTIOXIDANT IN ANIMAL NUTRITION</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WRITTEN BY</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UKPONG, MFONISO INIOBONG</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AK18/AGR/ANS/0</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SUPERVISED </a:t>
            </a:r>
            <a:r>
              <a:rPr lang="en-US" sz="2000" b="1" dirty="0" smtClean="0">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DR. OFONINYENE USORO</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ANIMAL SCIENCE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FACULTY OF AGRICULTURE</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AKWA IBOM STATE UNIVERSITY</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OBIO AKPA CAMPUS</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							JUNE</a:t>
            </a:r>
            <a:r>
              <a:rPr lang="en-US" sz="2000" b="1" dirty="0">
                <a:latin typeface="Times New Roman" panose="02020603050405020304" pitchFamily="18" charset="0"/>
                <a:cs typeface="Times New Roman" panose="02020603050405020304" pitchFamily="18" charset="0"/>
              </a:rPr>
              <a:t>, 2023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04061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EGG QUALITY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84901"/>
          </a:xfrm>
        </p:spPr>
        <p:txBody>
          <a:bodyPr rtlCol="0">
            <a:noAutofit/>
          </a:bodyPr>
          <a:lstStyle/>
          <a:p>
            <a:pPr marL="0" lvl="0" indent="0" algn="just">
              <a:lnSpc>
                <a:spcPct val="150000"/>
              </a:lnSpc>
              <a:buNone/>
            </a:pPr>
            <a:r>
              <a:rPr lang="en-US" sz="2500" dirty="0">
                <a:latin typeface="Times New Roman" panose="02020603050405020304" pitchFamily="18" charset="0"/>
                <a:cs typeface="Times New Roman" panose="02020603050405020304" pitchFamily="18" charset="0"/>
              </a:rPr>
              <a:t>Antioxidants are compounds that can prevent or neutralize the damaging effects of free radicals, which can cause oxidative stress and damage the cells in the body. </a:t>
            </a:r>
            <a:r>
              <a:rPr lang="en-US" sz="2500" dirty="0" smtClean="0">
                <a:latin typeface="Times New Roman" panose="02020603050405020304" pitchFamily="18" charset="0"/>
                <a:cs typeface="Times New Roman" panose="02020603050405020304" pitchFamily="18" charset="0"/>
              </a:rPr>
              <a:t>In </a:t>
            </a:r>
            <a:r>
              <a:rPr lang="en-US" sz="2500" dirty="0">
                <a:latin typeface="Times New Roman" panose="02020603050405020304" pitchFamily="18" charset="0"/>
                <a:cs typeface="Times New Roman" panose="02020603050405020304" pitchFamily="18" charset="0"/>
              </a:rPr>
              <a:t>poultry, oxidative stress can lead to poor egg quality, reduced egg production, and increased mortality rates. Several research projects have been carried out to evaluate the efficacy of various antioxidants in improving egg quality in poultry. A study by Zhang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(2018) evaluated the effects of adding dietary antioxidants (vitamin </a:t>
            </a:r>
            <a:r>
              <a:rPr lang="en-US" sz="2500" dirty="0" smtClean="0">
                <a:latin typeface="Times New Roman" panose="02020603050405020304" pitchFamily="18" charset="0"/>
                <a:cs typeface="Times New Roman" panose="02020603050405020304" pitchFamily="18" charset="0"/>
              </a:rPr>
              <a:t>E) </a:t>
            </a:r>
            <a:r>
              <a:rPr lang="en-US" sz="2500" dirty="0">
                <a:latin typeface="Times New Roman" panose="02020603050405020304" pitchFamily="18" charset="0"/>
                <a:cs typeface="Times New Roman" panose="02020603050405020304" pitchFamily="18" charset="0"/>
              </a:rPr>
              <a:t>on egg quality in laying hens. The results showed that dietary supplementation with antioxidants improved egg quality, including eggshell thickness, egg yolk color, and </a:t>
            </a:r>
            <a:r>
              <a:rPr lang="en-US" sz="2500" dirty="0" err="1">
                <a:latin typeface="Times New Roman" panose="02020603050405020304" pitchFamily="18" charset="0"/>
                <a:cs typeface="Times New Roman" panose="02020603050405020304" pitchFamily="18" charset="0"/>
              </a:rPr>
              <a:t>haugh</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unit concurred </a:t>
            </a:r>
            <a:r>
              <a:rPr lang="en-US" sz="2500" dirty="0">
                <a:latin typeface="Times New Roman" panose="02020603050405020304" pitchFamily="18" charset="0"/>
                <a:cs typeface="Times New Roman" panose="02020603050405020304" pitchFamily="18" charset="0"/>
              </a:rPr>
              <a:t>Wang </a:t>
            </a:r>
            <a:r>
              <a:rPr lang="en-US" sz="2500" i="1" dirty="0">
                <a:latin typeface="Times New Roman" panose="02020603050405020304" pitchFamily="18" charset="0"/>
                <a:cs typeface="Times New Roman" panose="02020603050405020304" pitchFamily="18" charset="0"/>
              </a:rPr>
              <a:t>et al.,</a:t>
            </a:r>
            <a:r>
              <a:rPr lang="en-US" sz="2500" dirty="0">
                <a:latin typeface="Times New Roman" panose="02020603050405020304" pitchFamily="18" charset="0"/>
                <a:cs typeface="Times New Roman" panose="02020603050405020304" pitchFamily="18" charset="0"/>
              </a:rPr>
              <a:t> (2019</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794733"/>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2462" y="609373"/>
            <a:ext cx="10515600" cy="369888"/>
          </a:xfrm>
        </p:spPr>
        <p:txBody>
          <a:bodyPr>
            <a:noAutofit/>
          </a:bodyPr>
          <a:lstStyle/>
          <a:p>
            <a:r>
              <a:rPr lang="en-US" sz="2400" b="1" dirty="0" smtClean="0">
                <a:latin typeface="Times New Roman" panose="02020603050405020304" pitchFamily="18" charset="0"/>
                <a:cs typeface="Times New Roman" panose="02020603050405020304" pitchFamily="18" charset="0"/>
              </a:rPr>
              <a:t>Table 3: Effect of Vitamin E (antioxidant)</a:t>
            </a:r>
            <a:r>
              <a:rPr lang="en-US" sz="2400" b="1" dirty="0" smtClean="0">
                <a:latin typeface="Times New Roman" panose="02020603050405020304" pitchFamily="18" charset="0"/>
                <a:cs typeface="Times New Roman" panose="02020603050405020304" pitchFamily="18" charset="0"/>
              </a:rPr>
              <a:t> on egg quality o laying hens</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Source</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Zhang </a:t>
            </a:r>
            <a:r>
              <a:rPr lang="en-US" sz="2400" b="1" i="1" dirty="0">
                <a:latin typeface="Times New Roman" panose="02020603050405020304" pitchFamily="18" charset="0"/>
                <a:cs typeface="Times New Roman" panose="02020603050405020304" pitchFamily="18" charset="0"/>
              </a:rPr>
              <a:t>et al.,</a:t>
            </a:r>
            <a:r>
              <a:rPr lang="en-US" sz="2400" b="1" dirty="0">
                <a:latin typeface="Times New Roman" panose="02020603050405020304" pitchFamily="18" charset="0"/>
                <a:cs typeface="Times New Roman" panose="02020603050405020304" pitchFamily="18" charset="0"/>
              </a:rPr>
              <a:t> (2018)</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303780" y="-2846319"/>
            <a:ext cx="3524069" cy="11795173"/>
          </a:xfrm>
          <a:prstGeom prst="rect">
            <a:avLst/>
          </a:prstGeom>
        </p:spPr>
      </p:pic>
    </p:spTree>
    <p:extLst>
      <p:ext uri="{BB962C8B-B14F-4D97-AF65-F5344CB8AC3E}">
        <p14:creationId xmlns:p14="http://schemas.microsoft.com/office/powerpoint/2010/main" val="306052533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fontScale="90000"/>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REPRODUCTIVE HEALTH</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46801"/>
          </a:xfrm>
        </p:spPr>
        <p:txBody>
          <a:bodyPr rtlCol="0">
            <a:noAutofit/>
          </a:bodyPr>
          <a:lstStyle/>
          <a:p>
            <a:pPr marL="0" lvl="0" indent="0" algn="just">
              <a:lnSpc>
                <a:spcPct val="150000"/>
              </a:lnSpc>
              <a:buNone/>
            </a:pPr>
            <a:r>
              <a:rPr lang="en-US" sz="2200" dirty="0">
                <a:latin typeface="Times New Roman" panose="02020603050405020304" pitchFamily="18" charset="0"/>
                <a:cs typeface="Times New Roman" panose="02020603050405020304" pitchFamily="18" charset="0"/>
              </a:rPr>
              <a:t>In animal nutrition, antioxidants are known to improve reproductive health by reducing oxidative stress and improving overall fertility. Some studies have demonstrated the effectiveness of antioxidants in improving reproductive health in animal nutrition. A study was conducted by </a:t>
            </a:r>
            <a:r>
              <a:rPr lang="en-US" sz="2200" dirty="0" err="1">
                <a:latin typeface="Times New Roman" panose="02020603050405020304" pitchFamily="18" charset="0"/>
                <a:cs typeface="Times New Roman" panose="02020603050405020304" pitchFamily="18" charset="0"/>
              </a:rPr>
              <a:t>Gikonyo</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et al.,</a:t>
            </a:r>
            <a:r>
              <a:rPr lang="en-US" sz="2200" dirty="0">
                <a:latin typeface="Times New Roman" panose="02020603050405020304" pitchFamily="18" charset="0"/>
                <a:cs typeface="Times New Roman" panose="02020603050405020304" pitchFamily="18" charset="0"/>
              </a:rPr>
              <a:t> (2007) to investigate the effect of supplementation with vitamin E and selenium on the fertility of dairy cows. The study found that supplementation with these two antioxidants significantly increased the conception rate of the cows. This indicates that antioxidants can improve reproductive health and reduce the occurrence of infertility in dairy cows. Another study was conducted by Takagi </a:t>
            </a:r>
            <a:r>
              <a:rPr lang="en-US" sz="2200" i="1" dirty="0">
                <a:latin typeface="Times New Roman" panose="02020603050405020304" pitchFamily="18" charset="0"/>
                <a:cs typeface="Times New Roman" panose="02020603050405020304" pitchFamily="18" charset="0"/>
              </a:rPr>
              <a:t>et al.,</a:t>
            </a:r>
            <a:r>
              <a:rPr lang="en-US" sz="2200" dirty="0">
                <a:latin typeface="Times New Roman" panose="02020603050405020304" pitchFamily="18" charset="0"/>
                <a:cs typeface="Times New Roman" panose="02020603050405020304" pitchFamily="18" charset="0"/>
              </a:rPr>
              <a:t> (2011) to investigate the effect of dietary antioxidant supplementation on reproductive performance and oxidative status in sows. The study found that supplementation with vitamin E and selenium significantly improved the reproductive performance, including a higher number of piglets born and increased litter weights. </a:t>
            </a:r>
          </a:p>
        </p:txBody>
      </p:sp>
    </p:spTree>
    <p:extLst>
      <p:ext uri="{BB962C8B-B14F-4D97-AF65-F5344CB8AC3E}">
        <p14:creationId xmlns:p14="http://schemas.microsoft.com/office/powerpoint/2010/main" val="3053386952"/>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IMMUNITY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736600"/>
            <a:ext cx="11125200" cy="5938901"/>
          </a:xfrm>
        </p:spPr>
        <p:txBody>
          <a:bodyPr rtlCol="0">
            <a:noAutofit/>
          </a:bodyPr>
          <a:lstStyle/>
          <a:p>
            <a:pPr marL="0" lvl="0" indent="0" algn="just">
              <a:lnSpc>
                <a:spcPct val="150000"/>
              </a:lnSpc>
              <a:buNone/>
            </a:pPr>
            <a:r>
              <a:rPr lang="en-US" sz="2300" dirty="0">
                <a:latin typeface="Times New Roman" panose="02020603050405020304" pitchFamily="18" charset="0"/>
                <a:cs typeface="Times New Roman" panose="02020603050405020304" pitchFamily="18" charset="0"/>
              </a:rPr>
              <a:t>Antioxidants play a crucial role in boosting the immune system of animals by reducing oxidative stress and enhancing their overall health and well-being. This is accomplished by neutralizing free radicals, which are reactive molecules that can damage cells and tissues leading to inflammation, chronic diseases, and impaired immune function. Various research studies have demonstrated the effectiveness of antioxidants in improving immune function in animals. </a:t>
            </a:r>
            <a:r>
              <a:rPr lang="en-US" dirty="0" smtClean="0">
                <a:latin typeface="Times New Roman" panose="02020603050405020304" pitchFamily="18" charset="0"/>
                <a:cs typeface="Times New Roman" panose="02020603050405020304" pitchFamily="18" charset="0"/>
              </a:rPr>
              <a:t>A study </a:t>
            </a:r>
            <a:r>
              <a:rPr lang="en-US" dirty="0">
                <a:latin typeface="Times New Roman" panose="02020603050405020304" pitchFamily="18" charset="0"/>
                <a:cs typeface="Times New Roman" panose="02020603050405020304" pitchFamily="18" charset="0"/>
              </a:rPr>
              <a:t>conducted by Abo El-</a:t>
            </a:r>
            <a:r>
              <a:rPr lang="en-US" dirty="0" err="1">
                <a:latin typeface="Times New Roman" panose="02020603050405020304" pitchFamily="18" charset="0"/>
                <a:cs typeface="Times New Roman" panose="02020603050405020304" pitchFamily="18" charset="0"/>
              </a:rPr>
              <a:t>Maaty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(2017) evaluated the effects of adding vitamin E to the diet of Japanese quails. The study observed that vitamin E supplementation significantly increased the immune response, including the antibody titer, phagocytic index, and lymphocyte </a:t>
            </a:r>
            <a:r>
              <a:rPr lang="en-US" dirty="0" smtClean="0">
                <a:latin typeface="Times New Roman" panose="02020603050405020304" pitchFamily="18" charset="0"/>
                <a:cs typeface="Times New Roman" panose="02020603050405020304" pitchFamily="18" charset="0"/>
              </a:rPr>
              <a:t>proliferation and lowered mortality.</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638543"/>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50426" y="872592"/>
            <a:ext cx="9514191" cy="4613808"/>
          </a:xfrm>
          <a:prstGeom prst="rect">
            <a:avLst/>
          </a:prstGeom>
        </p:spPr>
      </p:pic>
    </p:spTree>
    <p:extLst>
      <p:ext uri="{BB962C8B-B14F-4D97-AF65-F5344CB8AC3E}">
        <p14:creationId xmlns:p14="http://schemas.microsoft.com/office/powerpoint/2010/main" val="168165651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37781"/>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152517"/>
          </a:xfrm>
        </p:spPr>
        <p:txBody>
          <a:bodyPr rtlCol="0">
            <a:noAutofit/>
          </a:bodyPr>
          <a:lstStyle/>
          <a:p>
            <a:pPr marL="0" indent="0" algn="just">
              <a:lnSpc>
                <a:spcPct val="150000"/>
              </a:lnSpc>
              <a:buNone/>
            </a:pPr>
            <a:r>
              <a:rPr lang="en-US" sz="2500" dirty="0">
                <a:latin typeface="Times New Roman" panose="02020603050405020304" pitchFamily="18" charset="0"/>
                <a:cs typeface="Times New Roman" panose="02020603050405020304" pitchFamily="18" charset="0"/>
              </a:rPr>
              <a:t>Conclusively, antioxidants are vital components of animal nutrition, playing a critical role in maintaining animal health, improving growth rates, and enhancing overall productivity. As such, their inclusion in animal feed is essential to ensure optimal animal health and well-being. Hence, the dynamics of antioxidant use in animal nutrition depend largely on the animal species, age, and physiological status. The optimal dosage and type of antioxidant required also vary depending on the specific needs of the animal. Regular monitoring and adjustment of the antioxidant supplementation levels are essential to ensure optimal health and performance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434394"/>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1200" y="157163"/>
            <a:ext cx="10515600" cy="376237"/>
          </a:xfrm>
        </p:spPr>
        <p:txBody>
          <a:bodyPr>
            <a:normAutofit fontScale="90000"/>
          </a:bodyPr>
          <a:lstStyle/>
          <a:p>
            <a:pPr algn="ctr">
              <a:lnSpc>
                <a:spcPct val="100000"/>
              </a:lnSpc>
              <a:defRPr/>
            </a:pPr>
            <a:r>
              <a:rPr lang="en-US" sz="2000" b="1" dirty="0" smtClean="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400" y="533400"/>
            <a:ext cx="11125200" cy="5997956"/>
          </a:xfrm>
        </p:spPr>
        <p:txBody>
          <a:bodyPr rtlCol="0">
            <a:noAutofit/>
          </a:bodyPr>
          <a:lstStyle/>
          <a:p>
            <a:pPr algn="just"/>
            <a:r>
              <a:rPr lang="en-US" sz="1200" dirty="0">
                <a:latin typeface="Times New Roman" panose="02020603050405020304" pitchFamily="18" charset="0"/>
                <a:cs typeface="Times New Roman" panose="02020603050405020304" pitchFamily="18" charset="0"/>
              </a:rPr>
              <a:t>Abo El-</a:t>
            </a:r>
            <a:r>
              <a:rPr lang="en-US" sz="1200" dirty="0" err="1">
                <a:latin typeface="Times New Roman" panose="02020603050405020304" pitchFamily="18" charset="0"/>
                <a:cs typeface="Times New Roman" panose="02020603050405020304" pitchFamily="18" charset="0"/>
              </a:rPr>
              <a:t>Maaty</a:t>
            </a:r>
            <a:r>
              <a:rPr lang="en-US" sz="1200" dirty="0">
                <a:latin typeface="Times New Roman" panose="02020603050405020304" pitchFamily="18" charset="0"/>
                <a:cs typeface="Times New Roman" panose="02020603050405020304" pitchFamily="18" charset="0"/>
              </a:rPr>
              <a:t>, H. M., El-</a:t>
            </a:r>
            <a:r>
              <a:rPr lang="en-US" sz="1200" dirty="0" err="1">
                <a:latin typeface="Times New Roman" panose="02020603050405020304" pitchFamily="18" charset="0"/>
                <a:cs typeface="Times New Roman" panose="02020603050405020304" pitchFamily="18" charset="0"/>
              </a:rPr>
              <a:t>Saadany</a:t>
            </a:r>
            <a:r>
              <a:rPr lang="en-US" sz="1200" dirty="0">
                <a:latin typeface="Times New Roman" panose="02020603050405020304" pitchFamily="18" charset="0"/>
                <a:cs typeface="Times New Roman" panose="02020603050405020304" pitchFamily="18" charset="0"/>
              </a:rPr>
              <a:t>, S. S., El-</a:t>
            </a:r>
            <a:r>
              <a:rPr lang="en-US" sz="1200" dirty="0" err="1">
                <a:latin typeface="Times New Roman" panose="02020603050405020304" pitchFamily="18" charset="0"/>
                <a:cs typeface="Times New Roman" panose="02020603050405020304" pitchFamily="18" charset="0"/>
              </a:rPr>
              <a:t>Naseery</a:t>
            </a:r>
            <a:r>
              <a:rPr lang="en-US" sz="1200" dirty="0">
                <a:latin typeface="Times New Roman" panose="02020603050405020304" pitchFamily="18" charset="0"/>
                <a:cs typeface="Times New Roman" panose="02020603050405020304" pitchFamily="18" charset="0"/>
              </a:rPr>
              <a:t>, N. I., &amp; </a:t>
            </a:r>
            <a:r>
              <a:rPr lang="en-US" sz="1200" dirty="0" err="1">
                <a:latin typeface="Times New Roman" panose="02020603050405020304" pitchFamily="18" charset="0"/>
                <a:cs typeface="Times New Roman" panose="02020603050405020304" pitchFamily="18" charset="0"/>
              </a:rPr>
              <a:t>Shafey</a:t>
            </a:r>
            <a:r>
              <a:rPr lang="en-US" sz="1200" dirty="0">
                <a:latin typeface="Times New Roman" panose="02020603050405020304" pitchFamily="18" charset="0"/>
                <a:cs typeface="Times New Roman" panose="02020603050405020304" pitchFamily="18" charset="0"/>
              </a:rPr>
              <a:t>, T. M. (2017). Immunological and antioxidant status improvement in Japanese quails (</a:t>
            </a:r>
            <a:r>
              <a:rPr lang="en-US" sz="1200" dirty="0" err="1">
                <a:latin typeface="Times New Roman" panose="02020603050405020304" pitchFamily="18" charset="0"/>
                <a:cs typeface="Times New Roman" panose="02020603050405020304" pitchFamily="18" charset="0"/>
              </a:rPr>
              <a:t>Coturnix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coturnix</a:t>
            </a:r>
            <a:r>
              <a:rPr lang="en-US" sz="1200" dirty="0">
                <a:latin typeface="Times New Roman" panose="02020603050405020304" pitchFamily="18" charset="0"/>
                <a:cs typeface="Times New Roman" panose="02020603050405020304" pitchFamily="18" charset="0"/>
              </a:rPr>
              <a:t> japonica) upon vitamin E administration. </a:t>
            </a:r>
            <a:r>
              <a:rPr lang="en-US" sz="1200" i="1" dirty="0">
                <a:latin typeface="Times New Roman" panose="02020603050405020304" pitchFamily="18" charset="0"/>
                <a:cs typeface="Times New Roman" panose="02020603050405020304" pitchFamily="18" charset="0"/>
              </a:rPr>
              <a:t>Egyptian Journal of Animal Production,</a:t>
            </a:r>
            <a:r>
              <a:rPr lang="en-US" sz="1200" dirty="0">
                <a:latin typeface="Times New Roman" panose="02020603050405020304" pitchFamily="18" charset="0"/>
                <a:cs typeface="Times New Roman" panose="02020603050405020304" pitchFamily="18" charset="0"/>
              </a:rPr>
              <a:t> 54(1), 69-75.</a:t>
            </a:r>
          </a:p>
          <a:p>
            <a:pPr algn="just"/>
            <a:r>
              <a:rPr lang="en-US" sz="1200" dirty="0">
                <a:latin typeface="Times New Roman" panose="02020603050405020304" pitchFamily="18" charset="0"/>
                <a:cs typeface="Times New Roman" panose="02020603050405020304" pitchFamily="18" charset="0"/>
              </a:rPr>
              <a:t>Al-</a:t>
            </a:r>
            <a:r>
              <a:rPr lang="en-US" sz="1200" dirty="0" err="1">
                <a:latin typeface="Times New Roman" panose="02020603050405020304" pitchFamily="18" charset="0"/>
                <a:cs typeface="Times New Roman" panose="02020603050405020304" pitchFamily="18" charset="0"/>
              </a:rPr>
              <a:t>Daraji</a:t>
            </a:r>
            <a:r>
              <a:rPr lang="en-US" sz="1200" dirty="0">
                <a:latin typeface="Times New Roman" panose="02020603050405020304" pitchFamily="18" charset="0"/>
                <a:cs typeface="Times New Roman" panose="02020603050405020304" pitchFamily="18" charset="0"/>
              </a:rPr>
              <a:t>, H. J., Mahdi, L. H., </a:t>
            </a:r>
            <a:r>
              <a:rPr lang="en-US" sz="1200" dirty="0" err="1">
                <a:latin typeface="Times New Roman" panose="02020603050405020304" pitchFamily="18" charset="0"/>
                <a:cs typeface="Times New Roman" panose="02020603050405020304" pitchFamily="18" charset="0"/>
              </a:rPr>
              <a:t>Naser</a:t>
            </a:r>
            <a:r>
              <a:rPr lang="en-US" sz="1200" dirty="0">
                <a:latin typeface="Times New Roman" panose="02020603050405020304" pitchFamily="18" charset="0"/>
                <a:cs typeface="Times New Roman" panose="02020603050405020304" pitchFamily="18" charset="0"/>
              </a:rPr>
              <a:t>, T. A., &amp; Al-</a:t>
            </a:r>
            <a:r>
              <a:rPr lang="en-US" sz="1200" dirty="0" err="1">
                <a:latin typeface="Times New Roman" panose="02020603050405020304" pitchFamily="18" charset="0"/>
                <a:cs typeface="Times New Roman" panose="02020603050405020304" pitchFamily="18" charset="0"/>
              </a:rPr>
              <a:t>Marzooqi</a:t>
            </a:r>
            <a:r>
              <a:rPr lang="en-US" sz="1200" dirty="0">
                <a:latin typeface="Times New Roman" panose="02020603050405020304" pitchFamily="18" charset="0"/>
                <a:cs typeface="Times New Roman" panose="02020603050405020304" pitchFamily="18" charset="0"/>
              </a:rPr>
              <a:t>, W. S. (2016). Effect of vitamin E on some reproductive parameters in male goats</a:t>
            </a:r>
            <a:r>
              <a:rPr lang="en-US" sz="1200" i="1" dirty="0">
                <a:latin typeface="Times New Roman" panose="02020603050405020304" pitchFamily="18" charset="0"/>
                <a:cs typeface="Times New Roman" panose="02020603050405020304" pitchFamily="18" charset="0"/>
              </a:rPr>
              <a:t>. Journal of Livestock science, </a:t>
            </a:r>
            <a:r>
              <a:rPr lang="en-US" sz="1200" dirty="0">
                <a:latin typeface="Times New Roman" panose="02020603050405020304" pitchFamily="18" charset="0"/>
                <a:cs typeface="Times New Roman" panose="02020603050405020304" pitchFamily="18" charset="0"/>
              </a:rPr>
              <a:t>7(1), 27-34.</a:t>
            </a:r>
          </a:p>
          <a:p>
            <a:pPr algn="just"/>
            <a:r>
              <a:rPr lang="en-US" sz="1200" dirty="0" err="1">
                <a:latin typeface="Times New Roman" panose="02020603050405020304" pitchFamily="18" charset="0"/>
                <a:cs typeface="Times New Roman" panose="02020603050405020304" pitchFamily="18" charset="0"/>
              </a:rPr>
              <a:t>Araújo</a:t>
            </a:r>
            <a:r>
              <a:rPr lang="en-US" sz="1200" dirty="0">
                <a:latin typeface="Times New Roman" panose="02020603050405020304" pitchFamily="18" charset="0"/>
                <a:cs typeface="Times New Roman" panose="02020603050405020304" pitchFamily="18" charset="0"/>
              </a:rPr>
              <a:t>, F. R., </a:t>
            </a:r>
            <a:r>
              <a:rPr lang="en-US" sz="1200" dirty="0" err="1">
                <a:latin typeface="Times New Roman" panose="02020603050405020304" pitchFamily="18" charset="0"/>
                <a:cs typeface="Times New Roman" panose="02020603050405020304" pitchFamily="18" charset="0"/>
              </a:rPr>
              <a:t>Peixoto</a:t>
            </a:r>
            <a:r>
              <a:rPr lang="en-US" sz="1200" dirty="0">
                <a:latin typeface="Times New Roman" panose="02020603050405020304" pitchFamily="18" charset="0"/>
                <a:cs typeface="Times New Roman" panose="02020603050405020304" pitchFamily="18" charset="0"/>
              </a:rPr>
              <a:t>, G. C. X., </a:t>
            </a:r>
            <a:r>
              <a:rPr lang="en-US" sz="1200" dirty="0" err="1">
                <a:latin typeface="Times New Roman" panose="02020603050405020304" pitchFamily="18" charset="0"/>
                <a:cs typeface="Times New Roman" panose="02020603050405020304" pitchFamily="18" charset="0"/>
              </a:rPr>
              <a:t>Pinho</a:t>
            </a:r>
            <a:r>
              <a:rPr lang="en-US" sz="1200" dirty="0">
                <a:latin typeface="Times New Roman" panose="02020603050405020304" pitchFamily="18" charset="0"/>
                <a:cs typeface="Times New Roman" panose="02020603050405020304" pitchFamily="18" charset="0"/>
              </a:rPr>
              <a:t>, R. O., Silva, A. F., Oliveira, R. A. B., Oliveira, M. A. L., ... &amp; Moura, A. A. (2015). Effects of vitamin E and selenium on sperm quality in stallions. </a:t>
            </a:r>
            <a:r>
              <a:rPr lang="en-US" sz="1200" i="1" dirty="0">
                <a:latin typeface="Times New Roman" panose="02020603050405020304" pitchFamily="18" charset="0"/>
                <a:cs typeface="Times New Roman" panose="02020603050405020304" pitchFamily="18" charset="0"/>
              </a:rPr>
              <a:t>Animal Reproduction Science,</a:t>
            </a:r>
            <a:r>
              <a:rPr lang="en-US" sz="1200" dirty="0">
                <a:latin typeface="Times New Roman" panose="02020603050405020304" pitchFamily="18" charset="0"/>
                <a:cs typeface="Times New Roman" panose="02020603050405020304" pitchFamily="18" charset="0"/>
              </a:rPr>
              <a:t> 152, 26-33.</a:t>
            </a:r>
          </a:p>
          <a:p>
            <a:pPr algn="just"/>
            <a:r>
              <a:rPr lang="en-US" sz="1200" dirty="0" err="1">
                <a:latin typeface="Times New Roman" panose="02020603050405020304" pitchFamily="18" charset="0"/>
                <a:cs typeface="Times New Roman" panose="02020603050405020304" pitchFamily="18" charset="0"/>
              </a:rPr>
              <a:t>Choe</a:t>
            </a:r>
            <a:r>
              <a:rPr lang="en-US" sz="1200" dirty="0">
                <a:latin typeface="Times New Roman" panose="02020603050405020304" pitchFamily="18" charset="0"/>
                <a:cs typeface="Times New Roman" panose="02020603050405020304" pitchFamily="18" charset="0"/>
              </a:rPr>
              <a:t>, J. H., Kim, H. Y., &amp; Lee, M. A. (2018). Effects of grape seed extract on quality characteristics of pork. </a:t>
            </a:r>
            <a:r>
              <a:rPr lang="en-US" sz="1200" i="1" dirty="0">
                <a:latin typeface="Times New Roman" panose="02020603050405020304" pitchFamily="18" charset="0"/>
                <a:cs typeface="Times New Roman" panose="02020603050405020304" pitchFamily="18" charset="0"/>
              </a:rPr>
              <a:t>Meat science, 145</a:t>
            </a:r>
            <a:r>
              <a:rPr lang="en-US" sz="1200" dirty="0">
                <a:latin typeface="Times New Roman" panose="02020603050405020304" pitchFamily="18" charset="0"/>
                <a:cs typeface="Times New Roman" panose="02020603050405020304" pitchFamily="18" charset="0"/>
              </a:rPr>
              <a:t>, 220-226.</a:t>
            </a:r>
          </a:p>
          <a:p>
            <a:pPr algn="just"/>
            <a:r>
              <a:rPr lang="en-US" sz="1200" dirty="0" err="1">
                <a:latin typeface="Times New Roman" panose="02020603050405020304" pitchFamily="18" charset="0"/>
                <a:cs typeface="Times New Roman" panose="02020603050405020304" pitchFamily="18" charset="0"/>
              </a:rPr>
              <a:t>Choe</a:t>
            </a:r>
            <a:r>
              <a:rPr lang="en-US" sz="1200" dirty="0">
                <a:latin typeface="Times New Roman" panose="02020603050405020304" pitchFamily="18" charset="0"/>
                <a:cs typeface="Times New Roman" panose="02020603050405020304" pitchFamily="18" charset="0"/>
              </a:rPr>
              <a:t>, J., Kim, H., &amp; Choi, Y. (2017). </a:t>
            </a:r>
            <a:r>
              <a:rPr lang="en-US" sz="1200" dirty="0" err="1">
                <a:latin typeface="Times New Roman" panose="02020603050405020304" pitchFamily="18" charset="0"/>
                <a:cs typeface="Times New Roman" panose="02020603050405020304" pitchFamily="18" charset="0"/>
              </a:rPr>
              <a:t>Thymol</a:t>
            </a:r>
            <a:r>
              <a:rPr lang="en-US" sz="1200" dirty="0">
                <a:latin typeface="Times New Roman" panose="02020603050405020304" pitchFamily="18" charset="0"/>
                <a:cs typeface="Times New Roman" panose="02020603050405020304" pitchFamily="18" charset="0"/>
              </a:rPr>
              <a:t> essential oil supplementation improves growth performance and meat quality in finishing pigs. </a:t>
            </a:r>
            <a:r>
              <a:rPr lang="en-US" sz="1200" i="1" dirty="0">
                <a:latin typeface="Times New Roman" panose="02020603050405020304" pitchFamily="18" charset="0"/>
                <a:cs typeface="Times New Roman" panose="02020603050405020304" pitchFamily="18" charset="0"/>
              </a:rPr>
              <a:t>Animal Science Journal</a:t>
            </a:r>
            <a:r>
              <a:rPr lang="en-US" sz="1200" dirty="0">
                <a:latin typeface="Times New Roman" panose="02020603050405020304" pitchFamily="18" charset="0"/>
                <a:cs typeface="Times New Roman" panose="02020603050405020304" pitchFamily="18" charset="0"/>
              </a:rPr>
              <a:t>, 88(7), 1047–1053.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10.1111/asj.12733</a:t>
            </a:r>
          </a:p>
          <a:p>
            <a:pPr algn="just"/>
            <a:r>
              <a:rPr lang="en-US" sz="1200" dirty="0">
                <a:latin typeface="Times New Roman" panose="02020603050405020304" pitchFamily="18" charset="0"/>
                <a:cs typeface="Times New Roman" panose="02020603050405020304" pitchFamily="18" charset="0"/>
              </a:rPr>
              <a:t>Davis, M. E., Brown, D. C., &amp; Maxwell, C. V. (2015). The effect of vitamin E and selenium supplementation on the viability and longevity of commercial broiler breeder hens. </a:t>
            </a:r>
            <a:r>
              <a:rPr lang="en-US" sz="1200" i="1" dirty="0">
                <a:latin typeface="Times New Roman" panose="02020603050405020304" pitchFamily="18" charset="0"/>
                <a:cs typeface="Times New Roman" panose="02020603050405020304" pitchFamily="18" charset="0"/>
              </a:rPr>
              <a:t>Poultry Science,</a:t>
            </a:r>
            <a:r>
              <a:rPr lang="en-US" sz="1200" dirty="0">
                <a:latin typeface="Times New Roman" panose="02020603050405020304" pitchFamily="18" charset="0"/>
                <a:cs typeface="Times New Roman" panose="02020603050405020304" pitchFamily="18" charset="0"/>
              </a:rPr>
              <a:t> 94(11), 2728-2735.</a:t>
            </a:r>
          </a:p>
          <a:p>
            <a:pPr algn="just"/>
            <a:r>
              <a:rPr lang="en-US" sz="1200" dirty="0" err="1">
                <a:latin typeface="Times New Roman" panose="02020603050405020304" pitchFamily="18" charset="0"/>
                <a:cs typeface="Times New Roman" panose="02020603050405020304" pitchFamily="18" charset="0"/>
              </a:rPr>
              <a:t>Diao</a:t>
            </a:r>
            <a:r>
              <a:rPr lang="en-US" sz="1200" dirty="0">
                <a:latin typeface="Times New Roman" panose="02020603050405020304" pitchFamily="18" charset="0"/>
                <a:cs typeface="Times New Roman" panose="02020603050405020304" pitchFamily="18" charset="0"/>
              </a:rPr>
              <a:t>, H., Cao, W., </a:t>
            </a:r>
            <a:r>
              <a:rPr lang="en-US" sz="1200" dirty="0" err="1">
                <a:latin typeface="Times New Roman" panose="02020603050405020304" pitchFamily="18" charset="0"/>
                <a:cs typeface="Times New Roman" panose="02020603050405020304" pitchFamily="18" charset="0"/>
              </a:rPr>
              <a:t>Guo</a:t>
            </a:r>
            <a:r>
              <a:rPr lang="en-US" sz="1200" dirty="0">
                <a:latin typeface="Times New Roman" panose="02020603050405020304" pitchFamily="18" charset="0"/>
                <a:cs typeface="Times New Roman" panose="02020603050405020304" pitchFamily="18" charset="0"/>
              </a:rPr>
              <a:t>, J., Ye, X., Liu, S., Yang, X., &amp; Wang, J. (2019). Grape seed </a:t>
            </a:r>
            <a:r>
              <a:rPr lang="en-US" sz="1200" dirty="0" err="1">
                <a:latin typeface="Times New Roman" panose="02020603050405020304" pitchFamily="18" charset="0"/>
                <a:cs typeface="Times New Roman" panose="02020603050405020304" pitchFamily="18" charset="0"/>
              </a:rPr>
              <a:t>proanthocyanidin</a:t>
            </a:r>
            <a:r>
              <a:rPr lang="en-US" sz="1200" dirty="0">
                <a:latin typeface="Times New Roman" panose="02020603050405020304" pitchFamily="18" charset="0"/>
                <a:cs typeface="Times New Roman" panose="02020603050405020304" pitchFamily="18" charset="0"/>
              </a:rPr>
              <a:t> extract improves chicken meat tenderness via regulating protein degradation and </a:t>
            </a:r>
            <a:r>
              <a:rPr lang="en-US" sz="1200" dirty="0" err="1">
                <a:latin typeface="Times New Roman" panose="02020603050405020304" pitchFamily="18" charset="0"/>
                <a:cs typeface="Times New Roman" panose="02020603050405020304" pitchFamily="18" charset="0"/>
              </a:rPr>
              <a:t>antioxidation</a:t>
            </a:r>
            <a:r>
              <a:rPr lang="en-US" sz="1200" dirty="0">
                <a:latin typeface="Times New Roman" panose="02020603050405020304" pitchFamily="18" charset="0"/>
                <a:cs typeface="Times New Roman" panose="02020603050405020304" pitchFamily="18" charset="0"/>
              </a:rPr>
              <a:t> capacity. </a:t>
            </a:r>
            <a:r>
              <a:rPr lang="en-US" sz="1200" i="1" dirty="0">
                <a:latin typeface="Times New Roman" panose="02020603050405020304" pitchFamily="18" charset="0"/>
                <a:cs typeface="Times New Roman" panose="02020603050405020304" pitchFamily="18" charset="0"/>
              </a:rPr>
              <a:t>International journal of molecular sciences,</a:t>
            </a:r>
            <a:r>
              <a:rPr lang="en-US" sz="1200" dirty="0">
                <a:latin typeface="Times New Roman" panose="02020603050405020304" pitchFamily="18" charset="0"/>
                <a:cs typeface="Times New Roman" panose="02020603050405020304" pitchFamily="18" charset="0"/>
              </a:rPr>
              <a:t> 20(18), 4424.</a:t>
            </a:r>
          </a:p>
          <a:p>
            <a:pPr algn="just"/>
            <a:r>
              <a:rPr lang="en-US" sz="1200" dirty="0" err="1">
                <a:latin typeface="Times New Roman" panose="02020603050405020304" pitchFamily="18" charset="0"/>
                <a:cs typeface="Times New Roman" panose="02020603050405020304" pitchFamily="18" charset="0"/>
              </a:rPr>
              <a:t>Duan</a:t>
            </a:r>
            <a:r>
              <a:rPr lang="en-US" sz="1200" dirty="0">
                <a:latin typeface="Times New Roman" panose="02020603050405020304" pitchFamily="18" charset="0"/>
                <a:cs typeface="Times New Roman" panose="02020603050405020304" pitchFamily="18" charset="0"/>
              </a:rPr>
              <a:t>, X., Li, J., Yang, Y., Li, F., &amp; Li, K. (2018). Dietary tea polyphenols improve growth performance and meat quality in yellow-feathered broilers through antioxidant capacity and oxidative stability. </a:t>
            </a:r>
            <a:r>
              <a:rPr lang="en-US" sz="1200" i="1" dirty="0">
                <a:latin typeface="Times New Roman" panose="02020603050405020304" pitchFamily="18" charset="0"/>
                <a:cs typeface="Times New Roman" panose="02020603050405020304" pitchFamily="18" charset="0"/>
              </a:rPr>
              <a:t>Journal of animal science and biotechnology,</a:t>
            </a:r>
            <a:r>
              <a:rPr lang="en-US" sz="1200" dirty="0">
                <a:latin typeface="Times New Roman" panose="02020603050405020304" pitchFamily="18" charset="0"/>
                <a:cs typeface="Times New Roman" panose="02020603050405020304" pitchFamily="18" charset="0"/>
              </a:rPr>
              <a:t> 9(1), 70.</a:t>
            </a:r>
          </a:p>
          <a:p>
            <a:pPr algn="just"/>
            <a:r>
              <a:rPr lang="en-US" sz="1200" dirty="0">
                <a:latin typeface="Times New Roman" panose="02020603050405020304" pitchFamily="18" charset="0"/>
                <a:cs typeface="Times New Roman" panose="02020603050405020304" pitchFamily="18" charset="0"/>
              </a:rPr>
              <a:t>El-</a:t>
            </a:r>
            <a:r>
              <a:rPr lang="en-US" sz="1200" dirty="0" err="1">
                <a:latin typeface="Times New Roman" panose="02020603050405020304" pitchFamily="18" charset="0"/>
                <a:cs typeface="Times New Roman" panose="02020603050405020304" pitchFamily="18" charset="0"/>
              </a:rPr>
              <a:t>Senousey</a:t>
            </a:r>
            <a:r>
              <a:rPr lang="en-US" sz="1200" dirty="0">
                <a:latin typeface="Times New Roman" panose="02020603050405020304" pitchFamily="18" charset="0"/>
                <a:cs typeface="Times New Roman" panose="02020603050405020304" pitchFamily="18" charset="0"/>
              </a:rPr>
              <a:t>, H. K., Chen, B., &amp; Wang, J. (2015). Effect of dietary tocopherol on immune response of broiler chickens following exposure to high ambient temperature. </a:t>
            </a:r>
            <a:r>
              <a:rPr lang="en-US" sz="1200" i="1" dirty="0">
                <a:latin typeface="Times New Roman" panose="02020603050405020304" pitchFamily="18" charset="0"/>
                <a:cs typeface="Times New Roman" panose="02020603050405020304" pitchFamily="18" charset="0"/>
              </a:rPr>
              <a:t>Poultry Science, </a:t>
            </a:r>
            <a:r>
              <a:rPr lang="en-US" sz="1200" dirty="0">
                <a:latin typeface="Times New Roman" panose="02020603050405020304" pitchFamily="18" charset="0"/>
                <a:cs typeface="Times New Roman" panose="02020603050405020304" pitchFamily="18" charset="0"/>
              </a:rPr>
              <a:t>94(12), 2891-2900.</a:t>
            </a:r>
          </a:p>
          <a:p>
            <a:pPr algn="just"/>
            <a:r>
              <a:rPr lang="en-US" sz="1200" dirty="0" err="1" smtClean="0">
                <a:latin typeface="Times New Roman" panose="02020603050405020304" pitchFamily="18" charset="0"/>
                <a:cs typeface="Times New Roman" panose="02020603050405020304" pitchFamily="18" charset="0"/>
              </a:rPr>
              <a:t>Xiong</a:t>
            </a:r>
            <a:r>
              <a:rPr lang="en-US" sz="1200" dirty="0">
                <a:latin typeface="Times New Roman" panose="02020603050405020304" pitchFamily="18" charset="0"/>
                <a:cs typeface="Times New Roman" panose="02020603050405020304" pitchFamily="18" charset="0"/>
              </a:rPr>
              <a:t>, Y. L., Chen, X., &amp; Chen, Y. J. (2018). Effects of dietary selenium supplementation on meat quality and muscle selenium concentration in broilers. </a:t>
            </a:r>
            <a:r>
              <a:rPr lang="en-US" sz="1200" i="1" dirty="0">
                <a:latin typeface="Times New Roman" panose="02020603050405020304" pitchFamily="18" charset="0"/>
                <a:cs typeface="Times New Roman" panose="02020603050405020304" pitchFamily="18" charset="0"/>
              </a:rPr>
              <a:t>Food science and biotechnology,</a:t>
            </a:r>
            <a:r>
              <a:rPr lang="en-US" sz="1200" dirty="0">
                <a:latin typeface="Times New Roman" panose="02020603050405020304" pitchFamily="18" charset="0"/>
                <a:cs typeface="Times New Roman" panose="02020603050405020304" pitchFamily="18" charset="0"/>
              </a:rPr>
              <a:t> 27(6), 1639-1646.</a:t>
            </a:r>
          </a:p>
          <a:p>
            <a:pPr algn="just"/>
            <a:r>
              <a:rPr lang="en-US" sz="1200" dirty="0">
                <a:latin typeface="Times New Roman" panose="02020603050405020304" pitchFamily="18" charset="0"/>
                <a:cs typeface="Times New Roman" panose="02020603050405020304" pitchFamily="18" charset="0"/>
              </a:rPr>
              <a:t>Xu, L., Zhang, L., Xia, W., &amp; Wu, X. (2018). Effects of </a:t>
            </a:r>
            <a:r>
              <a:rPr lang="en-US" sz="1200" dirty="0" err="1">
                <a:latin typeface="Times New Roman" panose="02020603050405020304" pitchFamily="18" charset="0"/>
                <a:cs typeface="Times New Roman" panose="02020603050405020304" pitchFamily="18" charset="0"/>
              </a:rPr>
              <a:t>astaxanthin</a:t>
            </a:r>
            <a:r>
              <a:rPr lang="en-US" sz="1200" dirty="0">
                <a:latin typeface="Times New Roman" panose="02020603050405020304" pitchFamily="18" charset="0"/>
                <a:cs typeface="Times New Roman" panose="02020603050405020304" pitchFamily="18" charset="0"/>
              </a:rPr>
              <a:t> on antioxidant and immune response in laying hens. </a:t>
            </a:r>
            <a:r>
              <a:rPr lang="en-US" sz="1200" i="1" dirty="0">
                <a:latin typeface="Times New Roman" panose="02020603050405020304" pitchFamily="18" charset="0"/>
                <a:cs typeface="Times New Roman" panose="02020603050405020304" pitchFamily="18" charset="0"/>
              </a:rPr>
              <a:t>Poultry Science,</a:t>
            </a:r>
            <a:r>
              <a:rPr lang="en-US" sz="1200" dirty="0">
                <a:latin typeface="Times New Roman" panose="02020603050405020304" pitchFamily="18" charset="0"/>
                <a:cs typeface="Times New Roman" panose="02020603050405020304" pitchFamily="18" charset="0"/>
              </a:rPr>
              <a:t> 97(9), 3246-3254.</a:t>
            </a:r>
          </a:p>
          <a:p>
            <a:pPr algn="just"/>
            <a:r>
              <a:rPr lang="en-US" sz="1200" dirty="0">
                <a:latin typeface="Times New Roman" panose="02020603050405020304" pitchFamily="18" charset="0"/>
                <a:cs typeface="Times New Roman" panose="02020603050405020304" pitchFamily="18" charset="0"/>
              </a:rPr>
              <a:t>Yilmaz, S., </a:t>
            </a:r>
            <a:r>
              <a:rPr lang="en-US" sz="1200" dirty="0" err="1">
                <a:latin typeface="Times New Roman" panose="02020603050405020304" pitchFamily="18" charset="0"/>
                <a:cs typeface="Times New Roman" panose="02020603050405020304" pitchFamily="18" charset="0"/>
              </a:rPr>
              <a:t>Ergün</a:t>
            </a:r>
            <a:r>
              <a:rPr lang="en-US" sz="1200" dirty="0">
                <a:latin typeface="Times New Roman" panose="02020603050405020304" pitchFamily="18" charset="0"/>
                <a:cs typeface="Times New Roman" panose="02020603050405020304" pitchFamily="18" charset="0"/>
              </a:rPr>
              <a:t>, S., &amp; </a:t>
            </a:r>
            <a:r>
              <a:rPr lang="en-US" sz="1200" dirty="0" err="1">
                <a:latin typeface="Times New Roman" panose="02020603050405020304" pitchFamily="18" charset="0"/>
                <a:cs typeface="Times New Roman" panose="02020603050405020304" pitchFamily="18" charset="0"/>
              </a:rPr>
              <a:t>Kocaman</a:t>
            </a:r>
            <a:r>
              <a:rPr lang="en-US" sz="1200" dirty="0">
                <a:latin typeface="Times New Roman" panose="02020603050405020304" pitchFamily="18" charset="0"/>
                <a:cs typeface="Times New Roman" panose="02020603050405020304" pitchFamily="18" charset="0"/>
              </a:rPr>
              <a:t>, E. M. (2016). The effects of dietary vitamin C on the growth performance and immune response of rainbow trout (</a:t>
            </a:r>
            <a:r>
              <a:rPr lang="en-US" sz="1200" dirty="0" err="1">
                <a:latin typeface="Times New Roman" panose="02020603050405020304" pitchFamily="18" charset="0"/>
                <a:cs typeface="Times New Roman" panose="02020603050405020304" pitchFamily="18" charset="0"/>
              </a:rPr>
              <a:t>Oncorhynchus</a:t>
            </a:r>
            <a:r>
              <a:rPr lang="en-US" sz="1200" dirty="0">
                <a:latin typeface="Times New Roman" panose="02020603050405020304" pitchFamily="18" charset="0"/>
                <a:cs typeface="Times New Roman" panose="02020603050405020304" pitchFamily="18" charset="0"/>
              </a:rPr>
              <a:t> mykiss). </a:t>
            </a:r>
            <a:r>
              <a:rPr lang="en-US" sz="1200" i="1" dirty="0">
                <a:latin typeface="Times New Roman" panose="02020603050405020304" pitchFamily="18" charset="0"/>
                <a:cs typeface="Times New Roman" panose="02020603050405020304" pitchFamily="18" charset="0"/>
              </a:rPr>
              <a:t>Aquaculture International,</a:t>
            </a:r>
            <a:r>
              <a:rPr lang="en-US" sz="1200" dirty="0">
                <a:latin typeface="Times New Roman" panose="02020603050405020304" pitchFamily="18" charset="0"/>
                <a:cs typeface="Times New Roman" panose="02020603050405020304" pitchFamily="18" charset="0"/>
              </a:rPr>
              <a:t> 24(2), 585–594.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10.1007/s10499-015-9967-4</a:t>
            </a:r>
          </a:p>
          <a:p>
            <a:pPr algn="just"/>
            <a:r>
              <a:rPr lang="en-US" sz="1200" dirty="0">
                <a:latin typeface="Times New Roman" panose="02020603050405020304" pitchFamily="18" charset="0"/>
                <a:cs typeface="Times New Roman" panose="02020603050405020304" pitchFamily="18" charset="0"/>
              </a:rPr>
              <a:t>Zhang, D. C., Zhang, W. H., Gao, H. J., Li, P., Li, J., &amp; Cui, G. F. (2018). Effect of selenium and vitamin E supplementation on reproductive performance and antioxidant capacity of breeding ewes. </a:t>
            </a:r>
            <a:r>
              <a:rPr lang="en-US" sz="1200" i="1" dirty="0">
                <a:latin typeface="Times New Roman" panose="02020603050405020304" pitchFamily="18" charset="0"/>
                <a:cs typeface="Times New Roman" panose="02020603050405020304" pitchFamily="18" charset="0"/>
              </a:rPr>
              <a:t>Journal of Animal Physiology and Animal Nutrition,</a:t>
            </a:r>
            <a:r>
              <a:rPr lang="en-US" sz="1200" dirty="0">
                <a:latin typeface="Times New Roman" panose="02020603050405020304" pitchFamily="18" charset="0"/>
                <a:cs typeface="Times New Roman" panose="02020603050405020304" pitchFamily="18" charset="0"/>
              </a:rPr>
              <a:t> 102(3), e741-e745.</a:t>
            </a:r>
          </a:p>
          <a:p>
            <a:pPr algn="just"/>
            <a:r>
              <a:rPr lang="en-US" sz="1200" dirty="0">
                <a:latin typeface="Times New Roman" panose="02020603050405020304" pitchFamily="18" charset="0"/>
                <a:cs typeface="Times New Roman" panose="02020603050405020304" pitchFamily="18" charset="0"/>
              </a:rPr>
              <a:t>Zhang, K., Li, J., Qi, W., Zhang, W., Jiang, J., &amp; Wang, Q. (2019). Lycopene improves growth performance, antioxidant status, and immune function in ducklings. </a:t>
            </a:r>
            <a:r>
              <a:rPr lang="en-US" sz="1200" i="1" dirty="0">
                <a:latin typeface="Times New Roman" panose="02020603050405020304" pitchFamily="18" charset="0"/>
                <a:cs typeface="Times New Roman" panose="02020603050405020304" pitchFamily="18" charset="0"/>
              </a:rPr>
              <a:t>Livestock Science, </a:t>
            </a:r>
            <a:r>
              <a:rPr lang="en-US" sz="1200" dirty="0">
                <a:latin typeface="Times New Roman" panose="02020603050405020304" pitchFamily="18" charset="0"/>
                <a:cs typeface="Times New Roman" panose="02020603050405020304" pitchFamily="18" charset="0"/>
              </a:rPr>
              <a:t>223, 89–94.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10.1016/j.livsci.2019.03.011</a:t>
            </a:r>
          </a:p>
          <a:p>
            <a:pPr marL="0" indent="0" algn="just">
              <a:buNone/>
              <a:defRPr/>
            </a:pP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763176"/>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91177912"/>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635000" y="894588"/>
            <a:ext cx="11125200" cy="5701284"/>
          </a:xfrm>
        </p:spPr>
        <p:txBody>
          <a:bodyPr rtlCol="0">
            <a:normAutofit/>
          </a:bodyPr>
          <a:lstStyle/>
          <a:p>
            <a:pPr marL="0" indent="0" algn="just">
              <a:lnSpc>
                <a:spcPct val="150000"/>
              </a:lnSpc>
              <a:buNone/>
            </a:pPr>
            <a:r>
              <a:rPr lang="en-US" sz="2500" dirty="0">
                <a:latin typeface="Times New Roman" panose="02020603050405020304" pitchFamily="18" charset="0"/>
                <a:cs typeface="Times New Roman" panose="02020603050405020304" pitchFamily="18" charset="0"/>
              </a:rPr>
              <a:t>Antioxidants are compounds that serve the function of preventing harmful oxidation processes in cells and tissues. The addition of antioxidants to animal feed has been shown to have numerous </a:t>
            </a:r>
            <a:r>
              <a:rPr lang="en-US" sz="2500" dirty="0" smtClean="0">
                <a:latin typeface="Times New Roman" panose="02020603050405020304" pitchFamily="18" charset="0"/>
                <a:cs typeface="Times New Roman" panose="02020603050405020304" pitchFamily="18" charset="0"/>
              </a:rPr>
              <a:t>benefits. Studies </a:t>
            </a:r>
            <a:r>
              <a:rPr lang="en-US" sz="2500" dirty="0">
                <a:latin typeface="Times New Roman" panose="02020603050405020304" pitchFamily="18" charset="0"/>
                <a:cs typeface="Times New Roman" panose="02020603050405020304" pitchFamily="18" charset="0"/>
              </a:rPr>
              <a:t>have shown that the incorporation of antioxidants in the diet can increase growth rates, improve feed efficiency, enhance the immune system, reduce stress, and improve overall animal health. Additionally, the addition of antioxidants to animal feed has been found to reduce the risk of meat and milk spoilage and extend their shelf </a:t>
            </a:r>
            <a:r>
              <a:rPr lang="en-US" sz="2500" dirty="0" smtClean="0">
                <a:latin typeface="Times New Roman" panose="02020603050405020304" pitchFamily="18" charset="0"/>
                <a:cs typeface="Times New Roman" panose="02020603050405020304" pitchFamily="18" charset="0"/>
              </a:rPr>
              <a:t>life. </a:t>
            </a:r>
            <a:endParaRPr lang="en-US" sz="2500" dirty="0">
              <a:latin typeface="Times New Roman" panose="02020603050405020304" pitchFamily="18" charset="0"/>
              <a:cs typeface="Times New Roman" panose="02020603050405020304" pitchFamily="18" charset="0"/>
            </a:endParaRPr>
          </a:p>
          <a:p>
            <a:pPr marL="0" indent="0" algn="just">
              <a:lnSpc>
                <a:spcPct val="150000"/>
              </a:lnSpc>
              <a:buNone/>
              <a:defRPr/>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02424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a:bodyPr>
          <a:lstStyle/>
          <a:p>
            <a:pPr algn="just">
              <a:tabLst>
                <a:tab pos="2857500" algn="l"/>
              </a:tabLst>
            </a:pPr>
            <a:r>
              <a:rPr lang="en-US" dirty="0" smtClean="0">
                <a:latin typeface="Times New Roman" panose="02020603050405020304" pitchFamily="18" charset="0"/>
                <a:cs typeface="Times New Roman" panose="02020603050405020304" pitchFamily="18" charset="0"/>
              </a:rPr>
              <a:t>Antioxidants </a:t>
            </a:r>
            <a:r>
              <a:rPr lang="en-US" dirty="0">
                <a:latin typeface="Times New Roman" panose="02020603050405020304" pitchFamily="18" charset="0"/>
                <a:cs typeface="Times New Roman" panose="02020603050405020304" pitchFamily="18" charset="0"/>
              </a:rPr>
              <a:t>are compounds that serve the function of preventing harmful oxidation processes in cells and tissues</a:t>
            </a:r>
            <a:r>
              <a:rPr lang="en-US" dirty="0" smtClean="0">
                <a:latin typeface="Times New Roman" panose="02020603050405020304" pitchFamily="18" charset="0"/>
                <a:cs typeface="Times New Roman" panose="02020603050405020304" pitchFamily="18" charset="0"/>
              </a:rPr>
              <a:t>.</a:t>
            </a:r>
          </a:p>
          <a:p>
            <a:pPr algn="just">
              <a:tabLst>
                <a:tab pos="2857500" algn="l"/>
              </a:tabLst>
            </a:pPr>
            <a:r>
              <a:rPr lang="en-US" dirty="0">
                <a:latin typeface="Times New Roman" panose="02020603050405020304" pitchFamily="18" charset="0"/>
                <a:cs typeface="Times New Roman" panose="02020603050405020304" pitchFamily="18" charset="0"/>
              </a:rPr>
              <a:t>The primary function of antioxidants in animal nutrition is to neutralize harmful free radicals that are produced during oxidative </a:t>
            </a:r>
            <a:r>
              <a:rPr lang="en-US" dirty="0" smtClean="0">
                <a:latin typeface="Times New Roman" panose="02020603050405020304" pitchFamily="18" charset="0"/>
                <a:cs typeface="Times New Roman" panose="02020603050405020304" pitchFamily="18" charset="0"/>
              </a:rPr>
              <a:t>metabolism.</a:t>
            </a:r>
          </a:p>
          <a:p>
            <a:pPr algn="just">
              <a:tabLst>
                <a:tab pos="2857500" algn="l"/>
              </a:tabLst>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free radicals can cause cellular damage and lead to various health problems, including inflammation, tissue damage, and increased risk of disease.</a:t>
            </a:r>
            <a:endParaRPr lang="en-US" dirty="0" smtClean="0">
              <a:latin typeface="Times New Roman" panose="02020603050405020304" pitchFamily="18" charset="0"/>
              <a:cs typeface="Times New Roman" panose="02020603050405020304" pitchFamily="18" charset="0"/>
            </a:endParaRPr>
          </a:p>
          <a:p>
            <a:pPr algn="just">
              <a:tabLst>
                <a:tab pos="2857500" algn="l"/>
              </a:tabLst>
            </a:pPr>
            <a:r>
              <a:rPr lang="en-US" dirty="0" smtClean="0">
                <a:latin typeface="Times New Roman" panose="02020603050405020304" pitchFamily="18" charset="0"/>
                <a:cs typeface="Times New Roman" panose="02020603050405020304" pitchFamily="18" charset="0"/>
              </a:rPr>
              <a:t>Antioxidants </a:t>
            </a:r>
            <a:r>
              <a:rPr lang="en-US" dirty="0">
                <a:latin typeface="Times New Roman" panose="02020603050405020304" pitchFamily="18" charset="0"/>
                <a:cs typeface="Times New Roman" panose="02020603050405020304" pitchFamily="18" charset="0"/>
              </a:rPr>
              <a:t>act as scavengers, neutralizing the excess free radicals and protecting the cells from </a:t>
            </a:r>
            <a:r>
              <a:rPr lang="en-US" dirty="0" smtClean="0">
                <a:latin typeface="Times New Roman" panose="02020603050405020304" pitchFamily="18" charset="0"/>
                <a:cs typeface="Times New Roman" panose="02020603050405020304" pitchFamily="18" charset="0"/>
              </a:rPr>
              <a:t>their harmful effects (El-</a:t>
            </a:r>
            <a:r>
              <a:rPr lang="en-US" dirty="0" err="1" smtClean="0">
                <a:latin typeface="Times New Roman" panose="02020603050405020304" pitchFamily="18" charset="0"/>
                <a:cs typeface="Times New Roman" panose="02020603050405020304" pitchFamily="18" charset="0"/>
              </a:rPr>
              <a:t>Senousey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et al.,</a:t>
            </a:r>
            <a:r>
              <a:rPr lang="en-US" dirty="0" smtClean="0">
                <a:latin typeface="Times New Roman" panose="02020603050405020304" pitchFamily="18" charset="0"/>
                <a:cs typeface="Times New Roman" panose="02020603050405020304" pitchFamily="18" charset="0"/>
              </a:rPr>
              <a:t> 2015).</a:t>
            </a:r>
          </a:p>
          <a:p>
            <a:pPr algn="just">
              <a:tabLst>
                <a:tab pos="2857500" algn="l"/>
              </a:tabLst>
            </a:pPr>
            <a:r>
              <a:rPr lang="en-US" dirty="0">
                <a:latin typeface="Times New Roman" panose="02020603050405020304" pitchFamily="18" charset="0"/>
                <a:cs typeface="Times New Roman" panose="02020603050405020304" pitchFamily="18" charset="0"/>
              </a:rPr>
              <a:t>They have been found to play a significant role in maintaining the health and well-being of animals, particularly through their inclusion in animal feed (</a:t>
            </a:r>
            <a:r>
              <a:rPr lang="en-US" dirty="0" err="1">
                <a:latin typeface="Times New Roman" panose="02020603050405020304" pitchFamily="18" charset="0"/>
                <a:cs typeface="Times New Roman" panose="02020603050405020304" pitchFamily="18" charset="0"/>
              </a:rPr>
              <a:t>Diao</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2019; </a:t>
            </a:r>
            <a:r>
              <a:rPr lang="en-US" dirty="0" err="1">
                <a:latin typeface="Times New Roman" panose="02020603050405020304" pitchFamily="18" charset="0"/>
                <a:cs typeface="Times New Roman" panose="02020603050405020304" pitchFamily="18" charset="0"/>
              </a:rPr>
              <a:t>Choe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2017). </a:t>
            </a:r>
          </a:p>
        </p:txBody>
      </p:sp>
    </p:spTree>
    <p:extLst>
      <p:ext uri="{BB962C8B-B14F-4D97-AF65-F5344CB8AC3E}">
        <p14:creationId xmlns:p14="http://schemas.microsoft.com/office/powerpoint/2010/main" val="36258580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968375"/>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OBJECTIVES OF THE STUDY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8660" y="968375"/>
            <a:ext cx="11125200" cy="4506341"/>
          </a:xfrm>
        </p:spPr>
        <p:txBody>
          <a:bodyPr rtlCol="0">
            <a:noAutofit/>
          </a:bodyPr>
          <a:lstStyle/>
          <a:p>
            <a:pPr marL="0" indent="0" eaLnBrk="1" hangingPunct="1">
              <a:lnSpc>
                <a:spcPct val="150000"/>
              </a:lnSpc>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 of this </a:t>
            </a:r>
            <a:r>
              <a:rPr lang="en-US" dirty="0" smtClean="0">
                <a:latin typeface="Times New Roman" panose="02020603050405020304" pitchFamily="18" charset="0"/>
                <a:cs typeface="Times New Roman" panose="02020603050405020304" pitchFamily="18" charset="0"/>
              </a:rPr>
              <a:t>seminar is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review the roles of antioxidants on animals.</a:t>
            </a:r>
          </a:p>
          <a:p>
            <a:pPr marL="0" indent="0" eaLnBrk="1" hangingPunct="1">
              <a:lnSpc>
                <a:spcPct val="150000"/>
              </a:lnSpc>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108513"/>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075"/>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CLASSES OF ANTIOXIDANT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7100" y="1139824"/>
            <a:ext cx="10515600" cy="5184775"/>
          </a:xfrm>
        </p:spPr>
        <p:txBody>
          <a:bodyPr>
            <a:normAutofit lnSpcReduction="10000"/>
          </a:bodyPr>
          <a:lstStyle/>
          <a:p>
            <a:pPr lvl="0" algn="just"/>
            <a:r>
              <a:rPr lang="en-US" b="1" dirty="0">
                <a:latin typeface="Times New Roman" panose="02020603050405020304" pitchFamily="18" charset="0"/>
                <a:cs typeface="Times New Roman" panose="02020603050405020304" pitchFamily="18" charset="0"/>
              </a:rPr>
              <a:t>Natural antioxidants:</a:t>
            </a:r>
            <a:r>
              <a:rPr lang="en-US" dirty="0">
                <a:latin typeface="Times New Roman" panose="02020603050405020304" pitchFamily="18" charset="0"/>
                <a:cs typeface="Times New Roman" panose="02020603050405020304" pitchFamily="18" charset="0"/>
              </a:rPr>
              <a:t> These are derived from natural sources, such as vitamins, minerals, and enzymes. They include ascorbic acid (Vitamin C), tocopherols (Vitamin E), carotenoids (beta-carotene, lycopene), and trace elements (selenium, copper, zinc) (Chowdhury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2009).</a:t>
            </a:r>
          </a:p>
          <a:p>
            <a:pPr lvl="0" algn="just"/>
            <a:r>
              <a:rPr lang="en-US" b="1" dirty="0">
                <a:latin typeface="Times New Roman" panose="02020603050405020304" pitchFamily="18" charset="0"/>
                <a:cs typeface="Times New Roman" panose="02020603050405020304" pitchFamily="18" charset="0"/>
              </a:rPr>
              <a:t>Synthetic antioxidants:</a:t>
            </a:r>
            <a:r>
              <a:rPr lang="en-US" dirty="0">
                <a:latin typeface="Times New Roman" panose="02020603050405020304" pitchFamily="18" charset="0"/>
                <a:cs typeface="Times New Roman" panose="02020603050405020304" pitchFamily="18" charset="0"/>
              </a:rPr>
              <a:t> These are artificially produced antioxidants which include butylated </a:t>
            </a:r>
            <a:r>
              <a:rPr lang="en-US" dirty="0" err="1">
                <a:latin typeface="Times New Roman" panose="02020603050405020304" pitchFamily="18" charset="0"/>
                <a:cs typeface="Times New Roman" panose="02020603050405020304" pitchFamily="18" charset="0"/>
              </a:rPr>
              <a:t>hydroxyanisole</a:t>
            </a:r>
            <a:r>
              <a:rPr lang="en-US" dirty="0">
                <a:latin typeface="Times New Roman" panose="02020603050405020304" pitchFamily="18" charset="0"/>
                <a:cs typeface="Times New Roman" panose="02020603050405020304" pitchFamily="18" charset="0"/>
              </a:rPr>
              <a:t> (BHA), butylated </a:t>
            </a:r>
            <a:r>
              <a:rPr lang="en-US" dirty="0" err="1">
                <a:latin typeface="Times New Roman" panose="02020603050405020304" pitchFamily="18" charset="0"/>
                <a:cs typeface="Times New Roman" panose="02020603050405020304" pitchFamily="18" charset="0"/>
              </a:rPr>
              <a:t>hydroxytoluene</a:t>
            </a:r>
            <a:r>
              <a:rPr lang="en-US" dirty="0">
                <a:latin typeface="Times New Roman" panose="02020603050405020304" pitchFamily="18" charset="0"/>
                <a:cs typeface="Times New Roman" panose="02020603050405020304" pitchFamily="18" charset="0"/>
              </a:rPr>
              <a:t> (BHT), and </a:t>
            </a:r>
            <a:r>
              <a:rPr lang="en-US" dirty="0" err="1">
                <a:latin typeface="Times New Roman" panose="02020603050405020304" pitchFamily="18" charset="0"/>
                <a:cs typeface="Times New Roman" panose="02020603050405020304" pitchFamily="18" charset="0"/>
              </a:rPr>
              <a:t>ethoxyquin</a:t>
            </a:r>
            <a:r>
              <a:rPr lang="en-US" dirty="0">
                <a:latin typeface="Times New Roman" panose="02020603050405020304" pitchFamily="18" charset="0"/>
                <a:cs typeface="Times New Roman" panose="02020603050405020304" pitchFamily="18" charset="0"/>
              </a:rPr>
              <a:t> (EQ) which are commonly used in animal feed to prevent oxidative rancidity (Hafez and </a:t>
            </a:r>
            <a:r>
              <a:rPr lang="en-US" dirty="0" err="1">
                <a:latin typeface="Times New Roman" panose="02020603050405020304" pitchFamily="18" charset="0"/>
                <a:cs typeface="Times New Roman" panose="02020603050405020304" pitchFamily="18" charset="0"/>
              </a:rPr>
              <a:t>Attia</a:t>
            </a:r>
            <a:r>
              <a:rPr lang="en-US" dirty="0">
                <a:latin typeface="Times New Roman" panose="02020603050405020304" pitchFamily="18" charset="0"/>
                <a:cs typeface="Times New Roman" panose="02020603050405020304" pitchFamily="18" charset="0"/>
              </a:rPr>
              <a:t>, 2017).</a:t>
            </a:r>
          </a:p>
          <a:p>
            <a:pPr lvl="0" algn="just"/>
            <a:r>
              <a:rPr lang="en-US" b="1" dirty="0">
                <a:latin typeface="Times New Roman" panose="02020603050405020304" pitchFamily="18" charset="0"/>
                <a:cs typeface="Times New Roman" panose="02020603050405020304" pitchFamily="18" charset="0"/>
              </a:rPr>
              <a:t>Plant-derived antioxidants:</a:t>
            </a:r>
            <a:r>
              <a:rPr lang="en-US" dirty="0">
                <a:latin typeface="Times New Roman" panose="02020603050405020304" pitchFamily="18" charset="0"/>
                <a:cs typeface="Times New Roman" panose="02020603050405020304" pitchFamily="18" charset="0"/>
              </a:rPr>
              <a:t> These are obtained from plant extracts that are rich in phenolic compounds, flavonoids, and polyphenols. Examples include grape seed extract, green tea extract, and rosemary extract (</a:t>
            </a:r>
            <a:r>
              <a:rPr lang="en-US" dirty="0" err="1">
                <a:latin typeface="Times New Roman" panose="02020603050405020304" pitchFamily="18" charset="0"/>
                <a:cs typeface="Times New Roman" panose="02020603050405020304" pitchFamily="18" charset="0"/>
              </a:rPr>
              <a:t>Halliwell</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Gutteridge</a:t>
            </a:r>
            <a:r>
              <a:rPr lang="en-US" dirty="0">
                <a:latin typeface="Times New Roman" panose="02020603050405020304" pitchFamily="18" charset="0"/>
                <a:cs typeface="Times New Roman" panose="02020603050405020304" pitchFamily="18" charset="0"/>
              </a:rPr>
              <a:t>, 2015)</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26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GROWTH RATE</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152517"/>
          </a:xfrm>
        </p:spPr>
        <p:txBody>
          <a:bodyPr rtlCol="0">
            <a:noAutofit/>
          </a:bodyPr>
          <a:lstStyle/>
          <a:p>
            <a:pPr marL="0" lvl="0" indent="0" algn="just">
              <a:lnSpc>
                <a:spcPct val="150000"/>
              </a:lnSpc>
              <a:buNone/>
            </a:pPr>
            <a:r>
              <a:rPr lang="en-US" sz="2000" dirty="0">
                <a:latin typeface="Times New Roman" panose="02020603050405020304" pitchFamily="18" charset="0"/>
                <a:cs typeface="Times New Roman" panose="02020603050405020304" pitchFamily="18" charset="0"/>
              </a:rPr>
              <a:t>Antioxidants are essential components of animal diets that are involved in the regulation of various physiological processes. Antioxidants are known to improve growth rates in animals by combating oxidative stress, which is a state of imbalance between the production of reactive oxygen species (ROS) and antioxidant defenses. Oxidative stress can lead to the damage of various cellular components, including DNA, proteins, and lipids, which can impair metabolic and physiological functions, as well as the immune system. Several studies have indicated that antioxidants play a crucial role in improving growth rate in animal nutrition. For instance, a study by Liu </a:t>
            </a:r>
            <a:r>
              <a:rPr lang="en-US" sz="2000" i="1" dirty="0">
                <a:latin typeface="Times New Roman" panose="02020603050405020304" pitchFamily="18" charset="0"/>
                <a:cs typeface="Times New Roman" panose="02020603050405020304" pitchFamily="18" charset="0"/>
              </a:rPr>
              <a:t>et al., </a:t>
            </a:r>
            <a:r>
              <a:rPr lang="en-US" sz="2000" dirty="0">
                <a:latin typeface="Times New Roman" panose="02020603050405020304" pitchFamily="18" charset="0"/>
                <a:cs typeface="Times New Roman" panose="02020603050405020304" pitchFamily="18" charset="0"/>
              </a:rPr>
              <a:t>(2017) investigated the effects of dietary supplementation of vitamin E and selenium on the growth performance of broiler chickens. The study found that dietary vitamin E and selenium supplementation significantly improved the growth rate and feed conversion ratio of broiler </a:t>
            </a:r>
            <a:r>
              <a:rPr lang="en-US" sz="2000" dirty="0" smtClean="0">
                <a:latin typeface="Times New Roman" panose="02020603050405020304" pitchFamily="18" charset="0"/>
                <a:cs typeface="Times New Roman" panose="02020603050405020304" pitchFamily="18" charset="0"/>
              </a:rPr>
              <a:t>chickens and Zhang </a:t>
            </a:r>
            <a:r>
              <a:rPr lang="en-US" sz="2000" i="1" dirty="0" smtClean="0">
                <a:latin typeface="Times New Roman" panose="02020603050405020304" pitchFamily="18" charset="0"/>
                <a:cs typeface="Times New Roman" panose="02020603050405020304" pitchFamily="18" charset="0"/>
              </a:rPr>
              <a:t>et al., (</a:t>
            </a:r>
            <a:r>
              <a:rPr lang="en-US" sz="2000" dirty="0" smtClean="0">
                <a:latin typeface="Times New Roman" panose="02020603050405020304" pitchFamily="18" charset="0"/>
                <a:cs typeface="Times New Roman" panose="02020603050405020304" pitchFamily="18" charset="0"/>
              </a:rPr>
              <a:t>2019</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concurred</a:t>
            </a:r>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011689"/>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5809" y="709640"/>
            <a:ext cx="11020381" cy="3441446"/>
          </a:xfrm>
          <a:prstGeom prst="rect">
            <a:avLst/>
          </a:prstGeom>
        </p:spPr>
      </p:pic>
      <p:sp>
        <p:nvSpPr>
          <p:cNvPr id="5" name="Title 4"/>
          <p:cNvSpPr>
            <a:spLocks noGrp="1"/>
          </p:cNvSpPr>
          <p:nvPr>
            <p:ph type="title"/>
          </p:nvPr>
        </p:nvSpPr>
        <p:spPr>
          <a:xfrm>
            <a:off x="585809" y="4151086"/>
            <a:ext cx="10515600" cy="369888"/>
          </a:xfrm>
        </p:spPr>
        <p:txBody>
          <a:bodyPr>
            <a:normAutofit fontScale="90000"/>
          </a:bodyPr>
          <a:lstStyle/>
          <a:p>
            <a:r>
              <a:rPr lang="en-US" b="1" i="1" dirty="0" smtClean="0">
                <a:latin typeface="Times New Roman" panose="02020603050405020304" pitchFamily="18" charset="0"/>
                <a:cs typeface="Times New Roman" panose="02020603050405020304" pitchFamily="18" charset="0"/>
              </a:rPr>
              <a:t>Source: </a:t>
            </a:r>
            <a:r>
              <a:rPr lang="en-US" b="1" i="1" dirty="0">
                <a:latin typeface="Times New Roman" panose="02020603050405020304" pitchFamily="18" charset="0"/>
                <a:cs typeface="Times New Roman" panose="02020603050405020304" pitchFamily="18" charset="0"/>
              </a:rPr>
              <a:t>Liu et al., (2017) </a:t>
            </a:r>
          </a:p>
        </p:txBody>
      </p:sp>
    </p:spTree>
    <p:extLst>
      <p:ext uri="{BB962C8B-B14F-4D97-AF65-F5344CB8AC3E}">
        <p14:creationId xmlns:p14="http://schemas.microsoft.com/office/powerpoint/2010/main" val="237696180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157163"/>
            <a:ext cx="10515600" cy="579437"/>
          </a:xfrm>
        </p:spPr>
        <p:txBody>
          <a:bodyPr>
            <a:normAutofit/>
          </a:bodyPr>
          <a:lstStyle/>
          <a:p>
            <a:pPr algn="ctr">
              <a:lnSpc>
                <a:spcPct val="100000"/>
              </a:lnSpc>
              <a:defRPr/>
            </a:pPr>
            <a:r>
              <a:rPr lang="en-US" sz="2800" b="1" dirty="0" smtClean="0">
                <a:latin typeface="Times New Roman" panose="02020603050405020304" pitchFamily="18" charset="0"/>
                <a:cs typeface="Times New Roman" panose="02020603050405020304" pitchFamily="18" charset="0"/>
              </a:rPr>
              <a:t>ROLES OF ANTIOXIDANTS ON ANIMALS’ MEAT QUALITY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19099"/>
            <a:ext cx="11125200" cy="5659501"/>
          </a:xfrm>
        </p:spPr>
        <p:txBody>
          <a:bodyPr rtlCol="0">
            <a:noAutofit/>
          </a:bodyPr>
          <a:lstStyle/>
          <a:p>
            <a:pPr marL="0" lvl="0" indent="0" algn="just">
              <a:lnSpc>
                <a:spcPct val="150000"/>
              </a:lnSpc>
              <a:buNone/>
            </a:pPr>
            <a:r>
              <a:rPr lang="en-US" sz="2400" dirty="0">
                <a:latin typeface="Times New Roman" panose="02020603050405020304" pitchFamily="18" charset="0"/>
                <a:cs typeface="Times New Roman" panose="02020603050405020304" pitchFamily="18" charset="0"/>
              </a:rPr>
              <a:t>In the context of animal nutrition, antioxidants are used to prevent the formation of undesirable substances that can cause deterioration of meat quality. Numerous studies have investigated the effect of antioxidants on meat quality, with many showing significant improvements in various aspects of meat quality. </a:t>
            </a:r>
            <a:r>
              <a:rPr lang="en-US" dirty="0">
                <a:latin typeface="Times New Roman" panose="02020603050405020304" pitchFamily="18" charset="0"/>
                <a:cs typeface="Times New Roman" panose="02020603050405020304" pitchFamily="18" charset="0"/>
              </a:rPr>
              <a:t>A study conducted by Jo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(2018) investigated the effect of green tea extract on the quality of pork. The study found that green tea extract improved meat sensory properties, including tenderness, juiciness, and </a:t>
            </a:r>
            <a:r>
              <a:rPr lang="en-US" dirty="0" smtClean="0">
                <a:latin typeface="Times New Roman" panose="02020603050405020304" pitchFamily="18" charset="0"/>
                <a:cs typeface="Times New Roman" panose="02020603050405020304" pitchFamily="18" charset="0"/>
              </a:rPr>
              <a:t>flavor by enhancing oxidative stability.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058510"/>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5162" y="571273"/>
            <a:ext cx="10515600" cy="369888"/>
          </a:xfrm>
        </p:spPr>
        <p:txBody>
          <a:bodyPr>
            <a:noAutofit/>
          </a:bodyPr>
          <a:lstStyle/>
          <a:p>
            <a:r>
              <a:rPr lang="en-US" sz="2400" b="1" dirty="0" smtClean="0">
                <a:latin typeface="Times New Roman" panose="02020603050405020304" pitchFamily="18" charset="0"/>
                <a:cs typeface="Times New Roman" panose="02020603050405020304" pitchFamily="18" charset="0"/>
              </a:rPr>
              <a:t>Table 2: Effect of meat quality </a:t>
            </a:r>
            <a:r>
              <a:rPr lang="en-US" sz="2400" b="1" dirty="0" smtClean="0">
                <a:latin typeface="Times New Roman" panose="02020603050405020304" pitchFamily="18" charset="0"/>
                <a:cs typeface="Times New Roman" panose="02020603050405020304" pitchFamily="18" charset="0"/>
              </a:rPr>
              <a:t>of pigs fed diet supplemented with green tea extract (antioxidant) </a:t>
            </a:r>
            <a:r>
              <a:rPr lang="en-US" sz="2400" b="1" dirty="0" smtClean="0">
                <a:latin typeface="Times New Roman" panose="02020603050405020304" pitchFamily="18" charset="0"/>
                <a:cs typeface="Times New Roman" panose="02020603050405020304" pitchFamily="18" charset="0"/>
              </a:rPr>
              <a:t>Source</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Jo </a:t>
            </a:r>
            <a:r>
              <a:rPr lang="en-US" sz="2400" b="1" i="1" dirty="0">
                <a:latin typeface="Times New Roman" panose="02020603050405020304" pitchFamily="18" charset="0"/>
                <a:cs typeface="Times New Roman" panose="02020603050405020304" pitchFamily="18" charset="0"/>
              </a:rPr>
              <a:t>et al</a:t>
            </a:r>
            <a:r>
              <a:rPr lang="en-US" sz="2400" b="1" dirty="0">
                <a:latin typeface="Times New Roman" panose="02020603050405020304" pitchFamily="18" charset="0"/>
                <a:cs typeface="Times New Roman" panose="02020603050405020304" pitchFamily="18" charset="0"/>
              </a:rPr>
              <a:t>., (2018</a:t>
            </a:r>
            <a:r>
              <a:rPr lang="en-US" sz="2400"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6982" b="2233"/>
          <a:stretch/>
        </p:blipFill>
        <p:spPr>
          <a:xfrm>
            <a:off x="558799" y="1206500"/>
            <a:ext cx="10381963" cy="4940074"/>
          </a:xfrm>
          <a:prstGeom prst="rect">
            <a:avLst/>
          </a:prstGeom>
        </p:spPr>
      </p:pic>
    </p:spTree>
    <p:extLst>
      <p:ext uri="{BB962C8B-B14F-4D97-AF65-F5344CB8AC3E}">
        <p14:creationId xmlns:p14="http://schemas.microsoft.com/office/powerpoint/2010/main" val="331309386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1972</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SUMMARY</vt:lpstr>
      <vt:lpstr>INTRODUCTION</vt:lpstr>
      <vt:lpstr>OBJECTIVES OF THE STUDY</vt:lpstr>
      <vt:lpstr>CLASSES OF ANTIOXIDANT</vt:lpstr>
      <vt:lpstr>ROLES OF ANTIOXIDANTS ON ANIMALS’ GROWTH RATE</vt:lpstr>
      <vt:lpstr>Source: Liu et al., (2017) </vt:lpstr>
      <vt:lpstr>ROLES OF ANTIOXIDANTS ON ANIMALS’ MEAT QUALITY</vt:lpstr>
      <vt:lpstr>Table 2: Effect of meat quality of pigs fed diet supplemented with green tea extract (antioxidant) Source: Jo et al., (2018) </vt:lpstr>
      <vt:lpstr>ROLES OF ANTIOXIDANTS ON EGG QUALITY</vt:lpstr>
      <vt:lpstr>Table 3: Effect of Vitamin E (antioxidant) on egg quality o laying hens  Source: Zhang et al., (2018) </vt:lpstr>
      <vt:lpstr>ROLES OF ANTIOXIDANTS ON ANIMALS’ REPRODUCTIVE HEALTH</vt:lpstr>
      <vt:lpstr>ROLES OF ANTIOXIDANTS ON ANIMALS’ IMMUNITY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34</cp:revision>
  <dcterms:created xsi:type="dcterms:W3CDTF">2023-06-23T21:48:16Z</dcterms:created>
  <dcterms:modified xsi:type="dcterms:W3CDTF">2023-06-27T20:31:19Z</dcterms:modified>
</cp:coreProperties>
</file>