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59" r:id="rId5"/>
    <p:sldId id="260" r:id="rId6"/>
    <p:sldId id="264" r:id="rId7"/>
    <p:sldId id="270" r:id="rId8"/>
    <p:sldId id="261" r:id="rId9"/>
    <p:sldId id="271" r:id="rId10"/>
    <p:sldId id="272" r:id="rId11"/>
    <p:sldId id="265" r:id="rId12"/>
    <p:sldId id="273"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566682-6F72-4C5B-AF7B-9B6D344F0F8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16680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66682-6F72-4C5B-AF7B-9B6D344F0F8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213543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66682-6F72-4C5B-AF7B-9B6D344F0F8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171237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66682-6F72-4C5B-AF7B-9B6D344F0F8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318339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566682-6F72-4C5B-AF7B-9B6D344F0F8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391686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566682-6F72-4C5B-AF7B-9B6D344F0F8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347915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566682-6F72-4C5B-AF7B-9B6D344F0F8B}"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302540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66682-6F72-4C5B-AF7B-9B6D344F0F8B}"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377110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66682-6F72-4C5B-AF7B-9B6D344F0F8B}"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114188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566682-6F72-4C5B-AF7B-9B6D344F0F8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158058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566682-6F72-4C5B-AF7B-9B6D344F0F8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2D35D-8403-47BE-8222-F19E25D1FE45}" type="slidenum">
              <a:rPr lang="en-US" smtClean="0"/>
              <a:t>‹#›</a:t>
            </a:fld>
            <a:endParaRPr lang="en-US"/>
          </a:p>
        </p:txBody>
      </p:sp>
    </p:spTree>
    <p:extLst>
      <p:ext uri="{BB962C8B-B14F-4D97-AF65-F5344CB8AC3E}">
        <p14:creationId xmlns:p14="http://schemas.microsoft.com/office/powerpoint/2010/main" val="403804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66682-6F72-4C5B-AF7B-9B6D344F0F8B}"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2D35D-8403-47BE-8222-F19E25D1FE45}" type="slidenum">
              <a:rPr lang="en-US" smtClean="0"/>
              <a:t>‹#›</a:t>
            </a:fld>
            <a:endParaRPr lang="en-US"/>
          </a:p>
        </p:txBody>
      </p:sp>
    </p:spTree>
    <p:extLst>
      <p:ext uri="{BB962C8B-B14F-4D97-AF65-F5344CB8AC3E}">
        <p14:creationId xmlns:p14="http://schemas.microsoft.com/office/powerpoint/2010/main" val="381404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186" y="155652"/>
            <a:ext cx="11055413" cy="6494085"/>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RESEARCH PROPOSAL</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ON THE TOPIC:</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DRINKING WATER QUALITY, SANITATION AND HYGIENE IN SELECTED PRIMARY SCHOOLS IN AKWA IBOM STATE, NIGERIA.</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WRITTEN BY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JEREMIAH, ANIEBIET THOMPSON</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21/PG/AG/EHM/003</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SUBMITTED TO</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CENTER FOR WETLANDS, ENVIRONMENTAL HEALTH AND WASTE MANAGEMENT</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FACULTY OF AGRICULTURE</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UNIVERSITY OF UYO</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AKWA IBOM STATE</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r"/>
            <a:r>
              <a:rPr lang="en-US" b="1" dirty="0" smtClean="0">
                <a:latin typeface="Times New Roman" panose="02020603050405020304" pitchFamily="18" charset="0"/>
                <a:cs typeface="Times New Roman" panose="02020603050405020304" pitchFamily="18" charset="0"/>
              </a:rPr>
              <a:t>JANAURY, </a:t>
            </a:r>
            <a:r>
              <a:rPr lang="en-US" b="1" dirty="0">
                <a:latin typeface="Times New Roman" panose="02020603050405020304" pitchFamily="18" charset="0"/>
                <a:cs typeface="Times New Roman" panose="02020603050405020304" pitchFamily="18" charset="0"/>
              </a:rPr>
              <a:t>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1668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6" y="212516"/>
            <a:ext cx="11125200" cy="6437665"/>
          </a:xfrm>
        </p:spPr>
        <p:txBody>
          <a:bodyPr rtlCol="0">
            <a:noAutofit/>
          </a:bodyPr>
          <a:lstStyle/>
          <a:p>
            <a:pPr algn="just"/>
            <a:r>
              <a:rPr lang="en-US" sz="2000" dirty="0">
                <a:latin typeface="Times New Roman" panose="02020603050405020304" pitchFamily="18" charset="0"/>
                <a:cs typeface="Times New Roman" panose="02020603050405020304" pitchFamily="18" charset="0"/>
              </a:rPr>
              <a:t>The average daily intake (ADI) in mg/L/day will be calculated using Equation (2</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Proshad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et al</a:t>
            </a:r>
            <a:r>
              <a:rPr lang="en-US" sz="2000" dirty="0">
                <a:latin typeface="Times New Roman" panose="02020603050405020304" pitchFamily="18" charset="0"/>
                <a:cs typeface="Times New Roman" panose="02020603050405020304" pitchFamily="18" charset="0"/>
              </a:rPr>
              <a:t>. 2017); </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where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baseline="-25000" dirty="0" err="1">
                <a:latin typeface="Times New Roman" panose="02020603050405020304" pitchFamily="18" charset="0"/>
                <a:cs typeface="Times New Roman" panose="02020603050405020304" pitchFamily="18" charset="0"/>
              </a:rPr>
              <a:t>water</a:t>
            </a:r>
            <a:r>
              <a:rPr lang="en-US" sz="2000" dirty="0">
                <a:latin typeface="Times New Roman" panose="02020603050405020304" pitchFamily="18" charset="0"/>
                <a:cs typeface="Times New Roman" panose="02020603050405020304" pitchFamily="18" charset="0"/>
              </a:rPr>
              <a:t> indicates As concentration in a sample of water (mg/L), </a:t>
            </a:r>
            <a:r>
              <a:rPr lang="en-US" sz="2000" dirty="0" err="1">
                <a:latin typeface="Times New Roman" panose="02020603050405020304" pitchFamily="18" charset="0"/>
                <a:cs typeface="Times New Roman" panose="02020603050405020304" pitchFamily="18" charset="0"/>
              </a:rPr>
              <a:t>IRwater</a:t>
            </a:r>
            <a:r>
              <a:rPr lang="en-US" sz="2000" dirty="0">
                <a:latin typeface="Times New Roman" panose="02020603050405020304" pitchFamily="18" charset="0"/>
                <a:cs typeface="Times New Roman" panose="02020603050405020304" pitchFamily="18" charset="0"/>
              </a:rPr>
              <a:t> is the water ingestion rate (1.6 L/day for children), EF is the exposure frequency (365 days/year), ED is the exposure duration (12 years for children), AT is the average age time (4,830 days for children), and BW is the body weight (30 kg for children). Notably, this will act as a guide to our conclusion;</a:t>
            </a:r>
          </a:p>
          <a:p>
            <a:pPr marL="0" indent="0" algn="just">
              <a:buNone/>
            </a:pPr>
            <a:r>
              <a:rPr lang="en-US" sz="2000" dirty="0">
                <a:latin typeface="Times New Roman" panose="02020603050405020304" pitchFamily="18" charset="0"/>
                <a:cs typeface="Times New Roman" panose="02020603050405020304" pitchFamily="18" charset="0"/>
              </a:rPr>
              <a:t>If the HQ is &lt;1, no adverse health effects are expected as a result of exposure. </a:t>
            </a:r>
          </a:p>
          <a:p>
            <a:pPr marL="0" indent="0" algn="just">
              <a:buNone/>
            </a:pPr>
            <a:r>
              <a:rPr lang="en-US" sz="2000" dirty="0">
                <a:latin typeface="Times New Roman" panose="02020603050405020304" pitchFamily="18" charset="0"/>
                <a:cs typeface="Times New Roman" panose="02020603050405020304" pitchFamily="18" charset="0"/>
              </a:rPr>
              <a:t>If the HQ&gt;1, adverse health effects are possible (USEPA. 2011</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target carcinogenic risks (CR) derived from the intake of As will be calculated using Equation (3) (</a:t>
            </a:r>
            <a:r>
              <a:rPr lang="en-US" sz="2000" dirty="0" err="1">
                <a:latin typeface="Times New Roman" panose="02020603050405020304" pitchFamily="18" charset="0"/>
                <a:cs typeface="Times New Roman" panose="02020603050405020304" pitchFamily="18" charset="0"/>
              </a:rPr>
              <a:t>Proshad</a:t>
            </a:r>
            <a:r>
              <a:rPr lang="en-US" sz="2000" dirty="0">
                <a:latin typeface="Times New Roman" panose="02020603050405020304" pitchFamily="18" charset="0"/>
                <a:cs typeface="Times New Roman" panose="02020603050405020304" pitchFamily="18" charset="0"/>
              </a:rPr>
              <a:t>, 2017</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where, SF is the oral slope factor. The oral slope factor (SF) for As is 1.5 mg/L/day. In order to estimate carcinogenic risk, it will be suggested that people in the study area are dependent on groundwater for their drinking and other domestic purposes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grpSp>
        <p:nvGrpSpPr>
          <p:cNvPr id="4" name="Group 4"/>
          <p:cNvGrpSpPr>
            <a:grpSpLocks noChangeAspect="1"/>
          </p:cNvGrpSpPr>
          <p:nvPr/>
        </p:nvGrpSpPr>
        <p:grpSpPr bwMode="auto">
          <a:xfrm>
            <a:off x="2317462" y="683058"/>
            <a:ext cx="5157788" cy="701675"/>
            <a:chOff x="1486" y="727"/>
            <a:chExt cx="3249" cy="442"/>
          </a:xfrm>
        </p:grpSpPr>
        <p:sp>
          <p:nvSpPr>
            <p:cNvPr id="5" name="AutoShape 3"/>
            <p:cNvSpPr>
              <a:spLocks noChangeAspect="1" noChangeArrowheads="1" noTextEdit="1"/>
            </p:cNvSpPr>
            <p:nvPr/>
          </p:nvSpPr>
          <p:spPr bwMode="auto">
            <a:xfrm>
              <a:off x="1486" y="727"/>
              <a:ext cx="324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 y="727"/>
              <a:ext cx="325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p:cNvPicPr>
            <a:picLocks noChangeAspect="1"/>
          </p:cNvPicPr>
          <p:nvPr/>
        </p:nvPicPr>
        <p:blipFill>
          <a:blip r:embed="rId3"/>
          <a:stretch>
            <a:fillRect/>
          </a:stretch>
        </p:blipFill>
        <p:spPr>
          <a:xfrm>
            <a:off x="2468706" y="4253346"/>
            <a:ext cx="6282225" cy="1064202"/>
          </a:xfrm>
          <a:prstGeom prst="rect">
            <a:avLst/>
          </a:prstGeom>
        </p:spPr>
      </p:pic>
    </p:spTree>
    <p:extLst>
      <p:ext uri="{BB962C8B-B14F-4D97-AF65-F5344CB8AC3E}">
        <p14:creationId xmlns:p14="http://schemas.microsoft.com/office/powerpoint/2010/main" val="819631937"/>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415862"/>
            <a:ext cx="10515600" cy="503237"/>
          </a:xfrm>
        </p:spPr>
        <p:txBody>
          <a:bodyPr>
            <a:noAutofit/>
          </a:bodyPr>
          <a:lstStyle/>
          <a:p>
            <a:pPr algn="ctr"/>
            <a:r>
              <a:rPr lang="en-US" sz="4000" b="1" dirty="0">
                <a:latin typeface="Times New Roman" panose="02020603050405020304" pitchFamily="18" charset="0"/>
                <a:cs typeface="Times New Roman" panose="02020603050405020304" pitchFamily="18" charset="0"/>
              </a:rPr>
              <a:t>Data Analysis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418201"/>
          </a:xfrm>
        </p:spPr>
        <p:txBody>
          <a:bodyPr rtlCol="0">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Multivariate statistical analysis methods in terms of the Pearson’s correlation analysis and the principal component analysis (PCA) will be applied to evaluate the inter-relationship among water quality parameters and interpret the potential sources of contaminants. Statistical analyses will be carried out using the statistical package SPSS 24.0 (SPSS, USA).</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097732"/>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83673" y="704349"/>
            <a:ext cx="9712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QUESTIONAIRE USED FOR THE RESEARCH</a:t>
            </a:r>
            <a:endParaRPr kumimoji="0" lang="en-US" altLang="en-US" sz="2400" b="0" i="0" u="none" strike="noStrike" cap="none" normalizeH="0" baseline="0" dirty="0" smtClean="0">
              <a:ln>
                <a:noFill/>
              </a:ln>
              <a:solidFill>
                <a:schemeClr val="tx1"/>
              </a:solidFill>
              <a:effectLst/>
            </a:endParaRPr>
          </a:p>
        </p:txBody>
      </p:sp>
      <p:sp>
        <p:nvSpPr>
          <p:cNvPr id="6" name="Content Placeholder 5"/>
          <p:cNvSpPr>
            <a:spLocks noGrp="1"/>
          </p:cNvSpPr>
          <p:nvPr>
            <p:ph idx="1"/>
          </p:nvPr>
        </p:nvSpPr>
        <p:spPr>
          <a:xfrm>
            <a:off x="838200" y="1299153"/>
            <a:ext cx="10515600" cy="4351338"/>
          </a:xfrm>
        </p:spPr>
        <p:txBody>
          <a:bodyPr>
            <a:normAutofit fontScale="92500"/>
          </a:bodyPr>
          <a:lstStyle/>
          <a:p>
            <a:pPr marL="0" lvl="0" indent="0" algn="ctr" eaLnBrk="0" fontAlgn="base" hangingPunct="0">
              <a:lnSpc>
                <a:spcPct val="100000"/>
              </a:lnSpc>
              <a:spcBef>
                <a:spcPct val="0"/>
              </a:spcBef>
              <a:spcAft>
                <a:spcPct val="0"/>
              </a:spcAft>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SECTION A: Basic School Related </a:t>
            </a: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Information</a:t>
            </a:r>
          </a:p>
          <a:p>
            <a:pPr marL="0" lvl="0" indent="0" eaLnBrk="0" fontAlgn="base" hangingPunct="0">
              <a:lnSpc>
                <a:spcPct val="100000"/>
              </a:lnSpc>
              <a:spcBef>
                <a:spcPct val="0"/>
              </a:spcBef>
              <a:spcAft>
                <a:spcPct val="0"/>
              </a:spcAft>
              <a:buNone/>
            </a:pPr>
            <a:endParaRPr lang="en-US" altLang="en-US" sz="2000" dirty="0"/>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Please fill as appropriate</a:t>
            </a:r>
            <a:endParaRPr lang="en-US" altLang="en-US" sz="2000" dirty="0"/>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ea typeface="Calibri" panose="020F0502020204030204" pitchFamily="34" charset="0"/>
                <a:cs typeface="Times New Roman" panose="02020603050405020304" pitchFamily="18" charset="0"/>
              </a:rPr>
              <a:t>Location of the school</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dirty="0"/>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Type of school </a:t>
            </a:r>
            <a:r>
              <a:rPr lang="en-US" altLang="en-US" dirty="0" smtClean="0">
                <a:latin typeface="Times New Roman" panose="02020603050405020304" pitchFamily="18" charset="0"/>
                <a:cs typeface="Times New Roman" panose="02020603050405020304" pitchFamily="18" charset="0"/>
              </a:rPr>
              <a:t>ownership……………………………………………………..</a:t>
            </a:r>
            <a:endParaRPr lang="en-US" altLang="en-US" sz="2000" dirty="0"/>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Education Level of the school ………………………………………………..</a:t>
            </a:r>
            <a:endParaRPr lang="en-US" altLang="en-US" sz="2000" dirty="0"/>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Numbers of Students ……………………………………………………….</a:t>
            </a:r>
            <a:endParaRPr lang="en-US" altLang="en-US" sz="2000" dirty="0"/>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Numbers of Teachers </a:t>
            </a:r>
            <a:r>
              <a:rPr lang="en-US" altLang="en-US" dirty="0" smtClean="0">
                <a:latin typeface="Times New Roman" panose="02020603050405020304" pitchFamily="18" charset="0"/>
                <a:cs typeface="Times New Roman" panose="02020603050405020304" pitchFamily="18" charset="0"/>
              </a:rPr>
              <a:t>……………………………………………………….</a:t>
            </a:r>
            <a:endParaRPr lang="en-US" altLang="en-US" sz="2000" dirty="0"/>
          </a:p>
          <a:p>
            <a:pPr marL="0" indent="0">
              <a:buNone/>
            </a:pPr>
            <a:endParaRPr lang="en-US" dirty="0"/>
          </a:p>
        </p:txBody>
      </p:sp>
    </p:spTree>
    <p:extLst>
      <p:ext uri="{BB962C8B-B14F-4D97-AF65-F5344CB8AC3E}">
        <p14:creationId xmlns:p14="http://schemas.microsoft.com/office/powerpoint/2010/main" val="910014992"/>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48322155"/>
              </p:ext>
            </p:extLst>
          </p:nvPr>
        </p:nvGraphicFramePr>
        <p:xfrm>
          <a:off x="1468582" y="536028"/>
          <a:ext cx="9850581" cy="6037162"/>
        </p:xfrm>
        <a:graphic>
          <a:graphicData uri="http://schemas.openxmlformats.org/drawingml/2006/table">
            <a:tbl>
              <a:tblPr firstRow="1" firstCol="1" bandRow="1">
                <a:tableStyleId>{5C22544A-7EE6-4342-B048-85BDC9FD1C3A}</a:tableStyleId>
              </a:tblPr>
              <a:tblGrid>
                <a:gridCol w="1317935">
                  <a:extLst>
                    <a:ext uri="{9D8B030D-6E8A-4147-A177-3AD203B41FA5}">
                      <a16:colId xmlns:a16="http://schemas.microsoft.com/office/drawing/2014/main" val="368110222"/>
                    </a:ext>
                  </a:extLst>
                </a:gridCol>
                <a:gridCol w="5046598">
                  <a:extLst>
                    <a:ext uri="{9D8B030D-6E8A-4147-A177-3AD203B41FA5}">
                      <a16:colId xmlns:a16="http://schemas.microsoft.com/office/drawing/2014/main" val="3931680813"/>
                    </a:ext>
                  </a:extLst>
                </a:gridCol>
                <a:gridCol w="3486048">
                  <a:extLst>
                    <a:ext uri="{9D8B030D-6E8A-4147-A177-3AD203B41FA5}">
                      <a16:colId xmlns:a16="http://schemas.microsoft.com/office/drawing/2014/main" val="2938053926"/>
                    </a:ext>
                  </a:extLst>
                </a:gridCol>
              </a:tblGrid>
              <a:tr h="181321">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S/N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Basic Sanitation Questions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Ratings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7047468"/>
                  </a:ext>
                </a:extLst>
              </a:tr>
              <a:tr h="330910">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Are there handwashing facilities at school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Yes - 1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019622"/>
                  </a:ext>
                </a:extLst>
              </a:tr>
              <a:tr h="827274">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What is the type of toilet available?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 toilet latrine – 0</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Flush - 1</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Pit latrine with slab - 2</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Pit latrine without a slab -3</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0829406"/>
                  </a:ext>
                </a:extLst>
              </a:tr>
              <a:tr h="242949">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How many toilets are usable at the time of survey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3513525"/>
                  </a:ext>
                </a:extLst>
              </a:tr>
              <a:tr h="330910">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Are there separation toilets for males and females (boys and girls)?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Yes - 1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3283877"/>
                  </a:ext>
                </a:extLst>
              </a:tr>
              <a:tr h="364421">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Are there soap and water at the toilets or it's premises?</a:t>
                      </a:r>
                    </a:p>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Yes - 1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6288108"/>
                  </a:ext>
                </a:extLst>
              </a:tr>
              <a:tr h="496365">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How are the toilets?</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Clean - 1</a:t>
                      </a:r>
                    </a:p>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Somewhat clean - 2</a:t>
                      </a:r>
                    </a:p>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Not Clean - 3</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8927471"/>
                  </a:ext>
                </a:extLst>
              </a:tr>
              <a:tr h="330910">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Are there separation of toilets for staff and students?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Yes - 1</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8844973"/>
                  </a:ext>
                </a:extLst>
              </a:tr>
              <a:tr h="496365">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Number of persons per toilet</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25 persons/toilet - 1</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40 persons / toilet - 2</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&gt;40 persons/ toilet -3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4198413"/>
                  </a:ext>
                </a:extLst>
              </a:tr>
              <a:tr h="330910">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Are toilets covered from the side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Yes - 1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7049956"/>
                  </a:ext>
                </a:extLst>
              </a:tr>
              <a:tr h="330910">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Are the toilets covered from the roof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Yes - 1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4693582"/>
                  </a:ext>
                </a:extLst>
              </a:tr>
              <a:tr h="496365">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What is the nature of the school compound?</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Clean - 1</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Not clean - 2</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 </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5741902"/>
                  </a:ext>
                </a:extLst>
              </a:tr>
              <a:tr h="330910">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Are there visible excreta (feces) in the premises?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Yes - 1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0612819"/>
                  </a:ext>
                </a:extLst>
              </a:tr>
              <a:tr h="330910">
                <a:tc>
                  <a:txBody>
                    <a:bodyPr/>
                    <a:lstStyle/>
                    <a:p>
                      <a:pPr marL="0" marR="0">
                        <a:lnSpc>
                          <a:spcPct val="105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Is there anybody defecating in the field at the time of the survey?</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No – 0</a:t>
                      </a:r>
                    </a:p>
                    <a:p>
                      <a:pPr marL="0" marR="0">
                        <a:lnSpc>
                          <a:spcPct val="10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Yes - 1</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785" marR="517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2495965"/>
                  </a:ext>
                </a:extLst>
              </a:tr>
            </a:tbl>
          </a:graphicData>
        </a:graphic>
      </p:graphicFrame>
      <p:sp>
        <p:nvSpPr>
          <p:cNvPr id="5" name="Rectangle 1"/>
          <p:cNvSpPr>
            <a:spLocks noChangeArrowheads="1"/>
          </p:cNvSpPr>
          <p:nvPr/>
        </p:nvSpPr>
        <p:spPr bwMode="auto">
          <a:xfrm>
            <a:off x="2230582" y="74362"/>
            <a:ext cx="56638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SECTION B: Basic Sanitation Questions</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78415131"/>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801688" y="388938"/>
            <a:ext cx="10515600" cy="5926137"/>
          </a:xfrm>
        </p:spPr>
        <p:txBody>
          <a:bodyPr/>
          <a:lstStyle/>
          <a:p>
            <a:pPr algn="ctr" eaLnBrk="1" hangingPunct="1"/>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88007934"/>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704088"/>
            <a:ext cx="11125200" cy="5946094"/>
          </a:xfrm>
        </p:spPr>
        <p:txBody>
          <a:bodyPr rtlCol="0">
            <a:noAutofit/>
          </a:bodyPr>
          <a:lstStyle/>
          <a:p>
            <a:pPr algn="just">
              <a:lnSpc>
                <a:spcPct val="100000"/>
              </a:lnSpc>
            </a:pPr>
            <a:r>
              <a:rPr lang="en-US" sz="2700" dirty="0">
                <a:latin typeface="Times New Roman" panose="02020603050405020304" pitchFamily="18" charset="0"/>
                <a:cs typeface="Times New Roman" panose="02020603050405020304" pitchFamily="18" charset="0"/>
              </a:rPr>
              <a:t>Water is the most essential commodity for life sustainability</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and a satisfactory water supply must be available to the human population (WHO, 2011; Biswas</a:t>
            </a:r>
            <a:r>
              <a:rPr lang="en-US" sz="2700" i="1" dirty="0">
                <a:latin typeface="Times New Roman" panose="02020603050405020304" pitchFamily="18" charset="0"/>
                <a:cs typeface="Times New Roman" panose="02020603050405020304" pitchFamily="18" charset="0"/>
              </a:rPr>
              <a:t>,</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2014). </a:t>
            </a:r>
            <a:endParaRPr lang="en-US" sz="2700" dirty="0" smtClean="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According to </a:t>
            </a:r>
            <a:r>
              <a:rPr lang="en-US" sz="2700" dirty="0" err="1">
                <a:latin typeface="Times New Roman" panose="02020603050405020304" pitchFamily="18" charset="0"/>
                <a:cs typeface="Times New Roman" panose="02020603050405020304" pitchFamily="18" charset="0"/>
              </a:rPr>
              <a:t>Nickson</a:t>
            </a:r>
            <a:r>
              <a:rPr lang="en-US" sz="2700" dirty="0">
                <a:latin typeface="Times New Roman" panose="02020603050405020304" pitchFamily="18" charset="0"/>
                <a:cs typeface="Times New Roman" panose="02020603050405020304" pitchFamily="18" charset="0"/>
              </a:rPr>
              <a:t>, (2005), one-third of the world’s population rely on groundwater for drinking and other domestic purposes. </a:t>
            </a:r>
            <a:endParaRPr lang="en-US" sz="2700" dirty="0" smtClean="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Unfortunately, the supply of safe drinking water has been compromised by the absence of adequate sanitary infrastructure, where this vital resource is vulnerable to pollution by both natural and anthropogenic activities such as natural geochemical processes, urbanization, industrial development, and agricultural activities (Rahman and Hashem, 2019; </a:t>
            </a:r>
            <a:r>
              <a:rPr lang="en-US" sz="2700" dirty="0" err="1">
                <a:latin typeface="Times New Roman" panose="02020603050405020304" pitchFamily="18" charset="0"/>
                <a:cs typeface="Times New Roman" panose="02020603050405020304" pitchFamily="18" charset="0"/>
              </a:rPr>
              <a:t>Idriss</a:t>
            </a:r>
            <a:r>
              <a:rPr lang="en-US" sz="2700" dirty="0">
                <a:latin typeface="Times New Roman" panose="02020603050405020304" pitchFamily="18" charset="0"/>
                <a:cs typeface="Times New Roman" panose="02020603050405020304" pitchFamily="18" charset="0"/>
              </a:rPr>
              <a:t> </a:t>
            </a:r>
            <a:r>
              <a:rPr lang="en-US" sz="2700" i="1" dirty="0">
                <a:latin typeface="Times New Roman" panose="02020603050405020304" pitchFamily="18" charset="0"/>
                <a:cs typeface="Times New Roman" panose="02020603050405020304" pitchFamily="18" charset="0"/>
              </a:rPr>
              <a:t>et al., </a:t>
            </a:r>
            <a:r>
              <a:rPr lang="en-US" sz="2700" dirty="0">
                <a:latin typeface="Times New Roman" panose="02020603050405020304" pitchFamily="18" charset="0"/>
                <a:cs typeface="Times New Roman" panose="02020603050405020304" pitchFamily="18" charset="0"/>
              </a:rPr>
              <a:t>2020). </a:t>
            </a:r>
            <a:endParaRPr lang="en-US" sz="2700" dirty="0" smtClean="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In children under the age of five, one third of all disease is caused by the environmental factors such as; unsafe water and air pollution (WHO, 2010</a:t>
            </a:r>
            <a:r>
              <a:rPr lang="en-US" sz="2700" dirty="0" smtClean="0">
                <a:latin typeface="Times New Roman" panose="02020603050405020304" pitchFamily="18" charset="0"/>
                <a:cs typeface="Times New Roman" panose="02020603050405020304" pitchFamily="18" charset="0"/>
              </a:rPr>
              <a:t>).</a:t>
            </a:r>
            <a:endParaRPr lang="en-US" sz="2700" dirty="0">
              <a:latin typeface="Times New Roman" panose="02020603050405020304" pitchFamily="18" charset="0"/>
              <a:cs typeface="Times New Roman" panose="02020603050405020304" pitchFamily="18" charset="0"/>
            </a:endParaRPr>
          </a:p>
        </p:txBody>
      </p:sp>
      <p:sp>
        <p:nvSpPr>
          <p:cNvPr id="3074" name="Title 1"/>
          <p:cNvSpPr>
            <a:spLocks noGrp="1"/>
          </p:cNvSpPr>
          <p:nvPr>
            <p:ph type="title"/>
          </p:nvPr>
        </p:nvSpPr>
        <p:spPr>
          <a:xfrm>
            <a:off x="850900" y="150876"/>
            <a:ext cx="10515600" cy="553212"/>
          </a:xfrm>
        </p:spPr>
        <p:txBody>
          <a:bodyPr>
            <a:normAutofit/>
          </a:bodyPr>
          <a:lstStyle/>
          <a:p>
            <a:pPr lvl="1" algn="ctr"/>
            <a:r>
              <a:rPr lang="en-US" sz="2800" b="1" dirty="0">
                <a:latin typeface="Times New Roman" panose="02020603050405020304" pitchFamily="18" charset="0"/>
                <a:cs typeface="Times New Roman" panose="02020603050405020304" pitchFamily="18" charset="0"/>
              </a:rPr>
              <a:t>Background </a:t>
            </a:r>
            <a:r>
              <a:rPr lang="en-US" sz="2800" b="1" dirty="0" smtClean="0">
                <a:latin typeface="Times New Roman" panose="02020603050405020304" pitchFamily="18" charset="0"/>
                <a:cs typeface="Times New Roman" panose="02020603050405020304" pitchFamily="18" charset="0"/>
              </a:rPr>
              <a:t>of </a:t>
            </a:r>
            <a:r>
              <a:rPr lang="en-US" sz="2800" b="1" dirty="0">
                <a:latin typeface="Times New Roman" panose="02020603050405020304" pitchFamily="18" charset="0"/>
                <a:cs typeface="Times New Roman" panose="02020603050405020304" pitchFamily="18" charset="0"/>
              </a:rPr>
              <a:t>the Study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87479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704088"/>
            <a:ext cx="11125200" cy="5701284"/>
          </a:xfrm>
        </p:spPr>
        <p:txBody>
          <a:bodyPr rtlCol="0">
            <a:noAutofit/>
          </a:bodyPr>
          <a:lstStyle/>
          <a:p>
            <a:pPr algn="just">
              <a:lnSpc>
                <a:spcPct val="100000"/>
              </a:lnSpc>
            </a:pPr>
            <a:r>
              <a:rPr lang="en-US" sz="2600" dirty="0">
                <a:latin typeface="Times New Roman" panose="02020603050405020304" pitchFamily="18" charset="0"/>
                <a:cs typeface="Times New Roman" panose="02020603050405020304" pitchFamily="18" charset="0"/>
              </a:rPr>
              <a:t>The poor state of food and water sanitation in the country has been shown to play a significant role in the etiology of food and water borne diseases (WHO, 2012</a:t>
            </a:r>
            <a:r>
              <a:rPr lang="en-US" sz="2600" dirty="0" smtClean="0">
                <a:latin typeface="Times New Roman" panose="02020603050405020304" pitchFamily="18" charset="0"/>
                <a:cs typeface="Times New Roman" panose="02020603050405020304" pitchFamily="18" charset="0"/>
              </a:rPr>
              <a:t>).</a:t>
            </a:r>
          </a:p>
          <a:p>
            <a:pPr algn="just">
              <a:lnSpc>
                <a:spcPct val="100000"/>
              </a:lnSpc>
            </a:pPr>
            <a:r>
              <a:rPr lang="en-US" sz="2600" dirty="0">
                <a:latin typeface="Times New Roman" panose="02020603050405020304" pitchFamily="18" charset="0"/>
                <a:cs typeface="Times New Roman" panose="02020603050405020304" pitchFamily="18" charset="0"/>
              </a:rPr>
              <a:t>National records showed that every year, about six hundred thousand (600,000) episodes of </a:t>
            </a:r>
            <a:r>
              <a:rPr lang="en-US" sz="2600" dirty="0" err="1">
                <a:latin typeface="Times New Roman" panose="02020603050405020304" pitchFamily="18" charset="0"/>
                <a:cs typeface="Times New Roman" panose="02020603050405020304" pitchFamily="18" charset="0"/>
              </a:rPr>
              <a:t>diarrhoea</a:t>
            </a:r>
            <a:r>
              <a:rPr lang="en-US" sz="2600" dirty="0">
                <a:latin typeface="Times New Roman" panose="02020603050405020304" pitchFamily="18" charset="0"/>
                <a:cs typeface="Times New Roman" panose="02020603050405020304" pitchFamily="18" charset="0"/>
              </a:rPr>
              <a:t> occur in children under the age of five which are school children and almost 50 percent of a child being underweight has a direct link to diarrhea (</a:t>
            </a:r>
            <a:r>
              <a:rPr lang="en-US" sz="2600" dirty="0" err="1">
                <a:latin typeface="Times New Roman" panose="02020603050405020304" pitchFamily="18" charset="0"/>
                <a:cs typeface="Times New Roman" panose="02020603050405020304" pitchFamily="18" charset="0"/>
              </a:rPr>
              <a:t>Alabi</a:t>
            </a:r>
            <a:r>
              <a:rPr lang="en-US" sz="2600" dirty="0">
                <a:latin typeface="Times New Roman" panose="02020603050405020304" pitchFamily="18" charset="0"/>
                <a:cs typeface="Times New Roman" panose="02020603050405020304" pitchFamily="18" charset="0"/>
              </a:rPr>
              <a:t>, 2010). </a:t>
            </a:r>
          </a:p>
          <a:p>
            <a:pPr algn="just">
              <a:lnSpc>
                <a:spcPct val="100000"/>
              </a:lnSpc>
            </a:pPr>
            <a:r>
              <a:rPr lang="en-US" sz="2600" dirty="0">
                <a:latin typeface="Times New Roman" panose="02020603050405020304" pitchFamily="18" charset="0"/>
                <a:cs typeface="Times New Roman" panose="02020603050405020304" pitchFamily="18" charset="0"/>
              </a:rPr>
              <a:t>Some studies (</a:t>
            </a:r>
            <a:r>
              <a:rPr lang="en-US" sz="2600" dirty="0" err="1">
                <a:latin typeface="Times New Roman" panose="02020603050405020304" pitchFamily="18" charset="0"/>
                <a:cs typeface="Times New Roman" panose="02020603050405020304" pitchFamily="18" charset="0"/>
              </a:rPr>
              <a:t>Anunonwu</a:t>
            </a:r>
            <a:r>
              <a:rPr lang="en-US" sz="2600" dirty="0">
                <a:latin typeface="Times New Roman" panose="02020603050405020304" pitchFamily="18" charset="0"/>
                <a:cs typeface="Times New Roman" panose="02020603050405020304" pitchFamily="18" charset="0"/>
              </a:rPr>
              <a:t>, 2009; </a:t>
            </a:r>
            <a:r>
              <a:rPr lang="en-US" sz="2600" dirty="0" err="1">
                <a:latin typeface="Times New Roman" panose="02020603050405020304" pitchFamily="18" charset="0"/>
                <a:cs typeface="Times New Roman" panose="02020603050405020304" pitchFamily="18" charset="0"/>
              </a:rPr>
              <a:t>Bak</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et al.,</a:t>
            </a:r>
            <a:r>
              <a:rPr lang="en-US" sz="2600" dirty="0">
                <a:latin typeface="Times New Roman" panose="02020603050405020304" pitchFamily="18" charset="0"/>
                <a:cs typeface="Times New Roman" panose="02020603050405020304" pitchFamily="18" charset="0"/>
              </a:rPr>
              <a:t> 2015; </a:t>
            </a:r>
            <a:r>
              <a:rPr lang="en-US" sz="2600" dirty="0" err="1">
                <a:latin typeface="Times New Roman" panose="02020603050405020304" pitchFamily="18" charset="0"/>
                <a:cs typeface="Times New Roman" panose="02020603050405020304" pitchFamily="18" charset="0"/>
              </a:rPr>
              <a:t>Okon</a:t>
            </a:r>
            <a:r>
              <a:rPr lang="en-US" sz="2600" dirty="0">
                <a:latin typeface="Times New Roman" panose="02020603050405020304" pitchFamily="18" charset="0"/>
                <a:cs typeface="Times New Roman" panose="02020603050405020304" pitchFamily="18" charset="0"/>
              </a:rPr>
              <a:t>, 2017) reported that drinking water contamination by coliform bacteria significantly increased the occurrence of various water-borne diseases including diarrhea, dysentery, typhoid, and hepatitis A and B. water quantity is as important as water quality. </a:t>
            </a:r>
            <a:endParaRPr lang="en-US" sz="2600" dirty="0" smtClean="0">
              <a:latin typeface="Times New Roman" panose="02020603050405020304" pitchFamily="18" charset="0"/>
              <a:cs typeface="Times New Roman" panose="02020603050405020304" pitchFamily="18" charset="0"/>
            </a:endParaRPr>
          </a:p>
          <a:p>
            <a:pPr algn="just">
              <a:lnSpc>
                <a:spcPct val="100000"/>
              </a:lnSpc>
            </a:pPr>
            <a:r>
              <a:rPr lang="en-US" sz="2600" dirty="0" smtClean="0">
                <a:latin typeface="Times New Roman" panose="02020603050405020304" pitchFamily="18" charset="0"/>
                <a:cs typeface="Times New Roman" panose="02020603050405020304" pitchFamily="18" charset="0"/>
              </a:rPr>
              <a:t>Therefore</a:t>
            </a:r>
            <a:r>
              <a:rPr lang="en-US" sz="2600" dirty="0">
                <a:latin typeface="Times New Roman" panose="02020603050405020304" pitchFamily="18" charset="0"/>
                <a:cs typeface="Times New Roman" panose="02020603050405020304" pitchFamily="18" charset="0"/>
              </a:rPr>
              <a:t>, it is mandatory to access the quality of drinking water using bacteriological tests, especially the presence of coliforms bacteria in water. </a:t>
            </a:r>
          </a:p>
        </p:txBody>
      </p:sp>
      <p:sp>
        <p:nvSpPr>
          <p:cNvPr id="3074" name="Title 1"/>
          <p:cNvSpPr>
            <a:spLocks noGrp="1"/>
          </p:cNvSpPr>
          <p:nvPr>
            <p:ph type="title"/>
          </p:nvPr>
        </p:nvSpPr>
        <p:spPr>
          <a:xfrm>
            <a:off x="850900" y="150876"/>
            <a:ext cx="10515600" cy="553212"/>
          </a:xfrm>
        </p:spPr>
        <p:txBody>
          <a:bodyPr>
            <a:normAutofit/>
          </a:bodyPr>
          <a:lstStyle/>
          <a:p>
            <a:pPr lvl="1" algn="ctr"/>
            <a:r>
              <a:rPr lang="en-US" sz="2800" b="1" dirty="0">
                <a:latin typeface="Times New Roman" panose="02020603050405020304" pitchFamily="18" charset="0"/>
                <a:cs typeface="Times New Roman" panose="02020603050405020304" pitchFamily="18" charset="0"/>
              </a:rPr>
              <a:t>Background </a:t>
            </a:r>
            <a:r>
              <a:rPr lang="en-US" sz="2800" b="1" dirty="0" smtClean="0">
                <a:latin typeface="Times New Roman" panose="02020603050405020304" pitchFamily="18" charset="0"/>
                <a:cs typeface="Times New Roman" panose="02020603050405020304" pitchFamily="18" charset="0"/>
              </a:rPr>
              <a:t>of </a:t>
            </a:r>
            <a:r>
              <a:rPr lang="en-US" sz="2800" b="1" dirty="0">
                <a:latin typeface="Times New Roman" panose="02020603050405020304" pitchFamily="18" charset="0"/>
                <a:cs typeface="Times New Roman" panose="02020603050405020304" pitchFamily="18" charset="0"/>
              </a:rPr>
              <a:t>the Study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91588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837045" y="244394"/>
            <a:ext cx="10515600" cy="55321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490" y="797605"/>
            <a:ext cx="11330709" cy="5824867"/>
          </a:xfrm>
        </p:spPr>
        <p:txBody>
          <a:bodyPr rtlCol="0">
            <a:noAutofit/>
          </a:bodyPr>
          <a:lstStyle/>
          <a:p>
            <a:pPr algn="just">
              <a:lnSpc>
                <a:spcPct val="100000"/>
              </a:lnSpc>
              <a:defRPr/>
            </a:pPr>
            <a:r>
              <a:rPr lang="en-US" sz="2500" dirty="0">
                <a:latin typeface="Times New Roman" panose="02020603050405020304" pitchFamily="18" charset="0"/>
                <a:cs typeface="Times New Roman" panose="02020603050405020304" pitchFamily="18" charset="0"/>
              </a:rPr>
              <a:t>A major concern for human health is to drink safe water, especially for growing children because they are more vulnerable to hazardous microbial contamination in drinking water (</a:t>
            </a:r>
            <a:r>
              <a:rPr lang="en-US" sz="2500" dirty="0" err="1">
                <a:latin typeface="Times New Roman" panose="02020603050405020304" pitchFamily="18" charset="0"/>
                <a:cs typeface="Times New Roman" panose="02020603050405020304" pitchFamily="18" charset="0"/>
              </a:rPr>
              <a:t>Dangour</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et al.,</a:t>
            </a:r>
            <a:r>
              <a:rPr lang="en-US" sz="2500" dirty="0">
                <a:latin typeface="Times New Roman" panose="02020603050405020304" pitchFamily="18" charset="0"/>
                <a:cs typeface="Times New Roman" panose="02020603050405020304" pitchFamily="18" charset="0"/>
              </a:rPr>
              <a:t> 2013). </a:t>
            </a:r>
            <a:endParaRPr lang="en-US" sz="2500" dirty="0" smtClean="0">
              <a:latin typeface="Times New Roman" panose="02020603050405020304" pitchFamily="18" charset="0"/>
              <a:cs typeface="Times New Roman" panose="02020603050405020304" pitchFamily="18" charset="0"/>
            </a:endParaRPr>
          </a:p>
          <a:p>
            <a:pPr algn="just">
              <a:lnSpc>
                <a:spcPct val="100000"/>
              </a:lnSpc>
              <a:defRPr/>
            </a:pPr>
            <a:r>
              <a:rPr lang="en-US" sz="2500" dirty="0">
                <a:latin typeface="Times New Roman" panose="02020603050405020304" pitchFamily="18" charset="0"/>
                <a:cs typeface="Times New Roman" panose="02020603050405020304" pitchFamily="18" charset="0"/>
              </a:rPr>
              <a:t>Children who suffer a water-related ill-ness, with poor health remain in a disadvantaged position, reduces learning abilities, and indirectly affect schooling through absenteeism may result in attention deficits and early dropout (Islam </a:t>
            </a:r>
            <a:r>
              <a:rPr lang="en-US" sz="2500" i="1" dirty="0">
                <a:latin typeface="Times New Roman" panose="02020603050405020304" pitchFamily="18" charset="0"/>
                <a:cs typeface="Times New Roman" panose="02020603050405020304" pitchFamily="18" charset="0"/>
              </a:rPr>
              <a:t>et al.,</a:t>
            </a:r>
            <a:r>
              <a:rPr lang="en-US" sz="2500" dirty="0">
                <a:latin typeface="Times New Roman" panose="02020603050405020304" pitchFamily="18" charset="0"/>
                <a:cs typeface="Times New Roman" panose="02020603050405020304" pitchFamily="18" charset="0"/>
              </a:rPr>
              <a:t> 2013</a:t>
            </a:r>
            <a:r>
              <a:rPr lang="en-US" sz="2500" dirty="0" smtClean="0">
                <a:latin typeface="Times New Roman" panose="02020603050405020304" pitchFamily="18" charset="0"/>
                <a:cs typeface="Times New Roman" panose="02020603050405020304" pitchFamily="18" charset="0"/>
              </a:rPr>
              <a:t>).</a:t>
            </a:r>
          </a:p>
          <a:p>
            <a:pPr algn="just">
              <a:lnSpc>
                <a:spcPct val="100000"/>
              </a:lnSpc>
              <a:defRPr/>
            </a:pPr>
            <a:r>
              <a:rPr lang="en-US" sz="2500" dirty="0">
                <a:latin typeface="Times New Roman" panose="02020603050405020304" pitchFamily="18" charset="0"/>
                <a:cs typeface="Times New Roman" panose="02020603050405020304" pitchFamily="18" charset="0"/>
              </a:rPr>
              <a:t>It has also been recorded that 1.5–2 million children die each year from water quality and sanitation-related diseases and many more are weakened by illness, pain, and discomfort (</a:t>
            </a:r>
            <a:r>
              <a:rPr lang="en-US" sz="2500" dirty="0" err="1">
                <a:latin typeface="Times New Roman" panose="02020603050405020304" pitchFamily="18" charset="0"/>
                <a:cs typeface="Times New Roman" panose="02020603050405020304" pitchFamily="18" charset="0"/>
              </a:rPr>
              <a:t>Tarrass</a:t>
            </a:r>
            <a:r>
              <a:rPr lang="en-US" sz="2500" dirty="0">
                <a:latin typeface="Times New Roman" panose="02020603050405020304" pitchFamily="18" charset="0"/>
                <a:cs typeface="Times New Roman" panose="02020603050405020304" pitchFamily="18" charset="0"/>
              </a:rPr>
              <a:t> and </a:t>
            </a:r>
            <a:r>
              <a:rPr lang="en-US" sz="2500" dirty="0" err="1">
                <a:latin typeface="Times New Roman" panose="02020603050405020304" pitchFamily="18" charset="0"/>
                <a:cs typeface="Times New Roman" panose="02020603050405020304" pitchFamily="18" charset="0"/>
              </a:rPr>
              <a:t>Benjelloun</a:t>
            </a:r>
            <a:r>
              <a:rPr lang="en-US" sz="2500" dirty="0">
                <a:latin typeface="Times New Roman" panose="02020603050405020304" pitchFamily="18" charset="0"/>
                <a:cs typeface="Times New Roman" panose="02020603050405020304" pitchFamily="18" charset="0"/>
              </a:rPr>
              <a:t>, 2007</a:t>
            </a:r>
            <a:r>
              <a:rPr lang="en-US" sz="2500" dirty="0" smtClean="0">
                <a:latin typeface="Times New Roman" panose="02020603050405020304" pitchFamily="18" charset="0"/>
                <a:cs typeface="Times New Roman" panose="02020603050405020304" pitchFamily="18" charset="0"/>
              </a:rPr>
              <a:t>).</a:t>
            </a:r>
          </a:p>
          <a:p>
            <a:pPr algn="just">
              <a:lnSpc>
                <a:spcPct val="100000"/>
              </a:lnSpc>
              <a:defRPr/>
            </a:pPr>
            <a:r>
              <a:rPr lang="en-US" sz="2500" dirty="0" smtClean="0">
                <a:latin typeface="Times New Roman" panose="02020603050405020304" pitchFamily="18" charset="0"/>
                <a:cs typeface="Times New Roman" panose="02020603050405020304" pitchFamily="18" charset="0"/>
              </a:rPr>
              <a:t>School-aged </a:t>
            </a:r>
            <a:r>
              <a:rPr lang="en-US" sz="2500" dirty="0">
                <a:latin typeface="Times New Roman" panose="02020603050405020304" pitchFamily="18" charset="0"/>
                <a:cs typeface="Times New Roman" panose="02020603050405020304" pitchFamily="18" charset="0"/>
              </a:rPr>
              <a:t>children spend too many hours in and around school facilities, as a result, close monitoring is necessary to improve the school environment. </a:t>
            </a:r>
            <a:endParaRPr lang="en-US" sz="2500" dirty="0" smtClean="0">
              <a:latin typeface="Times New Roman" panose="02020603050405020304" pitchFamily="18" charset="0"/>
              <a:cs typeface="Times New Roman" panose="02020603050405020304" pitchFamily="18" charset="0"/>
            </a:endParaRPr>
          </a:p>
          <a:p>
            <a:pPr algn="just">
              <a:lnSpc>
                <a:spcPct val="100000"/>
              </a:lnSpc>
              <a:defRPr/>
            </a:pPr>
            <a:r>
              <a:rPr lang="en-US" sz="2500" dirty="0" smtClean="0">
                <a:latin typeface="Times New Roman" panose="02020603050405020304" pitchFamily="18" charset="0"/>
                <a:cs typeface="Times New Roman" panose="02020603050405020304" pitchFamily="18" charset="0"/>
              </a:rPr>
              <a:t>So</a:t>
            </a:r>
            <a:r>
              <a:rPr lang="en-US" sz="2500" dirty="0">
                <a:latin typeface="Times New Roman" panose="02020603050405020304" pitchFamily="18" charset="0"/>
                <a:cs typeface="Times New Roman" panose="02020603050405020304" pitchFamily="18" charset="0"/>
              </a:rPr>
              <a:t>, schools are a high-risk environment for children and hence, the need to ensure a safe water supply from a reliable source. </a:t>
            </a:r>
          </a:p>
          <a:p>
            <a:pPr algn="just">
              <a:lnSpc>
                <a:spcPct val="100000"/>
              </a:lnSpc>
              <a:defRPr/>
            </a:pPr>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03363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013460" y="284163"/>
            <a:ext cx="10515600" cy="51593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Justification of the study</a:t>
            </a:r>
          </a:p>
        </p:txBody>
      </p:sp>
      <p:sp>
        <p:nvSpPr>
          <p:cNvPr id="3" name="Content Placeholder 2"/>
          <p:cNvSpPr>
            <a:spLocks noGrp="1"/>
          </p:cNvSpPr>
          <p:nvPr>
            <p:ph idx="1"/>
          </p:nvPr>
        </p:nvSpPr>
        <p:spPr>
          <a:xfrm>
            <a:off x="556260" y="800100"/>
            <a:ext cx="11125200" cy="5854699"/>
          </a:xfrm>
        </p:spPr>
        <p:txBody>
          <a:bodyPr rtlCol="0">
            <a:noAutofit/>
          </a:bodyPr>
          <a:lstStyle/>
          <a:p>
            <a:pPr algn="just"/>
            <a:r>
              <a:rPr lang="en-US" sz="2700" dirty="0">
                <a:latin typeface="Times New Roman" panose="02020603050405020304" pitchFamily="18" charset="0"/>
                <a:cs typeface="Times New Roman" panose="02020603050405020304" pitchFamily="18" charset="0"/>
              </a:rPr>
              <a:t>According to the World Health Organization (WHO, 2017), access to safe drinking water can result in tangible benefits to health</a:t>
            </a:r>
            <a:r>
              <a:rPr lang="en-US" sz="2700" dirty="0" smtClean="0">
                <a:latin typeface="Times New Roman" panose="02020603050405020304" pitchFamily="18" charset="0"/>
                <a:cs typeface="Times New Roman" panose="02020603050405020304" pitchFamily="18" charset="0"/>
              </a:rPr>
              <a:t>.</a:t>
            </a:r>
          </a:p>
          <a:p>
            <a:pPr algn="just"/>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Safety of the water supply is key to public health, especially for children, who generally require greater protection. School children can spend five to six hours a day in primary schools in Nigeria</a:t>
            </a:r>
            <a:r>
              <a:rPr lang="en-US" sz="2700" dirty="0" smtClean="0">
                <a:latin typeface="Times New Roman" panose="02020603050405020304" pitchFamily="18" charset="0"/>
                <a:cs typeface="Times New Roman" panose="02020603050405020304" pitchFamily="18" charset="0"/>
              </a:rPr>
              <a:t>.</a:t>
            </a:r>
          </a:p>
          <a:p>
            <a:pPr algn="just"/>
            <a:r>
              <a:rPr lang="en-US" sz="2700" dirty="0" smtClean="0">
                <a:latin typeface="Times New Roman" panose="02020603050405020304" pitchFamily="18" charset="0"/>
                <a:cs typeface="Times New Roman" panose="02020603050405020304" pitchFamily="18" charset="0"/>
              </a:rPr>
              <a:t>In </a:t>
            </a:r>
            <a:r>
              <a:rPr lang="en-US" sz="2700" dirty="0">
                <a:latin typeface="Times New Roman" panose="02020603050405020304" pitchFamily="18" charset="0"/>
                <a:cs typeface="Times New Roman" panose="02020603050405020304" pitchFamily="18" charset="0"/>
              </a:rPr>
              <a:t>this sense, it is essential that this communal space presents </a:t>
            </a:r>
            <a:r>
              <a:rPr lang="en-US" sz="2700" dirty="0" err="1">
                <a:latin typeface="Times New Roman" panose="02020603050405020304" pitchFamily="18" charset="0"/>
                <a:cs typeface="Times New Roman" panose="02020603050405020304" pitchFamily="18" charset="0"/>
              </a:rPr>
              <a:t>favourable</a:t>
            </a:r>
            <a:r>
              <a:rPr lang="en-US" sz="2700" dirty="0">
                <a:latin typeface="Times New Roman" panose="02020603050405020304" pitchFamily="18" charset="0"/>
                <a:cs typeface="Times New Roman" panose="02020603050405020304" pitchFamily="18" charset="0"/>
              </a:rPr>
              <a:t> environmental conditions to ensure good health practices and quality of life for children as they are the most vulnerable to poor water quality. </a:t>
            </a:r>
            <a:endParaRPr lang="en-US" sz="2700" dirty="0" smtClean="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The acronym WASH indicates solutions for addressing the emergence and spread of diseases, which includes all-around water use, sanitation, and hygiene.</a:t>
            </a:r>
            <a:endParaRPr lang="en-US" sz="2700" dirty="0" smtClean="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Consequently, wide-ranging actions are required to solve Environmental Sanitation problems in order to reduce and avert their adverse health, economic and developmental effects. </a:t>
            </a:r>
            <a:endParaRPr lang="en-US" sz="2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541803"/>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263462"/>
            <a:ext cx="10515600" cy="57943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MATERIALS AND METHODS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42899"/>
            <a:ext cx="11125200" cy="5672201"/>
          </a:xfrm>
        </p:spPr>
        <p:txBody>
          <a:bodyPr rtlCol="0">
            <a:noAutofit/>
          </a:bodyPr>
          <a:lstStyle/>
          <a:p>
            <a:pPr algn="just">
              <a:lnSpc>
                <a:spcPct val="10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Study Area</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study will be conducted in selected primary schools in </a:t>
            </a:r>
            <a:r>
              <a:rPr lang="en-US" dirty="0" err="1">
                <a:latin typeface="Times New Roman" panose="02020603050405020304" pitchFamily="18" charset="0"/>
                <a:cs typeface="Times New Roman" panose="02020603050405020304" pitchFamily="18" charset="0"/>
              </a:rPr>
              <a:t>Abak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Oruk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Anam</a:t>
            </a:r>
            <a:r>
              <a:rPr lang="en-US" dirty="0">
                <a:latin typeface="Times New Roman" panose="02020603050405020304" pitchFamily="18" charset="0"/>
                <a:cs typeface="Times New Roman" panose="02020603050405020304" pitchFamily="18" charset="0"/>
              </a:rPr>
              <a:t> Local Government Area of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Nigeria. </a:t>
            </a:r>
            <a:endParaRPr lang="en-US"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first school selected for this study will be Government Primary School, </a:t>
            </a:r>
            <a:r>
              <a:rPr lang="en-US" dirty="0" err="1">
                <a:latin typeface="Times New Roman" panose="02020603050405020304" pitchFamily="18" charset="0"/>
                <a:cs typeface="Times New Roman" panose="02020603050405020304" pitchFamily="18" charset="0"/>
              </a:rPr>
              <a:t>Obio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Anam</a:t>
            </a:r>
            <a:r>
              <a:rPr lang="en-US" dirty="0">
                <a:latin typeface="Times New Roman" panose="02020603050405020304" pitchFamily="18" charset="0"/>
                <a:cs typeface="Times New Roman" panose="02020603050405020304" pitchFamily="18" charset="0"/>
              </a:rPr>
              <a:t> Local Government Area,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State.</a:t>
            </a:r>
          </a:p>
          <a:p>
            <a:pPr marL="0" indent="0" algn="just">
              <a:lnSpc>
                <a:spcPct val="100000"/>
              </a:lnSpc>
              <a:buNone/>
            </a:pPr>
            <a:r>
              <a:rPr lang="en-US" dirty="0">
                <a:latin typeface="Times New Roman" panose="02020603050405020304" pitchFamily="18" charset="0"/>
                <a:cs typeface="Times New Roman" panose="02020603050405020304" pitchFamily="18" charset="0"/>
              </a:rPr>
              <a:t>The second school selected for this study will be St. Patrick Primary School, </a:t>
            </a:r>
            <a:r>
              <a:rPr lang="en-US" dirty="0" err="1">
                <a:latin typeface="Times New Roman" panose="02020603050405020304" pitchFamily="18" charset="0"/>
                <a:cs typeface="Times New Roman" panose="02020603050405020304" pitchFamily="18" charset="0"/>
              </a:rPr>
              <a:t>Iboko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located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local Government Area,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Nigeria. </a:t>
            </a:r>
            <a:endParaRPr lang="en-US"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dirty="0" err="1">
                <a:latin typeface="Times New Roman" panose="02020603050405020304" pitchFamily="18" charset="0"/>
                <a:cs typeface="Times New Roman" panose="02020603050405020304" pitchFamily="18" charset="0"/>
              </a:rPr>
              <a:t>Annang</a:t>
            </a:r>
            <a:r>
              <a:rPr lang="en-US" dirty="0">
                <a:latin typeface="Times New Roman" panose="02020603050405020304" pitchFamily="18" charset="0"/>
                <a:cs typeface="Times New Roman" panose="02020603050405020304" pitchFamily="18" charset="0"/>
              </a:rPr>
              <a:t> People School, Utu </a:t>
            </a:r>
            <a:r>
              <a:rPr lang="en-US" dirty="0" err="1">
                <a:latin typeface="Times New Roman" panose="02020603050405020304" pitchFamily="18" charset="0"/>
                <a:cs typeface="Times New Roman" panose="02020603050405020304" pitchFamily="18" charset="0"/>
              </a:rPr>
              <a:t>Abak</a:t>
            </a:r>
            <a:r>
              <a:rPr lang="en-US" dirty="0">
                <a:latin typeface="Times New Roman" panose="02020603050405020304" pitchFamily="18" charset="0"/>
                <a:cs typeface="Times New Roman" panose="02020603050405020304" pitchFamily="18" charset="0"/>
              </a:rPr>
              <a:t> will be considered the third site for this </a:t>
            </a:r>
            <a:r>
              <a:rPr lang="en-US" dirty="0" smtClean="0">
                <a:latin typeface="Times New Roman" panose="02020603050405020304" pitchFamily="18" charset="0"/>
                <a:cs typeface="Times New Roman" panose="02020603050405020304" pitchFamily="18" charset="0"/>
              </a:rPr>
              <a:t>study.  </a:t>
            </a: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545512"/>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274763" y="263525"/>
            <a:ext cx="8534400" cy="6434138"/>
            <a:chOff x="803" y="166"/>
            <a:chExt cx="5376" cy="4053"/>
          </a:xfrm>
        </p:grpSpPr>
        <p:sp>
          <p:nvSpPr>
            <p:cNvPr id="6" name="AutoShape 3"/>
            <p:cNvSpPr>
              <a:spLocks noChangeAspect="1" noChangeArrowheads="1" noTextEdit="1"/>
            </p:cNvSpPr>
            <p:nvPr/>
          </p:nvSpPr>
          <p:spPr bwMode="auto">
            <a:xfrm>
              <a:off x="803" y="166"/>
              <a:ext cx="5376" cy="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 y="166"/>
              <a:ext cx="5385" cy="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30691229"/>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6" y="212516"/>
            <a:ext cx="11125200" cy="6437665"/>
          </a:xfrm>
        </p:spPr>
        <p:txBody>
          <a:bodyPr rtlCol="0">
            <a:noAutofit/>
          </a:bodyPr>
          <a:lstStyle/>
          <a:p>
            <a:pPr marL="0" indent="0" algn="just">
              <a:buNone/>
            </a:pPr>
            <a:r>
              <a:rPr lang="en-US" sz="2000" b="1" dirty="0" smtClean="0">
                <a:latin typeface="Times New Roman" panose="02020603050405020304" pitchFamily="18" charset="0"/>
                <a:cs typeface="Times New Roman" panose="02020603050405020304" pitchFamily="18" charset="0"/>
              </a:rPr>
              <a:t>Sample </a:t>
            </a:r>
            <a:r>
              <a:rPr lang="en-US" sz="2000" b="1" dirty="0">
                <a:latin typeface="Times New Roman" panose="02020603050405020304" pitchFamily="18" charset="0"/>
                <a:cs typeface="Times New Roman" panose="02020603050405020304" pitchFamily="18" charset="0"/>
              </a:rPr>
              <a:t>Collection and Preparation</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study design is cross-sectional, which aimed at finding out the pH and EC, Fe, As, Cl</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content, microbial load and the health risk associated with the drinking water in these areas. Drinking water samples will be collected twice: once in each month of February (dry season) and May (wet season) from the selected schools located in different parts of </a:t>
            </a:r>
            <a:r>
              <a:rPr lang="en-US" sz="2000" dirty="0" err="1">
                <a:latin typeface="Times New Roman" panose="02020603050405020304" pitchFamily="18" charset="0"/>
                <a:cs typeface="Times New Roman" panose="02020603050405020304" pitchFamily="18" charset="0"/>
              </a:rPr>
              <a:t>Akwa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Ibom</a:t>
            </a:r>
            <a:r>
              <a:rPr lang="en-US" sz="2000" dirty="0">
                <a:latin typeface="Times New Roman" panose="02020603050405020304" pitchFamily="18" charset="0"/>
                <a:cs typeface="Times New Roman" panose="02020603050405020304" pitchFamily="18" charset="0"/>
              </a:rPr>
              <a:t> State as earlier discussed in the study area description. A total of 3 (three) drinking water samples will be collected from the 3 representative schools in </a:t>
            </a:r>
            <a:r>
              <a:rPr lang="en-US" sz="2000" dirty="0" err="1">
                <a:latin typeface="Times New Roman" panose="02020603050405020304" pitchFamily="18" charset="0"/>
                <a:cs typeface="Times New Roman" panose="02020603050405020304" pitchFamily="18" charset="0"/>
              </a:rPr>
              <a:t>Uyo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Anam</a:t>
            </a:r>
            <a:r>
              <a:rPr lang="en-US" sz="2000" dirty="0">
                <a:latin typeface="Times New Roman" panose="02020603050405020304" pitchFamily="18" charset="0"/>
                <a:cs typeface="Times New Roman" panose="02020603050405020304" pitchFamily="18" charset="0"/>
              </a:rPr>
              <a:t> Local Government Area of </a:t>
            </a:r>
            <a:r>
              <a:rPr lang="en-US" sz="2000" dirty="0" err="1">
                <a:latin typeface="Times New Roman" panose="02020603050405020304" pitchFamily="18" charset="0"/>
                <a:cs typeface="Times New Roman" panose="02020603050405020304" pitchFamily="18" charset="0"/>
              </a:rPr>
              <a:t>Akwa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Ibom</a:t>
            </a:r>
            <a:r>
              <a:rPr lang="en-US" sz="2000" dirty="0">
                <a:latin typeface="Times New Roman" panose="02020603050405020304" pitchFamily="18" charset="0"/>
                <a:cs typeface="Times New Roman" panose="02020603050405020304" pitchFamily="18" charset="0"/>
              </a:rPr>
              <a:t> State.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sample volume collected will be 500 ml. Each sample will be partition into five samples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b="1" dirty="0" smtClean="0">
                <a:latin typeface="Times New Roman" panose="02020603050405020304" pitchFamily="18" charset="0"/>
                <a:cs typeface="Times New Roman" panose="02020603050405020304" pitchFamily="18" charset="0"/>
              </a:rPr>
              <a:t>Water </a:t>
            </a:r>
            <a:r>
              <a:rPr lang="en-US" sz="2000" b="1" dirty="0">
                <a:latin typeface="Times New Roman" panose="02020603050405020304" pitchFamily="18" charset="0"/>
                <a:cs typeface="Times New Roman" panose="02020603050405020304" pitchFamily="18" charset="0"/>
              </a:rPr>
              <a:t>Analyses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drinking water samples from the schools will be analyzed in </a:t>
            </a:r>
            <a:r>
              <a:rPr lang="en-US" sz="2000" dirty="0" err="1">
                <a:latin typeface="Times New Roman" panose="02020603050405020304" pitchFamily="18" charset="0"/>
                <a:cs typeface="Times New Roman" panose="02020603050405020304" pitchFamily="18" charset="0"/>
              </a:rPr>
              <a:t>Akwa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Ibom</a:t>
            </a:r>
            <a:r>
              <a:rPr lang="en-US" sz="2000" dirty="0">
                <a:latin typeface="Times New Roman" panose="02020603050405020304" pitchFamily="18" charset="0"/>
                <a:cs typeface="Times New Roman" panose="02020603050405020304" pitchFamily="18" charset="0"/>
              </a:rPr>
              <a:t> State Ministry of Science and Technology Laboratory for physicochemical parameters (pH, electrical conductivity, As, Fe and Cl elements determination) and microbiological characteristics (total coliform, </a:t>
            </a:r>
            <a:r>
              <a:rPr lang="en-US" sz="2000" i="1" dirty="0">
                <a:latin typeface="Times New Roman" panose="02020603050405020304" pitchFamily="18" charset="0"/>
                <a:cs typeface="Times New Roman" panose="02020603050405020304" pitchFamily="18" charset="0"/>
              </a:rPr>
              <a:t>E. coli</a:t>
            </a:r>
            <a:r>
              <a:rPr lang="en-US" sz="2000" dirty="0">
                <a:latin typeface="Times New Roman" panose="02020603050405020304" pitchFamily="18" charset="0"/>
                <a:cs typeface="Times New Roman" panose="02020603050405020304" pitchFamily="18" charset="0"/>
              </a:rPr>
              <a:t> and heterotrophic bacteria).</a:t>
            </a:r>
          </a:p>
          <a:p>
            <a:pPr marL="0" indent="0" algn="just">
              <a:buNone/>
            </a:pPr>
            <a:r>
              <a:rPr lang="en-US" sz="2000" b="1" i="1" dirty="0" smtClean="0">
                <a:latin typeface="Times New Roman" panose="02020603050405020304" pitchFamily="18" charset="0"/>
                <a:cs typeface="Times New Roman" panose="02020603050405020304" pitchFamily="18" charset="0"/>
              </a:rPr>
              <a:t>Physiochemical </a:t>
            </a:r>
            <a:r>
              <a:rPr lang="en-US" sz="2000" b="1" i="1" dirty="0">
                <a:latin typeface="Times New Roman" panose="02020603050405020304" pitchFamily="18" charset="0"/>
                <a:cs typeface="Times New Roman" panose="02020603050405020304" pitchFamily="18" charset="0"/>
              </a:rPr>
              <a:t>Analyses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water pH and electrical conductivity (EC) will be determined on-site using digital pH meter and EC meter, respectively.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i="1" dirty="0" smtClean="0">
                <a:latin typeface="Times New Roman" panose="02020603050405020304" pitchFamily="18" charset="0"/>
                <a:cs typeface="Times New Roman" panose="02020603050405020304" pitchFamily="18" charset="0"/>
              </a:rPr>
              <a:t>Microbiological </a:t>
            </a:r>
            <a:r>
              <a:rPr lang="en-US" sz="2000" b="1" i="1" dirty="0">
                <a:latin typeface="Times New Roman" panose="02020603050405020304" pitchFamily="18" charset="0"/>
                <a:cs typeface="Times New Roman" panose="02020603050405020304" pitchFamily="18" charset="0"/>
              </a:rPr>
              <a:t>Analysis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Fecal coliform (FC) and total coliform (TC) bacteria will be examined using the membrane filtration method (APHA 2012). </a:t>
            </a:r>
          </a:p>
        </p:txBody>
      </p:sp>
    </p:spTree>
    <p:extLst>
      <p:ext uri="{BB962C8B-B14F-4D97-AF65-F5344CB8AC3E}">
        <p14:creationId xmlns:p14="http://schemas.microsoft.com/office/powerpoint/2010/main" val="1993766485"/>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6" y="212516"/>
            <a:ext cx="11125200" cy="6437665"/>
          </a:xfrm>
        </p:spPr>
        <p:txBody>
          <a:bodyPr rtlCol="0">
            <a:noAutofit/>
          </a:bodyPr>
          <a:lstStyle/>
          <a:p>
            <a:pPr marL="0" indent="0" algn="just">
              <a:buNone/>
            </a:pPr>
            <a:r>
              <a:rPr lang="en-US" sz="2500" b="1" dirty="0" smtClean="0">
                <a:latin typeface="Times New Roman" panose="02020603050405020304" pitchFamily="18" charset="0"/>
                <a:cs typeface="Times New Roman" panose="02020603050405020304" pitchFamily="18" charset="0"/>
              </a:rPr>
              <a:t>Public </a:t>
            </a:r>
            <a:r>
              <a:rPr lang="en-US" sz="2500" b="1" dirty="0">
                <a:latin typeface="Times New Roman" panose="02020603050405020304" pitchFamily="18" charset="0"/>
                <a:cs typeface="Times New Roman" panose="02020603050405020304" pitchFamily="18" charset="0"/>
              </a:rPr>
              <a:t>Health, Hygiene and Sanitation Condition of Schools</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Observations on public health and safety facilities and drinking water and sanitation facilities in the selected schools will be made by providing a checklist questionnaire sheet as shown in Appendix1. All the data from schools will be tabulated and analyzed.</a:t>
            </a:r>
          </a:p>
          <a:p>
            <a:pPr marL="0" indent="0" algn="just">
              <a:buNone/>
            </a:pPr>
            <a:r>
              <a:rPr lang="en-US" sz="2500" dirty="0">
                <a:latin typeface="Times New Roman" panose="02020603050405020304" pitchFamily="18" charset="0"/>
                <a:cs typeface="Times New Roman" panose="02020603050405020304" pitchFamily="18" charset="0"/>
              </a:rPr>
              <a:t>Health records of primary Health Care centers within the selected school area will also be collected to afford possible comparison with water quality from schools</a:t>
            </a:r>
            <a:r>
              <a:rPr lang="en-US" sz="2500" dirty="0" smtClean="0">
                <a:latin typeface="Times New Roman" panose="02020603050405020304" pitchFamily="18" charset="0"/>
                <a:cs typeface="Times New Roman" panose="02020603050405020304" pitchFamily="18" charset="0"/>
              </a:rPr>
              <a:t>.</a:t>
            </a:r>
          </a:p>
          <a:p>
            <a:pPr marL="0" indent="0">
              <a:buNone/>
            </a:pPr>
            <a:r>
              <a:rPr lang="en-US" sz="2500" b="1" dirty="0" smtClean="0">
                <a:latin typeface="Times New Roman" panose="02020603050405020304" pitchFamily="18" charset="0"/>
                <a:cs typeface="Times New Roman" panose="02020603050405020304" pitchFamily="18" charset="0"/>
              </a:rPr>
              <a:t>Health </a:t>
            </a:r>
            <a:r>
              <a:rPr lang="en-US" sz="2500" b="1" dirty="0">
                <a:latin typeface="Times New Roman" panose="02020603050405020304" pitchFamily="18" charset="0"/>
                <a:cs typeface="Times New Roman" panose="02020603050405020304" pitchFamily="18" charset="0"/>
              </a:rPr>
              <a:t>Risk Assessment</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The As risk in drinking water for children consumers at primary schools will be evaluated in term of non-carcinogenic exposure through ingestion and dermal pathways, known as hazard quotient (HQ) using Equation (1) (</a:t>
            </a:r>
            <a:r>
              <a:rPr lang="en-US" sz="2500" dirty="0" err="1">
                <a:latin typeface="Times New Roman" panose="02020603050405020304" pitchFamily="18" charset="0"/>
                <a:cs typeface="Times New Roman" panose="02020603050405020304" pitchFamily="18" charset="0"/>
              </a:rPr>
              <a:t>Proshad</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et al</a:t>
            </a:r>
            <a:r>
              <a:rPr lang="en-US" sz="2500" dirty="0">
                <a:latin typeface="Times New Roman" panose="02020603050405020304" pitchFamily="18" charset="0"/>
                <a:cs typeface="Times New Roman" panose="02020603050405020304" pitchFamily="18" charset="0"/>
              </a:rPr>
              <a:t>. 2017</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marL="0" indent="0" algn="just">
              <a:buNone/>
            </a:pPr>
            <a:endParaRPr lang="en-US" sz="2500" dirty="0" smtClean="0">
              <a:latin typeface="Times New Roman" panose="02020603050405020304" pitchFamily="18" charset="0"/>
              <a:cs typeface="Times New Roman" panose="02020603050405020304" pitchFamily="18" charset="0"/>
            </a:endParaRPr>
          </a:p>
          <a:p>
            <a:pPr marL="0" indent="0" algn="just">
              <a:buNone/>
            </a:pPr>
            <a:endParaRPr lang="en-US" sz="2500"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RfD</a:t>
            </a:r>
            <a:r>
              <a:rPr lang="en-US" dirty="0">
                <a:latin typeface="Times New Roman" panose="02020603050405020304" pitchFamily="18" charset="0"/>
                <a:cs typeface="Times New Roman" panose="02020603050405020304" pitchFamily="18" charset="0"/>
              </a:rPr>
              <a:t> is the oral toxicity reference value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f</a:t>
            </a:r>
            <a:r>
              <a:rPr lang="en-US" dirty="0" err="1">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ingestion for As 3.04 x 10</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mg/L/day,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f</a:t>
            </a:r>
            <a:r>
              <a:rPr lang="en-US" dirty="0" err="1">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dermal for As 1.23 x 10</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mg/L/day. </a:t>
            </a:r>
          </a:p>
          <a:p>
            <a:pPr marL="0" indent="0" algn="just">
              <a:buNone/>
            </a:pPr>
            <a:endParaRPr lang="en-US" sz="2500" dirty="0">
              <a:latin typeface="Times New Roman" panose="02020603050405020304" pitchFamily="18" charset="0"/>
              <a:cs typeface="Times New Roman" panose="02020603050405020304" pitchFamily="18" charset="0"/>
            </a:endParaRPr>
          </a:p>
        </p:txBody>
      </p:sp>
      <p:grpSp>
        <p:nvGrpSpPr>
          <p:cNvPr id="9" name="Group 8"/>
          <p:cNvGrpSpPr>
            <a:grpSpLocks noChangeAspect="1"/>
          </p:cNvGrpSpPr>
          <p:nvPr/>
        </p:nvGrpSpPr>
        <p:grpSpPr bwMode="auto">
          <a:xfrm>
            <a:off x="2292350" y="4683125"/>
            <a:ext cx="6376988" cy="852488"/>
            <a:chOff x="1444" y="2950"/>
            <a:chExt cx="4017" cy="537"/>
          </a:xfrm>
        </p:grpSpPr>
        <p:sp>
          <p:nvSpPr>
            <p:cNvPr id="10" name="AutoShape 7"/>
            <p:cNvSpPr>
              <a:spLocks noChangeAspect="1" noChangeArrowheads="1" noTextEdit="1"/>
            </p:cNvSpPr>
            <p:nvPr/>
          </p:nvSpPr>
          <p:spPr bwMode="auto">
            <a:xfrm>
              <a:off x="1444" y="2950"/>
              <a:ext cx="4017"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 y="2950"/>
              <a:ext cx="402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88443645"/>
      </p:ext>
    </p:extLst>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1700</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Background of the Study</vt:lpstr>
      <vt:lpstr>Background of the Study</vt:lpstr>
      <vt:lpstr>Problem Statement</vt:lpstr>
      <vt:lpstr>Justification of the study</vt:lpstr>
      <vt:lpstr>MATERIALS AND METHODS</vt:lpstr>
      <vt:lpstr>PowerPoint Presentation</vt:lpstr>
      <vt:lpstr>PowerPoint Presentation</vt:lpstr>
      <vt:lpstr>PowerPoint Presentation</vt:lpstr>
      <vt:lpstr>PowerPoint Presentation</vt:lpstr>
      <vt:lpstr>Data Analysis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dc:creator>
  <cp:lastModifiedBy>SAMUEL</cp:lastModifiedBy>
  <cp:revision>41</cp:revision>
  <dcterms:created xsi:type="dcterms:W3CDTF">2024-01-12T22:21:07Z</dcterms:created>
  <dcterms:modified xsi:type="dcterms:W3CDTF">2024-01-18T23:08:42Z</dcterms:modified>
</cp:coreProperties>
</file>