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0" r:id="rId4"/>
    <p:sldId id="283" r:id="rId5"/>
    <p:sldId id="284" r:id="rId6"/>
    <p:sldId id="260" r:id="rId7"/>
    <p:sldId id="261" r:id="rId8"/>
    <p:sldId id="285" r:id="rId9"/>
    <p:sldId id="286" r:id="rId10"/>
    <p:sldId id="272" r:id="rId11"/>
    <p:sldId id="276" r:id="rId12"/>
    <p:sldId id="281" r:id="rId13"/>
    <p:sldId id="277" r:id="rId14"/>
    <p:sldId id="278" r:id="rId15"/>
    <p:sldId id="279" r:id="rId16"/>
    <p:sldId id="280" r:id="rId17"/>
    <p:sldId id="282" r:id="rId18"/>
    <p:sldId id="263" r:id="rId19"/>
    <p:sldId id="271"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45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293DCB-3694-433E-8667-2E1EF530A9E9}"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421542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293DCB-3694-433E-8667-2E1EF530A9E9}"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341187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293DCB-3694-433E-8667-2E1EF530A9E9}"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2781136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293DCB-3694-433E-8667-2E1EF530A9E9}"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219973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293DCB-3694-433E-8667-2E1EF530A9E9}"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92057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293DCB-3694-433E-8667-2E1EF530A9E9}"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63477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293DCB-3694-433E-8667-2E1EF530A9E9}" type="datetimeFigureOut">
              <a:rPr lang="en-US" smtClean="0"/>
              <a:t>8/16/2023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163479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293DCB-3694-433E-8667-2E1EF530A9E9}" type="datetimeFigureOut">
              <a:rPr lang="en-US" smtClean="0"/>
              <a:t>8/16/2023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137556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93DCB-3694-433E-8667-2E1EF530A9E9}" type="datetimeFigureOut">
              <a:rPr lang="en-US" smtClean="0"/>
              <a:t>8/16/2023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250751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293DCB-3694-433E-8667-2E1EF530A9E9}"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231327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293DCB-3694-433E-8667-2E1EF530A9E9}"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94796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93DCB-3694-433E-8667-2E1EF530A9E9}" type="datetimeFigureOut">
              <a:rPr lang="en-US" smtClean="0"/>
              <a:t>8/16/2023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9E62E-9E6A-4152-8596-9D8B3113BA31}" type="slidenum">
              <a:rPr lang="en-US" smtClean="0"/>
              <a:t>‹#›</a:t>
            </a:fld>
            <a:endParaRPr lang="en-US"/>
          </a:p>
        </p:txBody>
      </p:sp>
    </p:spTree>
    <p:extLst>
      <p:ext uri="{BB962C8B-B14F-4D97-AF65-F5344CB8AC3E}">
        <p14:creationId xmlns:p14="http://schemas.microsoft.com/office/powerpoint/2010/main" val="307679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6186" y="155652"/>
            <a:ext cx="11055413" cy="6832640"/>
          </a:xfrm>
          <a:prstGeom prst="rect">
            <a:avLst/>
          </a:prstGeom>
        </p:spPr>
        <p:txBody>
          <a:bodyPr wrap="square">
            <a:spAutoFit/>
          </a:bodyPr>
          <a:lstStyle/>
          <a:p>
            <a:pPr algn="ct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SEMINAR PRESENTAION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ON THE TOPIC</a:t>
            </a:r>
            <a:r>
              <a:rPr lang="en-US" sz="2000" b="1" dirty="0" smtClean="0">
                <a:latin typeface="Times New Roman" panose="02020603050405020304" pitchFamily="18" charset="0"/>
                <a:cs typeface="Times New Roman" panose="02020603050405020304" pitchFamily="18" charset="0"/>
              </a:rPr>
              <a:t>:</a:t>
            </a:r>
          </a:p>
          <a:p>
            <a:pPr algn="ct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r>
              <a:rPr lang="en-US" sz="2000" b="1" dirty="0"/>
              <a:t>THE INFLUENCE OF SELECTED TROPICAL FORGAES AND WHEAT OFFAL BASED-DIET ON THE HEMATOLOGY AND SERUM BIOCHEMISTRY OF WEANER GROWER RABBITS</a:t>
            </a:r>
            <a:endParaRPr lang="en-US" sz="2000" dirty="0"/>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WRITTEN BY</a:t>
            </a: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UKPONG, MFONISO INIOBONG</a:t>
            </a:r>
            <a:endParaRPr lang="en-US" sz="2000" dirty="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AK18/AGR/ANS/0</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SUPERVISED </a:t>
            </a:r>
            <a:r>
              <a:rPr lang="en-US" sz="2000" b="1" dirty="0" smtClean="0">
                <a:latin typeface="Times New Roman" panose="02020603050405020304" pitchFamily="18" charset="0"/>
                <a:cs typeface="Times New Roman" panose="02020603050405020304" pitchFamily="18" charset="0"/>
              </a:rPr>
              <a:t>BY</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DR. OFONINYENE USORO</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DEPARTMENT OF ANIMAL SCIENCE</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FACULTY OF AGRICULTURE</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AKWA IBOM STATE UNIVERSITY</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OBIO AKPA CAMPUS</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AUGUST</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2023</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04061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5809" y="709640"/>
            <a:ext cx="11020381" cy="3441446"/>
          </a:xfrm>
          <a:prstGeom prst="rect">
            <a:avLst/>
          </a:prstGeom>
        </p:spPr>
      </p:pic>
      <p:sp>
        <p:nvSpPr>
          <p:cNvPr id="5" name="Title 4"/>
          <p:cNvSpPr>
            <a:spLocks noGrp="1"/>
          </p:cNvSpPr>
          <p:nvPr>
            <p:ph type="title"/>
          </p:nvPr>
        </p:nvSpPr>
        <p:spPr>
          <a:xfrm>
            <a:off x="585809" y="4151086"/>
            <a:ext cx="10515600" cy="369888"/>
          </a:xfrm>
        </p:spPr>
        <p:txBody>
          <a:bodyPr>
            <a:normAutofit fontScale="90000"/>
          </a:bodyPr>
          <a:lstStyle/>
          <a:p>
            <a:r>
              <a:rPr lang="en-US" b="1" i="1" dirty="0" smtClean="0">
                <a:latin typeface="Times New Roman" panose="02020603050405020304" pitchFamily="18" charset="0"/>
                <a:cs typeface="Times New Roman" panose="02020603050405020304" pitchFamily="18" charset="0"/>
              </a:rPr>
              <a:t>Source: </a:t>
            </a:r>
            <a:r>
              <a:rPr lang="en-US" b="1" i="1" dirty="0">
                <a:latin typeface="Times New Roman" panose="02020603050405020304" pitchFamily="18" charset="0"/>
                <a:cs typeface="Times New Roman" panose="02020603050405020304" pitchFamily="18" charset="0"/>
              </a:rPr>
              <a:t>Liu et al., (2017) </a:t>
            </a:r>
          </a:p>
        </p:txBody>
      </p:sp>
    </p:spTree>
    <p:extLst>
      <p:ext uri="{BB962C8B-B14F-4D97-AF65-F5344CB8AC3E}">
        <p14:creationId xmlns:p14="http://schemas.microsoft.com/office/powerpoint/2010/main" val="237696180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79437"/>
          </a:xfrm>
        </p:spPr>
        <p:txBody>
          <a:bodyPr>
            <a:normAutofit/>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ROLES OF ANTIOXIDANTS ON ANIMALS’ MEAT QUALITY</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19099"/>
            <a:ext cx="11125200" cy="5659501"/>
          </a:xfrm>
        </p:spPr>
        <p:txBody>
          <a:bodyPr rtlCol="0">
            <a:noAutofit/>
          </a:bodyPr>
          <a:lstStyle/>
          <a:p>
            <a:pPr marL="0" lvl="0" indent="0" algn="just">
              <a:lnSpc>
                <a:spcPct val="150000"/>
              </a:lnSpc>
              <a:buNone/>
            </a:pPr>
            <a:r>
              <a:rPr lang="en-US" sz="2400" dirty="0">
                <a:latin typeface="Times New Roman" panose="02020603050405020304" pitchFamily="18" charset="0"/>
                <a:cs typeface="Times New Roman" panose="02020603050405020304" pitchFamily="18" charset="0"/>
              </a:rPr>
              <a:t>In the context of animal nutrition, antioxidants are used to prevent the formation of undesirable substances that can cause deterioration of meat quality. Numerous studies have investigated the effect of antioxidants on meat quality, with many showing significant improvements in various aspects of meat quality. A study conducted by </a:t>
            </a:r>
            <a:r>
              <a:rPr lang="en-US" sz="2400" dirty="0" err="1">
                <a:latin typeface="Times New Roman" panose="02020603050405020304" pitchFamily="18" charset="0"/>
                <a:cs typeface="Times New Roman" panose="02020603050405020304" pitchFamily="18" charset="0"/>
              </a:rPr>
              <a:t>Etebong</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et al.,</a:t>
            </a:r>
            <a:r>
              <a:rPr lang="en-US" sz="2400" dirty="0">
                <a:latin typeface="Times New Roman" panose="02020603050405020304" pitchFamily="18" charset="0"/>
                <a:cs typeface="Times New Roman" panose="02020603050405020304" pitchFamily="18" charset="0"/>
              </a:rPr>
              <a:t> (2018) investigated the effect of vitamin C supplementation on the oxidative stability of beef. The study found that vitamin C supplementation improved the oxidative stability of beef, preserving its quality for longer periods. In another study, </a:t>
            </a:r>
            <a:r>
              <a:rPr lang="en-US" sz="2400" dirty="0" err="1">
                <a:latin typeface="Times New Roman" panose="02020603050405020304" pitchFamily="18" charset="0"/>
                <a:cs typeface="Times New Roman" panose="02020603050405020304" pitchFamily="18" charset="0"/>
              </a:rPr>
              <a:t>Choe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et al.,</a:t>
            </a:r>
            <a:r>
              <a:rPr lang="en-US" sz="2400" dirty="0">
                <a:latin typeface="Times New Roman" panose="02020603050405020304" pitchFamily="18" charset="0"/>
                <a:cs typeface="Times New Roman" panose="02020603050405020304" pitchFamily="18" charset="0"/>
              </a:rPr>
              <a:t> (2018) investigated the effect of grape seed extract on the oxidative stability of beef. The study found that feeding grape seed extract to pigs improved the oxidative stability of the resulting meat.</a:t>
            </a:r>
          </a:p>
        </p:txBody>
      </p:sp>
    </p:spTree>
    <p:extLst>
      <p:ext uri="{BB962C8B-B14F-4D97-AF65-F5344CB8AC3E}">
        <p14:creationId xmlns:p14="http://schemas.microsoft.com/office/powerpoint/2010/main" val="2376058510"/>
      </p:ext>
    </p:extLst>
  </p:cSld>
  <p:clrMapOvr>
    <a:masterClrMapping/>
  </p:clrMapOvr>
  <p:transition spd="slow">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6463" y="4773386"/>
            <a:ext cx="10515600" cy="369888"/>
          </a:xfrm>
        </p:spPr>
        <p:txBody>
          <a:bodyPr>
            <a:normAutofit fontScale="90000"/>
          </a:bodyPr>
          <a:lstStyle/>
          <a:p>
            <a:r>
              <a:rPr lang="en-US" b="1" i="1" dirty="0" smtClean="0">
                <a:latin typeface="Times New Roman" panose="02020603050405020304" pitchFamily="18" charset="0"/>
                <a:cs typeface="Times New Roman" panose="02020603050405020304" pitchFamily="18" charset="0"/>
              </a:rPr>
              <a:t>Source: </a:t>
            </a:r>
            <a:r>
              <a:rPr lang="en-US" b="1" i="1" dirty="0">
                <a:latin typeface="Times New Roman" panose="02020603050405020304" pitchFamily="18" charset="0"/>
                <a:cs typeface="Times New Roman" panose="02020603050405020304" pitchFamily="18" charset="0"/>
              </a:rPr>
              <a:t>Liu et al., (2017) </a:t>
            </a:r>
          </a:p>
        </p:txBody>
      </p:sp>
      <p:pic>
        <p:nvPicPr>
          <p:cNvPr id="2" name="Picture 1"/>
          <p:cNvPicPr>
            <a:picLocks noChangeAspect="1"/>
          </p:cNvPicPr>
          <p:nvPr/>
        </p:nvPicPr>
        <p:blipFill>
          <a:blip r:embed="rId2"/>
          <a:stretch>
            <a:fillRect/>
          </a:stretch>
        </p:blipFill>
        <p:spPr>
          <a:xfrm>
            <a:off x="1034139" y="533676"/>
            <a:ext cx="9780249" cy="3987298"/>
          </a:xfrm>
          <a:prstGeom prst="rect">
            <a:avLst/>
          </a:prstGeom>
        </p:spPr>
      </p:pic>
    </p:spTree>
    <p:extLst>
      <p:ext uri="{BB962C8B-B14F-4D97-AF65-F5344CB8AC3E}">
        <p14:creationId xmlns:p14="http://schemas.microsoft.com/office/powerpoint/2010/main" val="331309386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79437"/>
          </a:xfrm>
        </p:spPr>
        <p:txBody>
          <a:bodyPr>
            <a:normAutofit/>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ROLES OF ANTIOXIDANTS ON EGG QUALITY</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19099"/>
            <a:ext cx="11125200" cy="5684901"/>
          </a:xfrm>
        </p:spPr>
        <p:txBody>
          <a:bodyPr rtlCol="0">
            <a:noAutofit/>
          </a:bodyPr>
          <a:lstStyle/>
          <a:p>
            <a:pPr marL="0" lvl="0" indent="0" algn="just">
              <a:lnSpc>
                <a:spcPct val="150000"/>
              </a:lnSpc>
              <a:buNone/>
            </a:pPr>
            <a:r>
              <a:rPr lang="en-US" sz="2500" dirty="0">
                <a:latin typeface="Times New Roman" panose="02020603050405020304" pitchFamily="18" charset="0"/>
                <a:cs typeface="Times New Roman" panose="02020603050405020304" pitchFamily="18" charset="0"/>
              </a:rPr>
              <a:t>Antioxidants are compounds that can prevent or neutralize the damaging effects of free radicals, which can cause oxidative stress and damage the cells in the body. </a:t>
            </a:r>
            <a:r>
              <a:rPr lang="en-US" sz="2500" dirty="0" smtClean="0">
                <a:latin typeface="Times New Roman" panose="02020603050405020304" pitchFamily="18" charset="0"/>
                <a:cs typeface="Times New Roman" panose="02020603050405020304" pitchFamily="18" charset="0"/>
              </a:rPr>
              <a:t>In </a:t>
            </a:r>
            <a:r>
              <a:rPr lang="en-US" sz="2500" dirty="0">
                <a:latin typeface="Times New Roman" panose="02020603050405020304" pitchFamily="18" charset="0"/>
                <a:cs typeface="Times New Roman" panose="02020603050405020304" pitchFamily="18" charset="0"/>
              </a:rPr>
              <a:t>poultry, oxidative stress can lead to poor egg quality, reduced egg production, and increased mortality rates. Several research projects have been carried out to evaluate the efficacy of various antioxidants in improving egg quality in poultry. A study by Zhang </a:t>
            </a:r>
            <a:r>
              <a:rPr lang="en-US" sz="2500" i="1" dirty="0">
                <a:latin typeface="Times New Roman" panose="02020603050405020304" pitchFamily="18" charset="0"/>
                <a:cs typeface="Times New Roman" panose="02020603050405020304" pitchFamily="18" charset="0"/>
              </a:rPr>
              <a:t>et al.,</a:t>
            </a:r>
            <a:r>
              <a:rPr lang="en-US" sz="2500" dirty="0">
                <a:latin typeface="Times New Roman" panose="02020603050405020304" pitchFamily="18" charset="0"/>
                <a:cs typeface="Times New Roman" panose="02020603050405020304" pitchFamily="18" charset="0"/>
              </a:rPr>
              <a:t> (2018) evaluated the effects of adding dietary antioxidants (vitamin E and selenium) on egg quality in laying hens. The results showed that dietary supplementation with antioxidants improved egg quality, including eggshell thickness, egg yolk color, and </a:t>
            </a:r>
            <a:r>
              <a:rPr lang="en-US" sz="2500" dirty="0" err="1">
                <a:latin typeface="Times New Roman" panose="02020603050405020304" pitchFamily="18" charset="0"/>
                <a:cs typeface="Times New Roman" panose="02020603050405020304" pitchFamily="18" charset="0"/>
              </a:rPr>
              <a:t>haugh</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unit concurred </a:t>
            </a:r>
            <a:r>
              <a:rPr lang="en-US" sz="2500" dirty="0">
                <a:latin typeface="Times New Roman" panose="02020603050405020304" pitchFamily="18" charset="0"/>
                <a:cs typeface="Times New Roman" panose="02020603050405020304" pitchFamily="18" charset="0"/>
              </a:rPr>
              <a:t>Wang </a:t>
            </a:r>
            <a:r>
              <a:rPr lang="en-US" sz="2500" i="1" dirty="0">
                <a:latin typeface="Times New Roman" panose="02020603050405020304" pitchFamily="18" charset="0"/>
                <a:cs typeface="Times New Roman" panose="02020603050405020304" pitchFamily="18" charset="0"/>
              </a:rPr>
              <a:t>et al.,</a:t>
            </a:r>
            <a:r>
              <a:rPr lang="en-US" sz="2500" dirty="0">
                <a:latin typeface="Times New Roman" panose="02020603050405020304" pitchFamily="18" charset="0"/>
                <a:cs typeface="Times New Roman" panose="02020603050405020304" pitchFamily="18" charset="0"/>
              </a:rPr>
              <a:t> (2019</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794733"/>
      </p:ext>
    </p:extLst>
  </p:cSld>
  <p:clrMapOvr>
    <a:masterClrMapping/>
  </p:clrMapOvr>
  <p:transition spd="slow">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79437"/>
          </a:xfrm>
        </p:spPr>
        <p:txBody>
          <a:bodyPr>
            <a:normAutofit fontScale="90000"/>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ROLES OF ANTIOXIDANTS ON ANIMALS’ REPRODUCTIVE HEALTH</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19099"/>
            <a:ext cx="11125200" cy="5646801"/>
          </a:xfrm>
        </p:spPr>
        <p:txBody>
          <a:bodyPr rtlCol="0">
            <a:noAutofit/>
          </a:bodyPr>
          <a:lstStyle/>
          <a:p>
            <a:pPr marL="0" lvl="0" indent="0" algn="just">
              <a:lnSpc>
                <a:spcPct val="150000"/>
              </a:lnSpc>
              <a:buNone/>
            </a:pPr>
            <a:r>
              <a:rPr lang="en-US" sz="2200" dirty="0">
                <a:latin typeface="Times New Roman" panose="02020603050405020304" pitchFamily="18" charset="0"/>
                <a:cs typeface="Times New Roman" panose="02020603050405020304" pitchFamily="18" charset="0"/>
              </a:rPr>
              <a:t>In animal nutrition, antioxidants are known to improve reproductive health by reducing oxidative stress and improving overall fertility. Some studies have demonstrated the effectiveness of antioxidants in improving reproductive health in animal nutrition. A study was conducted by </a:t>
            </a:r>
            <a:r>
              <a:rPr lang="en-US" sz="2200" dirty="0" err="1">
                <a:latin typeface="Times New Roman" panose="02020603050405020304" pitchFamily="18" charset="0"/>
                <a:cs typeface="Times New Roman" panose="02020603050405020304" pitchFamily="18" charset="0"/>
              </a:rPr>
              <a:t>Gikonyo</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et al.,</a:t>
            </a:r>
            <a:r>
              <a:rPr lang="en-US" sz="2200" dirty="0">
                <a:latin typeface="Times New Roman" panose="02020603050405020304" pitchFamily="18" charset="0"/>
                <a:cs typeface="Times New Roman" panose="02020603050405020304" pitchFamily="18" charset="0"/>
              </a:rPr>
              <a:t> (2007) to investigate the effect of supplementation with vitamin E and selenium on the fertility of dairy cows. The study found that supplementation with these two antioxidants significantly increased the conception rate of the cows. This indicates that antioxidants can improve reproductive health and reduce the occurrence of infertility in dairy cows. Another study was conducted by Takagi </a:t>
            </a:r>
            <a:r>
              <a:rPr lang="en-US" sz="2200" i="1" dirty="0">
                <a:latin typeface="Times New Roman" panose="02020603050405020304" pitchFamily="18" charset="0"/>
                <a:cs typeface="Times New Roman" panose="02020603050405020304" pitchFamily="18" charset="0"/>
              </a:rPr>
              <a:t>et al.,</a:t>
            </a:r>
            <a:r>
              <a:rPr lang="en-US" sz="2200" dirty="0">
                <a:latin typeface="Times New Roman" panose="02020603050405020304" pitchFamily="18" charset="0"/>
                <a:cs typeface="Times New Roman" panose="02020603050405020304" pitchFamily="18" charset="0"/>
              </a:rPr>
              <a:t> (2011) to investigate the effect of dietary antioxidant supplementation on reproductive performance and oxidative status in sows. The study found that supplementation with vitamin E and selenium significantly improved the reproductive performance, including a higher number of piglets born and increased litter weights. </a:t>
            </a:r>
          </a:p>
        </p:txBody>
      </p:sp>
    </p:spTree>
    <p:extLst>
      <p:ext uri="{BB962C8B-B14F-4D97-AF65-F5344CB8AC3E}">
        <p14:creationId xmlns:p14="http://schemas.microsoft.com/office/powerpoint/2010/main" val="3053386952"/>
      </p:ext>
    </p:extLst>
  </p:cSld>
  <p:clrMapOvr>
    <a:masterClrMapping/>
  </p:clrMapOvr>
  <p:transition spd="slow">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79437"/>
          </a:xfrm>
        </p:spPr>
        <p:txBody>
          <a:bodyPr>
            <a:normAutofit/>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ROLES OF ANTIOXIDANTS ON ANIMALS’ LONGEVITY</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5000" y="736600"/>
            <a:ext cx="11125200" cy="6019800"/>
          </a:xfrm>
        </p:spPr>
        <p:txBody>
          <a:bodyPr rtlCol="0">
            <a:noAutofit/>
          </a:bodyPr>
          <a:lstStyle/>
          <a:p>
            <a:pPr marL="0" lvl="0" indent="0" algn="just">
              <a:lnSpc>
                <a:spcPct val="150000"/>
              </a:lnSpc>
              <a:buNone/>
            </a:pPr>
            <a:r>
              <a:rPr lang="en-US" sz="2100" dirty="0">
                <a:latin typeface="Times New Roman" panose="02020603050405020304" pitchFamily="18" charset="0"/>
                <a:cs typeface="Times New Roman" panose="02020603050405020304" pitchFamily="18" charset="0"/>
              </a:rPr>
              <a:t>Antioxidants play a crucial role in animal nutrition by preventing or minimizing oxidative damages, which can reduce the lifespan of animals. The oxidative damages occur as a result of the accumulation of free radicals or reactive oxygen species (ROS) in the body (</a:t>
            </a:r>
            <a:r>
              <a:rPr lang="en-US" sz="2100" dirty="0" err="1">
                <a:latin typeface="Times New Roman" panose="02020603050405020304" pitchFamily="18" charset="0"/>
                <a:cs typeface="Times New Roman" panose="02020603050405020304" pitchFamily="18" charset="0"/>
              </a:rPr>
              <a:t>Mair</a:t>
            </a:r>
            <a:r>
              <a:rPr lang="en-US" sz="2100" dirty="0">
                <a:latin typeface="Times New Roman" panose="02020603050405020304" pitchFamily="18" charset="0"/>
                <a:cs typeface="Times New Roman" panose="02020603050405020304" pitchFamily="18" charset="0"/>
              </a:rPr>
              <a:t> </a:t>
            </a:r>
            <a:r>
              <a:rPr lang="en-US" sz="2100" i="1" dirty="0">
                <a:latin typeface="Times New Roman" panose="02020603050405020304" pitchFamily="18" charset="0"/>
                <a:cs typeface="Times New Roman" panose="02020603050405020304" pitchFamily="18" charset="0"/>
              </a:rPr>
              <a:t>et al.,</a:t>
            </a:r>
            <a:r>
              <a:rPr lang="en-US" sz="2100" dirty="0">
                <a:latin typeface="Times New Roman" panose="02020603050405020304" pitchFamily="18" charset="0"/>
                <a:cs typeface="Times New Roman" panose="02020603050405020304" pitchFamily="18" charset="0"/>
              </a:rPr>
              <a:t> 2003). These free radicals are produced during normal metabolic processes and can also be induced by environmental stressors such as radiation, pollutants, and toxins. Therefore, the use of antioxidants has been extensively investigated in animal nutrition to improve health, productivity, and lifespan. Several research studies have been conducted to examine the effect of antioxidants on longevity in animal nutrition. One of the studies conducted by Davis </a:t>
            </a:r>
            <a:r>
              <a:rPr lang="en-US" sz="2100" i="1" dirty="0">
                <a:latin typeface="Times New Roman" panose="02020603050405020304" pitchFamily="18" charset="0"/>
                <a:cs typeface="Times New Roman" panose="02020603050405020304" pitchFamily="18" charset="0"/>
              </a:rPr>
              <a:t>et al</a:t>
            </a:r>
            <a:r>
              <a:rPr lang="en-US" sz="2100" dirty="0">
                <a:latin typeface="Times New Roman" panose="02020603050405020304" pitchFamily="18" charset="0"/>
                <a:cs typeface="Times New Roman" panose="02020603050405020304" pitchFamily="18" charset="0"/>
              </a:rPr>
              <a:t>., (2015) investigated the effect of vitamin E and selenium supplementation on broiler breeder hens. The results showed that supplementation increased the lifespan of the birds by reducing the oxidative stress that could damage cells and tissues. In addition, the authors found that the supplementation of vitamin E and selenium improved egg production and </a:t>
            </a:r>
            <a:r>
              <a:rPr lang="en-US" sz="2100" dirty="0" smtClean="0">
                <a:latin typeface="Times New Roman" panose="02020603050405020304" pitchFamily="18" charset="0"/>
                <a:cs typeface="Times New Roman" panose="02020603050405020304" pitchFamily="18" charset="0"/>
              </a:rPr>
              <a:t>hatchability concurred </a:t>
            </a:r>
            <a:r>
              <a:rPr lang="en-US" sz="2100" dirty="0" err="1">
                <a:latin typeface="Times New Roman" panose="02020603050405020304" pitchFamily="18" charset="0"/>
                <a:cs typeface="Times New Roman" panose="02020603050405020304" pitchFamily="18" charset="0"/>
              </a:rPr>
              <a:t>Mair</a:t>
            </a:r>
            <a:r>
              <a:rPr lang="en-US" sz="2100" dirty="0">
                <a:latin typeface="Times New Roman" panose="02020603050405020304" pitchFamily="18" charset="0"/>
                <a:cs typeface="Times New Roman" panose="02020603050405020304" pitchFamily="18" charset="0"/>
              </a:rPr>
              <a:t> </a:t>
            </a:r>
            <a:r>
              <a:rPr lang="en-US" sz="2100" i="1" dirty="0">
                <a:latin typeface="Times New Roman" panose="02020603050405020304" pitchFamily="18" charset="0"/>
                <a:cs typeface="Times New Roman" panose="02020603050405020304" pitchFamily="18" charset="0"/>
              </a:rPr>
              <a:t>et al.,</a:t>
            </a:r>
            <a:r>
              <a:rPr lang="en-US" sz="2100" dirty="0">
                <a:latin typeface="Times New Roman" panose="02020603050405020304" pitchFamily="18" charset="0"/>
                <a:cs typeface="Times New Roman" panose="02020603050405020304" pitchFamily="18" charset="0"/>
              </a:rPr>
              <a:t> (2003</a:t>
            </a:r>
            <a:r>
              <a:rPr lang="en-US" sz="2100" dirty="0" smtClean="0">
                <a:latin typeface="Times New Roman" panose="02020603050405020304" pitchFamily="18" charset="0"/>
                <a:cs typeface="Times New Roman" panose="02020603050405020304" pitchFamily="18" charset="0"/>
              </a:rPr>
              <a:t>). </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3118014"/>
      </p:ext>
    </p:extLst>
  </p:cSld>
  <p:clrMapOvr>
    <a:masterClrMapping/>
  </p:clrMapOvr>
  <p:transition spd="slow">
    <p:circl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79437"/>
          </a:xfrm>
        </p:spPr>
        <p:txBody>
          <a:bodyPr>
            <a:normAutofit/>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ROLES OF ANTIOXIDANTS ON ANIMALS’ IMMUNITY</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736600"/>
            <a:ext cx="11125200" cy="5938901"/>
          </a:xfrm>
        </p:spPr>
        <p:txBody>
          <a:bodyPr rtlCol="0">
            <a:noAutofit/>
          </a:bodyPr>
          <a:lstStyle/>
          <a:p>
            <a:pPr marL="0" lvl="0" indent="0" algn="just">
              <a:lnSpc>
                <a:spcPct val="150000"/>
              </a:lnSpc>
              <a:buNone/>
            </a:pPr>
            <a:r>
              <a:rPr lang="en-US" sz="2300" dirty="0">
                <a:latin typeface="Times New Roman" panose="02020603050405020304" pitchFamily="18" charset="0"/>
                <a:cs typeface="Times New Roman" panose="02020603050405020304" pitchFamily="18" charset="0"/>
              </a:rPr>
              <a:t>Antioxidants play a crucial role in boosting the immune system of animals by reducing oxidative stress and enhancing their overall health and well-being. This is accomplished by neutralizing free radicals, which are reactive molecules that can damage cells and tissues leading to inflammation, chronic diseases, and impaired immune function. Various research studies have demonstrated the effectiveness of antioxidants in improving immune function in animals. One study conducted by Li </a:t>
            </a:r>
            <a:r>
              <a:rPr lang="en-US" sz="2300" i="1" dirty="0">
                <a:latin typeface="Times New Roman" panose="02020603050405020304" pitchFamily="18" charset="0"/>
                <a:cs typeface="Times New Roman" panose="02020603050405020304" pitchFamily="18" charset="0"/>
              </a:rPr>
              <a:t>et al.,</a:t>
            </a:r>
            <a:r>
              <a:rPr lang="en-US" sz="2300" dirty="0">
                <a:latin typeface="Times New Roman" panose="02020603050405020304" pitchFamily="18" charset="0"/>
                <a:cs typeface="Times New Roman" panose="02020603050405020304" pitchFamily="18" charset="0"/>
              </a:rPr>
              <a:t> (2018) investigated the effects of dietary supplementation of grape seed </a:t>
            </a:r>
            <a:r>
              <a:rPr lang="en-US" sz="2300" dirty="0" err="1">
                <a:latin typeface="Times New Roman" panose="02020603050405020304" pitchFamily="18" charset="0"/>
                <a:cs typeface="Times New Roman" panose="02020603050405020304" pitchFamily="18" charset="0"/>
              </a:rPr>
              <a:t>proanthocyanidins</a:t>
            </a:r>
            <a:r>
              <a:rPr lang="en-US" sz="2300" dirty="0">
                <a:latin typeface="Times New Roman" panose="02020603050405020304" pitchFamily="18" charset="0"/>
                <a:cs typeface="Times New Roman" panose="02020603050405020304" pitchFamily="18" charset="0"/>
              </a:rPr>
              <a:t> (GSP) on immune function and antioxidant status in weaned piglets. The results showed that GSP supplementation significantly improved the antioxidant capacity of the piglets and increased their immunoglobulin levels, indicating enhanced immune </a:t>
            </a:r>
            <a:r>
              <a:rPr lang="en-US" sz="2300" dirty="0" smtClean="0">
                <a:latin typeface="Times New Roman" panose="02020603050405020304" pitchFamily="18" charset="0"/>
                <a:cs typeface="Times New Roman" panose="02020603050405020304" pitchFamily="18" charset="0"/>
              </a:rPr>
              <a:t>function agreed Abo </a:t>
            </a:r>
            <a:r>
              <a:rPr lang="en-US" sz="2300" dirty="0">
                <a:latin typeface="Times New Roman" panose="02020603050405020304" pitchFamily="18" charset="0"/>
                <a:cs typeface="Times New Roman" panose="02020603050405020304" pitchFamily="18" charset="0"/>
              </a:rPr>
              <a:t>El-</a:t>
            </a:r>
            <a:r>
              <a:rPr lang="en-US" sz="2300" dirty="0" err="1">
                <a:latin typeface="Times New Roman" panose="02020603050405020304" pitchFamily="18" charset="0"/>
                <a:cs typeface="Times New Roman" panose="02020603050405020304" pitchFamily="18" charset="0"/>
              </a:rPr>
              <a:t>Maaty</a:t>
            </a:r>
            <a:r>
              <a:rPr lang="en-US" sz="2300" dirty="0">
                <a:latin typeface="Times New Roman" panose="02020603050405020304" pitchFamily="18" charset="0"/>
                <a:cs typeface="Times New Roman" panose="02020603050405020304" pitchFamily="18" charset="0"/>
              </a:rPr>
              <a:t> </a:t>
            </a:r>
            <a:r>
              <a:rPr lang="en-US" sz="2300" i="1" dirty="0">
                <a:latin typeface="Times New Roman" panose="02020603050405020304" pitchFamily="18" charset="0"/>
                <a:cs typeface="Times New Roman" panose="02020603050405020304" pitchFamily="18" charset="0"/>
              </a:rPr>
              <a:t>et al</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2017).</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638543"/>
      </p:ext>
    </p:extLst>
  </p:cSld>
  <p:clrMapOvr>
    <a:masterClrMapping/>
  </p:clrMapOvr>
  <p:transition spd="slow">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50426" y="872592"/>
            <a:ext cx="9514191" cy="4613808"/>
          </a:xfrm>
          <a:prstGeom prst="rect">
            <a:avLst/>
          </a:prstGeom>
        </p:spPr>
      </p:pic>
    </p:spTree>
    <p:extLst>
      <p:ext uri="{BB962C8B-B14F-4D97-AF65-F5344CB8AC3E}">
        <p14:creationId xmlns:p14="http://schemas.microsoft.com/office/powerpoint/2010/main" val="1681656514"/>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37781"/>
          </a:xfrm>
        </p:spPr>
        <p:txBody>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CONCLUSION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19099"/>
            <a:ext cx="11125200" cy="5152517"/>
          </a:xfrm>
        </p:spPr>
        <p:txBody>
          <a:bodyPr rtlCol="0">
            <a:noAutofit/>
          </a:bodyPr>
          <a:lstStyle/>
          <a:p>
            <a:pPr marL="0" indent="0" algn="just">
              <a:lnSpc>
                <a:spcPct val="150000"/>
              </a:lnSpc>
              <a:buNone/>
            </a:pPr>
            <a:r>
              <a:rPr lang="en-US" sz="2500" dirty="0">
                <a:latin typeface="Times New Roman" panose="02020603050405020304" pitchFamily="18" charset="0"/>
                <a:cs typeface="Times New Roman" panose="02020603050405020304" pitchFamily="18" charset="0"/>
              </a:rPr>
              <a:t>Conclusively, antioxidants are vital components of animal nutrition, playing a critical role in maintaining animal health, improving growth rates, and enhancing overall productivity. As such, their inclusion in animal feed is essential to ensure optimal animal health and well-being. Hence, the dynamics of antioxidant use in animal nutrition depend largely on the animal species, age, and physiological status. The optimal dosage and type of antioxidant required also vary depending on the specific needs of the animal. Regular monitoring and adjustment of the antioxidant supplementation levels are essential to ensure optimal health and performance</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434394"/>
      </p:ext>
    </p:extLst>
  </p:cSld>
  <p:clrMapOvr>
    <a:masterClrMapping/>
  </p:clrMapOvr>
  <p:transition spd="slow">
    <p:circl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711200" y="157163"/>
            <a:ext cx="10515600" cy="376237"/>
          </a:xfrm>
        </p:spPr>
        <p:txBody>
          <a:bodyPr>
            <a:normAutofit fontScale="90000"/>
          </a:bodyPr>
          <a:lstStyle/>
          <a:p>
            <a:pPr algn="ctr">
              <a:lnSpc>
                <a:spcPct val="100000"/>
              </a:lnSpc>
              <a:defRPr/>
            </a:pPr>
            <a:r>
              <a:rPr lang="en-US" sz="2000" b="1" dirty="0" smtClean="0">
                <a:latin typeface="Times New Roman" panose="02020603050405020304" pitchFamily="18" charset="0"/>
                <a:cs typeface="Times New Roman" panose="02020603050405020304" pitchFamily="18" charset="0"/>
              </a:rPr>
              <a:t>REFERENCES</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6400" y="533400"/>
            <a:ext cx="11125200" cy="5997956"/>
          </a:xfrm>
        </p:spPr>
        <p:txBody>
          <a:bodyPr rtlCol="0">
            <a:noAutofit/>
          </a:bodyPr>
          <a:lstStyle/>
          <a:p>
            <a:pPr algn="just"/>
            <a:r>
              <a:rPr lang="en-US" sz="1200" dirty="0">
                <a:latin typeface="Times New Roman" panose="02020603050405020304" pitchFamily="18" charset="0"/>
                <a:cs typeface="Times New Roman" panose="02020603050405020304" pitchFamily="18" charset="0"/>
              </a:rPr>
              <a:t>Abo El-</a:t>
            </a:r>
            <a:r>
              <a:rPr lang="en-US" sz="1200" dirty="0" err="1">
                <a:latin typeface="Times New Roman" panose="02020603050405020304" pitchFamily="18" charset="0"/>
                <a:cs typeface="Times New Roman" panose="02020603050405020304" pitchFamily="18" charset="0"/>
              </a:rPr>
              <a:t>Maaty</a:t>
            </a:r>
            <a:r>
              <a:rPr lang="en-US" sz="1200" dirty="0">
                <a:latin typeface="Times New Roman" panose="02020603050405020304" pitchFamily="18" charset="0"/>
                <a:cs typeface="Times New Roman" panose="02020603050405020304" pitchFamily="18" charset="0"/>
              </a:rPr>
              <a:t>, H. M., El-</a:t>
            </a:r>
            <a:r>
              <a:rPr lang="en-US" sz="1200" dirty="0" err="1">
                <a:latin typeface="Times New Roman" panose="02020603050405020304" pitchFamily="18" charset="0"/>
                <a:cs typeface="Times New Roman" panose="02020603050405020304" pitchFamily="18" charset="0"/>
              </a:rPr>
              <a:t>Saadany</a:t>
            </a:r>
            <a:r>
              <a:rPr lang="en-US" sz="1200" dirty="0">
                <a:latin typeface="Times New Roman" panose="02020603050405020304" pitchFamily="18" charset="0"/>
                <a:cs typeface="Times New Roman" panose="02020603050405020304" pitchFamily="18" charset="0"/>
              </a:rPr>
              <a:t>, S. S., El-</a:t>
            </a:r>
            <a:r>
              <a:rPr lang="en-US" sz="1200" dirty="0" err="1">
                <a:latin typeface="Times New Roman" panose="02020603050405020304" pitchFamily="18" charset="0"/>
                <a:cs typeface="Times New Roman" panose="02020603050405020304" pitchFamily="18" charset="0"/>
              </a:rPr>
              <a:t>Naseery</a:t>
            </a:r>
            <a:r>
              <a:rPr lang="en-US" sz="1200" dirty="0">
                <a:latin typeface="Times New Roman" panose="02020603050405020304" pitchFamily="18" charset="0"/>
                <a:cs typeface="Times New Roman" panose="02020603050405020304" pitchFamily="18" charset="0"/>
              </a:rPr>
              <a:t>, N. I., &amp; </a:t>
            </a:r>
            <a:r>
              <a:rPr lang="en-US" sz="1200" dirty="0" err="1">
                <a:latin typeface="Times New Roman" panose="02020603050405020304" pitchFamily="18" charset="0"/>
                <a:cs typeface="Times New Roman" panose="02020603050405020304" pitchFamily="18" charset="0"/>
              </a:rPr>
              <a:t>Shafey</a:t>
            </a:r>
            <a:r>
              <a:rPr lang="en-US" sz="1200" dirty="0">
                <a:latin typeface="Times New Roman" panose="02020603050405020304" pitchFamily="18" charset="0"/>
                <a:cs typeface="Times New Roman" panose="02020603050405020304" pitchFamily="18" charset="0"/>
              </a:rPr>
              <a:t>, T. M. (2017). Immunological and antioxidant status improvement in Japanese quails (</a:t>
            </a:r>
            <a:r>
              <a:rPr lang="en-US" sz="1200" dirty="0" err="1">
                <a:latin typeface="Times New Roman" panose="02020603050405020304" pitchFamily="18" charset="0"/>
                <a:cs typeface="Times New Roman" panose="02020603050405020304" pitchFamily="18" charset="0"/>
              </a:rPr>
              <a:t>Coturnix</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coturnix</a:t>
            </a:r>
            <a:r>
              <a:rPr lang="en-US" sz="1200" dirty="0">
                <a:latin typeface="Times New Roman" panose="02020603050405020304" pitchFamily="18" charset="0"/>
                <a:cs typeface="Times New Roman" panose="02020603050405020304" pitchFamily="18" charset="0"/>
              </a:rPr>
              <a:t> japonica) upon vitamin E administration. </a:t>
            </a:r>
            <a:r>
              <a:rPr lang="en-US" sz="1200" i="1" dirty="0">
                <a:latin typeface="Times New Roman" panose="02020603050405020304" pitchFamily="18" charset="0"/>
                <a:cs typeface="Times New Roman" panose="02020603050405020304" pitchFamily="18" charset="0"/>
              </a:rPr>
              <a:t>Egyptian Journal of Animal Production,</a:t>
            </a:r>
            <a:r>
              <a:rPr lang="en-US" sz="1200" dirty="0">
                <a:latin typeface="Times New Roman" panose="02020603050405020304" pitchFamily="18" charset="0"/>
                <a:cs typeface="Times New Roman" panose="02020603050405020304" pitchFamily="18" charset="0"/>
              </a:rPr>
              <a:t> 54(1), 69-75.</a:t>
            </a:r>
          </a:p>
          <a:p>
            <a:pPr algn="just"/>
            <a:r>
              <a:rPr lang="en-US" sz="1200" dirty="0">
                <a:latin typeface="Times New Roman" panose="02020603050405020304" pitchFamily="18" charset="0"/>
                <a:cs typeface="Times New Roman" panose="02020603050405020304" pitchFamily="18" charset="0"/>
              </a:rPr>
              <a:t>Al-</a:t>
            </a:r>
            <a:r>
              <a:rPr lang="en-US" sz="1200" dirty="0" err="1">
                <a:latin typeface="Times New Roman" panose="02020603050405020304" pitchFamily="18" charset="0"/>
                <a:cs typeface="Times New Roman" panose="02020603050405020304" pitchFamily="18" charset="0"/>
              </a:rPr>
              <a:t>Daraji</a:t>
            </a:r>
            <a:r>
              <a:rPr lang="en-US" sz="1200" dirty="0">
                <a:latin typeface="Times New Roman" panose="02020603050405020304" pitchFamily="18" charset="0"/>
                <a:cs typeface="Times New Roman" panose="02020603050405020304" pitchFamily="18" charset="0"/>
              </a:rPr>
              <a:t>, H. J., Mahdi, L. H., </a:t>
            </a:r>
            <a:r>
              <a:rPr lang="en-US" sz="1200" dirty="0" err="1">
                <a:latin typeface="Times New Roman" panose="02020603050405020304" pitchFamily="18" charset="0"/>
                <a:cs typeface="Times New Roman" panose="02020603050405020304" pitchFamily="18" charset="0"/>
              </a:rPr>
              <a:t>Naser</a:t>
            </a:r>
            <a:r>
              <a:rPr lang="en-US" sz="1200" dirty="0">
                <a:latin typeface="Times New Roman" panose="02020603050405020304" pitchFamily="18" charset="0"/>
                <a:cs typeface="Times New Roman" panose="02020603050405020304" pitchFamily="18" charset="0"/>
              </a:rPr>
              <a:t>, T. A., &amp; Al-</a:t>
            </a:r>
            <a:r>
              <a:rPr lang="en-US" sz="1200" dirty="0" err="1">
                <a:latin typeface="Times New Roman" panose="02020603050405020304" pitchFamily="18" charset="0"/>
                <a:cs typeface="Times New Roman" panose="02020603050405020304" pitchFamily="18" charset="0"/>
              </a:rPr>
              <a:t>Marzooqi</a:t>
            </a:r>
            <a:r>
              <a:rPr lang="en-US" sz="1200" dirty="0">
                <a:latin typeface="Times New Roman" panose="02020603050405020304" pitchFamily="18" charset="0"/>
                <a:cs typeface="Times New Roman" panose="02020603050405020304" pitchFamily="18" charset="0"/>
              </a:rPr>
              <a:t>, W. S. (2016). Effect of vitamin E on some reproductive parameters in male goats</a:t>
            </a:r>
            <a:r>
              <a:rPr lang="en-US" sz="1200" i="1" dirty="0">
                <a:latin typeface="Times New Roman" panose="02020603050405020304" pitchFamily="18" charset="0"/>
                <a:cs typeface="Times New Roman" panose="02020603050405020304" pitchFamily="18" charset="0"/>
              </a:rPr>
              <a:t>. Journal of Livestock science, </a:t>
            </a:r>
            <a:r>
              <a:rPr lang="en-US" sz="1200" dirty="0">
                <a:latin typeface="Times New Roman" panose="02020603050405020304" pitchFamily="18" charset="0"/>
                <a:cs typeface="Times New Roman" panose="02020603050405020304" pitchFamily="18" charset="0"/>
              </a:rPr>
              <a:t>7(1), 27-34.</a:t>
            </a:r>
          </a:p>
          <a:p>
            <a:pPr algn="just"/>
            <a:r>
              <a:rPr lang="en-US" sz="1200" dirty="0" err="1">
                <a:latin typeface="Times New Roman" panose="02020603050405020304" pitchFamily="18" charset="0"/>
                <a:cs typeface="Times New Roman" panose="02020603050405020304" pitchFamily="18" charset="0"/>
              </a:rPr>
              <a:t>Araújo</a:t>
            </a:r>
            <a:r>
              <a:rPr lang="en-US" sz="1200" dirty="0">
                <a:latin typeface="Times New Roman" panose="02020603050405020304" pitchFamily="18" charset="0"/>
                <a:cs typeface="Times New Roman" panose="02020603050405020304" pitchFamily="18" charset="0"/>
              </a:rPr>
              <a:t>, F. R., </a:t>
            </a:r>
            <a:r>
              <a:rPr lang="en-US" sz="1200" dirty="0" err="1">
                <a:latin typeface="Times New Roman" panose="02020603050405020304" pitchFamily="18" charset="0"/>
                <a:cs typeface="Times New Roman" panose="02020603050405020304" pitchFamily="18" charset="0"/>
              </a:rPr>
              <a:t>Peixoto</a:t>
            </a:r>
            <a:r>
              <a:rPr lang="en-US" sz="1200" dirty="0">
                <a:latin typeface="Times New Roman" panose="02020603050405020304" pitchFamily="18" charset="0"/>
                <a:cs typeface="Times New Roman" panose="02020603050405020304" pitchFamily="18" charset="0"/>
              </a:rPr>
              <a:t>, G. C. X., </a:t>
            </a:r>
            <a:r>
              <a:rPr lang="en-US" sz="1200" dirty="0" err="1">
                <a:latin typeface="Times New Roman" panose="02020603050405020304" pitchFamily="18" charset="0"/>
                <a:cs typeface="Times New Roman" panose="02020603050405020304" pitchFamily="18" charset="0"/>
              </a:rPr>
              <a:t>Pinho</a:t>
            </a:r>
            <a:r>
              <a:rPr lang="en-US" sz="1200" dirty="0">
                <a:latin typeface="Times New Roman" panose="02020603050405020304" pitchFamily="18" charset="0"/>
                <a:cs typeface="Times New Roman" panose="02020603050405020304" pitchFamily="18" charset="0"/>
              </a:rPr>
              <a:t>, R. O., Silva, A. F., Oliveira, R. A. B., Oliveira, M. A. L., ... &amp; Moura, A. A. (2015). Effects of vitamin E and selenium on sperm quality in stallions. </a:t>
            </a:r>
            <a:r>
              <a:rPr lang="en-US" sz="1200" i="1" dirty="0">
                <a:latin typeface="Times New Roman" panose="02020603050405020304" pitchFamily="18" charset="0"/>
                <a:cs typeface="Times New Roman" panose="02020603050405020304" pitchFamily="18" charset="0"/>
              </a:rPr>
              <a:t>Animal Reproduction Science,</a:t>
            </a:r>
            <a:r>
              <a:rPr lang="en-US" sz="1200" dirty="0">
                <a:latin typeface="Times New Roman" panose="02020603050405020304" pitchFamily="18" charset="0"/>
                <a:cs typeface="Times New Roman" panose="02020603050405020304" pitchFamily="18" charset="0"/>
              </a:rPr>
              <a:t> 152, 26-33.</a:t>
            </a:r>
          </a:p>
          <a:p>
            <a:pPr algn="just"/>
            <a:r>
              <a:rPr lang="en-US" sz="1200" dirty="0" err="1">
                <a:latin typeface="Times New Roman" panose="02020603050405020304" pitchFamily="18" charset="0"/>
                <a:cs typeface="Times New Roman" panose="02020603050405020304" pitchFamily="18" charset="0"/>
              </a:rPr>
              <a:t>Choe</a:t>
            </a:r>
            <a:r>
              <a:rPr lang="en-US" sz="1200" dirty="0">
                <a:latin typeface="Times New Roman" panose="02020603050405020304" pitchFamily="18" charset="0"/>
                <a:cs typeface="Times New Roman" panose="02020603050405020304" pitchFamily="18" charset="0"/>
              </a:rPr>
              <a:t>, J. H., Kim, H. Y., &amp; Lee, M. A. (2018). Effects of grape seed extract on quality characteristics of pork. </a:t>
            </a:r>
            <a:r>
              <a:rPr lang="en-US" sz="1200" i="1" dirty="0">
                <a:latin typeface="Times New Roman" panose="02020603050405020304" pitchFamily="18" charset="0"/>
                <a:cs typeface="Times New Roman" panose="02020603050405020304" pitchFamily="18" charset="0"/>
              </a:rPr>
              <a:t>Meat science, 145</a:t>
            </a:r>
            <a:r>
              <a:rPr lang="en-US" sz="1200" dirty="0">
                <a:latin typeface="Times New Roman" panose="02020603050405020304" pitchFamily="18" charset="0"/>
                <a:cs typeface="Times New Roman" panose="02020603050405020304" pitchFamily="18" charset="0"/>
              </a:rPr>
              <a:t>, 220-226.</a:t>
            </a:r>
          </a:p>
          <a:p>
            <a:pPr algn="just"/>
            <a:r>
              <a:rPr lang="en-US" sz="1200" dirty="0" err="1">
                <a:latin typeface="Times New Roman" panose="02020603050405020304" pitchFamily="18" charset="0"/>
                <a:cs typeface="Times New Roman" panose="02020603050405020304" pitchFamily="18" charset="0"/>
              </a:rPr>
              <a:t>Choe</a:t>
            </a:r>
            <a:r>
              <a:rPr lang="en-US" sz="1200" dirty="0">
                <a:latin typeface="Times New Roman" panose="02020603050405020304" pitchFamily="18" charset="0"/>
                <a:cs typeface="Times New Roman" panose="02020603050405020304" pitchFamily="18" charset="0"/>
              </a:rPr>
              <a:t>, J., Kim, H., &amp; Choi, Y. (2017). </a:t>
            </a:r>
            <a:r>
              <a:rPr lang="en-US" sz="1200" dirty="0" err="1">
                <a:latin typeface="Times New Roman" panose="02020603050405020304" pitchFamily="18" charset="0"/>
                <a:cs typeface="Times New Roman" panose="02020603050405020304" pitchFamily="18" charset="0"/>
              </a:rPr>
              <a:t>Thymol</a:t>
            </a:r>
            <a:r>
              <a:rPr lang="en-US" sz="1200" dirty="0">
                <a:latin typeface="Times New Roman" panose="02020603050405020304" pitchFamily="18" charset="0"/>
                <a:cs typeface="Times New Roman" panose="02020603050405020304" pitchFamily="18" charset="0"/>
              </a:rPr>
              <a:t> essential oil supplementation improves growth performance and meat quality in finishing pigs. </a:t>
            </a:r>
            <a:r>
              <a:rPr lang="en-US" sz="1200" i="1" dirty="0">
                <a:latin typeface="Times New Roman" panose="02020603050405020304" pitchFamily="18" charset="0"/>
                <a:cs typeface="Times New Roman" panose="02020603050405020304" pitchFamily="18" charset="0"/>
              </a:rPr>
              <a:t>Animal Science Journal</a:t>
            </a:r>
            <a:r>
              <a:rPr lang="en-US" sz="1200" dirty="0">
                <a:latin typeface="Times New Roman" panose="02020603050405020304" pitchFamily="18" charset="0"/>
                <a:cs typeface="Times New Roman" panose="02020603050405020304" pitchFamily="18" charset="0"/>
              </a:rPr>
              <a:t>, 88(7), 1047–1053.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10.1111/asj.12733</a:t>
            </a:r>
          </a:p>
          <a:p>
            <a:pPr algn="just"/>
            <a:r>
              <a:rPr lang="en-US" sz="1200" dirty="0">
                <a:latin typeface="Times New Roman" panose="02020603050405020304" pitchFamily="18" charset="0"/>
                <a:cs typeface="Times New Roman" panose="02020603050405020304" pitchFamily="18" charset="0"/>
              </a:rPr>
              <a:t>Davis, M. E., Brown, D. C., &amp; Maxwell, C. V. (2015). The effect of vitamin E and selenium supplementation on the viability and longevity of commercial broiler breeder hens. </a:t>
            </a:r>
            <a:r>
              <a:rPr lang="en-US" sz="1200" i="1" dirty="0">
                <a:latin typeface="Times New Roman" panose="02020603050405020304" pitchFamily="18" charset="0"/>
                <a:cs typeface="Times New Roman" panose="02020603050405020304" pitchFamily="18" charset="0"/>
              </a:rPr>
              <a:t>Poultry Science,</a:t>
            </a:r>
            <a:r>
              <a:rPr lang="en-US" sz="1200" dirty="0">
                <a:latin typeface="Times New Roman" panose="02020603050405020304" pitchFamily="18" charset="0"/>
                <a:cs typeface="Times New Roman" panose="02020603050405020304" pitchFamily="18" charset="0"/>
              </a:rPr>
              <a:t> 94(11), 2728-2735.</a:t>
            </a:r>
          </a:p>
          <a:p>
            <a:pPr algn="just"/>
            <a:r>
              <a:rPr lang="en-US" sz="1200" dirty="0" err="1">
                <a:latin typeface="Times New Roman" panose="02020603050405020304" pitchFamily="18" charset="0"/>
                <a:cs typeface="Times New Roman" panose="02020603050405020304" pitchFamily="18" charset="0"/>
              </a:rPr>
              <a:t>Diao</a:t>
            </a:r>
            <a:r>
              <a:rPr lang="en-US" sz="1200" dirty="0">
                <a:latin typeface="Times New Roman" panose="02020603050405020304" pitchFamily="18" charset="0"/>
                <a:cs typeface="Times New Roman" panose="02020603050405020304" pitchFamily="18" charset="0"/>
              </a:rPr>
              <a:t>, H., Cao, W., </a:t>
            </a:r>
            <a:r>
              <a:rPr lang="en-US" sz="1200" dirty="0" err="1">
                <a:latin typeface="Times New Roman" panose="02020603050405020304" pitchFamily="18" charset="0"/>
                <a:cs typeface="Times New Roman" panose="02020603050405020304" pitchFamily="18" charset="0"/>
              </a:rPr>
              <a:t>Guo</a:t>
            </a:r>
            <a:r>
              <a:rPr lang="en-US" sz="1200" dirty="0">
                <a:latin typeface="Times New Roman" panose="02020603050405020304" pitchFamily="18" charset="0"/>
                <a:cs typeface="Times New Roman" panose="02020603050405020304" pitchFamily="18" charset="0"/>
              </a:rPr>
              <a:t>, J., Ye, X., Liu, S., Yang, X., &amp; Wang, J. (2019). Grape seed </a:t>
            </a:r>
            <a:r>
              <a:rPr lang="en-US" sz="1200" dirty="0" err="1">
                <a:latin typeface="Times New Roman" panose="02020603050405020304" pitchFamily="18" charset="0"/>
                <a:cs typeface="Times New Roman" panose="02020603050405020304" pitchFamily="18" charset="0"/>
              </a:rPr>
              <a:t>proanthocyanidin</a:t>
            </a:r>
            <a:r>
              <a:rPr lang="en-US" sz="1200" dirty="0">
                <a:latin typeface="Times New Roman" panose="02020603050405020304" pitchFamily="18" charset="0"/>
                <a:cs typeface="Times New Roman" panose="02020603050405020304" pitchFamily="18" charset="0"/>
              </a:rPr>
              <a:t> extract improves chicken meat tenderness via regulating protein degradation and </a:t>
            </a:r>
            <a:r>
              <a:rPr lang="en-US" sz="1200" dirty="0" err="1">
                <a:latin typeface="Times New Roman" panose="02020603050405020304" pitchFamily="18" charset="0"/>
                <a:cs typeface="Times New Roman" panose="02020603050405020304" pitchFamily="18" charset="0"/>
              </a:rPr>
              <a:t>antioxidation</a:t>
            </a:r>
            <a:r>
              <a:rPr lang="en-US" sz="1200" dirty="0">
                <a:latin typeface="Times New Roman" panose="02020603050405020304" pitchFamily="18" charset="0"/>
                <a:cs typeface="Times New Roman" panose="02020603050405020304" pitchFamily="18" charset="0"/>
              </a:rPr>
              <a:t> capacity. </a:t>
            </a:r>
            <a:r>
              <a:rPr lang="en-US" sz="1200" i="1" dirty="0">
                <a:latin typeface="Times New Roman" panose="02020603050405020304" pitchFamily="18" charset="0"/>
                <a:cs typeface="Times New Roman" panose="02020603050405020304" pitchFamily="18" charset="0"/>
              </a:rPr>
              <a:t>International journal of molecular sciences,</a:t>
            </a:r>
            <a:r>
              <a:rPr lang="en-US" sz="1200" dirty="0">
                <a:latin typeface="Times New Roman" panose="02020603050405020304" pitchFamily="18" charset="0"/>
                <a:cs typeface="Times New Roman" panose="02020603050405020304" pitchFamily="18" charset="0"/>
              </a:rPr>
              <a:t> 20(18), 4424.</a:t>
            </a:r>
          </a:p>
          <a:p>
            <a:pPr algn="just"/>
            <a:r>
              <a:rPr lang="en-US" sz="1200" dirty="0" err="1">
                <a:latin typeface="Times New Roman" panose="02020603050405020304" pitchFamily="18" charset="0"/>
                <a:cs typeface="Times New Roman" panose="02020603050405020304" pitchFamily="18" charset="0"/>
              </a:rPr>
              <a:t>Duan</a:t>
            </a:r>
            <a:r>
              <a:rPr lang="en-US" sz="1200" dirty="0">
                <a:latin typeface="Times New Roman" panose="02020603050405020304" pitchFamily="18" charset="0"/>
                <a:cs typeface="Times New Roman" panose="02020603050405020304" pitchFamily="18" charset="0"/>
              </a:rPr>
              <a:t>, X., Li, J., Yang, Y., Li, F., &amp; Li, K. (2018). Dietary tea polyphenols improve growth performance and meat quality in yellow-feathered broilers through antioxidant capacity and oxidative stability. </a:t>
            </a:r>
            <a:r>
              <a:rPr lang="en-US" sz="1200" i="1" dirty="0">
                <a:latin typeface="Times New Roman" panose="02020603050405020304" pitchFamily="18" charset="0"/>
                <a:cs typeface="Times New Roman" panose="02020603050405020304" pitchFamily="18" charset="0"/>
              </a:rPr>
              <a:t>Journal of animal science and biotechnology,</a:t>
            </a:r>
            <a:r>
              <a:rPr lang="en-US" sz="1200" dirty="0">
                <a:latin typeface="Times New Roman" panose="02020603050405020304" pitchFamily="18" charset="0"/>
                <a:cs typeface="Times New Roman" panose="02020603050405020304" pitchFamily="18" charset="0"/>
              </a:rPr>
              <a:t> 9(1), 70.</a:t>
            </a:r>
          </a:p>
          <a:p>
            <a:pPr algn="just"/>
            <a:r>
              <a:rPr lang="en-US" sz="1200" dirty="0">
                <a:latin typeface="Times New Roman" panose="02020603050405020304" pitchFamily="18" charset="0"/>
                <a:cs typeface="Times New Roman" panose="02020603050405020304" pitchFamily="18" charset="0"/>
              </a:rPr>
              <a:t>El-</a:t>
            </a:r>
            <a:r>
              <a:rPr lang="en-US" sz="1200" dirty="0" err="1">
                <a:latin typeface="Times New Roman" panose="02020603050405020304" pitchFamily="18" charset="0"/>
                <a:cs typeface="Times New Roman" panose="02020603050405020304" pitchFamily="18" charset="0"/>
              </a:rPr>
              <a:t>Senousey</a:t>
            </a:r>
            <a:r>
              <a:rPr lang="en-US" sz="1200" dirty="0">
                <a:latin typeface="Times New Roman" panose="02020603050405020304" pitchFamily="18" charset="0"/>
                <a:cs typeface="Times New Roman" panose="02020603050405020304" pitchFamily="18" charset="0"/>
              </a:rPr>
              <a:t>, H. K., Chen, B., &amp; Wang, J. (2015). Effect of dietary tocopherol on immune response of broiler chickens following exposure to high ambient temperature. </a:t>
            </a:r>
            <a:r>
              <a:rPr lang="en-US" sz="1200" i="1" dirty="0">
                <a:latin typeface="Times New Roman" panose="02020603050405020304" pitchFamily="18" charset="0"/>
                <a:cs typeface="Times New Roman" panose="02020603050405020304" pitchFamily="18" charset="0"/>
              </a:rPr>
              <a:t>Poultry Science, </a:t>
            </a:r>
            <a:r>
              <a:rPr lang="en-US" sz="1200" dirty="0">
                <a:latin typeface="Times New Roman" panose="02020603050405020304" pitchFamily="18" charset="0"/>
                <a:cs typeface="Times New Roman" panose="02020603050405020304" pitchFamily="18" charset="0"/>
              </a:rPr>
              <a:t>94(12), 2891-2900.</a:t>
            </a:r>
          </a:p>
          <a:p>
            <a:pPr algn="just"/>
            <a:r>
              <a:rPr lang="en-US" sz="1200" dirty="0" err="1" smtClean="0">
                <a:latin typeface="Times New Roman" panose="02020603050405020304" pitchFamily="18" charset="0"/>
                <a:cs typeface="Times New Roman" panose="02020603050405020304" pitchFamily="18" charset="0"/>
              </a:rPr>
              <a:t>Xiong</a:t>
            </a:r>
            <a:r>
              <a:rPr lang="en-US" sz="1200" dirty="0">
                <a:latin typeface="Times New Roman" panose="02020603050405020304" pitchFamily="18" charset="0"/>
                <a:cs typeface="Times New Roman" panose="02020603050405020304" pitchFamily="18" charset="0"/>
              </a:rPr>
              <a:t>, Y. L., Chen, X., &amp; Chen, Y. J. (2018). Effects of dietary selenium supplementation on meat quality and muscle selenium concentration in broilers. </a:t>
            </a:r>
            <a:r>
              <a:rPr lang="en-US" sz="1200" i="1" dirty="0">
                <a:latin typeface="Times New Roman" panose="02020603050405020304" pitchFamily="18" charset="0"/>
                <a:cs typeface="Times New Roman" panose="02020603050405020304" pitchFamily="18" charset="0"/>
              </a:rPr>
              <a:t>Food science and biotechnology,</a:t>
            </a:r>
            <a:r>
              <a:rPr lang="en-US" sz="1200" dirty="0">
                <a:latin typeface="Times New Roman" panose="02020603050405020304" pitchFamily="18" charset="0"/>
                <a:cs typeface="Times New Roman" panose="02020603050405020304" pitchFamily="18" charset="0"/>
              </a:rPr>
              <a:t> 27(6), 1639-1646.</a:t>
            </a:r>
          </a:p>
          <a:p>
            <a:pPr algn="just"/>
            <a:r>
              <a:rPr lang="en-US" sz="1200" dirty="0">
                <a:latin typeface="Times New Roman" panose="02020603050405020304" pitchFamily="18" charset="0"/>
                <a:cs typeface="Times New Roman" panose="02020603050405020304" pitchFamily="18" charset="0"/>
              </a:rPr>
              <a:t>Xu, L., Zhang, L., Xia, W., &amp; Wu, X. (2018). Effects of </a:t>
            </a:r>
            <a:r>
              <a:rPr lang="en-US" sz="1200" dirty="0" err="1">
                <a:latin typeface="Times New Roman" panose="02020603050405020304" pitchFamily="18" charset="0"/>
                <a:cs typeface="Times New Roman" panose="02020603050405020304" pitchFamily="18" charset="0"/>
              </a:rPr>
              <a:t>astaxanthin</a:t>
            </a:r>
            <a:r>
              <a:rPr lang="en-US" sz="1200" dirty="0">
                <a:latin typeface="Times New Roman" panose="02020603050405020304" pitchFamily="18" charset="0"/>
                <a:cs typeface="Times New Roman" panose="02020603050405020304" pitchFamily="18" charset="0"/>
              </a:rPr>
              <a:t> on antioxidant and immune response in laying hens. </a:t>
            </a:r>
            <a:r>
              <a:rPr lang="en-US" sz="1200" i="1" dirty="0">
                <a:latin typeface="Times New Roman" panose="02020603050405020304" pitchFamily="18" charset="0"/>
                <a:cs typeface="Times New Roman" panose="02020603050405020304" pitchFamily="18" charset="0"/>
              </a:rPr>
              <a:t>Poultry Science,</a:t>
            </a:r>
            <a:r>
              <a:rPr lang="en-US" sz="1200" dirty="0">
                <a:latin typeface="Times New Roman" panose="02020603050405020304" pitchFamily="18" charset="0"/>
                <a:cs typeface="Times New Roman" panose="02020603050405020304" pitchFamily="18" charset="0"/>
              </a:rPr>
              <a:t> 97(9), 3246-3254.</a:t>
            </a:r>
          </a:p>
          <a:p>
            <a:pPr algn="just"/>
            <a:r>
              <a:rPr lang="en-US" sz="1200" dirty="0">
                <a:latin typeface="Times New Roman" panose="02020603050405020304" pitchFamily="18" charset="0"/>
                <a:cs typeface="Times New Roman" panose="02020603050405020304" pitchFamily="18" charset="0"/>
              </a:rPr>
              <a:t>Yilmaz, S., </a:t>
            </a:r>
            <a:r>
              <a:rPr lang="en-US" sz="1200" dirty="0" err="1">
                <a:latin typeface="Times New Roman" panose="02020603050405020304" pitchFamily="18" charset="0"/>
                <a:cs typeface="Times New Roman" panose="02020603050405020304" pitchFamily="18" charset="0"/>
              </a:rPr>
              <a:t>Ergün</a:t>
            </a:r>
            <a:r>
              <a:rPr lang="en-US" sz="1200" dirty="0">
                <a:latin typeface="Times New Roman" panose="02020603050405020304" pitchFamily="18" charset="0"/>
                <a:cs typeface="Times New Roman" panose="02020603050405020304" pitchFamily="18" charset="0"/>
              </a:rPr>
              <a:t>, S., &amp; </a:t>
            </a:r>
            <a:r>
              <a:rPr lang="en-US" sz="1200" dirty="0" err="1">
                <a:latin typeface="Times New Roman" panose="02020603050405020304" pitchFamily="18" charset="0"/>
                <a:cs typeface="Times New Roman" panose="02020603050405020304" pitchFamily="18" charset="0"/>
              </a:rPr>
              <a:t>Kocaman</a:t>
            </a:r>
            <a:r>
              <a:rPr lang="en-US" sz="1200" dirty="0">
                <a:latin typeface="Times New Roman" panose="02020603050405020304" pitchFamily="18" charset="0"/>
                <a:cs typeface="Times New Roman" panose="02020603050405020304" pitchFamily="18" charset="0"/>
              </a:rPr>
              <a:t>, E. M. (2016). The effects of dietary vitamin C on the growth performance and immune response of rainbow trout (</a:t>
            </a:r>
            <a:r>
              <a:rPr lang="en-US" sz="1200" dirty="0" err="1">
                <a:latin typeface="Times New Roman" panose="02020603050405020304" pitchFamily="18" charset="0"/>
                <a:cs typeface="Times New Roman" panose="02020603050405020304" pitchFamily="18" charset="0"/>
              </a:rPr>
              <a:t>Oncorhynchus</a:t>
            </a:r>
            <a:r>
              <a:rPr lang="en-US" sz="1200" dirty="0">
                <a:latin typeface="Times New Roman" panose="02020603050405020304" pitchFamily="18" charset="0"/>
                <a:cs typeface="Times New Roman" panose="02020603050405020304" pitchFamily="18" charset="0"/>
              </a:rPr>
              <a:t> mykiss). </a:t>
            </a:r>
            <a:r>
              <a:rPr lang="en-US" sz="1200" i="1" dirty="0">
                <a:latin typeface="Times New Roman" panose="02020603050405020304" pitchFamily="18" charset="0"/>
                <a:cs typeface="Times New Roman" panose="02020603050405020304" pitchFamily="18" charset="0"/>
              </a:rPr>
              <a:t>Aquaculture International,</a:t>
            </a:r>
            <a:r>
              <a:rPr lang="en-US" sz="1200" dirty="0">
                <a:latin typeface="Times New Roman" panose="02020603050405020304" pitchFamily="18" charset="0"/>
                <a:cs typeface="Times New Roman" panose="02020603050405020304" pitchFamily="18" charset="0"/>
              </a:rPr>
              <a:t> 24(2), 585–594.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10.1007/s10499-015-9967-4</a:t>
            </a:r>
          </a:p>
          <a:p>
            <a:pPr algn="just"/>
            <a:r>
              <a:rPr lang="en-US" sz="1200" dirty="0">
                <a:latin typeface="Times New Roman" panose="02020603050405020304" pitchFamily="18" charset="0"/>
                <a:cs typeface="Times New Roman" panose="02020603050405020304" pitchFamily="18" charset="0"/>
              </a:rPr>
              <a:t>Zhang, D. C., Zhang, W. H., Gao, H. J., Li, P., Li, J., &amp; Cui, G. F. (2018). Effect of selenium and vitamin E supplementation on reproductive performance and antioxidant capacity of breeding ewes. </a:t>
            </a:r>
            <a:r>
              <a:rPr lang="en-US" sz="1200" i="1" dirty="0">
                <a:latin typeface="Times New Roman" panose="02020603050405020304" pitchFamily="18" charset="0"/>
                <a:cs typeface="Times New Roman" panose="02020603050405020304" pitchFamily="18" charset="0"/>
              </a:rPr>
              <a:t>Journal of Animal Physiology and Animal Nutrition,</a:t>
            </a:r>
            <a:r>
              <a:rPr lang="en-US" sz="1200" dirty="0">
                <a:latin typeface="Times New Roman" panose="02020603050405020304" pitchFamily="18" charset="0"/>
                <a:cs typeface="Times New Roman" panose="02020603050405020304" pitchFamily="18" charset="0"/>
              </a:rPr>
              <a:t> 102(3), e741-e745.</a:t>
            </a:r>
          </a:p>
          <a:p>
            <a:pPr algn="just"/>
            <a:r>
              <a:rPr lang="en-US" sz="1200" dirty="0">
                <a:latin typeface="Times New Roman" panose="02020603050405020304" pitchFamily="18" charset="0"/>
                <a:cs typeface="Times New Roman" panose="02020603050405020304" pitchFamily="18" charset="0"/>
              </a:rPr>
              <a:t>Zhang, K., Li, J., Qi, W., Zhang, W., Jiang, J., &amp; Wang, Q. (2019). Lycopene improves growth performance, antioxidant status, and immune function in ducklings. </a:t>
            </a:r>
            <a:r>
              <a:rPr lang="en-US" sz="1200" i="1" dirty="0">
                <a:latin typeface="Times New Roman" panose="02020603050405020304" pitchFamily="18" charset="0"/>
                <a:cs typeface="Times New Roman" panose="02020603050405020304" pitchFamily="18" charset="0"/>
              </a:rPr>
              <a:t>Livestock Science, </a:t>
            </a:r>
            <a:r>
              <a:rPr lang="en-US" sz="1200" dirty="0">
                <a:latin typeface="Times New Roman" panose="02020603050405020304" pitchFamily="18" charset="0"/>
                <a:cs typeface="Times New Roman" panose="02020603050405020304" pitchFamily="18" charset="0"/>
              </a:rPr>
              <a:t>223, 89–94.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10.1016/j.livsci.2019.03.011</a:t>
            </a:r>
          </a:p>
          <a:p>
            <a:pPr marL="0" indent="0" algn="just">
              <a:buNone/>
              <a:defRPr/>
            </a:pPr>
            <a:endParaRPr lang="en-US"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763176"/>
      </p:ext>
    </p:extLst>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39800" y="341376"/>
            <a:ext cx="10515600" cy="553212"/>
          </a:xfrm>
        </p:spPr>
        <p:txBody>
          <a:bodyPr>
            <a:normAutofit/>
          </a:bodyPr>
          <a:lstStyle/>
          <a:p>
            <a:pPr algn="ctr" eaLnBrk="1" hangingPunct="1"/>
            <a:r>
              <a:rPr lang="en-US" altLang="en-US" sz="2800" b="1" dirty="0" smtClean="0">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a:xfrm>
            <a:off x="330200" y="894588"/>
            <a:ext cx="11404600" cy="5701284"/>
          </a:xfrm>
        </p:spPr>
        <p:txBody>
          <a:bodyPr rtlCol="0">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Rabbits are pseudo ruminants, they consume both forage and concentrate for optimum growth and physiological functioning. Exploring the benefits of rabbits as source of protein to humans and income to producers, there is need to boost it production by exploring different feedstuff to enhance rabbit growth and feed efficiency. </a:t>
            </a:r>
            <a:r>
              <a:rPr lang="en-US" sz="2400" dirty="0" smtClean="0">
                <a:latin typeface="Times New Roman" panose="02020603050405020304" pitchFamily="18" charset="0"/>
                <a:cs typeface="Times New Roman" panose="02020603050405020304" pitchFamily="18" charset="0"/>
              </a:rPr>
              <a:t>Hence</a:t>
            </a:r>
            <a:r>
              <a:rPr lang="en-US" sz="2400" dirty="0">
                <a:latin typeface="Times New Roman" panose="02020603050405020304" pitchFamily="18" charset="0"/>
                <a:cs typeface="Times New Roman" panose="02020603050405020304" pitchFamily="18" charset="0"/>
              </a:rPr>
              <a:t>, this study will be undertaken to evaluate the hematological and serum biochemistry effect of three forages on Sixteen (16) Rabbits of about 6weeks to 8weeks old weighing from 350 - 550g using Completely randomized design in four dietary treatments. Each treatment will be replicated two times with two rabbits per replicate in completely randomized design. The rabbits will be housed in cages, fitted with feeders and drinkers. Blood samples will be collected from two rabbits per treatment on the 21th day of the experiment for determination of hematological and serum biochemistry analysis. All the data obtain will be expressed as mean ± standard error and analyzed using One Way Analysis of Variance (ANOVA). Significant means will be separated by applying Duncan multiple range.</a:t>
            </a:r>
          </a:p>
        </p:txBody>
      </p:sp>
    </p:spTree>
    <p:extLst>
      <p:ext uri="{BB962C8B-B14F-4D97-AF65-F5344CB8AC3E}">
        <p14:creationId xmlns:p14="http://schemas.microsoft.com/office/powerpoint/2010/main" val="1413024245"/>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801688" y="388938"/>
            <a:ext cx="10515600" cy="5926137"/>
          </a:xfrm>
        </p:spPr>
        <p:txBody>
          <a:bodyPr/>
          <a:lstStyle/>
          <a:p>
            <a:pPr algn="ctr" eaLnBrk="1" hangingPunct="1"/>
            <a:r>
              <a:rPr lang="en-US" altLang="en-US" b="1" smtClean="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91177912"/>
      </p:ext>
    </p:extLst>
  </p:cSld>
  <p:clrMapOvr>
    <a:masterClrMapping/>
  </p:clrMapOvr>
  <p:transition spd="slow">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39800" y="341376"/>
            <a:ext cx="10515600" cy="553212"/>
          </a:xfrm>
        </p:spPr>
        <p:txBody>
          <a:bodyPr>
            <a:normAutofit/>
          </a:bodyPr>
          <a:lstStyle/>
          <a:p>
            <a:pPr algn="ctr" eaLnBrk="1" hangingPunct="1"/>
            <a:r>
              <a:rPr lang="en-US" altLang="en-US" sz="2800" b="1" dirty="0" smtClean="0">
                <a:latin typeface="Times New Roman" panose="02020603050405020304" pitchFamily="18" charset="0"/>
                <a:cs typeface="Times New Roman" panose="02020603050405020304" pitchFamily="18" charset="0"/>
              </a:rPr>
              <a:t>INTRODUCTION</a:t>
            </a:r>
            <a:endParaRPr lang="en-US" altLang="en-US" sz="28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5000" y="894588"/>
            <a:ext cx="11125200" cy="5701284"/>
          </a:xfrm>
        </p:spPr>
        <p:txBody>
          <a:bodyPr rtlCol="0">
            <a:normAutofit/>
          </a:bodyPr>
          <a:lstStyle/>
          <a:p>
            <a:pPr algn="just">
              <a:tabLst>
                <a:tab pos="2857500" algn="l"/>
              </a:tabLst>
            </a:pPr>
            <a:r>
              <a:rPr lang="en-US" dirty="0">
                <a:latin typeface="Times New Roman" panose="02020603050405020304" pitchFamily="18" charset="0"/>
                <a:cs typeface="Times New Roman" panose="02020603050405020304" pitchFamily="18" charset="0"/>
              </a:rPr>
              <a:t>Rabbits are </a:t>
            </a:r>
            <a:r>
              <a:rPr lang="en-US" dirty="0" err="1">
                <a:latin typeface="Times New Roman" panose="02020603050405020304" pitchFamily="18" charset="0"/>
                <a:cs typeface="Times New Roman" panose="02020603050405020304" pitchFamily="18" charset="0"/>
              </a:rPr>
              <a:t>monogastric</a:t>
            </a:r>
            <a:r>
              <a:rPr lang="en-US" dirty="0">
                <a:latin typeface="Times New Roman" panose="02020603050405020304" pitchFamily="18" charset="0"/>
                <a:cs typeface="Times New Roman" panose="02020603050405020304" pitchFamily="18" charset="0"/>
              </a:rPr>
              <a:t> animals, herbivores and prolific which are known to efficiently convert fodder to food. </a:t>
            </a:r>
            <a:endParaRPr lang="en-US" dirty="0" smtClean="0">
              <a:latin typeface="Times New Roman" panose="02020603050405020304" pitchFamily="18" charset="0"/>
              <a:cs typeface="Times New Roman" panose="02020603050405020304" pitchFamily="18" charset="0"/>
            </a:endParaRPr>
          </a:p>
          <a:p>
            <a:pPr algn="just">
              <a:tabLst>
                <a:tab pos="2857500" algn="l"/>
              </a:tabLst>
            </a:pPr>
            <a:r>
              <a:rPr lang="en-US" dirty="0" smtClean="0">
                <a:latin typeface="Times New Roman" panose="02020603050405020304" pitchFamily="18" charset="0"/>
                <a:cs typeface="Times New Roman" panose="02020603050405020304" pitchFamily="18" charset="0"/>
              </a:rPr>
              <a:t>Rabbits </a:t>
            </a:r>
            <a:r>
              <a:rPr lang="en-US" dirty="0">
                <a:latin typeface="Times New Roman" panose="02020603050405020304" pitchFamily="18" charset="0"/>
                <a:cs typeface="Times New Roman" panose="02020603050405020304" pitchFamily="18" charset="0"/>
              </a:rPr>
              <a:t>can also easily convert the available proteins in cellulose-rich plants whereas it is not economical to feed these to chickens and turkeys; the only animals with higher energy and protein efficiency (</a:t>
            </a:r>
            <a:r>
              <a:rPr lang="en-US" dirty="0" err="1">
                <a:latin typeface="Times New Roman" panose="02020603050405020304" pitchFamily="18" charset="0"/>
                <a:cs typeface="Times New Roman" panose="02020603050405020304" pitchFamily="18" charset="0"/>
              </a:rPr>
              <a:t>Szendro</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2015). </a:t>
            </a:r>
            <a:endParaRPr lang="en-US" dirty="0" smtClean="0">
              <a:latin typeface="Times New Roman" panose="02020603050405020304" pitchFamily="18" charset="0"/>
              <a:cs typeface="Times New Roman" panose="02020603050405020304" pitchFamily="18" charset="0"/>
            </a:endParaRPr>
          </a:p>
          <a:p>
            <a:pPr algn="just">
              <a:tabLst>
                <a:tab pos="2857500" algn="l"/>
              </a:tabLst>
            </a:pPr>
            <a:r>
              <a:rPr lang="en-US" dirty="0">
                <a:latin typeface="Times New Roman" panose="02020603050405020304" pitchFamily="18" charset="0"/>
                <a:cs typeface="Times New Roman" panose="02020603050405020304" pitchFamily="18" charset="0"/>
              </a:rPr>
              <a:t>Exploring the benefits of rabbits as source of protein to humans and income to producers, there is need to boost it production by exploring different feedstuff to enhance rabbit growth and feed </a:t>
            </a:r>
            <a:r>
              <a:rPr lang="en-US" dirty="0" smtClean="0">
                <a:latin typeface="Times New Roman" panose="02020603050405020304" pitchFamily="18" charset="0"/>
                <a:cs typeface="Times New Roman" panose="02020603050405020304" pitchFamily="18" charset="0"/>
              </a:rPr>
              <a:t>efficiency.</a:t>
            </a:r>
            <a:endParaRPr lang="en-US" dirty="0" smtClean="0">
              <a:latin typeface="Times New Roman" panose="02020603050405020304" pitchFamily="18" charset="0"/>
              <a:cs typeface="Times New Roman" panose="02020603050405020304" pitchFamily="18" charset="0"/>
            </a:endParaRPr>
          </a:p>
          <a:p>
            <a:pPr algn="just">
              <a:tabLst>
                <a:tab pos="2857500" algn="l"/>
              </a:tabLst>
            </a:pPr>
            <a:r>
              <a:rPr lang="en-US" dirty="0">
                <a:latin typeface="Times New Roman" panose="02020603050405020304" pitchFamily="18" charset="0"/>
                <a:cs typeface="Times New Roman" panose="02020603050405020304" pitchFamily="18" charset="0"/>
              </a:rPr>
              <a:t>Forages such as </a:t>
            </a:r>
            <a:r>
              <a:rPr lang="en-US" i="1" dirty="0" err="1">
                <a:latin typeface="Times New Roman" panose="02020603050405020304" pitchFamily="18" charset="0"/>
                <a:cs typeface="Times New Roman" panose="02020603050405020304" pitchFamily="18" charset="0"/>
              </a:rPr>
              <a:t>Panicum</a:t>
            </a:r>
            <a:r>
              <a:rPr lang="en-US" i="1" dirty="0">
                <a:latin typeface="Times New Roman" panose="02020603050405020304" pitchFamily="18" charset="0"/>
                <a:cs typeface="Times New Roman" panose="02020603050405020304" pitchFamily="18" charset="0"/>
              </a:rPr>
              <a:t> maximum </a:t>
            </a:r>
            <a:r>
              <a:rPr lang="en-US" dirty="0">
                <a:latin typeface="Times New Roman" panose="02020603050405020304" pitchFamily="18" charset="0"/>
                <a:cs typeface="Times New Roman" panose="02020603050405020304" pitchFamily="18" charset="0"/>
              </a:rPr>
              <a:t>(guinea grass), </a:t>
            </a:r>
            <a:r>
              <a:rPr lang="en-US" i="1" dirty="0" err="1">
                <a:latin typeface="Times New Roman" panose="02020603050405020304" pitchFamily="18" charset="0"/>
                <a:cs typeface="Times New Roman" panose="02020603050405020304" pitchFamily="18" charset="0"/>
              </a:rPr>
              <a:t>Pennisetum</a:t>
            </a:r>
            <a:r>
              <a:rPr lang="en-US" i="1" dirty="0">
                <a:latin typeface="Times New Roman" panose="02020603050405020304" pitchFamily="18" charset="0"/>
                <a:cs typeface="Times New Roman" panose="02020603050405020304" pitchFamily="18" charset="0"/>
              </a:rPr>
              <a:t> purpureum </a:t>
            </a:r>
            <a:r>
              <a:rPr lang="en-US" dirty="0">
                <a:latin typeface="Times New Roman" panose="02020603050405020304" pitchFamily="18" charset="0"/>
                <a:cs typeface="Times New Roman" panose="02020603050405020304" pitchFamily="18" charset="0"/>
              </a:rPr>
              <a:t>(elephant grass), </a:t>
            </a:r>
            <a:r>
              <a:rPr lang="en-US" i="1" dirty="0" err="1">
                <a:latin typeface="Times New Roman" panose="02020603050405020304" pitchFamily="18" charset="0"/>
                <a:cs typeface="Times New Roman" panose="02020603050405020304" pitchFamily="18" charset="0"/>
              </a:rPr>
              <a:t>Tridax</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procumbens</a:t>
            </a:r>
            <a:r>
              <a:rPr lang="en-US" i="1" dirty="0">
                <a:latin typeface="Times New Roman" panose="02020603050405020304" pitchFamily="18" charset="0"/>
                <a:cs typeface="Times New Roman" panose="02020603050405020304" pitchFamily="18" charset="0"/>
              </a:rPr>
              <a:t> are </a:t>
            </a:r>
            <a:r>
              <a:rPr lang="en-US" dirty="0">
                <a:latin typeface="Times New Roman" panose="02020603050405020304" pitchFamily="18" charset="0"/>
                <a:cs typeface="Times New Roman" panose="02020603050405020304" pitchFamily="18" charset="0"/>
              </a:rPr>
              <a:t>acceptable by rabbits </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Abu </a:t>
            </a:r>
            <a:r>
              <a:rPr lang="en-US" i="1" dirty="0">
                <a:latin typeface="Times New Roman" panose="02020603050405020304" pitchFamily="18" charset="0"/>
                <a:cs typeface="Times New Roman" panose="02020603050405020304" pitchFamily="18" charset="0"/>
              </a:rPr>
              <a:t>et al., </a:t>
            </a:r>
            <a:r>
              <a:rPr lang="en-US" dirty="0">
                <a:latin typeface="Times New Roman" panose="02020603050405020304" pitchFamily="18" charset="0"/>
                <a:cs typeface="Times New Roman" panose="02020603050405020304" pitchFamily="18" charset="0"/>
              </a:rPr>
              <a:t>2008).</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8580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39800" y="341376"/>
            <a:ext cx="10515600" cy="553212"/>
          </a:xfrm>
        </p:spPr>
        <p:txBody>
          <a:bodyPr>
            <a:normAutofit/>
          </a:bodyPr>
          <a:lstStyle/>
          <a:p>
            <a:pPr algn="ctr" eaLnBrk="1" hangingPunct="1"/>
            <a:r>
              <a:rPr lang="en-US" altLang="en-US" sz="2800" b="1" dirty="0" smtClean="0">
                <a:latin typeface="Times New Roman" panose="02020603050405020304" pitchFamily="18" charset="0"/>
                <a:cs typeface="Times New Roman" panose="02020603050405020304" pitchFamily="18" charset="0"/>
              </a:rPr>
              <a:t>PROBLEM STATEMENT</a:t>
            </a:r>
            <a:endParaRPr lang="en-US" altLang="en-US" sz="28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5000" y="894588"/>
            <a:ext cx="11125200" cy="5701284"/>
          </a:xfrm>
        </p:spPr>
        <p:txBody>
          <a:bodyPr rtlCol="0">
            <a:normAutofit fontScale="92500" lnSpcReduction="10000"/>
          </a:bodyPr>
          <a:lstStyle/>
          <a:p>
            <a:pPr marL="0" indent="0" algn="just">
              <a:lnSpc>
                <a:spcPct val="150000"/>
              </a:lnSpc>
              <a:buNone/>
              <a:tabLst>
                <a:tab pos="2857500" algn="l"/>
              </a:tabLst>
            </a:pPr>
            <a:r>
              <a:rPr lang="en-US" dirty="0">
                <a:latin typeface="Times New Roman" panose="02020603050405020304" pitchFamily="18" charset="0"/>
                <a:cs typeface="Times New Roman" panose="02020603050405020304" pitchFamily="18" charset="0"/>
              </a:rPr>
              <a:t>Feed is an important component to be considered when raising animals and specifically rabbits. According to Lawrence (2006), feed constitute about 70-75% of the total cost of production in livestock production including Rabbit. Rabbits are pseudo ruminants, they consume both forage and concentrate for optimum growth and physiological functioning. High cost of conventional feedstuffs is one of the major limiting factor to large scale commercial rabbit production in Nigeria and there are mostly published research information on the concentrate intake of Rabbits but seemingly little information on the comparative intake of forages and concentrate for rabbits on hematological and serum parameters is recorded, hence this research </a:t>
            </a:r>
            <a:r>
              <a:rPr lang="en-US" dirty="0" smtClean="0">
                <a:latin typeface="Times New Roman" panose="02020603050405020304" pitchFamily="18" charset="0"/>
                <a:cs typeface="Times New Roman" panose="02020603050405020304" pitchFamily="18" charset="0"/>
              </a:rPr>
              <a:t>finding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06356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39800" y="341376"/>
            <a:ext cx="10515600" cy="553212"/>
          </a:xfrm>
        </p:spPr>
        <p:txBody>
          <a:bodyPr>
            <a:normAutofit/>
          </a:bodyPr>
          <a:lstStyle/>
          <a:p>
            <a:pPr algn="ctr" eaLnBrk="1" hangingPunct="1"/>
            <a:r>
              <a:rPr lang="en-US" altLang="en-US" sz="2800" b="1" dirty="0" smtClean="0">
                <a:latin typeface="Times New Roman" panose="02020603050405020304" pitchFamily="18" charset="0"/>
                <a:cs typeface="Times New Roman" panose="02020603050405020304" pitchFamily="18" charset="0"/>
              </a:rPr>
              <a:t>JUSTIFICATION OF STUDY</a:t>
            </a:r>
            <a:endParaRPr lang="en-US" altLang="en-US" sz="28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5000" y="894588"/>
            <a:ext cx="11125200" cy="5701284"/>
          </a:xfrm>
        </p:spPr>
        <p:txBody>
          <a:bodyPr rtlCol="0">
            <a:normAutofit fontScale="92500" lnSpcReduction="10000"/>
          </a:bodyPr>
          <a:lstStyle/>
          <a:p>
            <a:pPr marL="0" indent="0" algn="just">
              <a:lnSpc>
                <a:spcPct val="150000"/>
              </a:lnSpc>
              <a:buNone/>
              <a:tabLst>
                <a:tab pos="2857500" algn="l"/>
              </a:tabLst>
            </a:pPr>
            <a:r>
              <a:rPr lang="en-US" dirty="0">
                <a:latin typeface="Times New Roman" panose="02020603050405020304" pitchFamily="18" charset="0"/>
                <a:cs typeface="Times New Roman" panose="02020603050405020304" pitchFamily="18" charset="0"/>
              </a:rPr>
              <a:t>Feed is an important component to be considered when raising animals and specifically rabbits. According to Lawrence (2006), feed constitute about 70-75% of the total cost of production in livestock production including Rabbit. Rabbits are pseudo ruminants, they consume both forage and concentrate for optimum growth and physiological functioning. High cost of conventional feedstuffs is one of the major limiting factor to large scale commercial rabbit production in Nigeria and there are mostly published research information on the concentrate intake of Rabbits but seemingly little information on the comparative intake of forages and concentrate for rabbits on hematological and serum parameters is recorded, hence this research </a:t>
            </a:r>
            <a:r>
              <a:rPr lang="en-US" dirty="0" smtClean="0">
                <a:latin typeface="Times New Roman" panose="02020603050405020304" pitchFamily="18" charset="0"/>
                <a:cs typeface="Times New Roman" panose="02020603050405020304" pitchFamily="18" charset="0"/>
              </a:rPr>
              <a:t>finding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661429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968375"/>
          </a:xfrm>
        </p:spPr>
        <p:txBody>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OBJECTIVES OF THE STUDY</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8660" y="968375"/>
            <a:ext cx="11125200" cy="4506341"/>
          </a:xfrm>
        </p:spPr>
        <p:txBody>
          <a:bodyPr rtlCol="0">
            <a:noAutofit/>
          </a:bodyPr>
          <a:lstStyle/>
          <a:p>
            <a:r>
              <a:rPr lang="en-US" dirty="0" smtClean="0"/>
              <a:t>The </a:t>
            </a:r>
            <a:r>
              <a:rPr lang="en-US" dirty="0"/>
              <a:t>objective of this study will be to;</a:t>
            </a:r>
          </a:p>
          <a:p>
            <a:pPr lvl="0"/>
            <a:r>
              <a:rPr lang="en-US" dirty="0"/>
              <a:t>evaluate the effect of </a:t>
            </a:r>
            <a:r>
              <a:rPr lang="en-US" i="1" dirty="0" err="1"/>
              <a:t>Tridax</a:t>
            </a:r>
            <a:r>
              <a:rPr lang="en-US" i="1" dirty="0"/>
              <a:t> </a:t>
            </a:r>
            <a:r>
              <a:rPr lang="en-US" i="1" dirty="0" err="1"/>
              <a:t>procumbens</a:t>
            </a:r>
            <a:r>
              <a:rPr lang="en-US" i="1" dirty="0"/>
              <a:t>,</a:t>
            </a:r>
            <a:r>
              <a:rPr lang="en-US" dirty="0"/>
              <a:t> </a:t>
            </a:r>
            <a:r>
              <a:rPr lang="en-US" i="1" dirty="0" err="1"/>
              <a:t>Panicum</a:t>
            </a:r>
            <a:r>
              <a:rPr lang="en-US" i="1" dirty="0"/>
              <a:t> maximum,</a:t>
            </a:r>
            <a:r>
              <a:rPr lang="en-US" dirty="0"/>
              <a:t> </a:t>
            </a:r>
            <a:r>
              <a:rPr lang="en-US" i="1" dirty="0" err="1"/>
              <a:t>Pennisetum</a:t>
            </a:r>
            <a:r>
              <a:rPr lang="en-US" i="1" dirty="0"/>
              <a:t> purpureum</a:t>
            </a:r>
            <a:r>
              <a:rPr lang="en-US" dirty="0"/>
              <a:t> and wheat-based diet on the hematological parameters of weaner grower Rabbits.</a:t>
            </a:r>
          </a:p>
          <a:p>
            <a:pPr lvl="0"/>
            <a:r>
              <a:rPr lang="en-US" dirty="0"/>
              <a:t>evaluate the effect of </a:t>
            </a:r>
            <a:r>
              <a:rPr lang="en-US" i="1" dirty="0" err="1"/>
              <a:t>Tridax</a:t>
            </a:r>
            <a:r>
              <a:rPr lang="en-US" i="1" dirty="0"/>
              <a:t> </a:t>
            </a:r>
            <a:r>
              <a:rPr lang="en-US" i="1" dirty="0" err="1"/>
              <a:t>procumbens</a:t>
            </a:r>
            <a:r>
              <a:rPr lang="en-US" i="1" dirty="0"/>
              <a:t>,</a:t>
            </a:r>
            <a:r>
              <a:rPr lang="en-US" dirty="0"/>
              <a:t> </a:t>
            </a:r>
            <a:r>
              <a:rPr lang="en-US" i="1" dirty="0" err="1"/>
              <a:t>Panicum</a:t>
            </a:r>
            <a:r>
              <a:rPr lang="en-US" i="1" dirty="0"/>
              <a:t> maximum,</a:t>
            </a:r>
            <a:r>
              <a:rPr lang="en-US" dirty="0"/>
              <a:t> </a:t>
            </a:r>
            <a:r>
              <a:rPr lang="en-US" i="1" dirty="0" err="1"/>
              <a:t>Pennisetum</a:t>
            </a:r>
            <a:r>
              <a:rPr lang="en-US" i="1" dirty="0"/>
              <a:t> purpureum</a:t>
            </a:r>
            <a:r>
              <a:rPr lang="en-US" dirty="0"/>
              <a:t> and wheat-based diet on the serum biochemistry of weaner grower Rabbits.</a:t>
            </a:r>
          </a:p>
          <a:p>
            <a:pPr marL="0" indent="0" eaLnBrk="1" hangingPunct="1">
              <a:lnSpc>
                <a:spcPct val="150000"/>
              </a:lnSpc>
              <a:buNone/>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108513"/>
      </p:ext>
    </p:extLst>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79437"/>
          </a:xfrm>
        </p:spPr>
        <p:txBody>
          <a:bodyPr/>
          <a:lstStyle/>
          <a:p>
            <a:pPr algn="ctr"/>
            <a:r>
              <a:rPr lang="en-US" sz="2800" b="1" dirty="0">
                <a:latin typeface="Times New Roman" panose="02020603050405020304" pitchFamily="18" charset="0"/>
                <a:cs typeface="Times New Roman" panose="02020603050405020304" pitchFamily="18" charset="0"/>
              </a:rPr>
              <a:t>MATERIALS AND METHODS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19099"/>
            <a:ext cx="11125200" cy="5811901"/>
          </a:xfrm>
        </p:spPr>
        <p:txBody>
          <a:bodyPr rtlCol="0">
            <a:noAutofit/>
          </a:bodyPr>
          <a:lstStyle/>
          <a:p>
            <a:pPr>
              <a:lnSpc>
                <a:spcPct val="100000"/>
              </a:lnSpc>
            </a:pPr>
            <a:r>
              <a:rPr lang="en-US" b="1" dirty="0" smtClean="0">
                <a:latin typeface="Times New Roman" panose="02020603050405020304" pitchFamily="18" charset="0"/>
                <a:cs typeface="Times New Roman" panose="02020603050405020304" pitchFamily="18" charset="0"/>
              </a:rPr>
              <a:t>Study Area</a:t>
            </a:r>
            <a:endParaRPr lang="en-US"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experiment will be conducted at the </a:t>
            </a:r>
            <a:r>
              <a:rPr lang="en-US" dirty="0" err="1">
                <a:latin typeface="Times New Roman" panose="02020603050405020304" pitchFamily="18" charset="0"/>
                <a:cs typeface="Times New Roman" panose="02020603050405020304" pitchFamily="18" charset="0"/>
              </a:rPr>
              <a:t>Rabbitry</a:t>
            </a:r>
            <a:r>
              <a:rPr lang="en-US" dirty="0">
                <a:latin typeface="Times New Roman" panose="02020603050405020304" pitchFamily="18" charset="0"/>
                <a:cs typeface="Times New Roman" panose="02020603050405020304" pitchFamily="18" charset="0"/>
              </a:rPr>
              <a:t> Research unit and the Analysis conducted in Animal Science laboratory of the Department of Animal Science,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 University, </a:t>
            </a:r>
            <a:r>
              <a:rPr lang="en-US" dirty="0" err="1">
                <a:latin typeface="Times New Roman" panose="02020603050405020304" pitchFamily="18" charset="0"/>
                <a:cs typeface="Times New Roman" panose="02020603050405020304" pitchFamily="18" charset="0"/>
              </a:rPr>
              <a:t>Obio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Akpa</a:t>
            </a:r>
            <a:r>
              <a:rPr lang="en-US" dirty="0">
                <a:latin typeface="Times New Roman" panose="02020603050405020304" pitchFamily="18" charset="0"/>
                <a:cs typeface="Times New Roman" panose="02020603050405020304" pitchFamily="18" charset="0"/>
              </a:rPr>
              <a:t> Campus, </a:t>
            </a:r>
            <a:r>
              <a:rPr lang="en-US" dirty="0" err="1">
                <a:latin typeface="Times New Roman" panose="02020603050405020304" pitchFamily="18" charset="0"/>
                <a:cs typeface="Times New Roman" panose="02020603050405020304" pitchFamily="18" charset="0"/>
              </a:rPr>
              <a:t>Oruk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Anam</a:t>
            </a:r>
            <a:r>
              <a:rPr lang="en-US" dirty="0">
                <a:latin typeface="Times New Roman" panose="02020603050405020304" pitchFamily="18" charset="0"/>
                <a:cs typeface="Times New Roman" panose="02020603050405020304" pitchFamily="18" charset="0"/>
              </a:rPr>
              <a:t> Local Government Area,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 respectively. </a:t>
            </a:r>
            <a:endParaRPr lang="en-US" dirty="0" smtClean="0">
              <a:latin typeface="Times New Roman" panose="02020603050405020304" pitchFamily="18" charset="0"/>
              <a:cs typeface="Times New Roman" panose="02020603050405020304" pitchFamily="18" charset="0"/>
            </a:endParaRPr>
          </a:p>
          <a:p>
            <a:pPr>
              <a:lnSpc>
                <a:spcPct val="100000"/>
              </a:lnSpc>
            </a:pPr>
            <a:r>
              <a:rPr lang="en-US" b="1" dirty="0">
                <a:latin typeface="Times New Roman" panose="02020603050405020304" pitchFamily="18" charset="0"/>
                <a:cs typeface="Times New Roman" panose="02020603050405020304" pitchFamily="18" charset="0"/>
              </a:rPr>
              <a:t>Source of experimental Materials</a:t>
            </a: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The forages (</a:t>
            </a:r>
            <a:r>
              <a:rPr lang="en-US" i="1" dirty="0" err="1">
                <a:latin typeface="Times New Roman" panose="02020603050405020304" pitchFamily="18" charset="0"/>
                <a:cs typeface="Times New Roman" panose="02020603050405020304" pitchFamily="18" charset="0"/>
              </a:rPr>
              <a:t>Tridax</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procumbens</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Panicum</a:t>
            </a:r>
            <a:r>
              <a:rPr lang="en-US" i="1" dirty="0">
                <a:latin typeface="Times New Roman" panose="02020603050405020304" pitchFamily="18" charset="0"/>
                <a:cs typeface="Times New Roman" panose="02020603050405020304" pitchFamily="18" charset="0"/>
              </a:rPr>
              <a:t> maximum </a:t>
            </a:r>
            <a:r>
              <a:rPr lang="en-US" dirty="0">
                <a:latin typeface="Times New Roman" panose="02020603050405020304" pitchFamily="18" charset="0"/>
                <a:cs typeface="Times New Roman" panose="02020603050405020304" pitchFamily="18" charset="0"/>
              </a:rPr>
              <a:t>and </a:t>
            </a:r>
            <a:r>
              <a:rPr lang="en-US" i="1" dirty="0" err="1">
                <a:latin typeface="Times New Roman" panose="02020603050405020304" pitchFamily="18" charset="0"/>
                <a:cs typeface="Times New Roman" panose="02020603050405020304" pitchFamily="18" charset="0"/>
              </a:rPr>
              <a:t>Pennisetum</a:t>
            </a:r>
            <a:r>
              <a:rPr lang="en-US" i="1" dirty="0">
                <a:latin typeface="Times New Roman" panose="02020603050405020304" pitchFamily="18" charset="0"/>
                <a:cs typeface="Times New Roman" panose="02020603050405020304" pitchFamily="18" charset="0"/>
              </a:rPr>
              <a:t> purpureum</a:t>
            </a:r>
            <a:r>
              <a:rPr lang="en-US" dirty="0">
                <a:latin typeface="Times New Roman" panose="02020603050405020304" pitchFamily="18" charset="0"/>
                <a:cs typeface="Times New Roman" panose="02020603050405020304" pitchFamily="18" charset="0"/>
              </a:rPr>
              <a:t>) will be sourced around the study area and the botanical identity will be confirmed. Additionally, the rabbits for the experiment will be purchased from local producers around </a:t>
            </a:r>
            <a:r>
              <a:rPr lang="en-US" dirty="0" err="1">
                <a:latin typeface="Times New Roman" panose="02020603050405020304" pitchFamily="18" charset="0"/>
                <a:cs typeface="Times New Roman" panose="02020603050405020304" pitchFamily="18" charset="0"/>
              </a:rPr>
              <a:t>Oruk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Anam</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Abak</a:t>
            </a:r>
            <a:r>
              <a:rPr lang="en-US" dirty="0">
                <a:latin typeface="Times New Roman" panose="02020603050405020304" pitchFamily="18" charset="0"/>
                <a:cs typeface="Times New Roman" panose="02020603050405020304" pitchFamily="18" charset="0"/>
              </a:rPr>
              <a:t> vicinity.</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011689"/>
      </p:ext>
    </p:extLst>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5581"/>
            <a:ext cx="11125200" cy="6652419"/>
          </a:xfrm>
        </p:spPr>
        <p:txBody>
          <a:bodyPr rtlCol="0">
            <a:noAutofit/>
          </a:bodyPr>
          <a:lstStyle/>
          <a:p>
            <a:pPr algn="just"/>
            <a:r>
              <a:rPr lang="en-US" sz="2400" b="1" dirty="0">
                <a:latin typeface="Times New Roman" panose="02020603050405020304" pitchFamily="18" charset="0"/>
                <a:cs typeface="Times New Roman" panose="02020603050405020304" pitchFamily="18" charset="0"/>
              </a:rPr>
              <a:t>Experimental Animal and Management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Sixteen (16) Rabbits of about 6weeks to 8weeks old weighing from 350 - 550g will be used. These animals will be obtained from the </a:t>
            </a:r>
            <a:r>
              <a:rPr lang="en-US" sz="2400" dirty="0" err="1">
                <a:latin typeface="Times New Roman" panose="02020603050405020304" pitchFamily="18" charset="0"/>
                <a:cs typeface="Times New Roman" panose="02020603050405020304" pitchFamily="18" charset="0"/>
              </a:rPr>
              <a:t>Rabbitry</a:t>
            </a:r>
            <a:r>
              <a:rPr lang="en-US" sz="2400" dirty="0">
                <a:latin typeface="Times New Roman" panose="02020603050405020304" pitchFamily="18" charset="0"/>
                <a:cs typeface="Times New Roman" panose="02020603050405020304" pitchFamily="18" charset="0"/>
              </a:rPr>
              <a:t> Unit of </a:t>
            </a:r>
            <a:r>
              <a:rPr lang="en-US" sz="2400" dirty="0" err="1">
                <a:latin typeface="Times New Roman" panose="02020603050405020304" pitchFamily="18" charset="0"/>
                <a:cs typeface="Times New Roman" panose="02020603050405020304" pitchFamily="18" charset="0"/>
              </a:rPr>
              <a:t>Akwa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Ibom</a:t>
            </a:r>
            <a:r>
              <a:rPr lang="en-US" sz="2400" dirty="0">
                <a:latin typeface="Times New Roman" panose="02020603050405020304" pitchFamily="18" charset="0"/>
                <a:cs typeface="Times New Roman" panose="02020603050405020304" pitchFamily="18" charset="0"/>
              </a:rPr>
              <a:t> State University, </a:t>
            </a:r>
            <a:r>
              <a:rPr lang="en-US" sz="2400" dirty="0" err="1">
                <a:latin typeface="Times New Roman" panose="02020603050405020304" pitchFamily="18" charset="0"/>
                <a:cs typeface="Times New Roman" panose="02020603050405020304" pitchFamily="18" charset="0"/>
              </a:rPr>
              <a:t>Obio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Akpa</a:t>
            </a:r>
            <a:r>
              <a:rPr lang="en-US" sz="2400" dirty="0">
                <a:latin typeface="Times New Roman" panose="02020603050405020304" pitchFamily="18" charset="0"/>
                <a:cs typeface="Times New Roman" panose="02020603050405020304" pitchFamily="18" charset="0"/>
              </a:rPr>
              <a:t>. The animals will be managed intensively, kept in hutches, where they will be provided with water and a wheat-based diet concentrate diet. The animals will also be kept under controlled conditions, relative humidity and the 12-hours light-dark cycle will also maintain. They will stay in the cage for up to 10 days to </a:t>
            </a:r>
            <a:r>
              <a:rPr lang="en-US" sz="2400" dirty="0" smtClean="0">
                <a:latin typeface="Times New Roman" panose="02020603050405020304" pitchFamily="18" charset="0"/>
                <a:cs typeface="Times New Roman" panose="02020603050405020304" pitchFamily="18" charset="0"/>
              </a:rPr>
              <a:t>acclimatize.</a:t>
            </a:r>
          </a:p>
          <a:p>
            <a:pPr algn="just"/>
            <a:r>
              <a:rPr lang="en-US" sz="2400" b="1" dirty="0">
                <a:latin typeface="Times New Roman" panose="02020603050405020304" pitchFamily="18" charset="0"/>
                <a:cs typeface="Times New Roman" panose="02020603050405020304" pitchFamily="18" charset="0"/>
              </a:rPr>
              <a:t>Experimental Design and Diet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Completely randomized design will be used for the experiment. The animals will be assigned to four dietary treatments. Each treatment will be replicated two times with two rabbits per replicate in completely randomized design. The rabbits will be housed in cages, fitted with feeders and drinkers. A wheat offal-based diet will be formulated and three forages; </a:t>
            </a:r>
            <a:r>
              <a:rPr lang="en-US" sz="2400" i="1" dirty="0" err="1">
                <a:latin typeface="Times New Roman" panose="02020603050405020304" pitchFamily="18" charset="0"/>
                <a:cs typeface="Times New Roman" panose="02020603050405020304" pitchFamily="18" charset="0"/>
              </a:rPr>
              <a:t>Tridax</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procumbens</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Panicum</a:t>
            </a:r>
            <a:r>
              <a:rPr lang="en-US" sz="2400" i="1" dirty="0">
                <a:latin typeface="Times New Roman" panose="02020603050405020304" pitchFamily="18" charset="0"/>
                <a:cs typeface="Times New Roman" panose="02020603050405020304" pitchFamily="18" charset="0"/>
              </a:rPr>
              <a:t> maximum </a:t>
            </a:r>
            <a:r>
              <a:rPr lang="en-US" sz="2400" dirty="0">
                <a:latin typeface="Times New Roman" panose="02020603050405020304" pitchFamily="18" charset="0"/>
                <a:cs typeface="Times New Roman" panose="02020603050405020304" pitchFamily="18" charset="0"/>
              </a:rPr>
              <a:t>and </a:t>
            </a:r>
            <a:r>
              <a:rPr lang="en-US" sz="2400" i="1" dirty="0" err="1">
                <a:latin typeface="Times New Roman" panose="02020603050405020304" pitchFamily="18" charset="0"/>
                <a:cs typeface="Times New Roman" panose="02020603050405020304" pitchFamily="18" charset="0"/>
              </a:rPr>
              <a:t>Pennisetum</a:t>
            </a:r>
            <a:r>
              <a:rPr lang="en-US" sz="2400" i="1" dirty="0">
                <a:latin typeface="Times New Roman" panose="02020603050405020304" pitchFamily="18" charset="0"/>
                <a:cs typeface="Times New Roman" panose="02020603050405020304" pitchFamily="18" charset="0"/>
              </a:rPr>
              <a:t> purpureum</a:t>
            </a:r>
            <a:r>
              <a:rPr lang="en-US" sz="2400" dirty="0">
                <a:latin typeface="Times New Roman" panose="02020603050405020304" pitchFamily="18" charset="0"/>
                <a:cs typeface="Times New Roman" panose="02020603050405020304" pitchFamily="18" charset="0"/>
              </a:rPr>
              <a:t> will be served as treatment diets. Feeding will be done at 5% body weight of the animals such that the rabbits will be fed the forage at 2.5% body weight and concentrate basal diet at 2.5% body weight. The feeding will be done on the test groups twice daily for 3 weeks (21 days). Their body weight changes will be measured before and after the experimental phase.</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948873"/>
      </p:ext>
    </p:extLst>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5581"/>
            <a:ext cx="11125200" cy="6652419"/>
          </a:xfrm>
        </p:spPr>
        <p:txBody>
          <a:bodyPr rtlCol="0">
            <a:noAutofit/>
          </a:bodyPr>
          <a:lstStyle/>
          <a:p>
            <a:pPr>
              <a:lnSpc>
                <a:spcPct val="100000"/>
              </a:lnSpc>
            </a:pPr>
            <a:r>
              <a:rPr lang="en-US" sz="2400" b="1" dirty="0">
                <a:latin typeface="Times New Roman" panose="02020603050405020304" pitchFamily="18" charset="0"/>
                <a:cs typeface="Times New Roman" panose="02020603050405020304" pitchFamily="18" charset="0"/>
              </a:rPr>
              <a:t>Data Collection</a:t>
            </a:r>
            <a:endParaRPr lang="en-US" sz="2400" dirty="0">
              <a:latin typeface="Times New Roman" panose="02020603050405020304" pitchFamily="18" charset="0"/>
              <a:cs typeface="Times New Roman" panose="02020603050405020304" pitchFamily="18" charset="0"/>
            </a:endParaRPr>
          </a:p>
          <a:p>
            <a:pPr marL="0" indent="0">
              <a:lnSpc>
                <a:spcPct val="100000"/>
              </a:lnSpc>
              <a:buNone/>
            </a:pPr>
            <a:r>
              <a:rPr lang="en-US" sz="2400" dirty="0" smtClean="0">
                <a:latin typeface="Times New Roman" panose="02020603050405020304" pitchFamily="18" charset="0"/>
                <a:cs typeface="Times New Roman" panose="02020603050405020304" pitchFamily="18" charset="0"/>
              </a:rPr>
              <a:t>Blood </a:t>
            </a:r>
            <a:r>
              <a:rPr lang="en-US" sz="2400" dirty="0">
                <a:latin typeface="Times New Roman" panose="02020603050405020304" pitchFamily="18" charset="0"/>
                <a:cs typeface="Times New Roman" panose="02020603050405020304" pitchFamily="18" charset="0"/>
              </a:rPr>
              <a:t>samples will be collected from two rabbits per treatment on the 21th day of the experiment for determination of hematological and serum biochemistry analysis. 5mls of blood will be collected by puncturing the jugular vein and allowing free flow of blood into labeled sterile universal bottle containing 1.0mg/ml ethyl diamine </a:t>
            </a:r>
            <a:r>
              <a:rPr lang="en-US" sz="2400" dirty="0" err="1">
                <a:latin typeface="Times New Roman" panose="02020603050405020304" pitchFamily="18" charset="0"/>
                <a:cs typeface="Times New Roman" panose="02020603050405020304" pitchFamily="18" charset="0"/>
              </a:rPr>
              <a:t>tetracetic</a:t>
            </a:r>
            <a:r>
              <a:rPr lang="en-US" sz="2400" dirty="0">
                <a:latin typeface="Times New Roman" panose="02020603050405020304" pitchFamily="18" charset="0"/>
                <a:cs typeface="Times New Roman" panose="02020603050405020304" pitchFamily="18" charset="0"/>
              </a:rPr>
              <a:t> acid (EDTA) as anticoagulant to determine the </a:t>
            </a:r>
            <a:r>
              <a:rPr lang="en-US" sz="2400" dirty="0" err="1">
                <a:latin typeface="Times New Roman" panose="02020603050405020304" pitchFamily="18" charset="0"/>
                <a:cs typeface="Times New Roman" panose="02020603050405020304" pitchFamily="18" charset="0"/>
              </a:rPr>
              <a:t>haematological</a:t>
            </a:r>
            <a:r>
              <a:rPr lang="en-US" sz="2400" dirty="0">
                <a:latin typeface="Times New Roman" panose="02020603050405020304" pitchFamily="18" charset="0"/>
                <a:cs typeface="Times New Roman" panose="02020603050405020304" pitchFamily="18" charset="0"/>
              </a:rPr>
              <a:t> parameters. Another 5mls will also collected into a labeled sterile sample bottles without anticoagulant to determine the serum biochemistry</a:t>
            </a:r>
            <a:r>
              <a:rPr lang="en-US" dirty="0"/>
              <a:t>. </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61882"/>
      </p:ext>
    </p:extLst>
  </p:cSld>
  <p:clrMapOvr>
    <a:masterClrMapping/>
  </p:clrMapOvr>
  <p:transition spd="slow">
    <p:circl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2682</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SUMMARY</vt:lpstr>
      <vt:lpstr>INTRODUCTION</vt:lpstr>
      <vt:lpstr>PROBLEM STATEMENT</vt:lpstr>
      <vt:lpstr>JUSTIFICATION OF STUDY</vt:lpstr>
      <vt:lpstr>OBJECTIVES OF THE STUDY</vt:lpstr>
      <vt:lpstr>MATERIALS AND METHODS</vt:lpstr>
      <vt:lpstr>PowerPoint Presentation</vt:lpstr>
      <vt:lpstr>PowerPoint Presentation</vt:lpstr>
      <vt:lpstr>Source: Liu et al., (2017) </vt:lpstr>
      <vt:lpstr>ROLES OF ANTIOXIDANTS ON ANIMALS’ MEAT QUALITY</vt:lpstr>
      <vt:lpstr>Source: Liu et al., (2017) </vt:lpstr>
      <vt:lpstr>ROLES OF ANTIOXIDANTS ON EGG QUALITY</vt:lpstr>
      <vt:lpstr>ROLES OF ANTIOXIDANTS ON ANIMALS’ REPRODUCTIVE HEALTH</vt:lpstr>
      <vt:lpstr>ROLES OF ANTIOXIDANTS ON ANIMALS’ LONGEVITY</vt:lpstr>
      <vt:lpstr>ROLES OF ANTIOXIDANTS ON ANIMALS’ IMMUNITY</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Sammuel</dc:creator>
  <cp:lastModifiedBy>Sammuel</cp:lastModifiedBy>
  <cp:revision>34</cp:revision>
  <dcterms:created xsi:type="dcterms:W3CDTF">2023-06-23T21:48:16Z</dcterms:created>
  <dcterms:modified xsi:type="dcterms:W3CDTF">2023-08-16T12:35:57Z</dcterms:modified>
</cp:coreProperties>
</file>