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9" r:id="rId7"/>
    <p:sldId id="270" r:id="rId8"/>
    <p:sldId id="265" r:id="rId9"/>
    <p:sldId id="26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2FF1EE-0F44-4BA4-8451-7383C0DF7C6B}"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10955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2FF1EE-0F44-4BA4-8451-7383C0DF7C6B}"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223490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2FF1EE-0F44-4BA4-8451-7383C0DF7C6B}"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200830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2FF1EE-0F44-4BA4-8451-7383C0DF7C6B}"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110615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FF1EE-0F44-4BA4-8451-7383C0DF7C6B}"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146452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2FF1EE-0F44-4BA4-8451-7383C0DF7C6B}"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286598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2FF1EE-0F44-4BA4-8451-7383C0DF7C6B}"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232165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2FF1EE-0F44-4BA4-8451-7383C0DF7C6B}"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2153418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FF1EE-0F44-4BA4-8451-7383C0DF7C6B}"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49320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FF1EE-0F44-4BA4-8451-7383C0DF7C6B}"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353081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FF1EE-0F44-4BA4-8451-7383C0DF7C6B}"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8047A-09C9-4682-8797-372F65CBCB7F}" type="slidenum">
              <a:rPr lang="en-US" smtClean="0"/>
              <a:t>‹#›</a:t>
            </a:fld>
            <a:endParaRPr lang="en-US"/>
          </a:p>
        </p:txBody>
      </p:sp>
    </p:spTree>
    <p:extLst>
      <p:ext uri="{BB962C8B-B14F-4D97-AF65-F5344CB8AC3E}">
        <p14:creationId xmlns:p14="http://schemas.microsoft.com/office/powerpoint/2010/main" val="203247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FF1EE-0F44-4BA4-8451-7383C0DF7C6B}" type="datetimeFigureOut">
              <a:rPr lang="en-US" smtClean="0"/>
              <a:t>6/26/2023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8047A-09C9-4682-8797-372F65CBCB7F}" type="slidenum">
              <a:rPr lang="en-US" smtClean="0"/>
              <a:t>‹#›</a:t>
            </a:fld>
            <a:endParaRPr lang="en-US"/>
          </a:p>
        </p:txBody>
      </p:sp>
    </p:spTree>
    <p:extLst>
      <p:ext uri="{BB962C8B-B14F-4D97-AF65-F5344CB8AC3E}">
        <p14:creationId xmlns:p14="http://schemas.microsoft.com/office/powerpoint/2010/main" val="418142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186" y="155652"/>
            <a:ext cx="11055413" cy="6494085"/>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SEMINAR PRESENTAION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ON THE TOPIC</a:t>
            </a:r>
            <a:r>
              <a:rPr lang="en-US" sz="2000" b="1" dirty="0" smtClean="0">
                <a:latin typeface="Times New Roman" panose="02020603050405020304" pitchFamily="18" charset="0"/>
                <a:cs typeface="Times New Roman" panose="02020603050405020304" pitchFamily="18" charset="0"/>
              </a:rPr>
              <a:t>:</a:t>
            </a:r>
          </a:p>
          <a:p>
            <a:pPr algn="ctr"/>
            <a:endParaRPr lang="en-US" sz="2800"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POLLUTION: A RISK IN FARM ANIMAL FARM</a:t>
            </a:r>
            <a:endParaRPr lang="en-US" sz="24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WRITTEN BY</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EDET, ABASIANAM PIUS</a:t>
            </a:r>
            <a:endParaRPr lang="en-US" sz="2000"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AK18/AGR/ANS/011</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SUPERVISED </a:t>
            </a:r>
            <a:r>
              <a:rPr lang="en-US" sz="2000" b="1" dirty="0" smtClean="0">
                <a:latin typeface="Times New Roman" panose="02020603050405020304" pitchFamily="18" charset="0"/>
                <a:cs typeface="Times New Roman" panose="02020603050405020304" pitchFamily="18" charset="0"/>
              </a:rPr>
              <a:t>BY</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DR. OFONINYENE USORO</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DEPARTMENT OF ANIMAL SCIENCE</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FACULTY OF AGRICULTURE</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AKWA IBOM STATE UNIVERSITY</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OBIO AKPA CAMPUS</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							JUNE</a:t>
            </a:r>
            <a:r>
              <a:rPr lang="en-US" sz="2000" b="1" dirty="0">
                <a:latin typeface="Times New Roman" panose="02020603050405020304" pitchFamily="18" charset="0"/>
                <a:cs typeface="Times New Roman" panose="02020603050405020304" pitchFamily="18" charset="0"/>
              </a:rPr>
              <a:t>, 2023</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46617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11200" y="157163"/>
            <a:ext cx="10515600" cy="376237"/>
          </a:xfrm>
        </p:spPr>
        <p:txBody>
          <a:bodyPr>
            <a:normAutofit fontScale="90000"/>
          </a:bodyPr>
          <a:lstStyle/>
          <a:p>
            <a:pPr algn="ctr">
              <a:lnSpc>
                <a:spcPct val="100000"/>
              </a:lnSpc>
              <a:defRPr/>
            </a:pPr>
            <a:r>
              <a:rPr lang="en-US" sz="2000" b="1" dirty="0" smtClean="0">
                <a:latin typeface="Times New Roman" panose="02020603050405020304" pitchFamily="18" charset="0"/>
                <a:cs typeface="Times New Roman" panose="02020603050405020304" pitchFamily="18" charset="0"/>
              </a:rPr>
              <a:t>REFERENCES</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6400" y="533400"/>
            <a:ext cx="11125200" cy="5997956"/>
          </a:xfrm>
        </p:spPr>
        <p:txBody>
          <a:bodyPr rtlCol="0">
            <a:noAutofit/>
          </a:bodyPr>
          <a:lstStyle/>
          <a:p>
            <a:pPr algn="just"/>
            <a:r>
              <a:rPr lang="en-US" sz="1400" dirty="0">
                <a:latin typeface="Times New Roman" panose="02020603050405020304" pitchFamily="18" charset="0"/>
                <a:cs typeface="Times New Roman" panose="02020603050405020304" pitchFamily="18" charset="0"/>
              </a:rPr>
              <a:t>American Lung Association. (2021). Pets and Indoor Air Pollution. [https://www.lung.org/clean-air/at-home/indoor-air-pollutants/pets-indoor-air-pollution]</a:t>
            </a:r>
          </a:p>
          <a:p>
            <a:pPr algn="just"/>
            <a:r>
              <a:rPr lang="en-US" sz="1400" dirty="0">
                <a:latin typeface="Times New Roman" panose="02020603050405020304" pitchFamily="18" charset="0"/>
                <a:cs typeface="Times New Roman" panose="02020603050405020304" pitchFamily="18" charset="0"/>
              </a:rPr>
              <a:t>Basset-</a:t>
            </a:r>
            <a:r>
              <a:rPr lang="en-US" sz="1400" dirty="0" err="1">
                <a:latin typeface="Times New Roman" panose="02020603050405020304" pitchFamily="18" charset="0"/>
                <a:cs typeface="Times New Roman" panose="02020603050405020304" pitchFamily="18" charset="0"/>
              </a:rPr>
              <a:t>Mens</a:t>
            </a:r>
            <a:r>
              <a:rPr lang="en-US" sz="1400" dirty="0">
                <a:latin typeface="Times New Roman" panose="02020603050405020304" pitchFamily="18" charset="0"/>
                <a:cs typeface="Times New Roman" panose="02020603050405020304" pitchFamily="18" charset="0"/>
              </a:rPr>
              <a:t>, C., &amp; van der </a:t>
            </a:r>
            <a:r>
              <a:rPr lang="en-US" sz="1400" dirty="0" err="1">
                <a:latin typeface="Times New Roman" panose="02020603050405020304" pitchFamily="18" charset="0"/>
                <a:cs typeface="Times New Roman" panose="02020603050405020304" pitchFamily="18" charset="0"/>
              </a:rPr>
              <a:t>Werf</a:t>
            </a:r>
            <a:r>
              <a:rPr lang="en-US" sz="1400" dirty="0">
                <a:latin typeface="Times New Roman" panose="02020603050405020304" pitchFamily="18" charset="0"/>
                <a:cs typeface="Times New Roman" panose="02020603050405020304" pitchFamily="18" charset="0"/>
              </a:rPr>
              <a:t>, H. M. (2005). Scenario-based environmental assessment of farming systems: The case of pig production in France. Agricultural Systems, 83(3), 251-277.</a:t>
            </a:r>
          </a:p>
          <a:p>
            <a:pPr algn="just"/>
            <a:r>
              <a:rPr lang="en-US" sz="1400" dirty="0">
                <a:latin typeface="Times New Roman" panose="02020603050405020304" pitchFamily="18" charset="0"/>
                <a:cs typeface="Times New Roman" panose="02020603050405020304" pitchFamily="18" charset="0"/>
              </a:rPr>
              <a:t>Bello, Z. F., </a:t>
            </a:r>
            <a:r>
              <a:rPr lang="en-US" sz="1400" dirty="0" err="1">
                <a:latin typeface="Times New Roman" panose="02020603050405020304" pitchFamily="18" charset="0"/>
                <a:cs typeface="Times New Roman" panose="02020603050405020304" pitchFamily="18" charset="0"/>
              </a:rPr>
              <a:t>Gidado</a:t>
            </a:r>
            <a:r>
              <a:rPr lang="en-US" sz="1400" dirty="0">
                <a:latin typeface="Times New Roman" panose="02020603050405020304" pitchFamily="18" charset="0"/>
                <a:cs typeface="Times New Roman" panose="02020603050405020304" pitchFamily="18" charset="0"/>
              </a:rPr>
              <a:t>, A. S., Bello, A. I., &amp; </a:t>
            </a:r>
            <a:r>
              <a:rPr lang="en-US" sz="1400" dirty="0" err="1">
                <a:latin typeface="Times New Roman" panose="02020603050405020304" pitchFamily="18" charset="0"/>
                <a:cs typeface="Times New Roman" panose="02020603050405020304" pitchFamily="18" charset="0"/>
              </a:rPr>
              <a:t>Yunusa</a:t>
            </a:r>
            <a:r>
              <a:rPr lang="en-US" sz="1400" dirty="0">
                <a:latin typeface="Times New Roman" panose="02020603050405020304" pitchFamily="18" charset="0"/>
                <a:cs typeface="Times New Roman" panose="02020603050405020304" pitchFamily="18" charset="0"/>
              </a:rPr>
              <a:t>, I. (2018). Determination of heavy metals in soil and vegetable grown around water scarcity hospital by atomic absorption spectroscopy. </a:t>
            </a:r>
            <a:r>
              <a:rPr lang="en-US" sz="1400" i="1" dirty="0">
                <a:latin typeface="Times New Roman" panose="02020603050405020304" pitchFamily="18" charset="0"/>
                <a:cs typeface="Times New Roman" panose="02020603050405020304" pitchFamily="18" charset="0"/>
              </a:rPr>
              <a:t>Journal of Environmental Chemical Engineering</a:t>
            </a:r>
            <a:r>
              <a:rPr lang="en-US" sz="1400" dirty="0">
                <a:latin typeface="Times New Roman" panose="02020603050405020304" pitchFamily="18" charset="0"/>
                <a:cs typeface="Times New Roman" panose="02020603050405020304" pitchFamily="18" charset="0"/>
              </a:rPr>
              <a:t>, 6(3), 3161-3167.</a:t>
            </a:r>
          </a:p>
          <a:p>
            <a:pPr algn="just"/>
            <a:r>
              <a:rPr lang="en-US" sz="1400" dirty="0" err="1">
                <a:latin typeface="Times New Roman" panose="02020603050405020304" pitchFamily="18" charset="0"/>
                <a:cs typeface="Times New Roman" panose="02020603050405020304" pitchFamily="18" charset="0"/>
              </a:rPr>
              <a:t>Boissy</a:t>
            </a:r>
            <a:r>
              <a:rPr lang="en-US" sz="1400" dirty="0">
                <a:latin typeface="Times New Roman" panose="02020603050405020304" pitchFamily="18" charset="0"/>
                <a:cs typeface="Times New Roman" panose="02020603050405020304" pitchFamily="18" charset="0"/>
              </a:rPr>
              <a:t>, A. (2020). Animal Welfare, Emotions, and the Environmental Sustainability of Livestock Production: Converging Views Emerging from Stakeholder Dialogues. </a:t>
            </a:r>
            <a:r>
              <a:rPr lang="en-US" sz="1400" i="1" dirty="0">
                <a:latin typeface="Times New Roman" panose="02020603050405020304" pitchFamily="18" charset="0"/>
                <a:cs typeface="Times New Roman" panose="02020603050405020304" pitchFamily="18" charset="0"/>
              </a:rPr>
              <a:t>Frontiers in Veterinary Science, </a:t>
            </a:r>
            <a:r>
              <a:rPr lang="en-US" sz="1400" dirty="0">
                <a:latin typeface="Times New Roman" panose="02020603050405020304" pitchFamily="18" charset="0"/>
                <a:cs typeface="Times New Roman" panose="02020603050405020304" pitchFamily="18" charset="0"/>
              </a:rPr>
              <a:t>7, 59.</a:t>
            </a:r>
          </a:p>
          <a:p>
            <a:pPr algn="just"/>
            <a:r>
              <a:rPr lang="en-US" sz="1400" dirty="0">
                <a:latin typeface="Times New Roman" panose="02020603050405020304" pitchFamily="18" charset="0"/>
                <a:cs typeface="Times New Roman" panose="02020603050405020304" pitchFamily="18" charset="0"/>
              </a:rPr>
              <a:t>Boxall, A. B. (2003). Pharmaceuticals and Personal Care Products in the Environment: A National Action Plan. Environmental Health Perspectives, 111(5), 661-668.</a:t>
            </a:r>
          </a:p>
          <a:p>
            <a:pPr algn="just"/>
            <a:r>
              <a:rPr lang="en-US" sz="1400" dirty="0" err="1">
                <a:latin typeface="Times New Roman" panose="02020603050405020304" pitchFamily="18" charset="0"/>
                <a:cs typeface="Times New Roman" panose="02020603050405020304" pitchFamily="18" charset="0"/>
              </a:rPr>
              <a:t>Brunekreef</a:t>
            </a:r>
            <a:r>
              <a:rPr lang="en-US" sz="1400" dirty="0">
                <a:latin typeface="Times New Roman" panose="02020603050405020304" pitchFamily="18" charset="0"/>
                <a:cs typeface="Times New Roman" panose="02020603050405020304" pitchFamily="18" charset="0"/>
              </a:rPr>
              <a:t> B, Holgate ST. (2002). Air pollution and health. </a:t>
            </a:r>
            <a:r>
              <a:rPr lang="en-US" sz="1400" i="1" dirty="0">
                <a:latin typeface="Times New Roman" panose="02020603050405020304" pitchFamily="18" charset="0"/>
                <a:cs typeface="Times New Roman" panose="02020603050405020304" pitchFamily="18" charset="0"/>
              </a:rPr>
              <a:t>Lancet</a:t>
            </a:r>
            <a:r>
              <a:rPr lang="en-US" sz="1400" dirty="0">
                <a:latin typeface="Times New Roman" panose="02020603050405020304" pitchFamily="18" charset="0"/>
                <a:cs typeface="Times New Roman" panose="02020603050405020304" pitchFamily="18" charset="0"/>
              </a:rPr>
              <a:t>; 360(9341):1233-1242.</a:t>
            </a:r>
          </a:p>
          <a:p>
            <a:pPr algn="just"/>
            <a:r>
              <a:rPr lang="en-US" sz="1400" dirty="0">
                <a:latin typeface="Times New Roman" panose="02020603050405020304" pitchFamily="18" charset="0"/>
                <a:cs typeface="Times New Roman" panose="02020603050405020304" pitchFamily="18" charset="0"/>
              </a:rPr>
              <a:t>Campo, M. M. (2017). </a:t>
            </a:r>
            <a:r>
              <a:rPr lang="en-US" sz="1400" i="1" dirty="0">
                <a:latin typeface="Times New Roman" panose="02020603050405020304" pitchFamily="18" charset="0"/>
                <a:cs typeface="Times New Roman" panose="02020603050405020304" pitchFamily="18" charset="0"/>
              </a:rPr>
              <a:t>Effect of Rest and Meat Quality</a:t>
            </a:r>
            <a:r>
              <a:rPr lang="en-US" sz="1400" dirty="0">
                <a:latin typeface="Times New Roman" panose="02020603050405020304" pitchFamily="18" charset="0"/>
                <a:cs typeface="Times New Roman" panose="02020603050405020304" pitchFamily="18" charset="0"/>
              </a:rPr>
              <a:t>. In Encyclopedia of Meat Sciences (2nd ed.). Elsevier.</a:t>
            </a:r>
          </a:p>
          <a:p>
            <a:pPr algn="just"/>
            <a:r>
              <a:rPr lang="en-US" sz="1400" dirty="0" err="1">
                <a:latin typeface="Times New Roman" panose="02020603050405020304" pitchFamily="18" charset="0"/>
                <a:cs typeface="Times New Roman" panose="02020603050405020304" pitchFamily="18" charset="0"/>
              </a:rPr>
              <a:t>Cappa</a:t>
            </a:r>
            <a:r>
              <a:rPr lang="en-US" sz="1400" dirty="0">
                <a:latin typeface="Times New Roman" panose="02020603050405020304" pitchFamily="18" charset="0"/>
                <a:cs typeface="Times New Roman" panose="02020603050405020304" pitchFamily="18" charset="0"/>
              </a:rPr>
              <a:t>, E. P., </a:t>
            </a:r>
            <a:r>
              <a:rPr lang="en-US" sz="1400" dirty="0" err="1">
                <a:latin typeface="Times New Roman" panose="02020603050405020304" pitchFamily="18" charset="0"/>
                <a:cs typeface="Times New Roman" panose="02020603050405020304" pitchFamily="18" charset="0"/>
              </a:rPr>
              <a:t>Olegario</a:t>
            </a:r>
            <a:r>
              <a:rPr lang="en-US" sz="1400" dirty="0">
                <a:latin typeface="Times New Roman" panose="02020603050405020304" pitchFamily="18" charset="0"/>
                <a:cs typeface="Times New Roman" panose="02020603050405020304" pitchFamily="18" charset="0"/>
              </a:rPr>
              <a:t>, S. C., Oliveira, R. C., </a:t>
            </a:r>
            <a:r>
              <a:rPr lang="en-US" sz="1400" dirty="0" err="1">
                <a:latin typeface="Times New Roman" panose="02020603050405020304" pitchFamily="18" charset="0"/>
                <a:cs typeface="Times New Roman" panose="02020603050405020304" pitchFamily="18" charset="0"/>
              </a:rPr>
              <a:t>Proença</a:t>
            </a:r>
            <a:r>
              <a:rPr lang="en-US" sz="1400" dirty="0">
                <a:latin typeface="Times New Roman" panose="02020603050405020304" pitchFamily="18" charset="0"/>
                <a:cs typeface="Times New Roman" panose="02020603050405020304" pitchFamily="18" charset="0"/>
              </a:rPr>
              <a:t>, L. A., &amp; </a:t>
            </a:r>
            <a:r>
              <a:rPr lang="en-US" sz="1400" dirty="0" err="1">
                <a:latin typeface="Times New Roman" panose="02020603050405020304" pitchFamily="18" charset="0"/>
                <a:cs typeface="Times New Roman" panose="02020603050405020304" pitchFamily="18" charset="0"/>
              </a:rPr>
              <a:t>Proença</a:t>
            </a:r>
            <a:r>
              <a:rPr lang="en-US" sz="1400" dirty="0">
                <a:latin typeface="Times New Roman" panose="02020603050405020304" pitchFamily="18" charset="0"/>
                <a:cs typeface="Times New Roman" panose="02020603050405020304" pitchFamily="18" charset="0"/>
              </a:rPr>
              <a:t>, L. A. (2018). Chemical contaminants in soil and animal feed of cattle farms. </a:t>
            </a:r>
            <a:r>
              <a:rPr lang="en-US" sz="1400" i="1" dirty="0">
                <a:latin typeface="Times New Roman" panose="02020603050405020304" pitchFamily="18" charset="0"/>
                <a:cs typeface="Times New Roman" panose="02020603050405020304" pitchFamily="18" charset="0"/>
              </a:rPr>
              <a:t>Brazilian Journal of Veterinary and Animal Sciences</a:t>
            </a:r>
            <a:r>
              <a:rPr lang="en-US" sz="1400" dirty="0">
                <a:latin typeface="Times New Roman" panose="02020603050405020304" pitchFamily="18" charset="0"/>
                <a:cs typeface="Times New Roman" panose="02020603050405020304" pitchFamily="18" charset="0"/>
              </a:rPr>
              <a:t>, 70(6), 1674-1681.</a:t>
            </a:r>
          </a:p>
          <a:p>
            <a:pPr algn="just"/>
            <a:r>
              <a:rPr lang="en-US" sz="1400" dirty="0" err="1">
                <a:latin typeface="Times New Roman" panose="02020603050405020304" pitchFamily="18" charset="0"/>
                <a:cs typeface="Times New Roman" panose="02020603050405020304" pitchFamily="18" charset="0"/>
              </a:rPr>
              <a:t>Cederberg</a:t>
            </a:r>
            <a:r>
              <a:rPr lang="en-US" sz="1400" dirty="0">
                <a:latin typeface="Times New Roman" panose="02020603050405020304" pitchFamily="18" charset="0"/>
                <a:cs typeface="Times New Roman" panose="02020603050405020304" pitchFamily="18" charset="0"/>
              </a:rPr>
              <a:t>, C., </a:t>
            </a:r>
            <a:r>
              <a:rPr lang="en-US" sz="1400" dirty="0" err="1">
                <a:latin typeface="Times New Roman" panose="02020603050405020304" pitchFamily="18" charset="0"/>
                <a:cs typeface="Times New Roman" panose="02020603050405020304" pitchFamily="18" charset="0"/>
              </a:rPr>
              <a:t>Persson</a:t>
            </a:r>
            <a:r>
              <a:rPr lang="en-US" sz="1400" dirty="0">
                <a:latin typeface="Times New Roman" panose="02020603050405020304" pitchFamily="18" charset="0"/>
                <a:cs typeface="Times New Roman" panose="02020603050405020304" pitchFamily="18" charset="0"/>
              </a:rPr>
              <a:t>, U. M., &amp; </a:t>
            </a:r>
            <a:r>
              <a:rPr lang="en-US" sz="1400" dirty="0" err="1">
                <a:latin typeface="Times New Roman" panose="02020603050405020304" pitchFamily="18" charset="0"/>
                <a:cs typeface="Times New Roman" panose="02020603050405020304" pitchFamily="18" charset="0"/>
              </a:rPr>
              <a:t>Neovius</a:t>
            </a:r>
            <a:r>
              <a:rPr lang="en-US" sz="1400" dirty="0">
                <a:latin typeface="Times New Roman" panose="02020603050405020304" pitchFamily="18" charset="0"/>
                <a:cs typeface="Times New Roman" panose="02020603050405020304" pitchFamily="18" charset="0"/>
              </a:rPr>
              <a:t>, K. (2011). Including carbon emissions from deforestation in the carbon footprint of Brazilian beef. Journal of Cleaner Production, 19(6-7), 646-653.</a:t>
            </a:r>
          </a:p>
          <a:p>
            <a:pPr algn="just"/>
            <a:r>
              <a:rPr lang="en-US" sz="1400" dirty="0">
                <a:latin typeface="Times New Roman" panose="02020603050405020304" pitchFamily="18" charset="0"/>
                <a:cs typeface="Times New Roman" panose="02020603050405020304" pitchFamily="18" charset="0"/>
              </a:rPr>
              <a:t>Collin, A. (2007). The Stress of Transport: Effects on Meat Quality and Animal Welfare of Pigs and Poultry. </a:t>
            </a:r>
            <a:r>
              <a:rPr lang="en-US" sz="1400" i="1" dirty="0">
                <a:latin typeface="Times New Roman" panose="02020603050405020304" pitchFamily="18" charset="0"/>
                <a:cs typeface="Times New Roman" panose="02020603050405020304" pitchFamily="18" charset="0"/>
              </a:rPr>
              <a:t>Journal of Animal Science,</a:t>
            </a:r>
            <a:r>
              <a:rPr lang="en-US" sz="1400" dirty="0">
                <a:latin typeface="Times New Roman" panose="02020603050405020304" pitchFamily="18" charset="0"/>
                <a:cs typeface="Times New Roman" panose="02020603050405020304" pitchFamily="18" charset="0"/>
              </a:rPr>
              <a:t> 86(14 </a:t>
            </a:r>
            <a:r>
              <a:rPr lang="en-US" sz="1400" dirty="0" err="1">
                <a:latin typeface="Times New Roman" panose="02020603050405020304" pitchFamily="18" charset="0"/>
                <a:cs typeface="Times New Roman" panose="02020603050405020304" pitchFamily="18" charset="0"/>
              </a:rPr>
              <a:t>Suppl</a:t>
            </a:r>
            <a:r>
              <a:rPr lang="en-US" sz="1400" dirty="0">
                <a:latin typeface="Times New Roman" panose="02020603050405020304" pitchFamily="18" charset="0"/>
                <a:cs typeface="Times New Roman" panose="02020603050405020304" pitchFamily="18" charset="0"/>
              </a:rPr>
              <a:t>), E123-E130.</a:t>
            </a:r>
          </a:p>
          <a:p>
            <a:pPr algn="just"/>
            <a:r>
              <a:rPr lang="en-US" sz="1400" dirty="0">
                <a:latin typeface="Times New Roman" panose="02020603050405020304" pitchFamily="18" charset="0"/>
                <a:cs typeface="Times New Roman" panose="02020603050405020304" pitchFamily="18" charset="0"/>
              </a:rPr>
              <a:t>Delgado, C., </a:t>
            </a:r>
            <a:r>
              <a:rPr lang="en-US" sz="1400" dirty="0" err="1">
                <a:latin typeface="Times New Roman" panose="02020603050405020304" pitchFamily="18" charset="0"/>
                <a:cs typeface="Times New Roman" panose="02020603050405020304" pitchFamily="18" charset="0"/>
              </a:rPr>
              <a:t>Rosegrant</a:t>
            </a:r>
            <a:r>
              <a:rPr lang="en-US" sz="1400" dirty="0">
                <a:latin typeface="Times New Roman" panose="02020603050405020304" pitchFamily="18" charset="0"/>
                <a:cs typeface="Times New Roman" panose="02020603050405020304" pitchFamily="18" charset="0"/>
              </a:rPr>
              <a:t>, M., </a:t>
            </a:r>
            <a:r>
              <a:rPr lang="en-US" sz="1400" dirty="0" err="1">
                <a:latin typeface="Times New Roman" panose="02020603050405020304" pitchFamily="18" charset="0"/>
                <a:cs typeface="Times New Roman" panose="02020603050405020304" pitchFamily="18" charset="0"/>
              </a:rPr>
              <a:t>Steinfeld</a:t>
            </a:r>
            <a:r>
              <a:rPr lang="en-US" sz="1400" dirty="0">
                <a:latin typeface="Times New Roman" panose="02020603050405020304" pitchFamily="18" charset="0"/>
                <a:cs typeface="Times New Roman" panose="02020603050405020304" pitchFamily="18" charset="0"/>
              </a:rPr>
              <a:t>, H., </a:t>
            </a:r>
            <a:r>
              <a:rPr lang="en-US" sz="1400" dirty="0" err="1">
                <a:latin typeface="Times New Roman" panose="02020603050405020304" pitchFamily="18" charset="0"/>
                <a:cs typeface="Times New Roman" panose="02020603050405020304" pitchFamily="18" charset="0"/>
              </a:rPr>
              <a:t>Ehui</a:t>
            </a:r>
            <a:r>
              <a:rPr lang="en-US" sz="1400" dirty="0">
                <a:latin typeface="Times New Roman" panose="02020603050405020304" pitchFamily="18" charset="0"/>
                <a:cs typeface="Times New Roman" panose="02020603050405020304" pitchFamily="18" charset="0"/>
              </a:rPr>
              <a:t>, S., &amp; </a:t>
            </a:r>
            <a:r>
              <a:rPr lang="en-US" sz="1400" dirty="0" err="1">
                <a:latin typeface="Times New Roman" panose="02020603050405020304" pitchFamily="18" charset="0"/>
                <a:cs typeface="Times New Roman" panose="02020603050405020304" pitchFamily="18" charset="0"/>
              </a:rPr>
              <a:t>Courbois</a:t>
            </a:r>
            <a:r>
              <a:rPr lang="en-US" sz="1400" dirty="0">
                <a:latin typeface="Times New Roman" panose="02020603050405020304" pitchFamily="18" charset="0"/>
                <a:cs typeface="Times New Roman" panose="02020603050405020304" pitchFamily="18" charset="0"/>
              </a:rPr>
              <a:t>, C. (1999). </a:t>
            </a:r>
            <a:r>
              <a:rPr lang="en-US" sz="1400" i="1" dirty="0">
                <a:latin typeface="Times New Roman" panose="02020603050405020304" pitchFamily="18" charset="0"/>
                <a:cs typeface="Times New Roman" panose="02020603050405020304" pitchFamily="18" charset="0"/>
              </a:rPr>
              <a:t>Livestock to 2020: The next food revolution.</a:t>
            </a:r>
            <a:r>
              <a:rPr lang="en-US" sz="1400" dirty="0">
                <a:latin typeface="Times New Roman" panose="02020603050405020304" pitchFamily="18" charset="0"/>
                <a:cs typeface="Times New Roman" panose="02020603050405020304" pitchFamily="18" charset="0"/>
              </a:rPr>
              <a:t> Food, Agriculture, and the Environment Discussion Paper 28.</a:t>
            </a:r>
          </a:p>
          <a:p>
            <a:pPr algn="just"/>
            <a:r>
              <a:rPr lang="en-US" sz="1400" dirty="0" err="1">
                <a:latin typeface="Times New Roman" panose="02020603050405020304" pitchFamily="18" charset="0"/>
                <a:cs typeface="Times New Roman" panose="02020603050405020304" pitchFamily="18" charset="0"/>
              </a:rPr>
              <a:t>Dominoni</a:t>
            </a:r>
            <a:r>
              <a:rPr lang="en-US" sz="1400" dirty="0">
                <a:latin typeface="Times New Roman" panose="02020603050405020304" pitchFamily="18" charset="0"/>
                <a:cs typeface="Times New Roman" panose="02020603050405020304" pitchFamily="18" charset="0"/>
              </a:rPr>
              <a:t>, D. M. (2020). Why Light Pollution Matters for Wildlife. </a:t>
            </a:r>
            <a:r>
              <a:rPr lang="en-US" sz="1400" i="1" dirty="0">
                <a:latin typeface="Times New Roman" panose="02020603050405020304" pitchFamily="18" charset="0"/>
                <a:cs typeface="Times New Roman" panose="02020603050405020304" pitchFamily="18" charset="0"/>
              </a:rPr>
              <a:t>Trends in Ecology &amp; Evolution,</a:t>
            </a:r>
            <a:r>
              <a:rPr lang="en-US" sz="1400" dirty="0">
                <a:latin typeface="Times New Roman" panose="02020603050405020304" pitchFamily="18" charset="0"/>
                <a:cs typeface="Times New Roman" panose="02020603050405020304" pitchFamily="18" charset="0"/>
              </a:rPr>
              <a:t> 35(12), 1049-1061.</a:t>
            </a:r>
          </a:p>
          <a:p>
            <a:pPr algn="just"/>
            <a:r>
              <a:rPr lang="en-US" sz="1400" dirty="0" err="1">
                <a:latin typeface="Times New Roman" panose="02020603050405020304" pitchFamily="18" charset="0"/>
                <a:cs typeface="Times New Roman" panose="02020603050405020304" pitchFamily="18" charset="0"/>
              </a:rPr>
              <a:t>Dominoni</a:t>
            </a:r>
            <a:r>
              <a:rPr lang="en-US" sz="1400" dirty="0">
                <a:latin typeface="Times New Roman" panose="02020603050405020304" pitchFamily="18" charset="0"/>
                <a:cs typeface="Times New Roman" panose="02020603050405020304" pitchFamily="18" charset="0"/>
              </a:rPr>
              <a:t>, D. M. (2013). Light pollution alters the phenology of dawn and dusk singing in common European songbirds</a:t>
            </a:r>
            <a:r>
              <a:rPr lang="en-US" sz="1400" i="1" dirty="0">
                <a:latin typeface="Times New Roman" panose="02020603050405020304" pitchFamily="18" charset="0"/>
                <a:cs typeface="Times New Roman" panose="02020603050405020304" pitchFamily="18" charset="0"/>
              </a:rPr>
              <a:t>. Philosophical Transactions of the Royal Society B</a:t>
            </a:r>
            <a:r>
              <a:rPr lang="en-US" sz="1400" dirty="0">
                <a:latin typeface="Times New Roman" panose="02020603050405020304" pitchFamily="18" charset="0"/>
                <a:cs typeface="Times New Roman" panose="02020603050405020304" pitchFamily="18" charset="0"/>
              </a:rPr>
              <a:t>, 280(1764), 20131374.</a:t>
            </a:r>
          </a:p>
        </p:txBody>
      </p:sp>
    </p:spTree>
    <p:extLst>
      <p:ext uri="{BB962C8B-B14F-4D97-AF65-F5344CB8AC3E}">
        <p14:creationId xmlns:p14="http://schemas.microsoft.com/office/powerpoint/2010/main" val="2110554760"/>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801688" y="388938"/>
            <a:ext cx="10515600" cy="5926137"/>
          </a:xfrm>
        </p:spPr>
        <p:txBody>
          <a:bodyPr/>
          <a:lstStyle/>
          <a:p>
            <a:pPr algn="ctr" eaLnBrk="1" hangingPunct="1"/>
            <a:r>
              <a:rPr lang="en-US" altLang="en-US" b="1"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40836844"/>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635000" y="894588"/>
            <a:ext cx="11125200" cy="5701284"/>
          </a:xfrm>
        </p:spPr>
        <p:txBody>
          <a:bodyPr rtlCol="0">
            <a:normAutofit fontScale="85000" lnSpcReduction="1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risk </a:t>
            </a:r>
            <a:r>
              <a:rPr lang="en-US" dirty="0">
                <a:latin typeface="Times New Roman" panose="02020603050405020304" pitchFamily="18" charset="0"/>
                <a:cs typeface="Times New Roman" panose="02020603050405020304" pitchFamily="18" charset="0"/>
              </a:rPr>
              <a:t>of pollution </a:t>
            </a:r>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animals encompasses a wide range of detrimental impacts on their health, welfare, and overall productivity. Pollution can arise from various sources such as air, water, soil, and even the food that animals consume. Chronic exposure to air pollutants has also been linked to decreased growth rates, impaired reproductive performance, and compromised immune </a:t>
            </a:r>
            <a:r>
              <a:rPr lang="en-US" dirty="0" smtClean="0">
                <a:latin typeface="Times New Roman" panose="02020603050405020304" pitchFamily="18" charset="0"/>
                <a:cs typeface="Times New Roman" panose="02020603050405020304" pitchFamily="18" charset="0"/>
              </a:rPr>
              <a:t>functions. </a:t>
            </a:r>
            <a:r>
              <a:rPr lang="en-US" dirty="0">
                <a:latin typeface="Times New Roman" panose="02020603050405020304" pitchFamily="18" charset="0"/>
                <a:cs typeface="Times New Roman" panose="02020603050405020304" pitchFamily="18" charset="0"/>
              </a:rPr>
              <a:t>Water pollution, caused by the discharge of industrial waste, agricultural runoff, or improper waste management, can severely impact farm animals that rely on clean and safe sources of water.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important to understand these effects as they have significant implications for both animal welfare and human health, hence the aim of this </a:t>
            </a:r>
            <a:r>
              <a:rPr lang="en-US" dirty="0" smtClean="0">
                <a:latin typeface="Times New Roman" panose="02020603050405020304" pitchFamily="18" charset="0"/>
                <a:cs typeface="Times New Roman" panose="02020603050405020304" pitchFamily="18" charset="0"/>
              </a:rPr>
              <a:t>seminar is </a:t>
            </a:r>
            <a:r>
              <a:rPr lang="en-US" dirty="0">
                <a:latin typeface="Times New Roman" panose="02020603050405020304" pitchFamily="18" charset="0"/>
                <a:cs typeface="Times New Roman" panose="02020603050405020304" pitchFamily="18" charset="0"/>
              </a:rPr>
              <a:t>to review the effect of pollution on farm </a:t>
            </a:r>
            <a:r>
              <a:rPr lang="en-US" dirty="0" smtClean="0">
                <a:latin typeface="Times New Roman" panose="02020603050405020304" pitchFamily="18" charset="0"/>
                <a:cs typeface="Times New Roman" panose="02020603050405020304" pitchFamily="18" charset="0"/>
              </a:rPr>
              <a:t>animals which it showed significant on animal’ health and performance.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56093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INTRODUCTION</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000" y="894588"/>
            <a:ext cx="11125200" cy="5701284"/>
          </a:xfrm>
        </p:spPr>
        <p:txBody>
          <a:bodyPr rtlCol="0">
            <a:noAutofit/>
          </a:bodyPr>
          <a:lstStyle/>
          <a:p>
            <a:pPr algn="just">
              <a:lnSpc>
                <a:spcPct val="150000"/>
              </a:lnSpc>
              <a:buFont typeface="Wingdings" panose="05000000000000000000" pitchFamily="2" charset="2"/>
              <a:buChar char="§"/>
              <a:defRPr/>
            </a:pPr>
            <a:r>
              <a:rPr lang="en-US" sz="1900" dirty="0">
                <a:latin typeface="Times New Roman" panose="02020603050405020304" pitchFamily="18" charset="0"/>
                <a:cs typeface="Times New Roman" panose="02020603050405020304" pitchFamily="18" charset="0"/>
              </a:rPr>
              <a:t>Pollution refers to the introduction of harmful contaminants into the natural environment, causing adverse effects on the ecosystem and human health (WHO, 2021). </a:t>
            </a:r>
            <a:endParaRPr lang="en-US" sz="19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defRPr/>
            </a:pPr>
            <a:r>
              <a:rPr lang="en-US" sz="1900" dirty="0">
                <a:latin typeface="Times New Roman" panose="02020603050405020304" pitchFamily="18" charset="0"/>
                <a:cs typeface="Times New Roman" panose="02020603050405020304" pitchFamily="18" charset="0"/>
              </a:rPr>
              <a:t>Pollution can arise from various sources such as air, water, soil, and even the food that animals consume. </a:t>
            </a:r>
            <a:endParaRPr lang="en-US" sz="19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defRPr/>
            </a:pPr>
            <a:r>
              <a:rPr lang="en-US" sz="1900" dirty="0">
                <a:latin typeface="Times New Roman" panose="02020603050405020304" pitchFamily="18" charset="0"/>
                <a:cs typeface="Times New Roman" panose="02020603050405020304" pitchFamily="18" charset="0"/>
              </a:rPr>
              <a:t>It is important to understand these effects as they have significant implications for both animal welfare and human health. Air pollution, particularly from industrial emissions and agricultural activities, can pose serious health risks to farm animals. </a:t>
            </a:r>
            <a:endParaRPr lang="en-US" sz="19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defRPr/>
            </a:pPr>
            <a:r>
              <a:rPr lang="en-US" sz="1900" dirty="0">
                <a:latin typeface="Times New Roman" panose="02020603050405020304" pitchFamily="18" charset="0"/>
                <a:cs typeface="Times New Roman" panose="02020603050405020304" pitchFamily="18" charset="0"/>
              </a:rPr>
              <a:t>Water pollution, caused by the discharge of industrial waste, agricultural runoff, or improper waste management, can severely impact farm animals that rely on clean and safe sources of </a:t>
            </a:r>
            <a:r>
              <a:rPr lang="en-US" sz="1900" dirty="0" smtClean="0">
                <a:latin typeface="Times New Roman" panose="02020603050405020304" pitchFamily="18" charset="0"/>
                <a:cs typeface="Times New Roman" panose="02020603050405020304" pitchFamily="18" charset="0"/>
              </a:rPr>
              <a:t>water.</a:t>
            </a:r>
          </a:p>
          <a:p>
            <a:pPr algn="just">
              <a:lnSpc>
                <a:spcPct val="150000"/>
              </a:lnSpc>
              <a:buFont typeface="Wingdings" panose="05000000000000000000" pitchFamily="2" charset="2"/>
              <a:buChar char="§"/>
              <a:defRPr/>
            </a:pPr>
            <a:r>
              <a:rPr lang="en-US" sz="1900" dirty="0" smtClean="0">
                <a:latin typeface="Times New Roman" panose="02020603050405020304" pitchFamily="18" charset="0"/>
                <a:cs typeface="Times New Roman" panose="02020603050405020304" pitchFamily="18" charset="0"/>
              </a:rPr>
              <a:t>The bioaccumulation </a:t>
            </a:r>
            <a:r>
              <a:rPr lang="en-US" sz="1900" dirty="0">
                <a:latin typeface="Times New Roman" panose="02020603050405020304" pitchFamily="18" charset="0"/>
                <a:cs typeface="Times New Roman" panose="02020603050405020304" pitchFamily="18" charset="0"/>
              </a:rPr>
              <a:t>of toxic substances in animal tissues and products, such as meat, milk, and eggs, can pose threats to human health when consumed (</a:t>
            </a:r>
            <a:r>
              <a:rPr lang="en-US" sz="1900" dirty="0" err="1">
                <a:latin typeface="Times New Roman" panose="02020603050405020304" pitchFamily="18" charset="0"/>
                <a:cs typeface="Times New Roman" panose="02020603050405020304" pitchFamily="18" charset="0"/>
              </a:rPr>
              <a:t>Ramaswamy</a:t>
            </a:r>
            <a:r>
              <a:rPr lang="en-US" sz="1900" dirty="0">
                <a:latin typeface="Times New Roman" panose="02020603050405020304" pitchFamily="18" charset="0"/>
                <a:cs typeface="Times New Roman" panose="02020603050405020304" pitchFamily="18" charset="0"/>
              </a:rPr>
              <a:t> and Yu, 2016). </a:t>
            </a:r>
            <a:endParaRPr lang="en-US" sz="19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71021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968375"/>
          </a:xfrm>
        </p:spPr>
        <p:txBody>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OBJECTIVES OF THE STUDY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808038"/>
            <a:ext cx="11125200" cy="5872162"/>
          </a:xfrm>
        </p:spPr>
        <p:txBody>
          <a:bodyPr rtlCol="0">
            <a:noAutofit/>
          </a:bodyPr>
          <a:lstStyle/>
          <a:p>
            <a:pPr marL="0" indent="0" algn="just" eaLnBrk="1" hangingPunct="1">
              <a:lnSpc>
                <a:spcPct val="150000"/>
              </a:lnSpc>
              <a:buFont typeface="Arial" panose="020B0604020202020204" pitchFamily="34" charset="0"/>
              <a:buNone/>
              <a:defRP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objective of this </a:t>
            </a:r>
            <a:r>
              <a:rPr lang="en-US" sz="2200" dirty="0" smtClean="0">
                <a:latin typeface="Times New Roman" panose="02020603050405020304" pitchFamily="18" charset="0"/>
                <a:cs typeface="Times New Roman" panose="02020603050405020304" pitchFamily="18" charset="0"/>
              </a:rPr>
              <a:t>seminar is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to review the effect of different sources of pollution on farm animals.</a:t>
            </a:r>
          </a:p>
          <a:p>
            <a:pPr marL="0" indent="0" algn="ctr" eaLnBrk="1" hangingPunct="1">
              <a:lnSpc>
                <a:spcPct val="150000"/>
              </a:lnSpc>
              <a:buFont typeface="Arial" panose="020B0604020202020204" pitchFamily="34" charset="0"/>
              <a:buNone/>
              <a:defRPr/>
            </a:pPr>
            <a:r>
              <a:rPr lang="en-US" sz="2200" b="1" dirty="0" smtClean="0">
                <a:latin typeface="Times New Roman" panose="02020603050405020304" pitchFamily="18" charset="0"/>
                <a:cs typeface="Times New Roman" panose="02020603050405020304" pitchFamily="18" charset="0"/>
              </a:rPr>
              <a:t>SOURCES OF POLLUTION IN ANIMAL FARM</a:t>
            </a:r>
          </a:p>
          <a:p>
            <a:pPr algn="just">
              <a:lnSpc>
                <a:spcPct val="100000"/>
              </a:lnSpc>
              <a:buFont typeface="Wingdings" panose="05000000000000000000" pitchFamily="2" charset="2"/>
              <a:buChar char="§"/>
              <a:defRPr/>
            </a:pPr>
            <a:r>
              <a:rPr lang="en-US" sz="2200" b="1" dirty="0" smtClean="0">
                <a:latin typeface="Times New Roman" panose="02020603050405020304" pitchFamily="18" charset="0"/>
                <a:cs typeface="Times New Roman" panose="02020603050405020304" pitchFamily="18" charset="0"/>
              </a:rPr>
              <a:t>Air</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Major sources include industrial emissions, vehicle exhaust, smoke, and burning of fossil fuels</a:t>
            </a:r>
            <a:endParaRPr lang="en-US" sz="2200"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defRPr/>
            </a:pPr>
            <a:r>
              <a:rPr lang="en-US" sz="2200" b="1" dirty="0" smtClean="0">
                <a:latin typeface="Times New Roman" panose="02020603050405020304" pitchFamily="18" charset="0"/>
                <a:cs typeface="Times New Roman" panose="02020603050405020304" pitchFamily="18" charset="0"/>
              </a:rPr>
              <a:t>Water</a:t>
            </a:r>
            <a:r>
              <a:rPr lang="en-US" sz="2200" dirty="0" smtClean="0">
                <a:latin typeface="Times New Roman" panose="02020603050405020304" pitchFamily="18" charset="0"/>
                <a:cs typeface="Times New Roman" panose="02020603050405020304" pitchFamily="18" charset="0"/>
              </a:rPr>
              <a:t>: sourced from industrial </a:t>
            </a:r>
            <a:r>
              <a:rPr lang="en-US" sz="2200" dirty="0">
                <a:latin typeface="Times New Roman" panose="02020603050405020304" pitchFamily="18" charset="0"/>
                <a:cs typeface="Times New Roman" panose="02020603050405020304" pitchFamily="18" charset="0"/>
              </a:rPr>
              <a:t>waste, sewage, agricultural runoff, oil spills, and </a:t>
            </a:r>
            <a:r>
              <a:rPr lang="en-US" sz="2200" dirty="0" smtClean="0">
                <a:latin typeface="Times New Roman" panose="02020603050405020304" pitchFamily="18" charset="0"/>
                <a:cs typeface="Times New Roman" panose="02020603050405020304" pitchFamily="18" charset="0"/>
              </a:rPr>
              <a:t>chemicals.</a:t>
            </a:r>
          </a:p>
          <a:p>
            <a:pPr algn="just">
              <a:lnSpc>
                <a:spcPct val="100000"/>
              </a:lnSpc>
              <a:buFont typeface="Wingdings" panose="05000000000000000000" pitchFamily="2" charset="2"/>
              <a:buChar char="§"/>
              <a:defRPr/>
            </a:pPr>
            <a:r>
              <a:rPr lang="en-US" sz="2200" b="1" dirty="0" smtClean="0">
                <a:latin typeface="Times New Roman" panose="02020603050405020304" pitchFamily="18" charset="0"/>
                <a:cs typeface="Times New Roman" panose="02020603050405020304" pitchFamily="18" charset="0"/>
              </a:rPr>
              <a:t>Soil: </a:t>
            </a:r>
            <a:r>
              <a:rPr lang="en-US" sz="2200" dirty="0" smtClean="0">
                <a:latin typeface="Times New Roman" panose="02020603050405020304" pitchFamily="18" charset="0"/>
                <a:cs typeface="Times New Roman" panose="02020603050405020304" pitchFamily="18" charset="0"/>
              </a:rPr>
              <a:t>This is the degradation </a:t>
            </a:r>
            <a:r>
              <a:rPr lang="en-US" sz="2200" dirty="0">
                <a:latin typeface="Times New Roman" panose="02020603050405020304" pitchFamily="18" charset="0"/>
                <a:cs typeface="Times New Roman" panose="02020603050405020304" pitchFamily="18" charset="0"/>
              </a:rPr>
              <a:t>of soil quality due to the presence of harmful substances. It can be caused by excessive use of fertilizers, pesticides, industrial waste, and improper waste disposal. </a:t>
            </a:r>
          </a:p>
          <a:p>
            <a:pPr algn="just">
              <a:lnSpc>
                <a:spcPct val="100000"/>
              </a:lnSpc>
              <a:buFont typeface="Wingdings" panose="05000000000000000000" pitchFamily="2" charset="2"/>
              <a:buChar char="§"/>
              <a:defRPr/>
            </a:pPr>
            <a:r>
              <a:rPr lang="en-US" sz="2200" b="1" dirty="0" smtClean="0">
                <a:latin typeface="Times New Roman" panose="02020603050405020304" pitchFamily="18" charset="0"/>
                <a:cs typeface="Times New Roman" panose="02020603050405020304" pitchFamily="18" charset="0"/>
              </a:rPr>
              <a:t>Noise: </a:t>
            </a:r>
            <a:r>
              <a:rPr lang="en-US" sz="2200" dirty="0" smtClean="0">
                <a:latin typeface="Times New Roman" panose="02020603050405020304" pitchFamily="18" charset="0"/>
                <a:cs typeface="Times New Roman" panose="02020603050405020304" pitchFamily="18" charset="0"/>
              </a:rPr>
              <a:t>Noise pollution is the excessive or disruptive noise that disturbs the normal balance of human or animal life. Sources include industrial noise, traffic, construction, and loud music.</a:t>
            </a:r>
            <a:endParaRPr lang="en-US" sz="2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392342"/>
      </p:ext>
    </p:extLst>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EFFECT OF WATER POLLUTION ON FARM ANIMALS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684901"/>
          </a:xfrm>
        </p:spPr>
        <p:txBody>
          <a:bodyPr rtlCol="0">
            <a:noAutofit/>
          </a:bodyPr>
          <a:lstStyle/>
          <a:p>
            <a:pPr algn="just">
              <a:lnSpc>
                <a:spcPct val="100000"/>
              </a:lnSpc>
            </a:pPr>
            <a:r>
              <a:rPr lang="en-US" dirty="0">
                <a:latin typeface="Times New Roman" panose="02020603050405020304" pitchFamily="18" charset="0"/>
                <a:cs typeface="Times New Roman" panose="02020603050405020304" pitchFamily="18" charset="0"/>
              </a:rPr>
              <a:t>Polluted water can harbor pathogenic microorganisms such as bacteria, viruses, and parasites, which can cause significant health issues in livestock. Contaminants like </a:t>
            </a:r>
            <a:r>
              <a:rPr lang="en-US" i="1" dirty="0">
                <a:latin typeface="Times New Roman" panose="02020603050405020304" pitchFamily="18" charset="0"/>
                <a:cs typeface="Times New Roman" panose="02020603050405020304" pitchFamily="18" charset="0"/>
              </a:rPr>
              <a:t>Escherichia coli (E. coli), Salmonella spp., Campylobacter </a:t>
            </a:r>
            <a:r>
              <a:rPr lang="en-US" i="1" dirty="0" err="1">
                <a:latin typeface="Times New Roman" panose="02020603050405020304" pitchFamily="18" charset="0"/>
                <a:cs typeface="Times New Roman" panose="02020603050405020304" pitchFamily="18" charset="0"/>
              </a:rPr>
              <a:t>jejuni</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Cryptosporidium </a:t>
            </a:r>
            <a:r>
              <a:rPr lang="en-US" i="1" dirty="0" err="1">
                <a:latin typeface="Times New Roman" panose="02020603050405020304" pitchFamily="18" charset="0"/>
                <a:cs typeface="Times New Roman" panose="02020603050405020304" pitchFamily="18" charset="0"/>
              </a:rPr>
              <a:t>parvum</a:t>
            </a:r>
            <a:r>
              <a:rPr lang="en-US" dirty="0">
                <a:latin typeface="Times New Roman" panose="02020603050405020304" pitchFamily="18" charset="0"/>
                <a:cs typeface="Times New Roman" panose="02020603050405020304" pitchFamily="18" charset="0"/>
              </a:rPr>
              <a:t> can be present in polluted water sources</a:t>
            </a:r>
            <a:r>
              <a:rPr lang="en-US" dirty="0" smtClean="0">
                <a:latin typeface="Times New Roman" panose="02020603050405020304" pitchFamily="18" charset="0"/>
                <a:cs typeface="Times New Roman" panose="02020603050405020304" pitchFamily="18" charset="0"/>
              </a:rPr>
              <a:t>.</a:t>
            </a:r>
          </a:p>
          <a:p>
            <a:pPr algn="just">
              <a:lnSpc>
                <a:spcPct val="100000"/>
              </a:lnSpc>
            </a:pPr>
            <a:r>
              <a:rPr lang="en-US" dirty="0" smtClean="0">
                <a:latin typeface="Times New Roman" panose="02020603050405020304" pitchFamily="18" charset="0"/>
                <a:cs typeface="Times New Roman" panose="02020603050405020304" pitchFamily="18" charset="0"/>
              </a:rPr>
              <a:t>Water </a:t>
            </a:r>
            <a:r>
              <a:rPr lang="en-US" dirty="0">
                <a:latin typeface="Times New Roman" panose="02020603050405020304" pitchFamily="18" charset="0"/>
                <a:cs typeface="Times New Roman" panose="02020603050405020304" pitchFamily="18" charset="0"/>
              </a:rPr>
              <a:t>pollution affects livestock productivity by compromising their feed intake, digestion, and nutrient utilization. Contaminants like heavy metals, pesticides, and antibiotics can accumulate in animals' bodies through water ingestion, leading to impaired growth, reduced milk production, decreased fertility, and increased mortality rates (Kumar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2017; Singh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2022</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p>
        </p:txBody>
      </p:sp>
    </p:spTree>
    <p:extLst>
      <p:ext uri="{BB962C8B-B14F-4D97-AF65-F5344CB8AC3E}">
        <p14:creationId xmlns:p14="http://schemas.microsoft.com/office/powerpoint/2010/main" val="2590253143"/>
      </p:ext>
    </p:extLst>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lstStyle/>
          <a:p>
            <a:pPr lvl="0" algn="ctr"/>
            <a:r>
              <a:rPr lang="en-US" sz="2800" b="1" dirty="0">
                <a:latin typeface="Times New Roman" panose="02020603050405020304" pitchFamily="18" charset="0"/>
                <a:cs typeface="Times New Roman" panose="02020603050405020304" pitchFamily="18" charset="0"/>
              </a:rPr>
              <a:t>EFFECT OF AIR POLLUTION ON FARM ANIMALS</a:t>
            </a:r>
          </a:p>
        </p:txBody>
      </p:sp>
      <p:sp>
        <p:nvSpPr>
          <p:cNvPr id="3" name="Content Placeholder 2"/>
          <p:cNvSpPr>
            <a:spLocks noGrp="1"/>
          </p:cNvSpPr>
          <p:nvPr>
            <p:ph idx="1"/>
          </p:nvPr>
        </p:nvSpPr>
        <p:spPr>
          <a:xfrm>
            <a:off x="533400" y="919099"/>
            <a:ext cx="11125200" cy="5684901"/>
          </a:xfrm>
        </p:spPr>
        <p:txBody>
          <a:bodyPr rtlCol="0">
            <a:noAutofit/>
          </a:bodyPr>
          <a:lstStyle/>
          <a:p>
            <a:pPr marL="0" lvl="0" indent="0" algn="just">
              <a:lnSpc>
                <a:spcPct val="100000"/>
              </a:lnSpc>
              <a:buNone/>
            </a:pPr>
            <a:r>
              <a:rPr lang="en-US" dirty="0">
                <a:latin typeface="Times New Roman" panose="02020603050405020304" pitchFamily="18" charset="0"/>
                <a:cs typeface="Times New Roman" panose="02020603050405020304" pitchFamily="18" charset="0"/>
              </a:rPr>
              <a:t>Livestock animals exposed to polluted air may develop respiratory problems such as coughing, wheezing, and bronchitis. Airborne pollutants irritate the respiratory system, leading to inflammation of the airways and reduced lung function in animals (</a:t>
            </a:r>
            <a:r>
              <a:rPr lang="en-US" dirty="0" err="1">
                <a:latin typeface="Times New Roman" panose="02020603050405020304" pitchFamily="18" charset="0"/>
                <a:cs typeface="Times New Roman" panose="02020603050405020304" pitchFamily="18" charset="0"/>
              </a:rPr>
              <a:t>Khuder</a:t>
            </a:r>
            <a:r>
              <a:rPr lang="en-US" dirty="0">
                <a:latin typeface="Times New Roman" panose="02020603050405020304" pitchFamily="18" charset="0"/>
                <a:cs typeface="Times New Roman" panose="02020603050405020304" pitchFamily="18" charset="0"/>
              </a:rPr>
              <a:t>, 2001</a:t>
            </a:r>
            <a:r>
              <a:rPr lang="en-US" dirty="0" smtClean="0">
                <a:latin typeface="Times New Roman" panose="02020603050405020304" pitchFamily="18" charset="0"/>
                <a:cs typeface="Times New Roman" panose="02020603050405020304" pitchFamily="18" charset="0"/>
              </a:rPr>
              <a:t>).</a:t>
            </a:r>
          </a:p>
          <a:p>
            <a:pPr marL="0" lvl="0" indent="0" algn="ctr">
              <a:lnSpc>
                <a:spcPct val="100000"/>
              </a:lnSpc>
              <a:buNone/>
            </a:pPr>
            <a:r>
              <a:rPr lang="en-US" b="1" dirty="0">
                <a:latin typeface="Times New Roman" panose="02020603050405020304" pitchFamily="18" charset="0"/>
                <a:cs typeface="Times New Roman" panose="02020603050405020304" pitchFamily="18" charset="0"/>
              </a:rPr>
              <a:t>EFFECT OF </a:t>
            </a:r>
            <a:r>
              <a:rPr lang="en-US" b="1" dirty="0" smtClean="0">
                <a:latin typeface="Times New Roman" panose="02020603050405020304" pitchFamily="18" charset="0"/>
                <a:cs typeface="Times New Roman" panose="02020603050405020304" pitchFamily="18" charset="0"/>
              </a:rPr>
              <a:t>NOISE </a:t>
            </a:r>
            <a:r>
              <a:rPr lang="en-US" b="1" dirty="0">
                <a:latin typeface="Times New Roman" panose="02020603050405020304" pitchFamily="18" charset="0"/>
                <a:cs typeface="Times New Roman" panose="02020603050405020304" pitchFamily="18" charset="0"/>
              </a:rPr>
              <a:t>POLLUTION ON FARM ANIMALS</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High noise levels can induce stress in livestock, leading to behavioral changes. Studies have shown that increased noise exposure can result in altered feeding patterns, reduced appetite, restlessness, increased aggression, and abnormal social behavior in animals (Ye </a:t>
            </a:r>
            <a:r>
              <a:rPr lang="en-US" i="1" dirty="0">
                <a:latin typeface="Times New Roman" panose="02020603050405020304" pitchFamily="18" charset="0"/>
                <a:cs typeface="Times New Roman" panose="02020603050405020304" pitchFamily="18" charset="0"/>
              </a:rPr>
              <a:t>et al., </a:t>
            </a:r>
            <a:r>
              <a:rPr lang="en-US" dirty="0">
                <a:latin typeface="Times New Roman" panose="02020603050405020304" pitchFamily="18" charset="0"/>
                <a:cs typeface="Times New Roman" panose="02020603050405020304" pitchFamily="18" charset="0"/>
              </a:rPr>
              <a:t>2021; </a:t>
            </a:r>
            <a:r>
              <a:rPr lang="en-US" dirty="0" err="1">
                <a:latin typeface="Times New Roman" panose="02020603050405020304" pitchFamily="18" charset="0"/>
                <a:cs typeface="Times New Roman" panose="02020603050405020304" pitchFamily="18" charset="0"/>
              </a:rPr>
              <a:t>Boissy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2020). These behavioral changes can disrupt the normal routines of animals and negatively impact their overall productivity.</a:t>
            </a:r>
          </a:p>
          <a:p>
            <a:pPr marL="0" lv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674614"/>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lstStyle/>
          <a:p>
            <a:pPr lvl="0" algn="ctr"/>
            <a:r>
              <a:rPr lang="en-US" sz="2800" b="1" dirty="0">
                <a:latin typeface="Times New Roman" panose="02020603050405020304" pitchFamily="18" charset="0"/>
                <a:cs typeface="Times New Roman" panose="02020603050405020304" pitchFamily="18" charset="0"/>
              </a:rPr>
              <a:t>EFFECT OF </a:t>
            </a:r>
            <a:r>
              <a:rPr lang="en-US" sz="2800" b="1" dirty="0" smtClean="0">
                <a:latin typeface="Times New Roman" panose="02020603050405020304" pitchFamily="18" charset="0"/>
                <a:cs typeface="Times New Roman" panose="02020603050405020304" pitchFamily="18" charset="0"/>
              </a:rPr>
              <a:t>LIGHT </a:t>
            </a:r>
            <a:r>
              <a:rPr lang="en-US" sz="2800" b="1" dirty="0">
                <a:latin typeface="Times New Roman" panose="02020603050405020304" pitchFamily="18" charset="0"/>
                <a:cs typeface="Times New Roman" panose="02020603050405020304" pitchFamily="18" charset="0"/>
              </a:rPr>
              <a:t>POLLUTION ON FARM ANIMALS</a:t>
            </a:r>
          </a:p>
        </p:txBody>
      </p:sp>
      <p:sp>
        <p:nvSpPr>
          <p:cNvPr id="3" name="Content Placeholder 2"/>
          <p:cNvSpPr>
            <a:spLocks noGrp="1"/>
          </p:cNvSpPr>
          <p:nvPr>
            <p:ph idx="1"/>
          </p:nvPr>
        </p:nvSpPr>
        <p:spPr>
          <a:xfrm>
            <a:off x="533400" y="919099"/>
            <a:ext cx="11125200" cy="5684901"/>
          </a:xfrm>
        </p:spPr>
        <p:txBody>
          <a:bodyPr rtlCol="0">
            <a:noAutofit/>
          </a:bodyPr>
          <a:lstStyle/>
          <a:p>
            <a:pPr marL="0" lvl="0" indent="0" algn="just">
              <a:lnSpc>
                <a:spcPct val="150000"/>
              </a:lnSpc>
              <a:buNone/>
            </a:pPr>
            <a:r>
              <a:rPr lang="en-US" dirty="0">
                <a:latin typeface="Times New Roman" panose="02020603050405020304" pitchFamily="18" charset="0"/>
                <a:cs typeface="Times New Roman" panose="02020603050405020304" pitchFamily="18" charset="0"/>
              </a:rPr>
              <a:t>Light pollution can disrupt the normal circadian rhythms of livestock, which are crucial for their overall health and well-being. Livestock have evolved to rely on natural day and night cycles for regulating their biological processes, including feeding, sleeping, and reproduction. Artificial lighting during the night can confuse these animals and lead to irregular behavioral patterns, reduced sleep, and increased stress levels. A study by Stull, (2015) found that indoor lighting, including light pollution, can disrupt the normal circadian rhythms of dairy cows, affecting their milk production and reproductive performance.</a:t>
            </a:r>
          </a:p>
        </p:txBody>
      </p:sp>
    </p:spTree>
    <p:extLst>
      <p:ext uri="{BB962C8B-B14F-4D97-AF65-F5344CB8AC3E}">
        <p14:creationId xmlns:p14="http://schemas.microsoft.com/office/powerpoint/2010/main" val="3112114558"/>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37781"/>
          </a:xfrm>
        </p:spPr>
        <p:txBody>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557901"/>
          </a:xfrm>
        </p:spPr>
        <p:txBody>
          <a:bodyPr rtlCol="0">
            <a:noAutofit/>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Pollution poses a significant impact on the general performance and well-being of farm animals. Pollution ranges from water, air, noise, light and soil pollution. The corresponding pollution of this individual pollution from research has shown that exposure to air pollutants, such as particulate matter, toxic gases, and dusts, can lead to respiratory diseases, reduced milk production, and compromised performance in dairy cattle. Similarly, contaminated water sources have been associated with increased mortality rates and impaired growth in different species of poultry, alongside light and noise pollution.</a:t>
            </a:r>
          </a:p>
        </p:txBody>
      </p:sp>
    </p:spTree>
    <p:extLst>
      <p:ext uri="{BB962C8B-B14F-4D97-AF65-F5344CB8AC3E}">
        <p14:creationId xmlns:p14="http://schemas.microsoft.com/office/powerpoint/2010/main" val="3843009260"/>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37781"/>
          </a:xfrm>
        </p:spPr>
        <p:txBody>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RECOMMENDATION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0200" y="694944"/>
            <a:ext cx="11531600" cy="6163056"/>
          </a:xfrm>
        </p:spPr>
        <p:txBody>
          <a:bodyPr rtlCol="0">
            <a:noAutofit/>
          </a:bodyPr>
          <a:lstStyle/>
          <a:p>
            <a:pPr marL="0" indent="0" algn="just">
              <a:buNone/>
            </a:pPr>
            <a:r>
              <a:rPr lang="en-US" dirty="0">
                <a:latin typeface="Times New Roman" panose="02020603050405020304" pitchFamily="18" charset="0"/>
                <a:cs typeface="Times New Roman" panose="02020603050405020304" pitchFamily="18" charset="0"/>
              </a:rPr>
              <a:t>To mitigate the negative impacts of pollution on farm animals, it is crucial to implement appropriate management practices. These include minimizing the release of pollutants through improved waste management, adopting sustainable agricultural practices, and enhancing regulations to ensure industries comply with environmental standards. Regular monitoring of air, water, and soil quality is essential for early detection of pollution risks, allowing for timely intervention and prevention measures. It is also crucial to address the issue of pollution through regulation, technological advancements, and public awareness campaigns. Governments, organizations, and individuals need to adopt sustainable practices to prevent pollution and restore affected environments. It is crucial to raise awareness about these sources of pollution and implement measures to reduce their impact on domestic animals. Conservation efforts, sustainable agricultural practices, proper waste management, and stricter pollution control regulations are some potential solutions to mitigate pollution and protect the health of domestic animals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144106"/>
      </p:ext>
    </p:extLst>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1544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SUMMARY</vt:lpstr>
      <vt:lpstr>INTRODUCTION</vt:lpstr>
      <vt:lpstr>OBJECTIVES OF THE STUDY</vt:lpstr>
      <vt:lpstr>EFFECT OF WATER POLLUTION ON FARM ANIMALS</vt:lpstr>
      <vt:lpstr>EFFECT OF AIR POLLUTION ON FARM ANIMALS</vt:lpstr>
      <vt:lpstr>EFFECT OF LIGHT POLLUTION ON FARM ANIMALS</vt:lpstr>
      <vt:lpstr>CONCLUSION</vt:lpstr>
      <vt:lpstr>RECOMMENDATION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Sammuel</dc:creator>
  <cp:lastModifiedBy>Sammuel</cp:lastModifiedBy>
  <cp:revision>28</cp:revision>
  <dcterms:created xsi:type="dcterms:W3CDTF">2023-06-24T15:08:08Z</dcterms:created>
  <dcterms:modified xsi:type="dcterms:W3CDTF">2023-06-27T03:21:36Z</dcterms:modified>
</cp:coreProperties>
</file>