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76" r:id="rId4"/>
    <p:sldId id="277" r:id="rId5"/>
    <p:sldId id="270" r:id="rId6"/>
    <p:sldId id="260" r:id="rId7"/>
    <p:sldId id="271" r:id="rId8"/>
    <p:sldId id="278" r:id="rId9"/>
    <p:sldId id="272" r:id="rId10"/>
    <p:sldId id="274" r:id="rId11"/>
    <p:sldId id="275" r:id="rId12"/>
    <p:sldId id="279" r:id="rId13"/>
    <p:sldId id="280"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4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3175FB-E35B-44D0-BB05-779636B81EE0}"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F44C5-A6D6-4737-BCEC-9470C86EE6BD}" type="slidenum">
              <a:rPr lang="en-US" smtClean="0"/>
              <a:t>‹#›</a:t>
            </a:fld>
            <a:endParaRPr lang="en-US"/>
          </a:p>
        </p:txBody>
      </p:sp>
    </p:spTree>
    <p:extLst>
      <p:ext uri="{BB962C8B-B14F-4D97-AF65-F5344CB8AC3E}">
        <p14:creationId xmlns:p14="http://schemas.microsoft.com/office/powerpoint/2010/main" val="2753883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3175FB-E35B-44D0-BB05-779636B81EE0}"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F44C5-A6D6-4737-BCEC-9470C86EE6BD}" type="slidenum">
              <a:rPr lang="en-US" smtClean="0"/>
              <a:t>‹#›</a:t>
            </a:fld>
            <a:endParaRPr lang="en-US"/>
          </a:p>
        </p:txBody>
      </p:sp>
    </p:spTree>
    <p:extLst>
      <p:ext uri="{BB962C8B-B14F-4D97-AF65-F5344CB8AC3E}">
        <p14:creationId xmlns:p14="http://schemas.microsoft.com/office/powerpoint/2010/main" val="3590211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3175FB-E35B-44D0-BB05-779636B81EE0}"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F44C5-A6D6-4737-BCEC-9470C86EE6BD}" type="slidenum">
              <a:rPr lang="en-US" smtClean="0"/>
              <a:t>‹#›</a:t>
            </a:fld>
            <a:endParaRPr lang="en-US"/>
          </a:p>
        </p:txBody>
      </p:sp>
    </p:spTree>
    <p:extLst>
      <p:ext uri="{BB962C8B-B14F-4D97-AF65-F5344CB8AC3E}">
        <p14:creationId xmlns:p14="http://schemas.microsoft.com/office/powerpoint/2010/main" val="361410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3175FB-E35B-44D0-BB05-779636B81EE0}"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F44C5-A6D6-4737-BCEC-9470C86EE6BD}" type="slidenum">
              <a:rPr lang="en-US" smtClean="0"/>
              <a:t>‹#›</a:t>
            </a:fld>
            <a:endParaRPr lang="en-US"/>
          </a:p>
        </p:txBody>
      </p:sp>
    </p:spTree>
    <p:extLst>
      <p:ext uri="{BB962C8B-B14F-4D97-AF65-F5344CB8AC3E}">
        <p14:creationId xmlns:p14="http://schemas.microsoft.com/office/powerpoint/2010/main" val="727851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3175FB-E35B-44D0-BB05-779636B81EE0}"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F44C5-A6D6-4737-BCEC-9470C86EE6BD}" type="slidenum">
              <a:rPr lang="en-US" smtClean="0"/>
              <a:t>‹#›</a:t>
            </a:fld>
            <a:endParaRPr lang="en-US"/>
          </a:p>
        </p:txBody>
      </p:sp>
    </p:spTree>
    <p:extLst>
      <p:ext uri="{BB962C8B-B14F-4D97-AF65-F5344CB8AC3E}">
        <p14:creationId xmlns:p14="http://schemas.microsoft.com/office/powerpoint/2010/main" val="4135378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3175FB-E35B-44D0-BB05-779636B81EE0}"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F44C5-A6D6-4737-BCEC-9470C86EE6BD}" type="slidenum">
              <a:rPr lang="en-US" smtClean="0"/>
              <a:t>‹#›</a:t>
            </a:fld>
            <a:endParaRPr lang="en-US"/>
          </a:p>
        </p:txBody>
      </p:sp>
    </p:spTree>
    <p:extLst>
      <p:ext uri="{BB962C8B-B14F-4D97-AF65-F5344CB8AC3E}">
        <p14:creationId xmlns:p14="http://schemas.microsoft.com/office/powerpoint/2010/main" val="143799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3175FB-E35B-44D0-BB05-779636B81EE0}" type="datetimeFigureOut">
              <a:rPr lang="en-US" smtClean="0"/>
              <a:t>7/28/2023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EF44C5-A6D6-4737-BCEC-9470C86EE6BD}" type="slidenum">
              <a:rPr lang="en-US" smtClean="0"/>
              <a:t>‹#›</a:t>
            </a:fld>
            <a:endParaRPr lang="en-US"/>
          </a:p>
        </p:txBody>
      </p:sp>
    </p:spTree>
    <p:extLst>
      <p:ext uri="{BB962C8B-B14F-4D97-AF65-F5344CB8AC3E}">
        <p14:creationId xmlns:p14="http://schemas.microsoft.com/office/powerpoint/2010/main" val="3044127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3175FB-E35B-44D0-BB05-779636B81EE0}" type="datetimeFigureOut">
              <a:rPr lang="en-US" smtClean="0"/>
              <a:t>7/28/2023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EF44C5-A6D6-4737-BCEC-9470C86EE6BD}" type="slidenum">
              <a:rPr lang="en-US" smtClean="0"/>
              <a:t>‹#›</a:t>
            </a:fld>
            <a:endParaRPr lang="en-US"/>
          </a:p>
        </p:txBody>
      </p:sp>
    </p:spTree>
    <p:extLst>
      <p:ext uri="{BB962C8B-B14F-4D97-AF65-F5344CB8AC3E}">
        <p14:creationId xmlns:p14="http://schemas.microsoft.com/office/powerpoint/2010/main" val="2464063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3175FB-E35B-44D0-BB05-779636B81EE0}" type="datetimeFigureOut">
              <a:rPr lang="en-US" smtClean="0"/>
              <a:t>7/28/2023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EF44C5-A6D6-4737-BCEC-9470C86EE6BD}" type="slidenum">
              <a:rPr lang="en-US" smtClean="0"/>
              <a:t>‹#›</a:t>
            </a:fld>
            <a:endParaRPr lang="en-US"/>
          </a:p>
        </p:txBody>
      </p:sp>
    </p:spTree>
    <p:extLst>
      <p:ext uri="{BB962C8B-B14F-4D97-AF65-F5344CB8AC3E}">
        <p14:creationId xmlns:p14="http://schemas.microsoft.com/office/powerpoint/2010/main" val="2374034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3175FB-E35B-44D0-BB05-779636B81EE0}"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F44C5-A6D6-4737-BCEC-9470C86EE6BD}" type="slidenum">
              <a:rPr lang="en-US" smtClean="0"/>
              <a:t>‹#›</a:t>
            </a:fld>
            <a:endParaRPr lang="en-US"/>
          </a:p>
        </p:txBody>
      </p:sp>
    </p:spTree>
    <p:extLst>
      <p:ext uri="{BB962C8B-B14F-4D97-AF65-F5344CB8AC3E}">
        <p14:creationId xmlns:p14="http://schemas.microsoft.com/office/powerpoint/2010/main" val="2909749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3175FB-E35B-44D0-BB05-779636B81EE0}"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F44C5-A6D6-4737-BCEC-9470C86EE6BD}" type="slidenum">
              <a:rPr lang="en-US" smtClean="0"/>
              <a:t>‹#›</a:t>
            </a:fld>
            <a:endParaRPr lang="en-US"/>
          </a:p>
        </p:txBody>
      </p:sp>
    </p:spTree>
    <p:extLst>
      <p:ext uri="{BB962C8B-B14F-4D97-AF65-F5344CB8AC3E}">
        <p14:creationId xmlns:p14="http://schemas.microsoft.com/office/powerpoint/2010/main" val="1350987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3175FB-E35B-44D0-BB05-779636B81EE0}" type="datetimeFigureOut">
              <a:rPr lang="en-US" smtClean="0"/>
              <a:t>7/28/2023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EF44C5-A6D6-4737-BCEC-9470C86EE6BD}" type="slidenum">
              <a:rPr lang="en-US" smtClean="0"/>
              <a:t>‹#›</a:t>
            </a:fld>
            <a:endParaRPr lang="en-US"/>
          </a:p>
        </p:txBody>
      </p:sp>
    </p:spTree>
    <p:extLst>
      <p:ext uri="{BB962C8B-B14F-4D97-AF65-F5344CB8AC3E}">
        <p14:creationId xmlns:p14="http://schemas.microsoft.com/office/powerpoint/2010/main" val="463662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6186" y="155652"/>
            <a:ext cx="11055413" cy="6555641"/>
          </a:xfrm>
          <a:prstGeom prst="rect">
            <a:avLst/>
          </a:prstGeom>
        </p:spPr>
        <p:txBody>
          <a:bodyPr wrap="square">
            <a:spAutoFit/>
          </a:bodyPr>
          <a:lstStyle/>
          <a:p>
            <a:pPr algn="ctr"/>
            <a:r>
              <a:rPr lang="en-US" b="1" dirty="0">
                <a:latin typeface="Times New Roman" panose="02020603050405020304" pitchFamily="18" charset="0"/>
                <a:cs typeface="Times New Roman" panose="02020603050405020304" pitchFamily="18" charset="0"/>
              </a:rPr>
              <a:t>A</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SEMINAR</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ON THE TOPIC:</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ctr"/>
            <a:r>
              <a:rPr lang="en-GB" sz="2000" b="1" dirty="0">
                <a:latin typeface="Times New Roman" panose="02020603050405020304" pitchFamily="18" charset="0"/>
                <a:cs typeface="Times New Roman" panose="02020603050405020304" pitchFamily="18" charset="0"/>
              </a:rPr>
              <a:t>CORRELATE ANALYSIS OF </a:t>
            </a:r>
            <a:r>
              <a:rPr lang="en-US" sz="2000" b="1" dirty="0">
                <a:latin typeface="Times New Roman" panose="02020603050405020304" pitchFamily="18" charset="0"/>
                <a:cs typeface="Times New Roman" panose="02020603050405020304" pitchFamily="18" charset="0"/>
              </a:rPr>
              <a:t>FARMERS’ PERCEPTION </a:t>
            </a:r>
            <a:r>
              <a:rPr lang="en-GB" sz="2000" b="1" dirty="0">
                <a:latin typeface="Times New Roman" panose="02020603050405020304" pitchFamily="18" charset="0"/>
                <a:cs typeface="Times New Roman" panose="02020603050405020304" pitchFamily="18" charset="0"/>
              </a:rPr>
              <a:t>T</a:t>
            </a:r>
            <a:r>
              <a:rPr lang="en-US" sz="2000" b="1" dirty="0">
                <a:latin typeface="Times New Roman" panose="02020603050405020304" pitchFamily="18" charset="0"/>
                <a:cs typeface="Times New Roman" panose="02020603050405020304" pitchFamily="18" charset="0"/>
              </a:rPr>
              <a:t>O</a:t>
            </a:r>
            <a:r>
              <a:rPr lang="en-GB" sz="2000" b="1" dirty="0">
                <a:latin typeface="Times New Roman" panose="02020603050405020304" pitchFamily="18" charset="0"/>
                <a:cs typeface="Times New Roman" panose="02020603050405020304" pitchFamily="18" charset="0"/>
              </a:rPr>
              <a:t>WARDS</a:t>
            </a:r>
            <a:r>
              <a:rPr lang="en-US" sz="2000" b="1" dirty="0">
                <a:latin typeface="Times New Roman" panose="02020603050405020304" pitchFamily="18" charset="0"/>
                <a:cs typeface="Times New Roman" panose="02020603050405020304" pitchFamily="18" charset="0"/>
              </a:rPr>
              <a:t> PESTICIDE APPLICATION ON VEGETABLES IN ABAK LOCAL GOVERNMENT AREA, AKWA IBOM STATE.</a:t>
            </a:r>
            <a:endParaRPr lang="en-US" sz="2000"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BY</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UKPAUKURE, PRINCESS HILLARY</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AK17/AGR/AEC/037</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SUPERVISED BY:</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DR. (MRS) JEMIMAH </a:t>
            </a:r>
            <a:r>
              <a:rPr lang="en-US" b="1" dirty="0" smtClean="0">
                <a:latin typeface="Times New Roman" panose="02020603050405020304" pitchFamily="18" charset="0"/>
                <a:cs typeface="Times New Roman" panose="02020603050405020304" pitchFamily="18" charset="0"/>
              </a:rPr>
              <a:t>T. EKANEM</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DEPARTMENT OF AGRICULTURAL ECONOMICS &amp; EXTENSION</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FACULTY OF AGRICULTURE</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AKWA IBOM STATE UNIVERSITY</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ctr"/>
            <a:r>
              <a:rPr lang="en-US" b="1" dirty="0" smtClean="0">
                <a:latin typeface="Times New Roman" panose="02020603050405020304" pitchFamily="18" charset="0"/>
                <a:cs typeface="Times New Roman" panose="02020603050405020304" pitchFamily="18" charset="0"/>
              </a:rPr>
              <a:t>									JULY</a:t>
            </a:r>
            <a:r>
              <a:rPr lang="en-US" b="1" dirty="0">
                <a:latin typeface="Times New Roman" panose="02020603050405020304" pitchFamily="18" charset="0"/>
                <a:cs typeface="Times New Roman" panose="02020603050405020304" pitchFamily="18" charset="0"/>
              </a:rPr>
              <a:t>, 2023</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1617225"/>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11430000" cy="6121400"/>
          </a:xfrm>
        </p:spPr>
        <p:txBody>
          <a:bodyPr rtlCol="0">
            <a:noAutofit/>
          </a:bodyPr>
          <a:lstStyle/>
          <a:p>
            <a:pPr marL="0" indent="0" algn="just">
              <a:lnSpc>
                <a:spcPct val="100000"/>
              </a:lnSpc>
              <a:buNone/>
            </a:pPr>
            <a:r>
              <a:rPr lang="en-US" sz="3000" b="1" dirty="0">
                <a:latin typeface="Times New Roman" panose="02020603050405020304" pitchFamily="18" charset="0"/>
                <a:cs typeface="Times New Roman" panose="02020603050405020304" pitchFamily="18" charset="0"/>
              </a:rPr>
              <a:t>Sources of Data</a:t>
            </a:r>
            <a:r>
              <a:rPr lang="en-GB" sz="3000" b="1" dirty="0">
                <a:latin typeface="Times New Roman" panose="02020603050405020304" pitchFamily="18" charset="0"/>
                <a:cs typeface="Times New Roman" panose="02020603050405020304" pitchFamily="18" charset="0"/>
              </a:rPr>
              <a:t>/ method of Data collection</a:t>
            </a:r>
            <a:endParaRPr lang="en-US" sz="3000" dirty="0">
              <a:latin typeface="Times New Roman" panose="02020603050405020304" pitchFamily="18" charset="0"/>
              <a:cs typeface="Times New Roman" panose="02020603050405020304" pitchFamily="18" charset="0"/>
            </a:endParaRPr>
          </a:p>
          <a:p>
            <a:pPr marL="0" indent="0" algn="just">
              <a:lnSpc>
                <a:spcPct val="100000"/>
              </a:lnSpc>
              <a:buNone/>
            </a:pPr>
            <a:r>
              <a:rPr lang="en-GB" sz="3000" dirty="0">
                <a:latin typeface="Times New Roman" panose="02020603050405020304" pitchFamily="18" charset="0"/>
                <a:cs typeface="Times New Roman" panose="02020603050405020304" pitchFamily="18" charset="0"/>
              </a:rPr>
              <a:t>Primary data will be used for the study. Data will be collected with the administration of a structured questionnaire</a:t>
            </a:r>
            <a:r>
              <a:rPr lang="en-US" sz="3000" dirty="0">
                <a:latin typeface="Times New Roman" panose="02020603050405020304" pitchFamily="18" charset="0"/>
                <a:cs typeface="Times New Roman" panose="02020603050405020304" pitchFamily="18" charset="0"/>
              </a:rPr>
              <a:t>. Oral interview will however be use</a:t>
            </a:r>
            <a:r>
              <a:rPr lang="en-GB" sz="3000" dirty="0">
                <a:latin typeface="Times New Roman" panose="02020603050405020304" pitchFamily="18" charset="0"/>
                <a:cs typeface="Times New Roman" panose="02020603050405020304" pitchFamily="18" charset="0"/>
              </a:rPr>
              <a:t>d where necessary for</a:t>
            </a:r>
            <a:r>
              <a:rPr lang="en-US" sz="3000" dirty="0">
                <a:latin typeface="Times New Roman" panose="02020603050405020304" pitchFamily="18" charset="0"/>
                <a:cs typeface="Times New Roman" panose="02020603050405020304" pitchFamily="18" charset="0"/>
              </a:rPr>
              <a:t> those who cannot read and write.</a:t>
            </a:r>
          </a:p>
          <a:p>
            <a:pPr marL="0" indent="0" algn="just">
              <a:lnSpc>
                <a:spcPct val="100000"/>
              </a:lnSpc>
              <a:buNone/>
            </a:pPr>
            <a:endParaRPr lang="en-US" sz="3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3000" b="1" dirty="0" smtClean="0">
                <a:latin typeface="Times New Roman" panose="02020603050405020304" pitchFamily="18" charset="0"/>
                <a:cs typeface="Times New Roman" panose="02020603050405020304" pitchFamily="18" charset="0"/>
              </a:rPr>
              <a:t>Analytical </a:t>
            </a:r>
            <a:r>
              <a:rPr lang="en-US" sz="3000" b="1" dirty="0">
                <a:latin typeface="Times New Roman" panose="02020603050405020304" pitchFamily="18" charset="0"/>
                <a:cs typeface="Times New Roman" panose="02020603050405020304" pitchFamily="18" charset="0"/>
              </a:rPr>
              <a:t>Techniques</a:t>
            </a:r>
            <a:endParaRPr lang="en-US" sz="3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3000" dirty="0">
                <a:latin typeface="Times New Roman" panose="02020603050405020304" pitchFamily="18" charset="0"/>
                <a:cs typeface="Times New Roman" panose="02020603050405020304" pitchFamily="18" charset="0"/>
              </a:rPr>
              <a:t>The data collected from the administered questionnaire will be coded, tabulated and analyzed using descriptive Statistic</a:t>
            </a:r>
            <a:r>
              <a:rPr lang="en-GB" sz="3000" dirty="0">
                <a:latin typeface="Times New Roman" panose="02020603050405020304" pitchFamily="18" charset="0"/>
                <a:cs typeface="Times New Roman" panose="02020603050405020304" pitchFamily="18" charset="0"/>
              </a:rPr>
              <a:t>s </a:t>
            </a:r>
            <a:r>
              <a:rPr lang="en-US" sz="3000" dirty="0">
                <a:latin typeface="Times New Roman" panose="02020603050405020304" pitchFamily="18" charset="0"/>
                <a:cs typeface="Times New Roman" panose="02020603050405020304" pitchFamily="18" charset="0"/>
              </a:rPr>
              <a:t>percentages</a:t>
            </a:r>
            <a:r>
              <a:rPr lang="en-GB" sz="3000" dirty="0">
                <a:latin typeface="Times New Roman" panose="02020603050405020304" pitchFamily="18" charset="0"/>
                <a:cs typeface="Times New Roman" panose="02020603050405020304" pitchFamily="18" charset="0"/>
              </a:rPr>
              <a:t> and</a:t>
            </a:r>
            <a:r>
              <a:rPr lang="en-US" sz="3000" dirty="0">
                <a:latin typeface="Times New Roman" panose="02020603050405020304" pitchFamily="18" charset="0"/>
                <a:cs typeface="Times New Roman" panose="02020603050405020304" pitchFamily="18" charset="0"/>
              </a:rPr>
              <a:t> mean</a:t>
            </a:r>
            <a:r>
              <a:rPr lang="en-GB" sz="3000" dirty="0">
                <a:latin typeface="Times New Roman" panose="02020603050405020304" pitchFamily="18" charset="0"/>
                <a:cs typeface="Times New Roman" panose="02020603050405020304" pitchFamily="18" charset="0"/>
              </a:rPr>
              <a:t>. Multiple regression and Pearson product Moment correlation (PPMC)will be used to analyse hypotheses 1 and 2</a:t>
            </a:r>
            <a:r>
              <a:rPr lang="en-US"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55448468"/>
      </p:ext>
    </p:extLst>
  </p:cSld>
  <p:clrMapOvr>
    <a:masterClrMapping/>
  </p:clrMapOvr>
  <p:transition spd="slow">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3700" y="431800"/>
            <a:ext cx="11430000" cy="5689599"/>
          </a:xfrm>
        </p:spPr>
        <p:txBody>
          <a:bodyPr rtlCol="0">
            <a:noAutofit/>
          </a:bodyPr>
          <a:lstStyle/>
          <a:p>
            <a:pPr marL="0" indent="0" algn="just">
              <a:buNone/>
            </a:pPr>
            <a:r>
              <a:rPr lang="en-US" b="1" dirty="0" smtClean="0">
                <a:latin typeface="Times New Roman" panose="02020603050405020304" pitchFamily="18" charset="0"/>
                <a:cs typeface="Times New Roman" panose="02020603050405020304" pitchFamily="18" charset="0"/>
              </a:rPr>
              <a:t>Model </a:t>
            </a:r>
            <a:r>
              <a:rPr lang="en-US" b="1" dirty="0">
                <a:latin typeface="Times New Roman" panose="02020603050405020304" pitchFamily="18" charset="0"/>
                <a:cs typeface="Times New Roman" panose="02020603050405020304" pitchFamily="18" charset="0"/>
              </a:rPr>
              <a:t>Specification </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Likert scale is psychometric scale for measuring attitude in a research where questionnaire is used. So it can be used to examine perception. For perception scale under positive statement scores that will be assigned are: Strongly Agreed (5), Agreed (4), Undecided (3), Disagreed (2), Strongly disagreed (1). For negative statement the score that will be assigned are; Strongly Agreed (1), Agreed (2), Undecided (3), Disagreed (4), Strongly disagreed (5).</a:t>
            </a:r>
          </a:p>
        </p:txBody>
      </p:sp>
      <p:grpSp>
        <p:nvGrpSpPr>
          <p:cNvPr id="4" name="Group 4"/>
          <p:cNvGrpSpPr>
            <a:grpSpLocks noChangeAspect="1"/>
          </p:cNvGrpSpPr>
          <p:nvPr/>
        </p:nvGrpSpPr>
        <p:grpSpPr bwMode="auto">
          <a:xfrm>
            <a:off x="1368424" y="3721100"/>
            <a:ext cx="8705311" cy="2247900"/>
            <a:chOff x="2198" y="1736"/>
            <a:chExt cx="3284" cy="848"/>
          </a:xfrm>
        </p:grpSpPr>
        <p:sp>
          <p:nvSpPr>
            <p:cNvPr id="5" name="AutoShape 3"/>
            <p:cNvSpPr>
              <a:spLocks noChangeAspect="1" noChangeArrowheads="1" noTextEdit="1"/>
            </p:cNvSpPr>
            <p:nvPr/>
          </p:nvSpPr>
          <p:spPr bwMode="auto">
            <a:xfrm>
              <a:off x="2198" y="1736"/>
              <a:ext cx="3284" cy="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8" y="1736"/>
              <a:ext cx="3289"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373486848"/>
      </p:ext>
    </p:extLst>
  </p:cSld>
  <p:clrMapOvr>
    <a:masterClrMapping/>
  </p:clrMapOvr>
  <p:transition spd="slow">
    <p:circl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3700" y="431800"/>
            <a:ext cx="11430000" cy="6019800"/>
          </a:xfrm>
        </p:spPr>
        <p:txBody>
          <a:bodyPr rtlCol="0">
            <a:noAutofit/>
          </a:bodyPr>
          <a:lstStyle/>
          <a:p>
            <a:pPr marL="0" indent="0" algn="just">
              <a:buNone/>
            </a:pPr>
            <a:r>
              <a:rPr lang="en-GB" b="1" dirty="0">
                <a:latin typeface="Times New Roman" panose="02020603050405020304" pitchFamily="18" charset="0"/>
                <a:cs typeface="Times New Roman" panose="02020603050405020304" pitchFamily="18" charset="0"/>
              </a:rPr>
              <a:t>Multiple Regression Model</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 multiple linear regression analysis is carried out to predict the values of a dependent variable, </a:t>
            </a:r>
            <a:r>
              <a:rPr lang="en-US" i="1" dirty="0">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 given a set of p explanatory variables (x</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x</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x</a:t>
            </a:r>
            <a:r>
              <a:rPr lang="en-US" i="1" baseline="-25000" dirty="0" err="1">
                <a:latin typeface="Times New Roman" panose="02020603050405020304" pitchFamily="18" charset="0"/>
                <a:cs typeface="Times New Roman" panose="02020603050405020304" pitchFamily="18" charset="0"/>
              </a:rPr>
              <a:t>p</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This model will be used to explain Hypothesis 1 as the relationship between the dependent variable and the explanatory variables is represented by the below equation</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Where:</a:t>
            </a:r>
          </a:p>
          <a:p>
            <a:pPr marL="0" indent="0" algn="just">
              <a:buNone/>
            </a:pPr>
            <a:r>
              <a:rPr lang="en-US" dirty="0">
                <a:latin typeface="Times New Roman" panose="02020603050405020304" pitchFamily="18" charset="0"/>
                <a:cs typeface="Times New Roman" panose="02020603050405020304" pitchFamily="18" charset="0"/>
              </a:rPr>
              <a:t>β</a:t>
            </a:r>
            <a:r>
              <a:rPr lang="en-US" baseline="-25000" dirty="0">
                <a:latin typeface="Times New Roman" panose="02020603050405020304" pitchFamily="18" charset="0"/>
                <a:cs typeface="Times New Roman" panose="02020603050405020304" pitchFamily="18" charset="0"/>
              </a:rPr>
              <a:t>0 </a:t>
            </a:r>
            <a:r>
              <a:rPr lang="en-US" dirty="0">
                <a:latin typeface="Times New Roman" panose="02020603050405020304" pitchFamily="18" charset="0"/>
                <a:cs typeface="Times New Roman" panose="02020603050405020304" pitchFamily="18" charset="0"/>
              </a:rPr>
              <a:t>is the constant term and</a:t>
            </a:r>
          </a:p>
          <a:p>
            <a:pPr marL="0" indent="0" algn="just">
              <a:buNone/>
            </a:pPr>
            <a:r>
              <a:rPr lang="en-US" dirty="0">
                <a:latin typeface="Times New Roman" panose="02020603050405020304" pitchFamily="18" charset="0"/>
                <a:cs typeface="Times New Roman" panose="02020603050405020304" pitchFamily="18" charset="0"/>
              </a:rPr>
              <a:t>β</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to β</a:t>
            </a:r>
            <a:r>
              <a:rPr lang="en-US" baseline="-25000"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are the coefficients relating the </a:t>
            </a:r>
            <a:r>
              <a:rPr lang="en-US" i="1" dirty="0">
                <a:latin typeface="Times New Roman" panose="02020603050405020304" pitchFamily="18" charset="0"/>
                <a:cs typeface="Times New Roman" panose="02020603050405020304" pitchFamily="18" charset="0"/>
              </a:rPr>
              <a:t>p </a:t>
            </a:r>
            <a:r>
              <a:rPr lang="en-US" dirty="0">
                <a:latin typeface="Times New Roman" panose="02020603050405020304" pitchFamily="18" charset="0"/>
                <a:cs typeface="Times New Roman" panose="02020603050405020304" pitchFamily="18" charset="0"/>
              </a:rPr>
              <a:t>explanatory variables to the variables </a:t>
            </a:r>
            <a:r>
              <a:rPr lang="en-US" dirty="0" smtClean="0">
                <a:latin typeface="Times New Roman" panose="02020603050405020304" pitchFamily="18" charset="0"/>
                <a:cs typeface="Times New Roman" panose="02020603050405020304" pitchFamily="18" charset="0"/>
              </a:rPr>
              <a:t>of interest</a:t>
            </a:r>
            <a:r>
              <a:rPr lang="en-US" dirty="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p:txBody>
      </p:sp>
      <p:grpSp>
        <p:nvGrpSpPr>
          <p:cNvPr id="6" name="Group 4"/>
          <p:cNvGrpSpPr>
            <a:grpSpLocks noChangeAspect="1"/>
          </p:cNvGrpSpPr>
          <p:nvPr/>
        </p:nvGrpSpPr>
        <p:grpSpPr bwMode="auto">
          <a:xfrm>
            <a:off x="2097088" y="3084511"/>
            <a:ext cx="7298326" cy="661989"/>
            <a:chOff x="2065" y="1999"/>
            <a:chExt cx="3550" cy="322"/>
          </a:xfrm>
        </p:grpSpPr>
        <p:sp>
          <p:nvSpPr>
            <p:cNvPr id="7" name="AutoShape 3"/>
            <p:cNvSpPr>
              <a:spLocks noChangeAspect="1" noChangeArrowheads="1" noTextEdit="1"/>
            </p:cNvSpPr>
            <p:nvPr/>
          </p:nvSpPr>
          <p:spPr bwMode="auto">
            <a:xfrm>
              <a:off x="2065" y="1999"/>
              <a:ext cx="3550"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 y="1999"/>
              <a:ext cx="35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164814096"/>
      </p:ext>
    </p:extLst>
  </p:cSld>
  <p:clrMapOvr>
    <a:masterClrMapping/>
  </p:clrMapOvr>
  <p:transition spd="slow">
    <p:circl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3700" y="292100"/>
            <a:ext cx="11430000" cy="6019800"/>
          </a:xfrm>
        </p:spPr>
        <p:txBody>
          <a:bodyPr rtlCol="0">
            <a:noAutofit/>
          </a:bodyPr>
          <a:lstStyle/>
          <a:p>
            <a:pPr marL="0" indent="0">
              <a:buNone/>
            </a:pPr>
            <a:r>
              <a:rPr lang="en-US" sz="2600" b="1" dirty="0">
                <a:latin typeface="Times New Roman" panose="02020603050405020304" pitchFamily="18" charset="0"/>
                <a:cs typeface="Times New Roman" panose="02020603050405020304" pitchFamily="18" charset="0"/>
              </a:rPr>
              <a:t>Pearson’s Product Moment Correlation Model</a:t>
            </a:r>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Pearson’s </a:t>
            </a:r>
            <a:r>
              <a:rPr lang="en-US" sz="2600" i="1" dirty="0">
                <a:latin typeface="Times New Roman" panose="02020603050405020304" pitchFamily="18" charset="0"/>
                <a:cs typeface="Times New Roman" panose="02020603050405020304" pitchFamily="18" charset="0"/>
              </a:rPr>
              <a:t>r </a:t>
            </a:r>
            <a:r>
              <a:rPr lang="en-US" sz="2600" dirty="0">
                <a:latin typeface="Times New Roman" panose="02020603050405020304" pitchFamily="18" charset="0"/>
                <a:cs typeface="Times New Roman" panose="02020603050405020304" pitchFamily="18" charset="0"/>
              </a:rPr>
              <a:t>measures the strength, direction and probability of the linear association between two interval or ratio variables. This model will be applied to Hypothesis 2 represented by the below equation</a:t>
            </a:r>
            <a:r>
              <a:rPr lang="en-US" sz="2600" dirty="0" smtClean="0">
                <a:latin typeface="Times New Roman" panose="02020603050405020304" pitchFamily="18" charset="0"/>
                <a:cs typeface="Times New Roman" panose="02020603050405020304" pitchFamily="18" charset="0"/>
              </a:rPr>
              <a:t>;</a:t>
            </a:r>
          </a:p>
          <a:p>
            <a:pPr marL="0" indent="0">
              <a:buNone/>
            </a:pPr>
            <a:endParaRPr lang="en-US" sz="2600" dirty="0" smtClean="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smtClean="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Where</a:t>
            </a:r>
            <a:r>
              <a:rPr lang="en-US" sz="2600" b="1"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pPr marL="0" indent="0">
              <a:buNone/>
            </a:pPr>
            <a:r>
              <a:rPr lang="en-US" sz="2600" i="1" dirty="0">
                <a:latin typeface="Times New Roman" panose="02020603050405020304" pitchFamily="18" charset="0"/>
                <a:cs typeface="Times New Roman" panose="02020603050405020304" pitchFamily="18" charset="0"/>
              </a:rPr>
              <a:t>r </a:t>
            </a:r>
            <a:r>
              <a:rPr lang="en-US" sz="2600" dirty="0">
                <a:latin typeface="Times New Roman" panose="02020603050405020304" pitchFamily="18" charset="0"/>
                <a:cs typeface="Times New Roman" panose="02020603050405020304" pitchFamily="18" charset="0"/>
              </a:rPr>
              <a:t>= Pearson’s correlation coefficient</a:t>
            </a:r>
          </a:p>
          <a:p>
            <a:pPr marL="0" indent="0">
              <a:buNone/>
            </a:pPr>
            <a:r>
              <a:rPr lang="en-US" sz="2600" dirty="0">
                <a:latin typeface="Times New Roman" panose="02020603050405020304" pitchFamily="18" charset="0"/>
                <a:cs typeface="Times New Roman" panose="02020603050405020304" pitchFamily="18" charset="0"/>
              </a:rPr>
              <a:t>n = number of paired scores</a:t>
            </a:r>
          </a:p>
          <a:p>
            <a:pPr marL="0" indent="0">
              <a:buNone/>
            </a:pPr>
            <a:r>
              <a:rPr lang="en-US" sz="2600" i="1" dirty="0">
                <a:latin typeface="Times New Roman" panose="02020603050405020304" pitchFamily="18" charset="0"/>
                <a:cs typeface="Times New Roman" panose="02020603050405020304" pitchFamily="18" charset="0"/>
              </a:rPr>
              <a:t>X </a:t>
            </a:r>
            <a:r>
              <a:rPr lang="en-US" sz="2600" dirty="0">
                <a:latin typeface="Times New Roman" panose="02020603050405020304" pitchFamily="18" charset="0"/>
                <a:cs typeface="Times New Roman" panose="02020603050405020304" pitchFamily="18" charset="0"/>
              </a:rPr>
              <a:t>= score of the first variable</a:t>
            </a:r>
          </a:p>
          <a:p>
            <a:pPr marL="0" indent="0">
              <a:buNone/>
            </a:pPr>
            <a:r>
              <a:rPr lang="en-US" sz="2600" i="1" dirty="0">
                <a:latin typeface="Times New Roman" panose="02020603050405020304" pitchFamily="18" charset="0"/>
                <a:cs typeface="Times New Roman" panose="02020603050405020304" pitchFamily="18" charset="0"/>
              </a:rPr>
              <a:t>Y </a:t>
            </a:r>
            <a:r>
              <a:rPr lang="en-US" sz="2600" dirty="0">
                <a:latin typeface="Times New Roman" panose="02020603050405020304" pitchFamily="18" charset="0"/>
                <a:cs typeface="Times New Roman" panose="02020603050405020304" pitchFamily="18" charset="0"/>
              </a:rPr>
              <a:t>= score of the second variable</a:t>
            </a:r>
          </a:p>
          <a:p>
            <a:pPr marL="0" indent="0">
              <a:buNone/>
            </a:pPr>
            <a:r>
              <a:rPr lang="en-US" sz="2600" i="1" dirty="0">
                <a:latin typeface="Times New Roman" panose="02020603050405020304" pitchFamily="18" charset="0"/>
                <a:cs typeface="Times New Roman" panose="02020603050405020304" pitchFamily="18" charset="0"/>
              </a:rPr>
              <a:t>XY </a:t>
            </a:r>
            <a:r>
              <a:rPr lang="en-US" sz="2600" dirty="0">
                <a:latin typeface="Times New Roman" panose="02020603050405020304" pitchFamily="18" charset="0"/>
                <a:cs typeface="Times New Roman" panose="02020603050405020304" pitchFamily="18" charset="0"/>
              </a:rPr>
              <a:t>= the product of the two paired </a:t>
            </a:r>
            <a:r>
              <a:rPr lang="en-US" sz="2600" dirty="0" smtClean="0">
                <a:latin typeface="Times New Roman" panose="02020603050405020304" pitchFamily="18" charset="0"/>
                <a:cs typeface="Times New Roman" panose="02020603050405020304" pitchFamily="18" charset="0"/>
              </a:rPr>
              <a:t>scores</a:t>
            </a:r>
            <a:endParaRPr lang="en-US" sz="2600" dirty="0">
              <a:latin typeface="Times New Roman" panose="02020603050405020304" pitchFamily="18" charset="0"/>
              <a:cs typeface="Times New Roman" panose="02020603050405020304" pitchFamily="18" charset="0"/>
            </a:endParaRPr>
          </a:p>
        </p:txBody>
      </p:sp>
      <p:pic>
        <p:nvPicPr>
          <p:cNvPr id="9" name="Picture 8"/>
          <p:cNvPicPr/>
          <p:nvPr/>
        </p:nvPicPr>
        <p:blipFill rotWithShape="1">
          <a:blip r:embed="rId2">
            <a:extLst>
              <a:ext uri="{28A0092B-C50C-407E-A947-70E740481C1C}">
                <a14:useLocalDpi xmlns:a14="http://schemas.microsoft.com/office/drawing/2010/main" val="0"/>
              </a:ext>
            </a:extLst>
          </a:blip>
          <a:srcRect l="6717" r="3731"/>
          <a:stretch/>
        </p:blipFill>
        <p:spPr bwMode="auto">
          <a:xfrm>
            <a:off x="1739900" y="2039937"/>
            <a:ext cx="6311900" cy="159226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64788585"/>
      </p:ext>
    </p:extLst>
  </p:cSld>
  <p:clrMapOvr>
    <a:masterClrMapping/>
  </p:clrMapOvr>
  <p:transition spd="slow">
    <p:circl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801688" y="388938"/>
            <a:ext cx="10515600" cy="5926137"/>
          </a:xfrm>
        </p:spPr>
        <p:txBody>
          <a:bodyPr/>
          <a:lstStyle/>
          <a:p>
            <a:pPr algn="ctr" eaLnBrk="1" hangingPunct="1"/>
            <a:r>
              <a:rPr lang="en-US" altLang="en-US" b="1" smtClean="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424864513"/>
      </p:ext>
    </p:extLst>
  </p:cSld>
  <p:clrMapOvr>
    <a:masterClrMapping/>
  </p:clrMapOvr>
  <p:transition spd="slow">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939800" y="341376"/>
            <a:ext cx="10515600" cy="553212"/>
          </a:xfrm>
        </p:spPr>
        <p:txBody>
          <a:bodyPr>
            <a:normAutofit/>
          </a:bodyPr>
          <a:lstStyle/>
          <a:p>
            <a:pPr algn="ctr"/>
            <a:r>
              <a:rPr lang="en-US" sz="2800" b="1" dirty="0">
                <a:latin typeface="Times New Roman" panose="02020603050405020304" pitchFamily="18" charset="0"/>
                <a:cs typeface="Times New Roman" panose="02020603050405020304" pitchFamily="18" charset="0"/>
              </a:rPr>
              <a:t>EXECUTIVE SUMMARY</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5000" y="894588"/>
            <a:ext cx="11125200" cy="5701284"/>
          </a:xfrm>
        </p:spPr>
        <p:txBody>
          <a:bodyPr rtlCol="0">
            <a:normAutofit/>
          </a:bodyPr>
          <a:lstStyle/>
          <a:p>
            <a:pPr marL="0" indent="0" algn="just">
              <a:buNone/>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work is a correlated analysis of farmers' perception towards pesticides application on vegetables in </a:t>
            </a:r>
            <a:r>
              <a:rPr lang="en-US" dirty="0" err="1">
                <a:latin typeface="Times New Roman" panose="02020603050405020304" pitchFamily="18" charset="0"/>
                <a:cs typeface="Times New Roman" panose="02020603050405020304" pitchFamily="18" charset="0"/>
              </a:rPr>
              <a:t>Abak</a:t>
            </a:r>
            <a:r>
              <a:rPr lang="en-US" dirty="0">
                <a:latin typeface="Times New Roman" panose="02020603050405020304" pitchFamily="18" charset="0"/>
                <a:cs typeface="Times New Roman" panose="02020603050405020304" pitchFamily="18" charset="0"/>
              </a:rPr>
              <a:t> Local Government Area, </a:t>
            </a:r>
            <a:r>
              <a:rPr lang="en-US" dirty="0" err="1">
                <a:latin typeface="Times New Roman" panose="02020603050405020304" pitchFamily="18" charset="0"/>
                <a:cs typeface="Times New Roman" panose="02020603050405020304" pitchFamily="18" charset="0"/>
              </a:rPr>
              <a:t>Akwa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Ibom</a:t>
            </a:r>
            <a:r>
              <a:rPr lang="en-US" dirty="0">
                <a:latin typeface="Times New Roman" panose="02020603050405020304" pitchFamily="18" charset="0"/>
                <a:cs typeface="Times New Roman" panose="02020603050405020304" pitchFamily="18" charset="0"/>
              </a:rPr>
              <a:t> State. The objective of the work is to describe the socio-economic characteristics, assess the knowledge level, determine the perception and identify factors influencing pesticides application by the respondents (vegetable farmers) in the study area. Primary data will be used for the study using 125 respondents. This work contains a blueprint of the research work.</a:t>
            </a:r>
          </a:p>
        </p:txBody>
      </p:sp>
    </p:spTree>
    <p:extLst>
      <p:ext uri="{BB962C8B-B14F-4D97-AF65-F5344CB8AC3E}">
        <p14:creationId xmlns:p14="http://schemas.microsoft.com/office/powerpoint/2010/main" val="4234115594"/>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939800" y="341376"/>
            <a:ext cx="10515600" cy="553212"/>
          </a:xfrm>
        </p:spPr>
        <p:txBody>
          <a:bodyPr>
            <a:normAutofit/>
          </a:bodyPr>
          <a:lstStyle/>
          <a:p>
            <a:pPr algn="ctr" eaLnBrk="1" hangingPunct="1"/>
            <a:r>
              <a:rPr lang="en-US" altLang="en-US" sz="2800" b="1" dirty="0" smtClean="0">
                <a:latin typeface="Times New Roman" panose="02020603050405020304" pitchFamily="18" charset="0"/>
                <a:cs typeface="Times New Roman" panose="02020603050405020304" pitchFamily="18" charset="0"/>
              </a:rPr>
              <a:t>INTRODUCTION</a:t>
            </a:r>
            <a:endParaRPr lang="en-US" altLang="en-US" sz="2800"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5000" y="894588"/>
            <a:ext cx="11125200" cy="5701284"/>
          </a:xfrm>
        </p:spPr>
        <p:txBody>
          <a:bodyPr rtlCol="0">
            <a:normAutofit/>
          </a:bodyPr>
          <a:lstStyle/>
          <a:p>
            <a:pPr marL="0" indent="0" algn="just">
              <a:lnSpc>
                <a:spcPct val="160000"/>
              </a:lnSpc>
              <a:buNone/>
              <a:defRPr/>
            </a:pPr>
            <a:r>
              <a:rPr lang="en-US" b="1" dirty="0" smtClean="0">
                <a:latin typeface="Times New Roman" panose="02020603050405020304" pitchFamily="18" charset="0"/>
                <a:cs typeface="Times New Roman" panose="02020603050405020304" pitchFamily="18" charset="0"/>
              </a:rPr>
              <a:t>Background of the study</a:t>
            </a:r>
          </a:p>
          <a:p>
            <a:pPr algn="just">
              <a:lnSpc>
                <a:spcPct val="160000"/>
              </a:lnSpc>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Agriculture and its importance</a:t>
            </a:r>
          </a:p>
          <a:p>
            <a:pPr algn="just">
              <a:lnSpc>
                <a:spcPct val="160000"/>
              </a:lnSpc>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Pesticides and it importance</a:t>
            </a:r>
          </a:p>
          <a:p>
            <a:pPr algn="just">
              <a:lnSpc>
                <a:spcPct val="160000"/>
              </a:lnSpc>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Constraints </a:t>
            </a:r>
            <a:r>
              <a:rPr lang="en-US" dirty="0" smtClean="0">
                <a:latin typeface="Times New Roman" panose="02020603050405020304" pitchFamily="18" charset="0"/>
                <a:cs typeface="Times New Roman" panose="02020603050405020304" pitchFamily="18" charset="0"/>
              </a:rPr>
              <a:t>to</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pesticide usage</a:t>
            </a:r>
          </a:p>
          <a:p>
            <a:pPr marL="0" indent="0" algn="just">
              <a:lnSpc>
                <a:spcPct val="160000"/>
              </a:lnSpc>
              <a:buNone/>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85812"/>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939800" y="341376"/>
            <a:ext cx="10515600" cy="553212"/>
          </a:xfrm>
        </p:spPr>
        <p:txBody>
          <a:bodyPr>
            <a:normAutofit/>
          </a:bodyPr>
          <a:lstStyle/>
          <a:p>
            <a:pPr algn="ctr" eaLnBrk="1" hangingPunct="1"/>
            <a:r>
              <a:rPr lang="en-US" altLang="en-US" sz="2800" b="1" dirty="0" smtClean="0">
                <a:latin typeface="Times New Roman" panose="02020603050405020304" pitchFamily="18" charset="0"/>
                <a:cs typeface="Times New Roman" panose="02020603050405020304" pitchFamily="18" charset="0"/>
              </a:rPr>
              <a:t>PROBLEM STATEMENT</a:t>
            </a:r>
            <a:endParaRPr lang="en-US" altLang="en-US" sz="2800"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5000" y="894588"/>
            <a:ext cx="11125200" cy="5701284"/>
          </a:xfrm>
        </p:spPr>
        <p:txBody>
          <a:bodyPr rtlCol="0">
            <a:normAutofit/>
          </a:bodyPr>
          <a:lstStyle/>
          <a:p>
            <a:pPr marL="0" indent="0" algn="just">
              <a:lnSpc>
                <a:spcPct val="100000"/>
              </a:lnSpc>
              <a:buNone/>
            </a:pPr>
            <a:r>
              <a:rPr lang="en-GB" dirty="0" smtClean="0">
                <a:latin typeface="Times New Roman" panose="02020603050405020304" pitchFamily="18" charset="0"/>
                <a:cs typeface="Times New Roman" panose="02020603050405020304" pitchFamily="18" charset="0"/>
              </a:rPr>
              <a:t>Pesticides has yield significant benefits in crop production but environmental, health risk, </a:t>
            </a:r>
            <a:r>
              <a:rPr lang="en-US" dirty="0">
                <a:latin typeface="Times New Roman" panose="02020603050405020304" pitchFamily="18" charset="0"/>
                <a:cs typeface="Times New Roman" panose="02020603050405020304" pitchFamily="18" charset="0"/>
              </a:rPr>
              <a:t>social factors, economic factor</a:t>
            </a:r>
            <a:r>
              <a:rPr lang="en-GB"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level of knowledge and </a:t>
            </a:r>
            <a:r>
              <a:rPr lang="en-US" dirty="0" smtClean="0">
                <a:latin typeface="Times New Roman" panose="02020603050405020304" pitchFamily="18" charset="0"/>
                <a:cs typeface="Times New Roman" panose="02020603050405020304" pitchFamily="18" charset="0"/>
              </a:rPr>
              <a:t>awareness</a:t>
            </a:r>
            <a:r>
              <a:rPr lang="en-GB" dirty="0" smtClean="0">
                <a:latin typeface="Times New Roman" panose="02020603050405020304" pitchFamily="18" charset="0"/>
                <a:cs typeface="Times New Roman" panose="02020603050405020304" pitchFamily="18" charset="0"/>
              </a:rPr>
              <a:t> has posed a decline in it usage as reported by </a:t>
            </a:r>
            <a:r>
              <a:rPr lang="en-US" dirty="0" err="1" smtClean="0">
                <a:latin typeface="Times New Roman" panose="02020603050405020304" pitchFamily="18" charset="0"/>
                <a:cs typeface="Times New Roman" panose="02020603050405020304" pitchFamily="18" charset="0"/>
              </a:rPr>
              <a:t>Abang</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et </a:t>
            </a:r>
            <a:r>
              <a:rPr lang="en-US" i="1" dirty="0">
                <a:latin typeface="Times New Roman" panose="02020603050405020304" pitchFamily="18" charset="0"/>
                <a:cs typeface="Times New Roman" panose="02020603050405020304" pitchFamily="18" charset="0"/>
              </a:rPr>
              <a:t>al., </a:t>
            </a:r>
            <a:r>
              <a:rPr lang="en-GB"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2019</a:t>
            </a:r>
            <a:r>
              <a:rPr lang="en-GB"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Ekanem</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et al.,</a:t>
            </a:r>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2020</a:t>
            </a:r>
            <a:r>
              <a:rPr lang="en-GB"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Alhassan</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et al., </a:t>
            </a:r>
            <a:r>
              <a:rPr lang="en-GB"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2021</a:t>
            </a:r>
            <a:r>
              <a:rPr lang="en-GB"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In </a:t>
            </a:r>
            <a:r>
              <a:rPr lang="en-GB" dirty="0">
                <a:latin typeface="Times New Roman" panose="02020603050405020304" pitchFamily="18" charset="0"/>
                <a:cs typeface="Times New Roman" panose="02020603050405020304" pitchFamily="18" charset="0"/>
              </a:rPr>
              <a:t>Nigeria,</a:t>
            </a:r>
            <a:r>
              <a:rPr lang="en-US" dirty="0">
                <a:latin typeface="Times New Roman" panose="02020603050405020304" pitchFamily="18" charset="0"/>
                <a:cs typeface="Times New Roman" panose="02020603050405020304" pitchFamily="18" charset="0"/>
              </a:rPr>
              <a:t> there has been a discussion on the need to improve crop production as </a:t>
            </a:r>
            <a:r>
              <a:rPr lang="en-GB"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state of emergency</a:t>
            </a:r>
            <a:r>
              <a:rPr lang="en-GB" dirty="0">
                <a:latin typeface="Times New Roman" panose="02020603050405020304" pitchFamily="18" charset="0"/>
                <a:cs typeface="Times New Roman" panose="02020603050405020304" pitchFamily="18" charset="0"/>
              </a:rPr>
              <a:t> has been declared on </a:t>
            </a:r>
            <a:r>
              <a:rPr lang="en-US" dirty="0">
                <a:latin typeface="Times New Roman" panose="02020603050405020304" pitchFamily="18" charset="0"/>
                <a:cs typeface="Times New Roman" panose="02020603050405020304" pitchFamily="18" charset="0"/>
              </a:rPr>
              <a:t>food security by the recent administration</a:t>
            </a:r>
            <a:r>
              <a:rPr lang="en-GB" dirty="0">
                <a:latin typeface="Times New Roman" panose="02020603050405020304" pitchFamily="18" charset="0"/>
                <a:cs typeface="Times New Roman" panose="02020603050405020304" pitchFamily="18" charset="0"/>
              </a:rPr>
              <a:t>. Balancing the importance and controversies on pesticides becomes important to give policy direction to the farmers, especially the vegetable farmers who are a large integral part of the food chain. </a:t>
            </a:r>
            <a:r>
              <a:rPr lang="en-US" dirty="0">
                <a:latin typeface="Times New Roman" panose="02020603050405020304" pitchFamily="18" charset="0"/>
                <a:cs typeface="Times New Roman" panose="02020603050405020304" pitchFamily="18" charset="0"/>
              </a:rPr>
              <a:t>Hence, </a:t>
            </a:r>
            <a:r>
              <a:rPr lang="en-US" dirty="0" err="1">
                <a:latin typeface="Times New Roman" panose="02020603050405020304" pitchFamily="18" charset="0"/>
                <a:cs typeface="Times New Roman" panose="02020603050405020304" pitchFamily="18" charset="0"/>
              </a:rPr>
              <a:t>th</a:t>
            </a:r>
            <a:r>
              <a:rPr lang="en-GB"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 study</a:t>
            </a:r>
            <a:r>
              <a:rPr lang="en-GB"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to </a:t>
            </a:r>
            <a:r>
              <a:rPr lang="en-GB" dirty="0">
                <a:latin typeface="Times New Roman" panose="02020603050405020304" pitchFamily="18" charset="0"/>
                <a:cs typeface="Times New Roman" panose="02020603050405020304" pitchFamily="18" charset="0"/>
              </a:rPr>
              <a:t>analyse the different factors influencing the perception of farmers on pesticide application</a:t>
            </a:r>
            <a:r>
              <a:rPr lang="en-US" dirty="0">
                <a:latin typeface="Times New Roman" panose="02020603050405020304" pitchFamily="18" charset="0"/>
                <a:cs typeface="Times New Roman" panose="02020603050405020304" pitchFamily="18" charset="0"/>
              </a:rPr>
              <a:t> in </a:t>
            </a:r>
            <a:r>
              <a:rPr lang="en-US" dirty="0" err="1">
                <a:latin typeface="Times New Roman" panose="02020603050405020304" pitchFamily="18" charset="0"/>
                <a:cs typeface="Times New Roman" panose="02020603050405020304" pitchFamily="18" charset="0"/>
              </a:rPr>
              <a:t>Abak</a:t>
            </a:r>
            <a:r>
              <a:rPr lang="en-US" dirty="0">
                <a:latin typeface="Times New Roman" panose="02020603050405020304" pitchFamily="18" charset="0"/>
                <a:cs typeface="Times New Roman" panose="02020603050405020304" pitchFamily="18" charset="0"/>
              </a:rPr>
              <a:t> Local </a:t>
            </a:r>
            <a:r>
              <a:rPr lang="en-US" dirty="0" err="1">
                <a:latin typeface="Times New Roman" panose="02020603050405020304" pitchFamily="18" charset="0"/>
                <a:cs typeface="Times New Roman" panose="02020603050405020304" pitchFamily="18" charset="0"/>
              </a:rPr>
              <a:t>Governement</a:t>
            </a:r>
            <a:r>
              <a:rPr lang="en-US" dirty="0">
                <a:latin typeface="Times New Roman" panose="02020603050405020304" pitchFamily="18" charset="0"/>
                <a:cs typeface="Times New Roman" panose="02020603050405020304" pitchFamily="18" charset="0"/>
              </a:rPr>
              <a:t> Area of </a:t>
            </a:r>
            <a:r>
              <a:rPr lang="en-US" dirty="0" err="1">
                <a:latin typeface="Times New Roman" panose="02020603050405020304" pitchFamily="18" charset="0"/>
                <a:cs typeface="Times New Roman" panose="02020603050405020304" pitchFamily="18" charset="0"/>
              </a:rPr>
              <a:t>Akwa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Ibom</a:t>
            </a:r>
            <a:r>
              <a:rPr lang="en-US" dirty="0">
                <a:latin typeface="Times New Roman" panose="02020603050405020304" pitchFamily="18" charset="0"/>
                <a:cs typeface="Times New Roman" panose="02020603050405020304" pitchFamily="18" charset="0"/>
              </a:rPr>
              <a:t> State, Nigeria. </a:t>
            </a:r>
          </a:p>
        </p:txBody>
      </p:sp>
    </p:spTree>
    <p:extLst>
      <p:ext uri="{BB962C8B-B14F-4D97-AF65-F5344CB8AC3E}">
        <p14:creationId xmlns:p14="http://schemas.microsoft.com/office/powerpoint/2010/main" val="428015368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00" y="342900"/>
            <a:ext cx="11541760" cy="6210300"/>
          </a:xfrm>
        </p:spPr>
        <p:txBody>
          <a:bodyPr rtlCol="0">
            <a:noAutofit/>
          </a:bodyPr>
          <a:lstStyle/>
          <a:p>
            <a:pPr marL="0" indent="0" algn="ctr">
              <a:buNone/>
            </a:pPr>
            <a:r>
              <a:rPr lang="en-US" sz="3200" b="1" dirty="0" smtClean="0">
                <a:latin typeface="Times New Roman" panose="02020603050405020304" pitchFamily="18" charset="0"/>
                <a:cs typeface="Times New Roman" panose="02020603050405020304" pitchFamily="18" charset="0"/>
              </a:rPr>
              <a:t>Research </a:t>
            </a:r>
            <a:r>
              <a:rPr lang="en-US" sz="3200" b="1" dirty="0" smtClean="0">
                <a:latin typeface="Times New Roman" panose="02020603050405020304" pitchFamily="18" charset="0"/>
                <a:cs typeface="Times New Roman" panose="02020603050405020304" pitchFamily="18" charset="0"/>
              </a:rPr>
              <a:t>Questions</a:t>
            </a:r>
            <a:endParaRPr lang="en-US" sz="3200"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Based </a:t>
            </a:r>
            <a:r>
              <a:rPr lang="en-US" dirty="0">
                <a:latin typeface="Times New Roman" panose="02020603050405020304" pitchFamily="18" charset="0"/>
                <a:cs typeface="Times New Roman" panose="02020603050405020304" pitchFamily="18" charset="0"/>
              </a:rPr>
              <a:t>on the problems which this research work is aimed at finding solution</a:t>
            </a:r>
            <a:r>
              <a:rPr lang="en-GB"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to, the following questions are put forward;</a:t>
            </a:r>
          </a:p>
          <a:p>
            <a:pPr marL="514350" lvl="0" indent="-514350">
              <a:buFont typeface="+mj-lt"/>
              <a:buAutoNum type="arabicPeriod"/>
            </a:pPr>
            <a:r>
              <a:rPr lang="en-US" dirty="0">
                <a:latin typeface="Times New Roman" panose="02020603050405020304" pitchFamily="18" charset="0"/>
                <a:cs typeface="Times New Roman" panose="02020603050405020304" pitchFamily="18" charset="0"/>
              </a:rPr>
              <a:t>What is the socio-economic characteristics of </a:t>
            </a:r>
            <a:r>
              <a:rPr lang="en-GB" dirty="0">
                <a:latin typeface="Times New Roman" panose="02020603050405020304" pitchFamily="18" charset="0"/>
                <a:cs typeface="Times New Roman" panose="02020603050405020304" pitchFamily="18" charset="0"/>
              </a:rPr>
              <a:t>the respondents</a:t>
            </a:r>
            <a:r>
              <a:rPr lang="en-US" dirty="0">
                <a:latin typeface="Times New Roman" panose="02020603050405020304" pitchFamily="18" charset="0"/>
                <a:cs typeface="Times New Roman" panose="02020603050405020304" pitchFamily="18" charset="0"/>
              </a:rPr>
              <a:t> in the study area?</a:t>
            </a:r>
          </a:p>
          <a:p>
            <a:pPr marL="514350" lvl="0" indent="-514350">
              <a:buFont typeface="+mj-lt"/>
              <a:buAutoNum type="arabicPeriod"/>
            </a:pPr>
            <a:r>
              <a:rPr lang="en-US" dirty="0">
                <a:latin typeface="Times New Roman" panose="02020603050405020304" pitchFamily="18" charset="0"/>
                <a:cs typeface="Times New Roman" panose="02020603050405020304" pitchFamily="18" charset="0"/>
              </a:rPr>
              <a:t>What is the level of </a:t>
            </a:r>
            <a:r>
              <a:rPr lang="en-GB" dirty="0">
                <a:latin typeface="Times New Roman" panose="02020603050405020304" pitchFamily="18" charset="0"/>
                <a:cs typeface="Times New Roman" panose="02020603050405020304" pitchFamily="18" charset="0"/>
              </a:rPr>
              <a:t>knowledge of the respondents</a:t>
            </a:r>
            <a:r>
              <a:rPr lang="en-US" dirty="0">
                <a:latin typeface="Times New Roman" panose="02020603050405020304" pitchFamily="18" charset="0"/>
                <a:cs typeface="Times New Roman" panose="02020603050405020304" pitchFamily="18" charset="0"/>
              </a:rPr>
              <a:t> on pesticide </a:t>
            </a:r>
            <a:r>
              <a:rPr lang="en-GB" dirty="0">
                <a:latin typeface="Times New Roman" panose="02020603050405020304" pitchFamily="18" charset="0"/>
                <a:cs typeface="Times New Roman" panose="02020603050405020304" pitchFamily="18" charset="0"/>
              </a:rPr>
              <a:t>application in the study area</a:t>
            </a:r>
            <a:r>
              <a:rPr lang="en-US" dirty="0">
                <a:latin typeface="Times New Roman" panose="02020603050405020304" pitchFamily="18" charset="0"/>
                <a:cs typeface="Times New Roman" panose="02020603050405020304" pitchFamily="18" charset="0"/>
              </a:rPr>
              <a:t>?</a:t>
            </a:r>
          </a:p>
          <a:p>
            <a:pPr marL="514350" lvl="0" indent="-514350">
              <a:buFont typeface="+mj-lt"/>
              <a:buAutoNum type="arabicPeriod"/>
            </a:pPr>
            <a:r>
              <a:rPr lang="en-US" dirty="0">
                <a:latin typeface="Times New Roman" panose="02020603050405020304" pitchFamily="18" charset="0"/>
                <a:cs typeface="Times New Roman" panose="02020603050405020304" pitchFamily="18" charset="0"/>
              </a:rPr>
              <a:t>What is the perception of </a:t>
            </a:r>
            <a:r>
              <a:rPr lang="en-GB" dirty="0">
                <a:latin typeface="Times New Roman" panose="02020603050405020304" pitchFamily="18" charset="0"/>
                <a:cs typeface="Times New Roman" panose="02020603050405020304" pitchFamily="18" charset="0"/>
              </a:rPr>
              <a:t>the respondents</a:t>
            </a:r>
            <a:r>
              <a:rPr lang="en-US" dirty="0">
                <a:latin typeface="Times New Roman" panose="02020603050405020304" pitchFamily="18" charset="0"/>
                <a:cs typeface="Times New Roman" panose="02020603050405020304" pitchFamily="18" charset="0"/>
              </a:rPr>
              <a:t> on pesticide </a:t>
            </a:r>
            <a:r>
              <a:rPr lang="en-GB" dirty="0">
                <a:latin typeface="Times New Roman" panose="02020603050405020304" pitchFamily="18" charset="0"/>
                <a:cs typeface="Times New Roman" panose="02020603050405020304" pitchFamily="18" charset="0"/>
              </a:rPr>
              <a:t>application</a:t>
            </a:r>
            <a:r>
              <a:rPr lang="en-US" dirty="0">
                <a:latin typeface="Times New Roman" panose="02020603050405020304" pitchFamily="18" charset="0"/>
                <a:cs typeface="Times New Roman" panose="02020603050405020304" pitchFamily="18" charset="0"/>
              </a:rPr>
              <a:t> in the study area?</a:t>
            </a:r>
          </a:p>
          <a:p>
            <a:pPr marL="514350" lvl="0" indent="-514350">
              <a:buFont typeface="+mj-lt"/>
              <a:buAutoNum type="arabicPeriod"/>
            </a:pPr>
            <a:r>
              <a:rPr lang="en-US" dirty="0">
                <a:latin typeface="Times New Roman" panose="02020603050405020304" pitchFamily="18" charset="0"/>
                <a:cs typeface="Times New Roman" panose="02020603050405020304" pitchFamily="18" charset="0"/>
              </a:rPr>
              <a:t>What are the factors influencing pesticides </a:t>
            </a:r>
            <a:r>
              <a:rPr lang="en-GB" dirty="0">
                <a:latin typeface="Times New Roman" panose="02020603050405020304" pitchFamily="18" charset="0"/>
                <a:cs typeface="Times New Roman" panose="02020603050405020304" pitchFamily="18" charset="0"/>
              </a:rPr>
              <a:t>application by the respondents</a:t>
            </a:r>
            <a:r>
              <a:rPr lang="en-US" dirty="0">
                <a:latin typeface="Times New Roman" panose="02020603050405020304" pitchFamily="18" charset="0"/>
                <a:cs typeface="Times New Roman" panose="02020603050405020304" pitchFamily="18" charset="0"/>
              </a:rPr>
              <a:t> in the study area?</a:t>
            </a:r>
          </a:p>
        </p:txBody>
      </p:sp>
    </p:spTree>
    <p:extLst>
      <p:ext uri="{BB962C8B-B14F-4D97-AF65-F5344CB8AC3E}">
        <p14:creationId xmlns:p14="http://schemas.microsoft.com/office/powerpoint/2010/main" val="2410969699"/>
      </p:ext>
    </p:extLst>
  </p:cSld>
  <p:clrMapOvr>
    <a:masterClrMapping/>
  </p:clrMapOvr>
  <p:transition spd="slow">
    <p:circl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30200"/>
            <a:ext cx="11541760" cy="6223000"/>
          </a:xfrm>
        </p:spPr>
        <p:txBody>
          <a:bodyPr rtlCol="0">
            <a:noAutofit/>
          </a:bodyPr>
          <a:lstStyle/>
          <a:p>
            <a:pPr marL="0" indent="0" algn="just">
              <a:lnSpc>
                <a:spcPct val="100000"/>
              </a:lnSpc>
              <a:buNone/>
            </a:pPr>
            <a:r>
              <a:rPr lang="en-US" sz="3000" b="1" dirty="0" smtClean="0">
                <a:latin typeface="Times New Roman" panose="02020603050405020304" pitchFamily="18" charset="0"/>
                <a:cs typeface="Times New Roman" panose="02020603050405020304" pitchFamily="18" charset="0"/>
              </a:rPr>
              <a:t>Objective of the Study</a:t>
            </a:r>
            <a:endParaRPr lang="en-US" sz="3000" dirty="0" smtClean="0">
              <a:latin typeface="Times New Roman" panose="02020603050405020304" pitchFamily="18" charset="0"/>
              <a:cs typeface="Times New Roman" panose="02020603050405020304" pitchFamily="18" charset="0"/>
            </a:endParaRPr>
          </a:p>
          <a:p>
            <a:pPr marL="0" indent="0" algn="just">
              <a:buNone/>
            </a:pPr>
            <a:r>
              <a:rPr lang="en-US" sz="3000" dirty="0">
                <a:latin typeface="Times New Roman" panose="02020603050405020304" pitchFamily="18" charset="0"/>
                <a:cs typeface="Times New Roman" panose="02020603050405020304" pitchFamily="18" charset="0"/>
              </a:rPr>
              <a:t>The major objective of </a:t>
            </a:r>
            <a:r>
              <a:rPr lang="en-US" sz="3000" dirty="0" err="1">
                <a:latin typeface="Times New Roman" panose="02020603050405020304" pitchFamily="18" charset="0"/>
                <a:cs typeface="Times New Roman" panose="02020603050405020304" pitchFamily="18" charset="0"/>
              </a:rPr>
              <a:t>th</a:t>
            </a:r>
            <a:r>
              <a:rPr lang="en-GB" sz="3000" dirty="0">
                <a:latin typeface="Times New Roman" panose="02020603050405020304" pitchFamily="18" charset="0"/>
                <a:cs typeface="Times New Roman" panose="02020603050405020304" pitchFamily="18" charset="0"/>
              </a:rPr>
              <a:t>e</a:t>
            </a:r>
            <a:r>
              <a:rPr lang="en-US" sz="3000" dirty="0">
                <a:latin typeface="Times New Roman" panose="02020603050405020304" pitchFamily="18" charset="0"/>
                <a:cs typeface="Times New Roman" panose="02020603050405020304" pitchFamily="18" charset="0"/>
              </a:rPr>
              <a:t> study is </a:t>
            </a:r>
            <a:r>
              <a:rPr lang="en-GB" sz="3000" dirty="0">
                <a:latin typeface="Times New Roman" panose="02020603050405020304" pitchFamily="18" charset="0"/>
                <a:cs typeface="Times New Roman" panose="02020603050405020304" pitchFamily="18" charset="0"/>
              </a:rPr>
              <a:t>correlate analysis of </a:t>
            </a:r>
            <a:r>
              <a:rPr lang="en-US" sz="3000" dirty="0">
                <a:latin typeface="Times New Roman" panose="02020603050405020304" pitchFamily="18" charset="0"/>
                <a:cs typeface="Times New Roman" panose="02020603050405020304" pitchFamily="18" charset="0"/>
              </a:rPr>
              <a:t>farmers’ perception </a:t>
            </a:r>
            <a:r>
              <a:rPr lang="en-GB" sz="3000" dirty="0">
                <a:latin typeface="Times New Roman" panose="02020603050405020304" pitchFamily="18" charset="0"/>
                <a:cs typeface="Times New Roman" panose="02020603050405020304" pitchFamily="18" charset="0"/>
              </a:rPr>
              <a:t>towards</a:t>
            </a:r>
            <a:r>
              <a:rPr lang="en-US" sz="3000" dirty="0">
                <a:latin typeface="Times New Roman" panose="02020603050405020304" pitchFamily="18" charset="0"/>
                <a:cs typeface="Times New Roman" panose="02020603050405020304" pitchFamily="18" charset="0"/>
              </a:rPr>
              <a:t> pesticide application on vegetables in </a:t>
            </a:r>
            <a:r>
              <a:rPr lang="en-US" sz="3000" dirty="0" err="1">
                <a:latin typeface="Times New Roman" panose="02020603050405020304" pitchFamily="18" charset="0"/>
                <a:cs typeface="Times New Roman" panose="02020603050405020304" pitchFamily="18" charset="0"/>
              </a:rPr>
              <a:t>Abak</a:t>
            </a:r>
            <a:r>
              <a:rPr lang="en-US" sz="3000" dirty="0">
                <a:latin typeface="Times New Roman" panose="02020603050405020304" pitchFamily="18" charset="0"/>
                <a:cs typeface="Times New Roman" panose="02020603050405020304" pitchFamily="18" charset="0"/>
              </a:rPr>
              <a:t> Local Government Area, </a:t>
            </a:r>
            <a:r>
              <a:rPr lang="en-US" sz="3000" dirty="0" err="1">
                <a:latin typeface="Times New Roman" panose="02020603050405020304" pitchFamily="18" charset="0"/>
                <a:cs typeface="Times New Roman" panose="02020603050405020304" pitchFamily="18" charset="0"/>
              </a:rPr>
              <a:t>Akwa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Ibom</a:t>
            </a:r>
            <a:r>
              <a:rPr lang="en-US" sz="3000" dirty="0">
                <a:latin typeface="Times New Roman" panose="02020603050405020304" pitchFamily="18" charset="0"/>
                <a:cs typeface="Times New Roman" panose="02020603050405020304" pitchFamily="18" charset="0"/>
              </a:rPr>
              <a:t> State.</a:t>
            </a:r>
          </a:p>
          <a:p>
            <a:pPr marL="0" indent="0" algn="just">
              <a:buNone/>
            </a:pPr>
            <a:r>
              <a:rPr lang="en-US" sz="3000" b="1" dirty="0">
                <a:latin typeface="Times New Roman" panose="02020603050405020304" pitchFamily="18" charset="0"/>
                <a:cs typeface="Times New Roman" panose="02020603050405020304" pitchFamily="18" charset="0"/>
              </a:rPr>
              <a:t>The specific objectives </a:t>
            </a:r>
            <a:r>
              <a:rPr lang="en-GB" sz="3000" b="1" dirty="0">
                <a:latin typeface="Times New Roman" panose="02020603050405020304" pitchFamily="18" charset="0"/>
                <a:cs typeface="Times New Roman" panose="02020603050405020304" pitchFamily="18" charset="0"/>
              </a:rPr>
              <a:t>are </a:t>
            </a:r>
            <a:r>
              <a:rPr lang="en-US" sz="3000" b="1" dirty="0">
                <a:latin typeface="Times New Roman" panose="02020603050405020304" pitchFamily="18" charset="0"/>
                <a:cs typeface="Times New Roman" panose="02020603050405020304" pitchFamily="18" charset="0"/>
              </a:rPr>
              <a:t>to;</a:t>
            </a:r>
            <a:endParaRPr lang="en-US" sz="3000" dirty="0">
              <a:latin typeface="Times New Roman" panose="02020603050405020304" pitchFamily="18" charset="0"/>
              <a:cs typeface="Times New Roman" panose="02020603050405020304" pitchFamily="18" charset="0"/>
            </a:endParaRPr>
          </a:p>
          <a:p>
            <a:pPr marL="514350" lvl="0" indent="-514350" algn="just">
              <a:buFont typeface="+mj-lt"/>
              <a:buAutoNum type="arabicPeriod"/>
            </a:pPr>
            <a:r>
              <a:rPr lang="en-US" sz="3000" dirty="0">
                <a:latin typeface="Times New Roman" panose="02020603050405020304" pitchFamily="18" charset="0"/>
                <a:cs typeface="Times New Roman" panose="02020603050405020304" pitchFamily="18" charset="0"/>
              </a:rPr>
              <a:t>describe the socio-economic characteristics of </a:t>
            </a:r>
            <a:r>
              <a:rPr lang="en-GB" sz="3000" dirty="0">
                <a:latin typeface="Times New Roman" panose="02020603050405020304" pitchFamily="18" charset="0"/>
                <a:cs typeface="Times New Roman" panose="02020603050405020304" pitchFamily="18" charset="0"/>
              </a:rPr>
              <a:t>the respondents</a:t>
            </a:r>
            <a:r>
              <a:rPr lang="en-US" sz="3000" dirty="0">
                <a:latin typeface="Times New Roman" panose="02020603050405020304" pitchFamily="18" charset="0"/>
                <a:cs typeface="Times New Roman" panose="02020603050405020304" pitchFamily="18" charset="0"/>
              </a:rPr>
              <a:t> in the study area</a:t>
            </a:r>
          </a:p>
          <a:p>
            <a:pPr marL="514350" lvl="0" indent="-514350" algn="just">
              <a:buFont typeface="+mj-lt"/>
              <a:buAutoNum type="arabicPeriod"/>
            </a:pPr>
            <a:r>
              <a:rPr lang="en-US" sz="3000" dirty="0">
                <a:latin typeface="Times New Roman" panose="02020603050405020304" pitchFamily="18" charset="0"/>
                <a:cs typeface="Times New Roman" panose="02020603050405020304" pitchFamily="18" charset="0"/>
              </a:rPr>
              <a:t>assess the knowledge level of </a:t>
            </a:r>
            <a:r>
              <a:rPr lang="en-GB" sz="3000" dirty="0">
                <a:latin typeface="Times New Roman" panose="02020603050405020304" pitchFamily="18" charset="0"/>
                <a:cs typeface="Times New Roman" panose="02020603050405020304" pitchFamily="18" charset="0"/>
              </a:rPr>
              <a:t>the respondents </a:t>
            </a:r>
            <a:r>
              <a:rPr lang="en-US" sz="3000" dirty="0">
                <a:latin typeface="Times New Roman" panose="02020603050405020304" pitchFamily="18" charset="0"/>
                <a:cs typeface="Times New Roman" panose="02020603050405020304" pitchFamily="18" charset="0"/>
              </a:rPr>
              <a:t>on pesticides application.</a:t>
            </a:r>
          </a:p>
          <a:p>
            <a:pPr marL="514350" lvl="0" indent="-514350" algn="just">
              <a:buFont typeface="+mj-lt"/>
              <a:buAutoNum type="arabicPeriod"/>
            </a:pPr>
            <a:r>
              <a:rPr lang="en-GB" sz="3000" dirty="0">
                <a:latin typeface="Times New Roman" panose="02020603050405020304" pitchFamily="18" charset="0"/>
                <a:cs typeface="Times New Roman" panose="02020603050405020304" pitchFamily="18" charset="0"/>
              </a:rPr>
              <a:t>determine</a:t>
            </a:r>
            <a:r>
              <a:rPr lang="en-US" sz="3000" dirty="0">
                <a:latin typeface="Times New Roman" panose="02020603050405020304" pitchFamily="18" charset="0"/>
                <a:cs typeface="Times New Roman" panose="02020603050405020304" pitchFamily="18" charset="0"/>
              </a:rPr>
              <a:t> the </a:t>
            </a:r>
            <a:r>
              <a:rPr lang="en-GB" sz="3000" dirty="0">
                <a:latin typeface="Times New Roman" panose="02020603050405020304" pitchFamily="18" charset="0"/>
                <a:cs typeface="Times New Roman" panose="02020603050405020304" pitchFamily="18" charset="0"/>
              </a:rPr>
              <a:t>perception</a:t>
            </a:r>
            <a:r>
              <a:rPr lang="en-US" sz="3000" dirty="0">
                <a:latin typeface="Times New Roman" panose="02020603050405020304" pitchFamily="18" charset="0"/>
                <a:cs typeface="Times New Roman" panose="02020603050405020304" pitchFamily="18" charset="0"/>
              </a:rPr>
              <a:t> of </a:t>
            </a:r>
            <a:r>
              <a:rPr lang="en-GB" sz="3000" dirty="0">
                <a:latin typeface="Times New Roman" panose="02020603050405020304" pitchFamily="18" charset="0"/>
                <a:cs typeface="Times New Roman" panose="02020603050405020304" pitchFamily="18" charset="0"/>
              </a:rPr>
              <a:t>respondents</a:t>
            </a:r>
            <a:r>
              <a:rPr lang="en-US" sz="3000" dirty="0">
                <a:latin typeface="Times New Roman" panose="02020603050405020304" pitchFamily="18" charset="0"/>
                <a:cs typeface="Times New Roman" panose="02020603050405020304" pitchFamily="18" charset="0"/>
              </a:rPr>
              <a:t> towards pesticides application.</a:t>
            </a:r>
          </a:p>
          <a:p>
            <a:pPr marL="514350" lvl="0" indent="-514350" algn="just">
              <a:buFont typeface="+mj-lt"/>
              <a:buAutoNum type="arabicPeriod"/>
            </a:pPr>
            <a:r>
              <a:rPr lang="en-US" sz="3000" dirty="0">
                <a:latin typeface="Times New Roman" panose="02020603050405020304" pitchFamily="18" charset="0"/>
                <a:cs typeface="Times New Roman" panose="02020603050405020304" pitchFamily="18" charset="0"/>
              </a:rPr>
              <a:t>identify factors influencing pesticides </a:t>
            </a:r>
            <a:r>
              <a:rPr lang="en-GB" sz="3000" dirty="0">
                <a:latin typeface="Times New Roman" panose="02020603050405020304" pitchFamily="18" charset="0"/>
                <a:cs typeface="Times New Roman" panose="02020603050405020304" pitchFamily="18" charset="0"/>
              </a:rPr>
              <a:t>application</a:t>
            </a:r>
            <a:r>
              <a:rPr lang="en-US" sz="3000" dirty="0">
                <a:latin typeface="Times New Roman" panose="02020603050405020304" pitchFamily="18" charset="0"/>
                <a:cs typeface="Times New Roman" panose="02020603050405020304" pitchFamily="18" charset="0"/>
              </a:rPr>
              <a:t> by the respondents</a:t>
            </a:r>
            <a:r>
              <a:rPr lang="en-US" sz="3000" dirty="0" smtClean="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28647"/>
      </p:ext>
    </p:extLst>
  </p:cSld>
  <p:clrMapOvr>
    <a:masterClrMapping/>
  </p:clrMapOvr>
  <p:transition spd="slow">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00" y="114300"/>
            <a:ext cx="11541760" cy="6438900"/>
          </a:xfrm>
        </p:spPr>
        <p:txBody>
          <a:bodyPr rtlCol="0">
            <a:noAutofit/>
          </a:bodyPr>
          <a:lstStyle/>
          <a:p>
            <a:pPr marL="0" lvl="0" indent="0" algn="just">
              <a:lnSpc>
                <a:spcPct val="100000"/>
              </a:lnSpc>
              <a:buNone/>
            </a:pPr>
            <a:r>
              <a:rPr lang="en-US" b="1" dirty="0">
                <a:latin typeface="Times New Roman" panose="02020603050405020304" pitchFamily="18" charset="0"/>
                <a:cs typeface="Times New Roman" panose="02020603050405020304" pitchFamily="18" charset="0"/>
              </a:rPr>
              <a:t>Research Hypotheses of the study</a:t>
            </a: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b="1" dirty="0" smtClean="0">
                <a:latin typeface="Times New Roman" panose="02020603050405020304" pitchFamily="18" charset="0"/>
                <a:cs typeface="Times New Roman" panose="02020603050405020304" pitchFamily="18" charset="0"/>
              </a:rPr>
              <a:t>H</a:t>
            </a:r>
            <a:r>
              <a:rPr lang="en-GB" b="1" dirty="0">
                <a:latin typeface="Times New Roman" panose="02020603050405020304" pitchFamily="18" charset="0"/>
                <a:cs typeface="Times New Roman" panose="02020603050405020304" pitchFamily="18" charset="0"/>
              </a:rPr>
              <a:t>o</a:t>
            </a:r>
            <a:r>
              <a:rPr lang="en-US" dirty="0">
                <a:latin typeface="Times New Roman" panose="02020603050405020304" pitchFamily="18" charset="0"/>
                <a:cs typeface="Times New Roman" panose="02020603050405020304" pitchFamily="18" charset="0"/>
              </a:rPr>
              <a:t>: There is </a:t>
            </a:r>
            <a:r>
              <a:rPr lang="en-GB" dirty="0">
                <a:latin typeface="Times New Roman" panose="02020603050405020304" pitchFamily="18" charset="0"/>
                <a:cs typeface="Times New Roman" panose="02020603050405020304" pitchFamily="18" charset="0"/>
              </a:rPr>
              <a:t>no</a:t>
            </a:r>
            <a:r>
              <a:rPr lang="en-US" dirty="0">
                <a:latin typeface="Times New Roman" panose="02020603050405020304" pitchFamily="18" charset="0"/>
                <a:cs typeface="Times New Roman" panose="02020603050405020304" pitchFamily="18" charset="0"/>
              </a:rPr>
              <a:t> significant relationship between </a:t>
            </a:r>
            <a:r>
              <a:rPr lang="en-GB" dirty="0">
                <a:latin typeface="Times New Roman" panose="02020603050405020304" pitchFamily="18" charset="0"/>
                <a:cs typeface="Times New Roman" panose="02020603050405020304" pitchFamily="18" charset="0"/>
              </a:rPr>
              <a:t>Socio economic characteristics of the farmers </a:t>
            </a:r>
            <a:r>
              <a:rPr lang="en-US" dirty="0">
                <a:latin typeface="Times New Roman" panose="02020603050405020304" pitchFamily="18" charset="0"/>
                <a:cs typeface="Times New Roman" panose="02020603050405020304" pitchFamily="18" charset="0"/>
              </a:rPr>
              <a:t>and </a:t>
            </a:r>
            <a:r>
              <a:rPr lang="en-GB" dirty="0">
                <a:latin typeface="Times New Roman" panose="02020603050405020304" pitchFamily="18" charset="0"/>
                <a:cs typeface="Times New Roman" panose="02020603050405020304" pitchFamily="18" charset="0"/>
              </a:rPr>
              <a:t>their </a:t>
            </a:r>
            <a:r>
              <a:rPr lang="en-US" dirty="0" err="1">
                <a:latin typeface="Times New Roman" panose="02020603050405020304" pitchFamily="18" charset="0"/>
                <a:cs typeface="Times New Roman" panose="02020603050405020304" pitchFamily="18" charset="0"/>
              </a:rPr>
              <a:t>pe</a:t>
            </a:r>
            <a:r>
              <a:rPr lang="en-GB" dirty="0" err="1">
                <a:latin typeface="Times New Roman" panose="02020603050405020304" pitchFamily="18" charset="0"/>
                <a:cs typeface="Times New Roman" panose="02020603050405020304" pitchFamily="18" charset="0"/>
              </a:rPr>
              <a:t>rception</a:t>
            </a:r>
            <a:r>
              <a:rPr lang="en-GB" dirty="0">
                <a:latin typeface="Times New Roman" panose="02020603050405020304" pitchFamily="18" charset="0"/>
                <a:cs typeface="Times New Roman" panose="02020603050405020304" pitchFamily="18" charset="0"/>
              </a:rPr>
              <a:t> towards </a:t>
            </a:r>
            <a:r>
              <a:rPr lang="en-GB" dirty="0" err="1">
                <a:latin typeface="Times New Roman" panose="02020603050405020304" pitchFamily="18" charset="0"/>
                <a:cs typeface="Times New Roman" panose="02020603050405020304" pitchFamily="18" charset="0"/>
              </a:rPr>
              <a:t>pe</a:t>
            </a:r>
            <a:r>
              <a:rPr lang="en-US" dirty="0" err="1">
                <a:latin typeface="Times New Roman" panose="02020603050405020304" pitchFamily="18" charset="0"/>
                <a:cs typeface="Times New Roman" panose="02020603050405020304" pitchFamily="18" charset="0"/>
              </a:rPr>
              <a:t>sticide</a:t>
            </a:r>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application. </a:t>
            </a: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b="1" dirty="0">
                <a:latin typeface="Times New Roman" panose="02020603050405020304" pitchFamily="18" charset="0"/>
                <a:cs typeface="Times New Roman" panose="02020603050405020304" pitchFamily="18" charset="0"/>
              </a:rPr>
              <a:t>H</a:t>
            </a:r>
            <a:r>
              <a:rPr lang="en-GB" b="1" dirty="0">
                <a:latin typeface="Times New Roman" panose="02020603050405020304" pitchFamily="18" charset="0"/>
                <a:cs typeface="Times New Roman" panose="02020603050405020304" pitchFamily="18" charset="0"/>
              </a:rPr>
              <a:t>o</a:t>
            </a:r>
            <a:r>
              <a:rPr lang="en-US" dirty="0">
                <a:latin typeface="Times New Roman" panose="02020603050405020304" pitchFamily="18" charset="0"/>
                <a:cs typeface="Times New Roman" panose="02020603050405020304" pitchFamily="18" charset="0"/>
              </a:rPr>
              <a:t>: There is no significant relationship between </a:t>
            </a:r>
            <a:r>
              <a:rPr lang="en-GB" dirty="0">
                <a:latin typeface="Times New Roman" panose="02020603050405020304" pitchFamily="18" charset="0"/>
                <a:cs typeface="Times New Roman" panose="02020603050405020304" pitchFamily="18" charset="0"/>
              </a:rPr>
              <a:t>farmers’ level of knowledge an</a:t>
            </a:r>
            <a:r>
              <a:rPr lang="en-US" dirty="0">
                <a:latin typeface="Times New Roman" panose="02020603050405020304" pitchFamily="18" charset="0"/>
                <a:cs typeface="Times New Roman" panose="02020603050405020304" pitchFamily="18" charset="0"/>
              </a:rPr>
              <a:t>d </a:t>
            </a:r>
            <a:r>
              <a:rPr lang="en-GB" dirty="0">
                <a:latin typeface="Times New Roman" panose="02020603050405020304" pitchFamily="18" charset="0"/>
                <a:cs typeface="Times New Roman" panose="02020603050405020304" pitchFamily="18" charset="0"/>
              </a:rPr>
              <a:t>their perception on </a:t>
            </a:r>
            <a:r>
              <a:rPr lang="en-US" dirty="0">
                <a:latin typeface="Times New Roman" panose="02020603050405020304" pitchFamily="18" charset="0"/>
                <a:cs typeface="Times New Roman" panose="02020603050405020304" pitchFamily="18" charset="0"/>
              </a:rPr>
              <a:t>pesticide </a:t>
            </a:r>
            <a:r>
              <a:rPr lang="en-GB" dirty="0">
                <a:latin typeface="Times New Roman" panose="02020603050405020304" pitchFamily="18" charset="0"/>
                <a:cs typeface="Times New Roman" panose="02020603050405020304" pitchFamily="18" charset="0"/>
              </a:rPr>
              <a:t>application</a:t>
            </a:r>
            <a:r>
              <a:rPr lang="en-US" dirty="0">
                <a:latin typeface="Times New Roman" panose="02020603050405020304" pitchFamily="18" charset="0"/>
                <a:cs typeface="Times New Roman" panose="02020603050405020304" pitchFamily="18" charset="0"/>
              </a:rPr>
              <a:t>. </a:t>
            </a:r>
          </a:p>
          <a:p>
            <a:pPr marL="0" indent="0" algn="just">
              <a:lnSpc>
                <a:spcPct val="100000"/>
              </a:lnSpc>
              <a:buNone/>
            </a:pPr>
            <a:endParaRPr lang="en-US" b="1"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b="1" dirty="0" smtClean="0">
                <a:latin typeface="Times New Roman" panose="02020603050405020304" pitchFamily="18" charset="0"/>
                <a:cs typeface="Times New Roman" panose="02020603050405020304" pitchFamily="18" charset="0"/>
              </a:rPr>
              <a:t>Significance </a:t>
            </a:r>
            <a:r>
              <a:rPr lang="en-US" b="1" dirty="0">
                <a:latin typeface="Times New Roman" panose="02020603050405020304" pitchFamily="18" charset="0"/>
                <a:cs typeface="Times New Roman" panose="02020603050405020304" pitchFamily="18" charset="0"/>
              </a:rPr>
              <a:t>of Study</a:t>
            </a: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The findings from this study will be of great relevance to a wide group of stakeholders in the agriculture sector including; policy makers at the government level, the local farmers, extension officers and Research </a:t>
            </a:r>
            <a:r>
              <a:rPr lang="en-US" dirty="0" smtClean="0">
                <a:latin typeface="Times New Roman" panose="02020603050405020304" pitchFamily="18" charset="0"/>
                <a:cs typeface="Times New Roman" panose="02020603050405020304" pitchFamily="18" charset="0"/>
              </a:rPr>
              <a:t>institutions towards </a:t>
            </a:r>
            <a:r>
              <a:rPr lang="en-US" dirty="0">
                <a:latin typeface="Times New Roman" panose="02020603050405020304" pitchFamily="18" charset="0"/>
                <a:cs typeface="Times New Roman" panose="02020603050405020304" pitchFamily="18" charset="0"/>
              </a:rPr>
              <a:t>achieving sustainable crop production which in return will improve food security and agricultural productivity.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5024154"/>
      </p:ext>
    </p:extLst>
  </p:cSld>
  <p:clrMapOvr>
    <a:masterClrMapping/>
  </p:clrMapOvr>
  <p:transition spd="slow">
    <p:circl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00" y="114300"/>
            <a:ext cx="11541760" cy="6438900"/>
          </a:xfrm>
        </p:spPr>
        <p:txBody>
          <a:bodyPr rtlCol="0">
            <a:noAutofit/>
          </a:bodyPr>
          <a:lstStyle/>
          <a:p>
            <a:pPr marL="0" indent="0" algn="just">
              <a:buNone/>
            </a:pPr>
            <a:r>
              <a:rPr lang="en-US" sz="2600" b="1" dirty="0">
                <a:latin typeface="Times New Roman" panose="02020603050405020304" pitchFamily="18" charset="0"/>
                <a:cs typeface="Times New Roman" panose="02020603050405020304" pitchFamily="18" charset="0"/>
              </a:rPr>
              <a:t>Scope of Study</a:t>
            </a:r>
            <a:endParaRPr lang="en-US" sz="2600"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This study concerned with perception on the pesticide application among vegetable farmers will make use of primary data. The primary data will be collected by using a well-structured questionnaire which will be given to the respondents. It will be divided into sections to reflect the specific objectives of the study</a:t>
            </a:r>
            <a:r>
              <a:rPr lang="en-US" sz="2600" dirty="0" smtClean="0">
                <a:latin typeface="Times New Roman" panose="02020603050405020304" pitchFamily="18" charset="0"/>
                <a:cs typeface="Times New Roman" panose="02020603050405020304" pitchFamily="18" charset="0"/>
              </a:rPr>
              <a:t>.</a:t>
            </a:r>
          </a:p>
          <a:p>
            <a:pPr marL="0" indent="0" algn="just">
              <a:buNone/>
            </a:pPr>
            <a:r>
              <a:rPr lang="en-US" sz="2600" b="1" dirty="0" smtClean="0">
                <a:latin typeface="Times New Roman" panose="02020603050405020304" pitchFamily="18" charset="0"/>
                <a:cs typeface="Times New Roman" panose="02020603050405020304" pitchFamily="18" charset="0"/>
              </a:rPr>
              <a:t>Conceptual Definition of Terms</a:t>
            </a:r>
          </a:p>
          <a:p>
            <a:pPr marL="0" indent="0" algn="just">
              <a:buNone/>
            </a:pPr>
            <a:r>
              <a:rPr lang="en-US" sz="2600" b="1" dirty="0" smtClean="0">
                <a:latin typeface="Times New Roman" panose="02020603050405020304" pitchFamily="18" charset="0"/>
                <a:cs typeface="Times New Roman" panose="02020603050405020304" pitchFamily="18" charset="0"/>
              </a:rPr>
              <a:t>Farmers</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this are set of people who are engaged in agriculture, raising living organisms (either plants or animals) to provide food, raw material and income invariably.</a:t>
            </a:r>
          </a:p>
          <a:p>
            <a:pPr marL="0" indent="0" algn="just">
              <a:buNone/>
            </a:pPr>
            <a:r>
              <a:rPr lang="en-US" sz="2600" b="1" dirty="0">
                <a:latin typeface="Times New Roman" panose="02020603050405020304" pitchFamily="18" charset="0"/>
                <a:cs typeface="Times New Roman" panose="02020603050405020304" pitchFamily="18" charset="0"/>
              </a:rPr>
              <a:t>Perception:</a:t>
            </a:r>
            <a:r>
              <a:rPr lang="en-US" sz="2600" dirty="0">
                <a:latin typeface="Times New Roman" panose="02020603050405020304" pitchFamily="18" charset="0"/>
                <a:cs typeface="Times New Roman" panose="02020603050405020304" pitchFamily="18" charset="0"/>
              </a:rPr>
              <a:t> this refers to the way in which something is regarded, understood or interpreted</a:t>
            </a:r>
          </a:p>
          <a:p>
            <a:pPr marL="0" indent="0" algn="just">
              <a:buNone/>
            </a:pPr>
            <a:r>
              <a:rPr lang="en-US" sz="2600" b="1" dirty="0">
                <a:latin typeface="Times New Roman" panose="02020603050405020304" pitchFamily="18" charset="0"/>
                <a:cs typeface="Times New Roman" panose="02020603050405020304" pitchFamily="18" charset="0"/>
              </a:rPr>
              <a:t>Pesticide: </a:t>
            </a:r>
            <a:r>
              <a:rPr lang="en-US" sz="2600" dirty="0">
                <a:latin typeface="Times New Roman" panose="02020603050405020304" pitchFamily="18" charset="0"/>
                <a:cs typeface="Times New Roman" panose="02020603050405020304" pitchFamily="18" charset="0"/>
              </a:rPr>
              <a:t>this are chemicals usually synthetic sometimes biological used to kill or contain the activities of pests (</a:t>
            </a:r>
            <a:r>
              <a:rPr lang="en-US" sz="2600" dirty="0" err="1">
                <a:latin typeface="Times New Roman" panose="02020603050405020304" pitchFamily="18" charset="0"/>
                <a:cs typeface="Times New Roman" panose="02020603050405020304" pitchFamily="18" charset="0"/>
              </a:rPr>
              <a:t>Alhassan</a:t>
            </a: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et al.,</a:t>
            </a:r>
            <a:r>
              <a:rPr lang="en-US" sz="2600" dirty="0">
                <a:latin typeface="Times New Roman" panose="02020603050405020304" pitchFamily="18" charset="0"/>
                <a:cs typeface="Times New Roman" panose="02020603050405020304" pitchFamily="18" charset="0"/>
              </a:rPr>
              <a:t> 2021).</a:t>
            </a:r>
          </a:p>
          <a:p>
            <a:pPr marL="0" indent="0" algn="just">
              <a:buNone/>
            </a:pPr>
            <a:r>
              <a:rPr lang="en-US" sz="2600" b="1" dirty="0">
                <a:latin typeface="Times New Roman" panose="02020603050405020304" pitchFamily="18" charset="0"/>
                <a:cs typeface="Times New Roman" panose="02020603050405020304" pitchFamily="18" charset="0"/>
              </a:rPr>
              <a:t>Vegetables: </a:t>
            </a:r>
            <a:r>
              <a:rPr lang="en-US" sz="2600" dirty="0">
                <a:latin typeface="Times New Roman" panose="02020603050405020304" pitchFamily="18" charset="0"/>
                <a:cs typeface="Times New Roman" panose="02020603050405020304" pitchFamily="18" charset="0"/>
              </a:rPr>
              <a:t>this is an herbaceous plant grown for an edible part that is usually eaten as part of a meal and this could include; cabbage, cucumber, fluted pumpkin, tomatoes, </a:t>
            </a:r>
            <a:r>
              <a:rPr lang="en-US" sz="2600" dirty="0" err="1" smtClean="0">
                <a:latin typeface="Times New Roman" panose="02020603050405020304" pitchFamily="18" charset="0"/>
                <a:cs typeface="Times New Roman" panose="02020603050405020304" pitchFamily="18" charset="0"/>
              </a:rPr>
              <a:t>etc</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9624960"/>
      </p:ext>
    </p:extLst>
  </p:cSld>
  <p:clrMapOvr>
    <a:masterClrMapping/>
  </p:clrMapOvr>
  <p:transition spd="slow">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381000"/>
            <a:ext cx="10515600" cy="520702"/>
          </a:xfrm>
        </p:spPr>
        <p:txBody>
          <a:bodyPr/>
          <a:lstStyle/>
          <a:p>
            <a:pPr algn="ctr"/>
            <a:r>
              <a:rPr lang="en-US" sz="2800" b="1" dirty="0">
                <a:latin typeface="Times New Roman" panose="02020603050405020304" pitchFamily="18" charset="0"/>
                <a:cs typeface="Times New Roman" panose="02020603050405020304" pitchFamily="18" charset="0"/>
              </a:rPr>
              <a:t>METHODOLOGY</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900" y="901700"/>
            <a:ext cx="11430000" cy="5689599"/>
          </a:xfrm>
        </p:spPr>
        <p:txBody>
          <a:bodyPr rtlCol="0">
            <a:noAutofit/>
          </a:bodyPr>
          <a:lstStyle/>
          <a:p>
            <a:pPr marL="0" indent="0" algn="just">
              <a:lnSpc>
                <a:spcPct val="100000"/>
              </a:lnSpc>
              <a:buNone/>
            </a:pPr>
            <a:r>
              <a:rPr lang="en-US" sz="2700" b="1" dirty="0" smtClean="0">
                <a:latin typeface="Times New Roman" panose="02020603050405020304" pitchFamily="18" charset="0"/>
                <a:cs typeface="Times New Roman" panose="02020603050405020304" pitchFamily="18" charset="0"/>
              </a:rPr>
              <a:t>Study </a:t>
            </a:r>
            <a:r>
              <a:rPr lang="en-US" sz="2700" b="1" dirty="0">
                <a:latin typeface="Times New Roman" panose="02020603050405020304" pitchFamily="18" charset="0"/>
                <a:cs typeface="Times New Roman" panose="02020603050405020304" pitchFamily="18" charset="0"/>
              </a:rPr>
              <a:t>Area and Population</a:t>
            </a:r>
            <a:endParaRPr lang="en-US" sz="27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700" dirty="0">
                <a:latin typeface="Times New Roman" panose="02020603050405020304" pitchFamily="18" charset="0"/>
                <a:cs typeface="Times New Roman" panose="02020603050405020304" pitchFamily="18" charset="0"/>
              </a:rPr>
              <a:t>The study will be conducted in </a:t>
            </a:r>
            <a:r>
              <a:rPr lang="en-US" sz="2700" dirty="0" err="1">
                <a:latin typeface="Times New Roman" panose="02020603050405020304" pitchFamily="18" charset="0"/>
                <a:cs typeface="Times New Roman" panose="02020603050405020304" pitchFamily="18" charset="0"/>
              </a:rPr>
              <a:t>Abak</a:t>
            </a:r>
            <a:r>
              <a:rPr lang="en-US" sz="2700" dirty="0">
                <a:latin typeface="Times New Roman" panose="02020603050405020304" pitchFamily="18" charset="0"/>
                <a:cs typeface="Times New Roman" panose="02020603050405020304" pitchFamily="18" charset="0"/>
              </a:rPr>
              <a:t> Local Government Area, </a:t>
            </a:r>
            <a:r>
              <a:rPr lang="en-US" sz="2700" dirty="0" err="1">
                <a:latin typeface="Times New Roman" panose="02020603050405020304" pitchFamily="18" charset="0"/>
                <a:cs typeface="Times New Roman" panose="02020603050405020304" pitchFamily="18" charset="0"/>
              </a:rPr>
              <a:t>Akwa</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Ibom</a:t>
            </a:r>
            <a:r>
              <a:rPr lang="en-US" sz="2700" dirty="0">
                <a:latin typeface="Times New Roman" panose="02020603050405020304" pitchFamily="18" charset="0"/>
                <a:cs typeface="Times New Roman" panose="02020603050405020304" pitchFamily="18" charset="0"/>
              </a:rPr>
              <a:t> State, Nigeria. The main economic activities of the people are farming, trading, fishing for riverine and coastal dwellers and white-collar </a:t>
            </a:r>
            <a:r>
              <a:rPr lang="en-US" sz="2700" dirty="0" smtClean="0">
                <a:latin typeface="Times New Roman" panose="02020603050405020304" pitchFamily="18" charset="0"/>
                <a:cs typeface="Times New Roman" panose="02020603050405020304" pitchFamily="18" charset="0"/>
              </a:rPr>
              <a:t>services and </a:t>
            </a:r>
            <a:r>
              <a:rPr lang="en-US" sz="2700" dirty="0">
                <a:latin typeface="Times New Roman" panose="02020603050405020304" pitchFamily="18" charset="0"/>
                <a:cs typeface="Times New Roman" panose="02020603050405020304" pitchFamily="18" charset="0"/>
              </a:rPr>
              <a:t>its 2016 projected population stood at 5.45 million people. (akwaibomstate.gov.ng/about-</a:t>
            </a:r>
            <a:r>
              <a:rPr lang="en-US" sz="2700" dirty="0" err="1">
                <a:latin typeface="Times New Roman" panose="02020603050405020304" pitchFamily="18" charset="0"/>
                <a:cs typeface="Times New Roman" panose="02020603050405020304" pitchFamily="18" charset="0"/>
              </a:rPr>
              <a:t>akwa</a:t>
            </a:r>
            <a:r>
              <a:rPr lang="en-US" sz="2700" dirty="0">
                <a:latin typeface="Times New Roman" panose="02020603050405020304" pitchFamily="18" charset="0"/>
                <a:cs typeface="Times New Roman" panose="02020603050405020304" pitchFamily="18" charset="0"/>
              </a:rPr>
              <a:t>-</a:t>
            </a:r>
            <a:r>
              <a:rPr lang="en-US" sz="2700" dirty="0" err="1">
                <a:latin typeface="Times New Roman" panose="02020603050405020304" pitchFamily="18" charset="0"/>
                <a:cs typeface="Times New Roman" panose="02020603050405020304" pitchFamily="18" charset="0"/>
              </a:rPr>
              <a:t>ibom</a:t>
            </a:r>
            <a:r>
              <a:rPr lang="en-US" sz="2700" dirty="0">
                <a:latin typeface="Times New Roman" panose="02020603050405020304" pitchFamily="18" charset="0"/>
                <a:cs typeface="Times New Roman" panose="02020603050405020304" pitchFamily="18" charset="0"/>
              </a:rPr>
              <a:t>/). </a:t>
            </a:r>
            <a:r>
              <a:rPr lang="en-US" sz="2700" dirty="0" smtClean="0">
                <a:latin typeface="Times New Roman" panose="02020603050405020304" pitchFamily="18" charset="0"/>
                <a:cs typeface="Times New Roman" panose="02020603050405020304" pitchFamily="18" charset="0"/>
              </a:rPr>
              <a:t>Cultivated crops </a:t>
            </a:r>
            <a:r>
              <a:rPr lang="en-US" sz="2700" dirty="0">
                <a:latin typeface="Times New Roman" panose="02020603050405020304" pitchFamily="18" charset="0"/>
                <a:cs typeface="Times New Roman" panose="02020603050405020304" pitchFamily="18" charset="0"/>
              </a:rPr>
              <a:t>grown in the area include: Yam, Cassava, Cocoyam, Plantain, Maize, Oil Palm, Banana, Coconut, Citrus and vegetables. </a:t>
            </a:r>
          </a:p>
          <a:p>
            <a:pPr marL="0" indent="0" algn="just">
              <a:lnSpc>
                <a:spcPct val="100000"/>
              </a:lnSpc>
              <a:buNone/>
            </a:pPr>
            <a:r>
              <a:rPr lang="en-US" sz="2700" b="1" dirty="0" smtClean="0">
                <a:latin typeface="Times New Roman" panose="02020603050405020304" pitchFamily="18" charset="0"/>
                <a:cs typeface="Times New Roman" panose="02020603050405020304" pitchFamily="18" charset="0"/>
              </a:rPr>
              <a:t>Sampling procedure</a:t>
            </a:r>
          </a:p>
          <a:p>
            <a:pPr marL="0" indent="0" algn="just">
              <a:lnSpc>
                <a:spcPct val="100000"/>
              </a:lnSpc>
              <a:buNone/>
            </a:pPr>
            <a:r>
              <a:rPr lang="en-US" sz="2700" dirty="0" smtClean="0">
                <a:latin typeface="Times New Roman" panose="02020603050405020304" pitchFamily="18" charset="0"/>
                <a:cs typeface="Times New Roman" panose="02020603050405020304" pitchFamily="18" charset="0"/>
              </a:rPr>
              <a:t>A </a:t>
            </a:r>
            <a:r>
              <a:rPr lang="en-US" sz="2700" dirty="0">
                <a:latin typeface="Times New Roman" panose="02020603050405020304" pitchFamily="18" charset="0"/>
                <a:cs typeface="Times New Roman" panose="02020603050405020304" pitchFamily="18" charset="0"/>
              </a:rPr>
              <a:t>two-stage sampling technique will be used to generate data for the study. In the first stage, simple random sampling (by balloting) w</a:t>
            </a:r>
            <a:r>
              <a:rPr lang="en-GB" sz="2700" dirty="0">
                <a:latin typeface="Times New Roman" panose="02020603050405020304" pitchFamily="18" charset="0"/>
                <a:cs typeface="Times New Roman" panose="02020603050405020304" pitchFamily="18" charset="0"/>
              </a:rPr>
              <a:t>ill be</a:t>
            </a:r>
            <a:r>
              <a:rPr lang="en-US" sz="2700" dirty="0">
                <a:latin typeface="Times New Roman" panose="02020603050405020304" pitchFamily="18" charset="0"/>
                <a:cs typeface="Times New Roman" panose="02020603050405020304" pitchFamily="18" charset="0"/>
              </a:rPr>
              <a:t> used to randomly select five (5) wards from 11 wards in the study area. </a:t>
            </a:r>
            <a:r>
              <a:rPr lang="en-GB" sz="2700" dirty="0">
                <a:latin typeface="Times New Roman" panose="02020603050405020304" pitchFamily="18" charset="0"/>
                <a:cs typeface="Times New Roman" panose="02020603050405020304" pitchFamily="18" charset="0"/>
              </a:rPr>
              <a:t>25 vegetable farmers each</a:t>
            </a:r>
            <a:r>
              <a:rPr lang="en-US" sz="2700" dirty="0">
                <a:latin typeface="Times New Roman" panose="02020603050405020304" pitchFamily="18" charset="0"/>
                <a:cs typeface="Times New Roman" panose="02020603050405020304" pitchFamily="18" charset="0"/>
              </a:rPr>
              <a:t> will be selected from the 5 wards </a:t>
            </a:r>
            <a:r>
              <a:rPr lang="en-GB" sz="2700" dirty="0">
                <a:latin typeface="Times New Roman" panose="02020603050405020304" pitchFamily="18" charset="0"/>
                <a:cs typeface="Times New Roman" panose="02020603050405020304" pitchFamily="18" charset="0"/>
              </a:rPr>
              <a:t>giving a sample size of 125 respondents for the study</a:t>
            </a:r>
            <a:r>
              <a:rPr lang="en-US" sz="2700" dirty="0">
                <a:latin typeface="Times New Roman" panose="02020603050405020304" pitchFamily="18" charset="0"/>
                <a:cs typeface="Times New Roman" panose="02020603050405020304" pitchFamily="18" charset="0"/>
              </a:rPr>
              <a:t>.</a:t>
            </a:r>
            <a:endParaRPr lang="en-US"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064247"/>
      </p:ext>
    </p:extLst>
  </p:cSld>
  <p:clrMapOvr>
    <a:masterClrMapping/>
  </p:clrMapOvr>
  <p:transition spd="slow">
    <p:circl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1210</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PowerPoint Presentation</vt:lpstr>
      <vt:lpstr>EXECUTIVE SUMMARY</vt:lpstr>
      <vt:lpstr>INTRODUCTION</vt:lpstr>
      <vt:lpstr>PROBLEM STATEMENT</vt:lpstr>
      <vt:lpstr>PowerPoint Presentation</vt:lpstr>
      <vt:lpstr>PowerPoint Presentation</vt:lpstr>
      <vt:lpstr>PowerPoint Presentation</vt:lpstr>
      <vt:lpstr>PowerPoint Presentation</vt:lpstr>
      <vt:lpstr>METHODOLOGY</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Sammuel</dc:creator>
  <cp:lastModifiedBy>Sammuel</cp:lastModifiedBy>
  <cp:revision>36</cp:revision>
  <dcterms:created xsi:type="dcterms:W3CDTF">2023-07-24T05:27:18Z</dcterms:created>
  <dcterms:modified xsi:type="dcterms:W3CDTF">2023-07-28T07:58:15Z</dcterms:modified>
</cp:coreProperties>
</file>