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0" r:id="rId4"/>
    <p:sldId id="259" r:id="rId5"/>
    <p:sldId id="260" r:id="rId6"/>
    <p:sldId id="264" r:id="rId7"/>
    <p:sldId id="271" r:id="rId8"/>
    <p:sldId id="272" r:id="rId9"/>
    <p:sldId id="267" r:id="rId10"/>
    <p:sldId id="273" r:id="rId11"/>
    <p:sldId id="274" r:id="rId12"/>
    <p:sldId id="275" r:id="rId13"/>
    <p:sldId id="281" r:id="rId14"/>
    <p:sldId id="282" r:id="rId15"/>
    <p:sldId id="283" r:id="rId16"/>
    <p:sldId id="276" r:id="rId17"/>
    <p:sldId id="277" r:id="rId18"/>
    <p:sldId id="278" r:id="rId19"/>
    <p:sldId id="279" r:id="rId20"/>
    <p:sldId id="280"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7.xml.rels><?xml version="1.0" encoding="UTF-8" standalone="yes"?>
<Relationships xmlns="http://schemas.openxmlformats.org/package/2006/relationships"><Relationship Id="rId1" Type="http://schemas.openxmlformats.org/officeDocument/2006/relationships/oleObject" Target="../embeddings/oleObject3.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noFill/>
            </a:ln>
            <a:effectLst/>
          </c:spPr>
          <c:invertIfNegative val="0"/>
          <c:errBars>
            <c:errBarType val="plus"/>
            <c:errValType val="cust"/>
            <c:noEndCap val="0"/>
            <c:plus>
              <c:numRef>
                <c:f>Sheet1!$D$12:$D$15</c:f>
                <c:numCache>
                  <c:formatCode>General</c:formatCode>
                  <c:ptCount val="4"/>
                  <c:pt idx="0">
                    <c:v>37.950000000000003</c:v>
                  </c:pt>
                  <c:pt idx="1">
                    <c:v>51.8</c:v>
                  </c:pt>
                  <c:pt idx="2">
                    <c:v>50.34</c:v>
                  </c:pt>
                  <c:pt idx="3">
                    <c:v>51.8</c:v>
                  </c:pt>
                </c:numCache>
              </c:numRef>
            </c:plus>
            <c:minus>
              <c:numRef>
                <c:f>Sheet1!$D$12:$D$15</c:f>
                <c:numCache>
                  <c:formatCode>General</c:formatCode>
                  <c:ptCount val="4"/>
                  <c:pt idx="0">
                    <c:v>37.950000000000003</c:v>
                  </c:pt>
                  <c:pt idx="1">
                    <c:v>51.8</c:v>
                  </c:pt>
                  <c:pt idx="2">
                    <c:v>50.34</c:v>
                  </c:pt>
                  <c:pt idx="3">
                    <c:v>51.8</c:v>
                  </c:pt>
                </c:numCache>
              </c:numRef>
            </c:minus>
            <c:spPr>
              <a:noFill/>
              <a:ln w="9525" cap="flat" cmpd="sng" algn="ctr">
                <a:solidFill>
                  <a:schemeClr val="tx1">
                    <a:lumMod val="65000"/>
                    <a:lumOff val="35000"/>
                  </a:schemeClr>
                </a:solidFill>
                <a:round/>
              </a:ln>
              <a:effectLst/>
            </c:spPr>
          </c:errBars>
          <c:cat>
            <c:strRef>
              <c:f>Sheet1!$C$6:$C$9</c:f>
              <c:strCache>
                <c:ptCount val="4"/>
                <c:pt idx="0">
                  <c:v>TN-AL</c:v>
                </c:pt>
                <c:pt idx="1">
                  <c:v>TN-PF</c:v>
                </c:pt>
                <c:pt idx="2">
                  <c:v>CY-HS</c:v>
                </c:pt>
                <c:pt idx="3">
                  <c:v>CO-HS</c:v>
                </c:pt>
              </c:strCache>
            </c:strRef>
          </c:cat>
          <c:val>
            <c:numRef>
              <c:f>Sheet1!$D$6:$D$9</c:f>
              <c:numCache>
                <c:formatCode>General</c:formatCode>
                <c:ptCount val="4"/>
                <c:pt idx="0">
                  <c:v>1856.6</c:v>
                </c:pt>
                <c:pt idx="1">
                  <c:v>1724.32</c:v>
                </c:pt>
                <c:pt idx="2">
                  <c:v>1701.6</c:v>
                </c:pt>
                <c:pt idx="3">
                  <c:v>1698</c:v>
                </c:pt>
              </c:numCache>
            </c:numRef>
          </c:val>
          <c:extLst>
            <c:ext xmlns:c16="http://schemas.microsoft.com/office/drawing/2014/chart" uri="{C3380CC4-5D6E-409C-BE32-E72D297353CC}">
              <c16:uniqueId val="{00000000-9A93-40C6-8D75-A2AA261043F2}"/>
            </c:ext>
          </c:extLst>
        </c:ser>
        <c:dLbls>
          <c:showLegendKey val="0"/>
          <c:showVal val="0"/>
          <c:showCatName val="0"/>
          <c:showSerName val="0"/>
          <c:showPercent val="0"/>
          <c:showBubbleSize val="0"/>
        </c:dLbls>
        <c:gapWidth val="219"/>
        <c:overlap val="-27"/>
        <c:axId val="491506488"/>
        <c:axId val="491510752"/>
      </c:barChart>
      <c:catAx>
        <c:axId val="4915064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Groups</a:t>
                </a:r>
              </a:p>
            </c:rich>
          </c:tx>
          <c:layout/>
          <c:overlay val="0"/>
          <c:spPr>
            <a:noFill/>
            <a:ln>
              <a:noFill/>
            </a:ln>
            <a:effectLst/>
          </c:spPr>
        </c:title>
        <c:numFmt formatCode="General" sourceLinked="1"/>
        <c:majorTickMark val="out"/>
        <c:minorTickMark val="none"/>
        <c:tickLblPos val="nextTo"/>
        <c:spPr>
          <a:noFill/>
          <a:ln w="12700"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91510752"/>
        <c:crosses val="autoZero"/>
        <c:auto val="1"/>
        <c:lblAlgn val="ctr"/>
        <c:lblOffset val="100"/>
        <c:noMultiLvlLbl val="0"/>
      </c:catAx>
      <c:valAx>
        <c:axId val="4915107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Average</a:t>
                </a:r>
                <a:r>
                  <a:rPr lang="en-US" baseline="0">
                    <a:solidFill>
                      <a:schemeClr val="tx1"/>
                    </a:solidFill>
                  </a:rPr>
                  <a:t> final weight (g)</a:t>
                </a:r>
                <a:endParaRPr lang="en-US">
                  <a:solidFill>
                    <a:schemeClr val="tx1"/>
                  </a:solidFill>
                </a:endParaRPr>
              </a:p>
            </c:rich>
          </c:tx>
          <c:layout>
            <c:manualLayout>
              <c:xMode val="edge"/>
              <c:yMode val="edge"/>
              <c:x val="1.3888888888888888E-2"/>
              <c:y val="0.24652012248468941"/>
            </c:manualLayout>
          </c:layout>
          <c:overlay val="0"/>
          <c:spPr>
            <a:noFill/>
            <a:ln>
              <a:noFill/>
            </a:ln>
            <a:effectLst/>
          </c:spPr>
        </c:title>
        <c:numFmt formatCode="General" sourceLinked="1"/>
        <c:majorTickMark val="out"/>
        <c:minorTickMark val="out"/>
        <c:tickLblPos val="nextTo"/>
        <c:spPr>
          <a:noFill/>
          <a:ln w="12700">
            <a:solidFill>
              <a:sysClr val="windowText" lastClr="000000"/>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91506488"/>
        <c:crosses val="autoZero"/>
        <c:crossBetween val="between"/>
        <c:minorUnit val="5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ysClr val="windowText" lastClr="000000"/>
            </a:solidFill>
            <a:ln>
              <a:noFill/>
            </a:ln>
            <a:effectLst/>
          </c:spPr>
          <c:invertIfNegative val="0"/>
          <c:errBars>
            <c:errBarType val="plus"/>
            <c:errValType val="cust"/>
            <c:noEndCap val="0"/>
            <c:plus>
              <c:numRef>
                <c:f>Sheet1!$D$12:$D$15</c:f>
                <c:numCache>
                  <c:formatCode>General</c:formatCode>
                  <c:ptCount val="4"/>
                  <c:pt idx="0">
                    <c:v>44.57</c:v>
                  </c:pt>
                  <c:pt idx="1">
                    <c:v>34.270000000000003</c:v>
                  </c:pt>
                  <c:pt idx="2">
                    <c:v>34.14</c:v>
                  </c:pt>
                  <c:pt idx="3">
                    <c:v>33.51</c:v>
                  </c:pt>
                </c:numCache>
              </c:numRef>
            </c:plus>
            <c:minus>
              <c:numRef>
                <c:f>Sheet1!$D$12:$D$15</c:f>
                <c:numCache>
                  <c:formatCode>General</c:formatCode>
                  <c:ptCount val="4"/>
                  <c:pt idx="0">
                    <c:v>44.57</c:v>
                  </c:pt>
                  <c:pt idx="1">
                    <c:v>34.270000000000003</c:v>
                  </c:pt>
                  <c:pt idx="2">
                    <c:v>34.14</c:v>
                  </c:pt>
                  <c:pt idx="3">
                    <c:v>33.51</c:v>
                  </c:pt>
                </c:numCache>
              </c:numRef>
            </c:minus>
            <c:spPr>
              <a:noFill/>
              <a:ln w="9525" cap="flat" cmpd="sng" algn="ctr">
                <a:solidFill>
                  <a:schemeClr val="tx1">
                    <a:lumMod val="65000"/>
                    <a:lumOff val="35000"/>
                  </a:schemeClr>
                </a:solidFill>
                <a:round/>
              </a:ln>
              <a:effectLst/>
            </c:spPr>
          </c:errBars>
          <c:cat>
            <c:strRef>
              <c:f>Sheet1!$C$6:$C$9</c:f>
              <c:strCache>
                <c:ptCount val="4"/>
                <c:pt idx="0">
                  <c:v>TN-AL</c:v>
                </c:pt>
                <c:pt idx="1">
                  <c:v>TN-PF</c:v>
                </c:pt>
                <c:pt idx="2">
                  <c:v>CY-HS</c:v>
                </c:pt>
                <c:pt idx="3">
                  <c:v>CO-HS</c:v>
                </c:pt>
              </c:strCache>
            </c:strRef>
          </c:cat>
          <c:val>
            <c:numRef>
              <c:f>Sheet1!$D$6:$D$9</c:f>
              <c:numCache>
                <c:formatCode>General</c:formatCode>
                <c:ptCount val="4"/>
                <c:pt idx="0">
                  <c:v>1239.73</c:v>
                </c:pt>
                <c:pt idx="1">
                  <c:v>1117.31</c:v>
                </c:pt>
                <c:pt idx="2">
                  <c:v>1125.97</c:v>
                </c:pt>
                <c:pt idx="3">
                  <c:v>1081.49</c:v>
                </c:pt>
              </c:numCache>
            </c:numRef>
          </c:val>
          <c:extLst>
            <c:ext xmlns:c16="http://schemas.microsoft.com/office/drawing/2014/chart" uri="{C3380CC4-5D6E-409C-BE32-E72D297353CC}">
              <c16:uniqueId val="{00000000-E5A2-403D-8D28-71E65BC805A5}"/>
            </c:ext>
          </c:extLst>
        </c:ser>
        <c:dLbls>
          <c:showLegendKey val="0"/>
          <c:showVal val="0"/>
          <c:showCatName val="0"/>
          <c:showSerName val="0"/>
          <c:showPercent val="0"/>
          <c:showBubbleSize val="0"/>
        </c:dLbls>
        <c:gapWidth val="219"/>
        <c:overlap val="-27"/>
        <c:axId val="587627528"/>
        <c:axId val="587629168"/>
      </c:barChart>
      <c:catAx>
        <c:axId val="587627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Groups</a:t>
                </a:r>
              </a:p>
            </c:rich>
          </c:tx>
          <c:layout/>
          <c:overlay val="0"/>
          <c:spPr>
            <a:noFill/>
            <a:ln>
              <a:noFill/>
            </a:ln>
            <a:effectLst/>
          </c:spPr>
        </c:title>
        <c:numFmt formatCode="General" sourceLinked="1"/>
        <c:majorTickMark val="out"/>
        <c:minorTickMark val="none"/>
        <c:tickLblPos val="nextTo"/>
        <c:spPr>
          <a:noFill/>
          <a:ln w="12700"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crossAx val="587629168"/>
        <c:crosses val="autoZero"/>
        <c:auto val="1"/>
        <c:lblAlgn val="ctr"/>
        <c:lblOffset val="100"/>
        <c:noMultiLvlLbl val="0"/>
      </c:catAx>
      <c:valAx>
        <c:axId val="5876291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Average</a:t>
                </a:r>
                <a:r>
                  <a:rPr lang="en-US" baseline="0">
                    <a:solidFill>
                      <a:schemeClr val="tx1"/>
                    </a:solidFill>
                  </a:rPr>
                  <a:t> weight gain (g)</a:t>
                </a:r>
                <a:endParaRPr lang="en-US">
                  <a:solidFill>
                    <a:schemeClr val="tx1"/>
                  </a:solidFill>
                </a:endParaRPr>
              </a:p>
            </c:rich>
          </c:tx>
          <c:layout>
            <c:manualLayout>
              <c:xMode val="edge"/>
              <c:yMode val="edge"/>
              <c:x val="1.3888888888888888E-2"/>
              <c:y val="0.18760790317876935"/>
            </c:manualLayout>
          </c:layout>
          <c:overlay val="0"/>
          <c:spPr>
            <a:noFill/>
            <a:ln>
              <a:noFill/>
            </a:ln>
            <a:effectLst/>
          </c:spPr>
        </c:title>
        <c:numFmt formatCode="General" sourceLinked="1"/>
        <c:majorTickMark val="out"/>
        <c:minorTickMark val="out"/>
        <c:tickLblPos val="nextTo"/>
        <c:spPr>
          <a:noFill/>
          <a:ln w="12700">
            <a:solidFill>
              <a:sysClr val="windowText" lastClr="000000"/>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87627528"/>
        <c:crosses val="autoZero"/>
        <c:crossBetween val="between"/>
        <c:minorUnit val="5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solidFill>
                <a:schemeClr val="bg1"/>
              </a:solidFill>
            </a:ln>
            <a:effectLst/>
          </c:spPr>
          <c:invertIfNegative val="0"/>
          <c:errBars>
            <c:errBarType val="plus"/>
            <c:errValType val="cust"/>
            <c:noEndCap val="0"/>
            <c:plus>
              <c:numRef>
                <c:f>Sheet1!$D$12:$D$15</c:f>
                <c:numCache>
                  <c:formatCode>General</c:formatCode>
                  <c:ptCount val="4"/>
                  <c:pt idx="0">
                    <c:v>42.94</c:v>
                  </c:pt>
                  <c:pt idx="1">
                    <c:v>59.13</c:v>
                  </c:pt>
                  <c:pt idx="2">
                    <c:v>56.69</c:v>
                  </c:pt>
                  <c:pt idx="3">
                    <c:v>58.23</c:v>
                  </c:pt>
                </c:numCache>
              </c:numRef>
            </c:plus>
            <c:minus>
              <c:numRef>
                <c:f>Sheet1!$D$12:$D$15</c:f>
                <c:numCache>
                  <c:formatCode>General</c:formatCode>
                  <c:ptCount val="4"/>
                  <c:pt idx="0">
                    <c:v>42.94</c:v>
                  </c:pt>
                  <c:pt idx="1">
                    <c:v>59.13</c:v>
                  </c:pt>
                  <c:pt idx="2">
                    <c:v>56.69</c:v>
                  </c:pt>
                  <c:pt idx="3">
                    <c:v>58.23</c:v>
                  </c:pt>
                </c:numCache>
              </c:numRef>
            </c:minus>
            <c:spPr>
              <a:noFill/>
              <a:ln w="9525" cap="flat" cmpd="sng" algn="ctr">
                <a:solidFill>
                  <a:schemeClr val="tx1">
                    <a:lumMod val="65000"/>
                    <a:lumOff val="35000"/>
                  </a:schemeClr>
                </a:solidFill>
                <a:round/>
              </a:ln>
              <a:effectLst/>
            </c:spPr>
          </c:errBars>
          <c:cat>
            <c:strRef>
              <c:f>Sheet1!$C$6:$C$9</c:f>
              <c:strCache>
                <c:ptCount val="4"/>
                <c:pt idx="0">
                  <c:v>TN-AL</c:v>
                </c:pt>
                <c:pt idx="1">
                  <c:v>TN-PF</c:v>
                </c:pt>
                <c:pt idx="2">
                  <c:v>CY-HS</c:v>
                </c:pt>
                <c:pt idx="3">
                  <c:v>CO-HS</c:v>
                </c:pt>
              </c:strCache>
            </c:strRef>
          </c:cat>
          <c:val>
            <c:numRef>
              <c:f>Sheet1!$D$6:$D$9</c:f>
              <c:numCache>
                <c:formatCode>General</c:formatCode>
                <c:ptCount val="4"/>
                <c:pt idx="0">
                  <c:v>2259.7800000000002</c:v>
                </c:pt>
                <c:pt idx="1">
                  <c:v>2101.6999999999998</c:v>
                </c:pt>
                <c:pt idx="2">
                  <c:v>1996.8</c:v>
                </c:pt>
                <c:pt idx="3">
                  <c:v>2104.4</c:v>
                </c:pt>
              </c:numCache>
            </c:numRef>
          </c:val>
          <c:extLst>
            <c:ext xmlns:c16="http://schemas.microsoft.com/office/drawing/2014/chart" uri="{C3380CC4-5D6E-409C-BE32-E72D297353CC}">
              <c16:uniqueId val="{00000000-5FCB-4307-A7A4-9B368404E629}"/>
            </c:ext>
          </c:extLst>
        </c:ser>
        <c:dLbls>
          <c:showLegendKey val="0"/>
          <c:showVal val="0"/>
          <c:showCatName val="0"/>
          <c:showSerName val="0"/>
          <c:showPercent val="0"/>
          <c:showBubbleSize val="0"/>
        </c:dLbls>
        <c:gapWidth val="219"/>
        <c:overlap val="-27"/>
        <c:axId val="599821256"/>
        <c:axId val="599822568"/>
      </c:barChart>
      <c:catAx>
        <c:axId val="599821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chemeClr val="tx1"/>
                    </a:solidFill>
                  </a:rPr>
                  <a:t>Groups</a:t>
                </a:r>
              </a:p>
            </c:rich>
          </c:tx>
          <c:layout/>
          <c:overlay val="0"/>
          <c:spPr>
            <a:noFill/>
            <a:ln>
              <a:noFill/>
            </a:ln>
            <a:effectLst/>
          </c:spPr>
        </c:title>
        <c:numFmt formatCode="General" sourceLinked="1"/>
        <c:majorTickMark val="out"/>
        <c:minorTickMark val="none"/>
        <c:tickLblPos val="nextTo"/>
        <c:spPr>
          <a:solidFill>
            <a:sysClr val="window" lastClr="FFFFFF"/>
          </a:solidFill>
          <a:ln w="12700"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ln>
                  <a:noFill/>
                </a:ln>
                <a:noFill/>
                <a:latin typeface="+mn-lt"/>
                <a:ea typeface="+mn-ea"/>
                <a:cs typeface="+mn-cs"/>
              </a:defRPr>
            </a:pPr>
            <a:endParaRPr lang="en-US"/>
          </a:p>
        </c:txPr>
        <c:crossAx val="599822568"/>
        <c:crosses val="autoZero"/>
        <c:auto val="1"/>
        <c:lblAlgn val="ctr"/>
        <c:lblOffset val="100"/>
        <c:noMultiLvlLbl val="0"/>
      </c:catAx>
      <c:valAx>
        <c:axId val="5998225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Average</a:t>
                </a:r>
                <a:r>
                  <a:rPr lang="en-US" baseline="0">
                    <a:solidFill>
                      <a:schemeClr val="tx1"/>
                    </a:solidFill>
                  </a:rPr>
                  <a:t> feed intake (g)</a:t>
                </a:r>
                <a:endParaRPr lang="en-US">
                  <a:solidFill>
                    <a:schemeClr val="tx1"/>
                  </a:solidFill>
                </a:endParaRPr>
              </a:p>
            </c:rich>
          </c:tx>
          <c:layout>
            <c:manualLayout>
              <c:xMode val="edge"/>
              <c:yMode val="edge"/>
              <c:x val="1.3888888888888888E-2"/>
              <c:y val="0.21646216097987753"/>
            </c:manualLayout>
          </c:layout>
          <c:overlay val="0"/>
          <c:spPr>
            <a:noFill/>
            <a:ln>
              <a:noFill/>
            </a:ln>
            <a:effectLst/>
          </c:spPr>
        </c:title>
        <c:numFmt formatCode="General" sourceLinked="1"/>
        <c:majorTickMark val="out"/>
        <c:minorTickMark val="out"/>
        <c:tickLblPos val="nextTo"/>
        <c:spPr>
          <a:noFill/>
          <a:ln w="12700">
            <a:solidFill>
              <a:sysClr val="windowText" lastClr="000000"/>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99821256"/>
        <c:crosses val="autoZero"/>
        <c:crossBetween val="between"/>
        <c:minorUnit val="50"/>
      </c:valAx>
      <c:spPr>
        <a:noFill/>
        <a:ln>
          <a:solidFill>
            <a:schemeClr val="bg1"/>
          </a:solid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noFill/>
            </a:ln>
            <a:effectLst/>
          </c:spPr>
          <c:invertIfNegative val="0"/>
          <c:errBars>
            <c:errBarType val="plus"/>
            <c:errValType val="cust"/>
            <c:noEndCap val="0"/>
            <c:plus>
              <c:numRef>
                <c:f>Sheet1!$J$25:$J$28</c:f>
                <c:numCache>
                  <c:formatCode>General</c:formatCode>
                  <c:ptCount val="4"/>
                  <c:pt idx="0">
                    <c:v>7.0000000000000007E-2</c:v>
                  </c:pt>
                  <c:pt idx="1">
                    <c:v>0.05</c:v>
                  </c:pt>
                  <c:pt idx="2">
                    <c:v>0.05</c:v>
                  </c:pt>
                  <c:pt idx="3">
                    <c:v>7.0000000000000007E-2</c:v>
                  </c:pt>
                </c:numCache>
              </c:numRef>
            </c:plus>
            <c:minus>
              <c:numRef>
                <c:f>Sheet1!$J$25:$J$28</c:f>
                <c:numCache>
                  <c:formatCode>General</c:formatCode>
                  <c:ptCount val="4"/>
                  <c:pt idx="0">
                    <c:v>7.0000000000000007E-2</c:v>
                  </c:pt>
                  <c:pt idx="1">
                    <c:v>0.05</c:v>
                  </c:pt>
                  <c:pt idx="2">
                    <c:v>0.05</c:v>
                  </c:pt>
                  <c:pt idx="3">
                    <c:v>7.0000000000000007E-2</c:v>
                  </c:pt>
                </c:numCache>
              </c:numRef>
            </c:minus>
            <c:spPr>
              <a:noFill/>
              <a:ln w="9525" cap="flat" cmpd="sng" algn="ctr">
                <a:solidFill>
                  <a:schemeClr val="tx1">
                    <a:lumMod val="65000"/>
                    <a:lumOff val="35000"/>
                  </a:schemeClr>
                </a:solidFill>
                <a:round/>
              </a:ln>
              <a:effectLst/>
            </c:spPr>
          </c:errBars>
          <c:cat>
            <c:strRef>
              <c:f>Sheet1!$C$6:$C$9</c:f>
              <c:strCache>
                <c:ptCount val="4"/>
                <c:pt idx="0">
                  <c:v>TN-AL</c:v>
                </c:pt>
                <c:pt idx="1">
                  <c:v>TN-PF</c:v>
                </c:pt>
                <c:pt idx="2">
                  <c:v>CY-HS</c:v>
                </c:pt>
                <c:pt idx="3">
                  <c:v>CO-HS</c:v>
                </c:pt>
              </c:strCache>
            </c:strRef>
          </c:cat>
          <c:val>
            <c:numRef>
              <c:f>Sheet1!$J$19:$J$22</c:f>
              <c:numCache>
                <c:formatCode>General</c:formatCode>
                <c:ptCount val="4"/>
                <c:pt idx="0">
                  <c:v>1.88</c:v>
                </c:pt>
                <c:pt idx="1">
                  <c:v>2.0299999999999998</c:v>
                </c:pt>
                <c:pt idx="2">
                  <c:v>1.83</c:v>
                </c:pt>
                <c:pt idx="3">
                  <c:v>2.13</c:v>
                </c:pt>
              </c:numCache>
            </c:numRef>
          </c:val>
          <c:extLst>
            <c:ext xmlns:c16="http://schemas.microsoft.com/office/drawing/2014/chart" uri="{C3380CC4-5D6E-409C-BE32-E72D297353CC}">
              <c16:uniqueId val="{00000000-625A-489D-AF39-58AAD98CF365}"/>
            </c:ext>
          </c:extLst>
        </c:ser>
        <c:dLbls>
          <c:showLegendKey val="0"/>
          <c:showVal val="0"/>
          <c:showCatName val="0"/>
          <c:showSerName val="0"/>
          <c:showPercent val="0"/>
          <c:showBubbleSize val="0"/>
        </c:dLbls>
        <c:gapWidth val="219"/>
        <c:overlap val="-27"/>
        <c:axId val="591056696"/>
        <c:axId val="591055384"/>
      </c:barChart>
      <c:catAx>
        <c:axId val="591056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Groups</a:t>
                </a:r>
              </a:p>
            </c:rich>
          </c:tx>
          <c:layout/>
          <c:overlay val="0"/>
          <c:spPr>
            <a:noFill/>
            <a:ln>
              <a:noFill/>
            </a:ln>
            <a:effectLst/>
          </c:spPr>
        </c:title>
        <c:numFmt formatCode="General" sourceLinked="1"/>
        <c:majorTickMark val="out"/>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91055384"/>
        <c:crosses val="autoZero"/>
        <c:auto val="1"/>
        <c:lblAlgn val="ctr"/>
        <c:lblOffset val="100"/>
        <c:noMultiLvlLbl val="0"/>
      </c:catAx>
      <c:valAx>
        <c:axId val="59105538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95000"/>
                        <a:lumOff val="5000"/>
                      </a:schemeClr>
                    </a:solidFill>
                    <a:latin typeface="+mn-lt"/>
                    <a:ea typeface="+mn-ea"/>
                    <a:cs typeface="+mn-cs"/>
                  </a:defRPr>
                </a:pPr>
                <a:r>
                  <a:rPr lang="en-US">
                    <a:solidFill>
                      <a:schemeClr val="tx1">
                        <a:lumMod val="95000"/>
                        <a:lumOff val="5000"/>
                      </a:schemeClr>
                    </a:solidFill>
                  </a:rPr>
                  <a:t>Average</a:t>
                </a:r>
                <a:r>
                  <a:rPr lang="en-US" baseline="0">
                    <a:solidFill>
                      <a:schemeClr val="tx1">
                        <a:lumMod val="95000"/>
                        <a:lumOff val="5000"/>
                      </a:schemeClr>
                    </a:solidFill>
                  </a:rPr>
                  <a:t> feed conversion</a:t>
                </a:r>
              </a:p>
              <a:p>
                <a:pPr>
                  <a:defRPr sz="1000" b="0" i="0" u="none" strike="noStrike" kern="1200" baseline="0">
                    <a:solidFill>
                      <a:schemeClr val="tx1">
                        <a:lumMod val="95000"/>
                        <a:lumOff val="5000"/>
                      </a:schemeClr>
                    </a:solidFill>
                    <a:latin typeface="+mn-lt"/>
                    <a:ea typeface="+mn-ea"/>
                    <a:cs typeface="+mn-cs"/>
                  </a:defRPr>
                </a:pPr>
                <a:r>
                  <a:rPr lang="en-US" baseline="0">
                    <a:solidFill>
                      <a:schemeClr val="tx1">
                        <a:lumMod val="95000"/>
                        <a:lumOff val="5000"/>
                      </a:schemeClr>
                    </a:solidFill>
                  </a:rPr>
                  <a:t>ratio </a:t>
                </a:r>
                <a:endParaRPr lang="en-US">
                  <a:solidFill>
                    <a:schemeClr val="tx1">
                      <a:lumMod val="95000"/>
                      <a:lumOff val="5000"/>
                    </a:schemeClr>
                  </a:solidFill>
                </a:endParaRPr>
              </a:p>
            </c:rich>
          </c:tx>
          <c:layout>
            <c:manualLayout>
              <c:xMode val="edge"/>
              <c:yMode val="edge"/>
              <c:x val="1.1111111111111112E-2"/>
              <c:y val="0.24586030912802567"/>
            </c:manualLayout>
          </c:layout>
          <c:overlay val="0"/>
          <c:spPr>
            <a:noFill/>
            <a:ln>
              <a:noFill/>
            </a:ln>
            <a:effectLst/>
          </c:spPr>
        </c:title>
        <c:numFmt formatCode="General" sourceLinked="1"/>
        <c:majorTickMark val="out"/>
        <c:minorTickMark val="out"/>
        <c:tickLblPos val="nextTo"/>
        <c:spPr>
          <a:noFill/>
          <a:ln w="12700">
            <a:solidFill>
              <a:sysClr val="windowText" lastClr="000000"/>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91056696"/>
        <c:crosses val="autoZero"/>
        <c:crossBetween val="between"/>
        <c:minorUnit val="0.5"/>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noFill/>
            </a:ln>
            <a:effectLst/>
          </c:spPr>
          <c:invertIfNegative val="0"/>
          <c:errBars>
            <c:errBarType val="plus"/>
            <c:errValType val="cust"/>
            <c:noEndCap val="0"/>
            <c:plus>
              <c:numRef>
                <c:f>Sheet1!$D$12:$D$15</c:f>
                <c:numCache>
                  <c:formatCode>General</c:formatCode>
                  <c:ptCount val="4"/>
                  <c:pt idx="0">
                    <c:v>0.27</c:v>
                  </c:pt>
                  <c:pt idx="1">
                    <c:v>0.56000000000000005</c:v>
                  </c:pt>
                  <c:pt idx="2">
                    <c:v>0.57999999999999996</c:v>
                  </c:pt>
                  <c:pt idx="3">
                    <c:v>1.98</c:v>
                  </c:pt>
                </c:numCache>
              </c:numRef>
            </c:plus>
            <c:minus>
              <c:numRef>
                <c:f>Sheet1!$D$12:$D$15</c:f>
                <c:numCache>
                  <c:formatCode>General</c:formatCode>
                  <c:ptCount val="4"/>
                  <c:pt idx="0">
                    <c:v>0.27</c:v>
                  </c:pt>
                  <c:pt idx="1">
                    <c:v>0.56000000000000005</c:v>
                  </c:pt>
                  <c:pt idx="2">
                    <c:v>0.57999999999999996</c:v>
                  </c:pt>
                  <c:pt idx="3">
                    <c:v>1.98</c:v>
                  </c:pt>
                </c:numCache>
              </c:numRef>
            </c:minus>
            <c:spPr>
              <a:noFill/>
              <a:ln w="9525" cap="flat" cmpd="sng" algn="ctr">
                <a:solidFill>
                  <a:schemeClr val="tx1">
                    <a:lumMod val="65000"/>
                    <a:lumOff val="35000"/>
                  </a:schemeClr>
                </a:solidFill>
                <a:round/>
              </a:ln>
              <a:effectLst/>
            </c:spPr>
          </c:errBars>
          <c:cat>
            <c:strRef>
              <c:f>Sheet1!$C$6:$C$9</c:f>
              <c:strCache>
                <c:ptCount val="4"/>
                <c:pt idx="0">
                  <c:v>TN-AL</c:v>
                </c:pt>
                <c:pt idx="1">
                  <c:v>TN-PF</c:v>
                </c:pt>
                <c:pt idx="2">
                  <c:v>CY-HS</c:v>
                </c:pt>
                <c:pt idx="3">
                  <c:v>CO-HS</c:v>
                </c:pt>
              </c:strCache>
            </c:strRef>
          </c:cat>
          <c:val>
            <c:numRef>
              <c:f>Sheet1!$D$6:$D$9</c:f>
              <c:numCache>
                <c:formatCode>General</c:formatCode>
                <c:ptCount val="4"/>
                <c:pt idx="0">
                  <c:v>77.930000000000007</c:v>
                </c:pt>
                <c:pt idx="1">
                  <c:v>76.900000000000006</c:v>
                </c:pt>
                <c:pt idx="2">
                  <c:v>86.43</c:v>
                </c:pt>
                <c:pt idx="3">
                  <c:v>66.099999999999994</c:v>
                </c:pt>
              </c:numCache>
            </c:numRef>
          </c:val>
          <c:extLst>
            <c:ext xmlns:c16="http://schemas.microsoft.com/office/drawing/2014/chart" uri="{C3380CC4-5D6E-409C-BE32-E72D297353CC}">
              <c16:uniqueId val="{00000000-E7F9-436E-B545-89DFCC84DD52}"/>
            </c:ext>
          </c:extLst>
        </c:ser>
        <c:dLbls>
          <c:showLegendKey val="0"/>
          <c:showVal val="0"/>
          <c:showCatName val="0"/>
          <c:showSerName val="0"/>
          <c:showPercent val="0"/>
          <c:showBubbleSize val="0"/>
        </c:dLbls>
        <c:gapWidth val="219"/>
        <c:overlap val="-27"/>
        <c:axId val="683849888"/>
        <c:axId val="683822008"/>
      </c:barChart>
      <c:catAx>
        <c:axId val="683849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95000"/>
                        <a:lumOff val="5000"/>
                      </a:schemeClr>
                    </a:solidFill>
                    <a:latin typeface="+mn-lt"/>
                    <a:ea typeface="+mn-ea"/>
                    <a:cs typeface="+mn-cs"/>
                  </a:defRPr>
                </a:pPr>
                <a:r>
                  <a:rPr lang="en-US">
                    <a:solidFill>
                      <a:schemeClr val="tx1">
                        <a:lumMod val="95000"/>
                        <a:lumOff val="5000"/>
                      </a:schemeClr>
                    </a:solidFill>
                  </a:rPr>
                  <a:t>Groups</a:t>
                </a:r>
              </a:p>
            </c:rich>
          </c:tx>
          <c:layout/>
          <c:overlay val="0"/>
          <c:spPr>
            <a:noFill/>
            <a:ln>
              <a:noFill/>
            </a:ln>
            <a:effectLst/>
          </c:spPr>
        </c:title>
        <c:numFmt formatCode="General" sourceLinked="1"/>
        <c:majorTickMark val="out"/>
        <c:minorTickMark val="none"/>
        <c:tickLblPos val="nextTo"/>
        <c:spPr>
          <a:noFill/>
          <a:ln w="12700"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83822008"/>
        <c:crosses val="autoZero"/>
        <c:auto val="1"/>
        <c:lblAlgn val="ctr"/>
        <c:lblOffset val="100"/>
        <c:noMultiLvlLbl val="0"/>
      </c:catAx>
      <c:valAx>
        <c:axId val="6838220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average</a:t>
                </a:r>
                <a:r>
                  <a:rPr lang="en-US" baseline="0">
                    <a:solidFill>
                      <a:schemeClr val="tx1"/>
                    </a:solidFill>
                  </a:rPr>
                  <a:t> crude protein</a:t>
                </a:r>
              </a:p>
              <a:p>
                <a:pPr>
                  <a:defRPr sz="1000" b="0" i="0" u="none" strike="noStrike" kern="1200" baseline="0">
                    <a:solidFill>
                      <a:schemeClr val="tx1"/>
                    </a:solidFill>
                    <a:latin typeface="+mn-lt"/>
                    <a:ea typeface="+mn-ea"/>
                    <a:cs typeface="+mn-cs"/>
                  </a:defRPr>
                </a:pPr>
                <a:r>
                  <a:rPr lang="en-US">
                    <a:solidFill>
                      <a:schemeClr val="tx1"/>
                    </a:solidFill>
                  </a:rPr>
                  <a:t>digestibility</a:t>
                </a:r>
                <a:r>
                  <a:rPr lang="en-US" baseline="0">
                    <a:solidFill>
                      <a:schemeClr val="tx1"/>
                    </a:solidFill>
                  </a:rPr>
                  <a:t> (%)</a:t>
                </a:r>
                <a:endParaRPr lang="en-US">
                  <a:solidFill>
                    <a:schemeClr val="tx1"/>
                  </a:solidFill>
                </a:endParaRPr>
              </a:p>
            </c:rich>
          </c:tx>
          <c:layout/>
          <c:overlay val="0"/>
          <c:spPr>
            <a:noFill/>
            <a:ln>
              <a:noFill/>
            </a:ln>
            <a:effectLst/>
          </c:spPr>
        </c:title>
        <c:numFmt formatCode="General" sourceLinked="1"/>
        <c:majorTickMark val="out"/>
        <c:minorTickMark val="out"/>
        <c:tickLblPos val="nextTo"/>
        <c:spPr>
          <a:noFill/>
          <a:ln w="12700">
            <a:solidFill>
              <a:sysClr val="windowText" lastClr="000000"/>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83849888"/>
        <c:crosses val="autoZero"/>
        <c:crossBetween val="between"/>
        <c:minorUnit val="1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solidFill>
                <a:schemeClr val="tx1"/>
              </a:solidFill>
            </a:ln>
            <a:effectLst/>
          </c:spPr>
          <c:invertIfNegative val="0"/>
          <c:errBars>
            <c:errBarType val="plus"/>
            <c:errValType val="cust"/>
            <c:noEndCap val="0"/>
            <c:plus>
              <c:numRef>
                <c:f>Sheet1!$D$12:$D$15</c:f>
                <c:numCache>
                  <c:formatCode>General</c:formatCode>
                  <c:ptCount val="4"/>
                  <c:pt idx="0">
                    <c:v>1.98</c:v>
                  </c:pt>
                  <c:pt idx="1">
                    <c:v>2.0499999999999998</c:v>
                  </c:pt>
                  <c:pt idx="2">
                    <c:v>2.79</c:v>
                  </c:pt>
                  <c:pt idx="3">
                    <c:v>2.14</c:v>
                  </c:pt>
                </c:numCache>
              </c:numRef>
            </c:plus>
            <c:minus>
              <c:numRef>
                <c:f>Sheet1!$D$12:$D$15</c:f>
                <c:numCache>
                  <c:formatCode>General</c:formatCode>
                  <c:ptCount val="4"/>
                  <c:pt idx="0">
                    <c:v>1.98</c:v>
                  </c:pt>
                  <c:pt idx="1">
                    <c:v>2.0499999999999998</c:v>
                  </c:pt>
                  <c:pt idx="2">
                    <c:v>2.79</c:v>
                  </c:pt>
                  <c:pt idx="3">
                    <c:v>2.14</c:v>
                  </c:pt>
                </c:numCache>
              </c:numRef>
            </c:minus>
            <c:spPr>
              <a:noFill/>
              <a:ln w="9525" cap="flat" cmpd="sng" algn="ctr">
                <a:solidFill>
                  <a:schemeClr val="tx1">
                    <a:lumMod val="65000"/>
                    <a:lumOff val="35000"/>
                  </a:schemeClr>
                </a:solidFill>
                <a:round/>
              </a:ln>
              <a:effectLst/>
            </c:spPr>
          </c:errBars>
          <c:cat>
            <c:strRef>
              <c:f>Sheet1!$C$6:$C$9</c:f>
              <c:strCache>
                <c:ptCount val="4"/>
                <c:pt idx="0">
                  <c:v>TN-AL</c:v>
                </c:pt>
                <c:pt idx="1">
                  <c:v>TN-PF</c:v>
                </c:pt>
                <c:pt idx="2">
                  <c:v>CY-HS</c:v>
                </c:pt>
                <c:pt idx="3">
                  <c:v>CO-HS</c:v>
                </c:pt>
              </c:strCache>
            </c:strRef>
          </c:cat>
          <c:val>
            <c:numRef>
              <c:f>Sheet1!$D$6:$D$9</c:f>
              <c:numCache>
                <c:formatCode>General</c:formatCode>
                <c:ptCount val="4"/>
                <c:pt idx="0">
                  <c:v>76.77</c:v>
                </c:pt>
                <c:pt idx="1">
                  <c:v>73.53</c:v>
                </c:pt>
                <c:pt idx="2">
                  <c:v>85.24</c:v>
                </c:pt>
                <c:pt idx="3">
                  <c:v>63.83</c:v>
                </c:pt>
              </c:numCache>
            </c:numRef>
          </c:val>
          <c:extLst>
            <c:ext xmlns:c16="http://schemas.microsoft.com/office/drawing/2014/chart" uri="{C3380CC4-5D6E-409C-BE32-E72D297353CC}">
              <c16:uniqueId val="{00000000-DCA2-4EC2-A090-EA4B8DC56FEB}"/>
            </c:ext>
          </c:extLst>
        </c:ser>
        <c:dLbls>
          <c:showLegendKey val="0"/>
          <c:showVal val="0"/>
          <c:showCatName val="0"/>
          <c:showSerName val="0"/>
          <c:showPercent val="0"/>
          <c:showBubbleSize val="0"/>
        </c:dLbls>
        <c:gapWidth val="219"/>
        <c:overlap val="-27"/>
        <c:axId val="593739000"/>
        <c:axId val="593733424"/>
      </c:barChart>
      <c:catAx>
        <c:axId val="593739000"/>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b="1">
                    <a:solidFill>
                      <a:sysClr val="windowText" lastClr="000000"/>
                    </a:solidFill>
                  </a:rPr>
                  <a:t>Groups</a:t>
                </a:r>
              </a:p>
            </c:rich>
          </c:tx>
          <c:layout>
            <c:manualLayout>
              <c:xMode val="edge"/>
              <c:yMode val="edge"/>
              <c:x val="0.52145713035870511"/>
              <c:y val="0.87868037328667248"/>
            </c:manualLayout>
          </c:layout>
          <c:overlay val="0"/>
          <c:spPr>
            <a:noFill/>
            <a:ln>
              <a:noFill/>
            </a:ln>
            <a:effectLst/>
          </c:spPr>
        </c:title>
        <c:numFmt formatCode="General" sourceLinked="1"/>
        <c:majorTickMark val="out"/>
        <c:minorTickMark val="none"/>
        <c:tickLblPos val="nextTo"/>
        <c:spPr>
          <a:noFill/>
          <a:ln w="12700"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593733424"/>
        <c:crosses val="autoZero"/>
        <c:auto val="1"/>
        <c:lblAlgn val="ctr"/>
        <c:lblOffset val="100"/>
        <c:noMultiLvlLbl val="0"/>
      </c:catAx>
      <c:valAx>
        <c:axId val="5937334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ysClr val="windowText" lastClr="000000"/>
                    </a:solidFill>
                  </a:rPr>
                  <a:t>Average</a:t>
                </a:r>
                <a:r>
                  <a:rPr lang="en-US" b="1" baseline="0">
                    <a:solidFill>
                      <a:sysClr val="windowText" lastClr="000000"/>
                    </a:solidFill>
                  </a:rPr>
                  <a:t> crude fat</a:t>
                </a:r>
              </a:p>
              <a:p>
                <a:pPr>
                  <a:defRPr sz="1000" b="0" i="0" u="none" strike="noStrike" kern="1200" baseline="0">
                    <a:solidFill>
                      <a:schemeClr val="tx1">
                        <a:lumMod val="65000"/>
                        <a:lumOff val="35000"/>
                      </a:schemeClr>
                    </a:solidFill>
                    <a:latin typeface="+mn-lt"/>
                    <a:ea typeface="+mn-ea"/>
                    <a:cs typeface="+mn-cs"/>
                  </a:defRPr>
                </a:pPr>
                <a:r>
                  <a:rPr lang="en-US" b="1" baseline="0">
                    <a:solidFill>
                      <a:sysClr val="windowText" lastClr="000000"/>
                    </a:solidFill>
                  </a:rPr>
                  <a:t>digestibility (%) </a:t>
                </a:r>
                <a:endParaRPr lang="en-US" b="1">
                  <a:solidFill>
                    <a:sysClr val="windowText" lastClr="000000"/>
                  </a:solidFill>
                </a:endParaRPr>
              </a:p>
            </c:rich>
          </c:tx>
          <c:layout/>
          <c:overlay val="0"/>
          <c:spPr>
            <a:noFill/>
            <a:ln>
              <a:noFill/>
            </a:ln>
            <a:effectLst/>
          </c:spPr>
        </c:title>
        <c:numFmt formatCode="General" sourceLinked="1"/>
        <c:majorTickMark val="out"/>
        <c:minorTickMark val="out"/>
        <c:tickLblPos val="nextTo"/>
        <c:spPr>
          <a:noFill/>
          <a:ln w="12700">
            <a:solidFill>
              <a:sysClr val="windowText" lastClr="00000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739000"/>
        <c:crosses val="autoZero"/>
        <c:crossBetween val="between"/>
        <c:minorUnit val="1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solidFill>
                <a:schemeClr val="tx1"/>
              </a:solidFill>
            </a:ln>
            <a:effectLst/>
          </c:spPr>
          <c:invertIfNegative val="0"/>
          <c:errBars>
            <c:errBarType val="plus"/>
            <c:errValType val="cust"/>
            <c:noEndCap val="0"/>
            <c:plus>
              <c:numRef>
                <c:f>Sheet1!$P$12:$P$15</c:f>
                <c:numCache>
                  <c:formatCode>General</c:formatCode>
                  <c:ptCount val="4"/>
                  <c:pt idx="0">
                    <c:v>1.78</c:v>
                  </c:pt>
                  <c:pt idx="1">
                    <c:v>1.34</c:v>
                  </c:pt>
                  <c:pt idx="2">
                    <c:v>2.54</c:v>
                  </c:pt>
                  <c:pt idx="3">
                    <c:v>1.96</c:v>
                  </c:pt>
                </c:numCache>
              </c:numRef>
            </c:plus>
            <c:minus>
              <c:numRef>
                <c:f>Sheet1!$P$12:$P$15</c:f>
                <c:numCache>
                  <c:formatCode>General</c:formatCode>
                  <c:ptCount val="4"/>
                  <c:pt idx="0">
                    <c:v>1.78</c:v>
                  </c:pt>
                  <c:pt idx="1">
                    <c:v>1.34</c:v>
                  </c:pt>
                  <c:pt idx="2">
                    <c:v>2.54</c:v>
                  </c:pt>
                  <c:pt idx="3">
                    <c:v>1.96</c:v>
                  </c:pt>
                </c:numCache>
              </c:numRef>
            </c:minus>
            <c:spPr>
              <a:noFill/>
              <a:ln w="9525" cap="flat" cmpd="sng" algn="ctr">
                <a:solidFill>
                  <a:schemeClr val="tx1">
                    <a:lumMod val="65000"/>
                    <a:lumOff val="35000"/>
                  </a:schemeClr>
                </a:solidFill>
                <a:round/>
              </a:ln>
              <a:effectLst/>
            </c:spPr>
          </c:errBars>
          <c:cat>
            <c:strRef>
              <c:f>Sheet1!$C$6:$C$9</c:f>
              <c:strCache>
                <c:ptCount val="4"/>
                <c:pt idx="0">
                  <c:v>TN-AL</c:v>
                </c:pt>
                <c:pt idx="1">
                  <c:v>TN-PF</c:v>
                </c:pt>
                <c:pt idx="2">
                  <c:v>CY-HS</c:v>
                </c:pt>
                <c:pt idx="3">
                  <c:v>CO-HS</c:v>
                </c:pt>
              </c:strCache>
            </c:strRef>
          </c:cat>
          <c:val>
            <c:numRef>
              <c:f>Sheet1!$P$6:$P$9</c:f>
              <c:numCache>
                <c:formatCode>General</c:formatCode>
                <c:ptCount val="4"/>
                <c:pt idx="0">
                  <c:v>80.47</c:v>
                </c:pt>
                <c:pt idx="1">
                  <c:v>79.010000000000005</c:v>
                </c:pt>
                <c:pt idx="2">
                  <c:v>87.75</c:v>
                </c:pt>
                <c:pt idx="3">
                  <c:v>71.13</c:v>
                </c:pt>
              </c:numCache>
            </c:numRef>
          </c:val>
          <c:extLst>
            <c:ext xmlns:c16="http://schemas.microsoft.com/office/drawing/2014/chart" uri="{C3380CC4-5D6E-409C-BE32-E72D297353CC}">
              <c16:uniqueId val="{00000000-68CB-4FF6-B4F0-9F04528ABD16}"/>
            </c:ext>
          </c:extLst>
        </c:ser>
        <c:dLbls>
          <c:showLegendKey val="0"/>
          <c:showVal val="0"/>
          <c:showCatName val="0"/>
          <c:showSerName val="0"/>
          <c:showPercent val="0"/>
          <c:showBubbleSize val="0"/>
        </c:dLbls>
        <c:gapWidth val="219"/>
        <c:overlap val="-27"/>
        <c:axId val="683823648"/>
        <c:axId val="683824960"/>
      </c:barChart>
      <c:catAx>
        <c:axId val="6838236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Groups</a:t>
                </a:r>
              </a:p>
            </c:rich>
          </c:tx>
          <c:layout/>
          <c:overlay val="0"/>
          <c:spPr>
            <a:noFill/>
            <a:ln>
              <a:noFill/>
            </a:ln>
            <a:effectLst/>
          </c:spPr>
        </c:title>
        <c:numFmt formatCode="General" sourceLinked="1"/>
        <c:majorTickMark val="out"/>
        <c:minorTickMark val="none"/>
        <c:tickLblPos val="nextTo"/>
        <c:spPr>
          <a:noFill/>
          <a:ln w="12700" cap="flat" cmpd="sng" algn="ctr">
            <a:solidFill>
              <a:sysClr val="windowText" lastClr="000000"/>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83824960"/>
        <c:crosses val="autoZero"/>
        <c:auto val="1"/>
        <c:lblAlgn val="ctr"/>
        <c:lblOffset val="100"/>
        <c:noMultiLvlLbl val="0"/>
      </c:catAx>
      <c:valAx>
        <c:axId val="6838249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Average</a:t>
                </a:r>
                <a:r>
                  <a:rPr lang="en-US" baseline="0">
                    <a:solidFill>
                      <a:schemeClr val="tx1"/>
                    </a:solidFill>
                  </a:rPr>
                  <a:t> gross energy</a:t>
                </a:r>
              </a:p>
              <a:p>
                <a:pPr>
                  <a:defRPr sz="1000" b="0" i="0" u="none" strike="noStrike" kern="1200" baseline="0">
                    <a:solidFill>
                      <a:schemeClr val="tx1"/>
                    </a:solidFill>
                    <a:latin typeface="+mn-lt"/>
                    <a:ea typeface="+mn-ea"/>
                    <a:cs typeface="+mn-cs"/>
                  </a:defRPr>
                </a:pPr>
                <a:r>
                  <a:rPr lang="en-US" baseline="0">
                    <a:solidFill>
                      <a:schemeClr val="tx1"/>
                    </a:solidFill>
                  </a:rPr>
                  <a:t>digestibility (%) </a:t>
                </a:r>
                <a:endParaRPr lang="en-US">
                  <a:solidFill>
                    <a:schemeClr val="tx1"/>
                  </a:solidFill>
                </a:endParaRPr>
              </a:p>
            </c:rich>
          </c:tx>
          <c:layout>
            <c:manualLayout>
              <c:xMode val="edge"/>
              <c:yMode val="edge"/>
              <c:x val="1.3888888888888888E-2"/>
              <c:y val="0.20750364537766114"/>
            </c:manualLayout>
          </c:layout>
          <c:overlay val="0"/>
          <c:spPr>
            <a:noFill/>
            <a:ln>
              <a:noFill/>
            </a:ln>
            <a:effectLst/>
          </c:spPr>
        </c:title>
        <c:numFmt formatCode="General" sourceLinked="1"/>
        <c:majorTickMark val="out"/>
        <c:minorTickMark val="out"/>
        <c:tickLblPos val="nextTo"/>
        <c:spPr>
          <a:noFill/>
          <a:ln w="12700">
            <a:solidFill>
              <a:sysClr val="windowText" lastClr="00000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3823648"/>
        <c:crosses val="autoZero"/>
        <c:crossBetween val="between"/>
        <c:minorUnit val="1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259589-6F19-4F60-B0F1-F3C94CB5E15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9777-5C8E-4E3D-B2C5-F0073F91261D}" type="slidenum">
              <a:rPr lang="en-US" smtClean="0"/>
              <a:t>‹#›</a:t>
            </a:fld>
            <a:endParaRPr lang="en-US"/>
          </a:p>
        </p:txBody>
      </p:sp>
    </p:spTree>
    <p:extLst>
      <p:ext uri="{BB962C8B-B14F-4D97-AF65-F5344CB8AC3E}">
        <p14:creationId xmlns:p14="http://schemas.microsoft.com/office/powerpoint/2010/main" val="3780502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59589-6F19-4F60-B0F1-F3C94CB5E15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9777-5C8E-4E3D-B2C5-F0073F91261D}" type="slidenum">
              <a:rPr lang="en-US" smtClean="0"/>
              <a:t>‹#›</a:t>
            </a:fld>
            <a:endParaRPr lang="en-US"/>
          </a:p>
        </p:txBody>
      </p:sp>
    </p:spTree>
    <p:extLst>
      <p:ext uri="{BB962C8B-B14F-4D97-AF65-F5344CB8AC3E}">
        <p14:creationId xmlns:p14="http://schemas.microsoft.com/office/powerpoint/2010/main" val="415268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59589-6F19-4F60-B0F1-F3C94CB5E15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9777-5C8E-4E3D-B2C5-F0073F91261D}" type="slidenum">
              <a:rPr lang="en-US" smtClean="0"/>
              <a:t>‹#›</a:t>
            </a:fld>
            <a:endParaRPr lang="en-US"/>
          </a:p>
        </p:txBody>
      </p:sp>
    </p:spTree>
    <p:extLst>
      <p:ext uri="{BB962C8B-B14F-4D97-AF65-F5344CB8AC3E}">
        <p14:creationId xmlns:p14="http://schemas.microsoft.com/office/powerpoint/2010/main" val="207853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59589-6F19-4F60-B0F1-F3C94CB5E15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9777-5C8E-4E3D-B2C5-F0073F91261D}" type="slidenum">
              <a:rPr lang="en-US" smtClean="0"/>
              <a:t>‹#›</a:t>
            </a:fld>
            <a:endParaRPr lang="en-US"/>
          </a:p>
        </p:txBody>
      </p:sp>
    </p:spTree>
    <p:extLst>
      <p:ext uri="{BB962C8B-B14F-4D97-AF65-F5344CB8AC3E}">
        <p14:creationId xmlns:p14="http://schemas.microsoft.com/office/powerpoint/2010/main" val="60268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259589-6F19-4F60-B0F1-F3C94CB5E15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9777-5C8E-4E3D-B2C5-F0073F91261D}" type="slidenum">
              <a:rPr lang="en-US" smtClean="0"/>
              <a:t>‹#›</a:t>
            </a:fld>
            <a:endParaRPr lang="en-US"/>
          </a:p>
        </p:txBody>
      </p:sp>
    </p:spTree>
    <p:extLst>
      <p:ext uri="{BB962C8B-B14F-4D97-AF65-F5344CB8AC3E}">
        <p14:creationId xmlns:p14="http://schemas.microsoft.com/office/powerpoint/2010/main" val="3620291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259589-6F19-4F60-B0F1-F3C94CB5E15D}"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9777-5C8E-4E3D-B2C5-F0073F91261D}" type="slidenum">
              <a:rPr lang="en-US" smtClean="0"/>
              <a:t>‹#›</a:t>
            </a:fld>
            <a:endParaRPr lang="en-US"/>
          </a:p>
        </p:txBody>
      </p:sp>
    </p:spTree>
    <p:extLst>
      <p:ext uri="{BB962C8B-B14F-4D97-AF65-F5344CB8AC3E}">
        <p14:creationId xmlns:p14="http://schemas.microsoft.com/office/powerpoint/2010/main" val="214762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259589-6F19-4F60-B0F1-F3C94CB5E15D}"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09777-5C8E-4E3D-B2C5-F0073F91261D}" type="slidenum">
              <a:rPr lang="en-US" smtClean="0"/>
              <a:t>‹#›</a:t>
            </a:fld>
            <a:endParaRPr lang="en-US"/>
          </a:p>
        </p:txBody>
      </p:sp>
    </p:spTree>
    <p:extLst>
      <p:ext uri="{BB962C8B-B14F-4D97-AF65-F5344CB8AC3E}">
        <p14:creationId xmlns:p14="http://schemas.microsoft.com/office/powerpoint/2010/main" val="325899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259589-6F19-4F60-B0F1-F3C94CB5E15D}"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09777-5C8E-4E3D-B2C5-F0073F91261D}" type="slidenum">
              <a:rPr lang="en-US" smtClean="0"/>
              <a:t>‹#›</a:t>
            </a:fld>
            <a:endParaRPr lang="en-US"/>
          </a:p>
        </p:txBody>
      </p:sp>
    </p:spTree>
    <p:extLst>
      <p:ext uri="{BB962C8B-B14F-4D97-AF65-F5344CB8AC3E}">
        <p14:creationId xmlns:p14="http://schemas.microsoft.com/office/powerpoint/2010/main" val="72378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59589-6F19-4F60-B0F1-F3C94CB5E15D}"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09777-5C8E-4E3D-B2C5-F0073F91261D}" type="slidenum">
              <a:rPr lang="en-US" smtClean="0"/>
              <a:t>‹#›</a:t>
            </a:fld>
            <a:endParaRPr lang="en-US"/>
          </a:p>
        </p:txBody>
      </p:sp>
    </p:spTree>
    <p:extLst>
      <p:ext uri="{BB962C8B-B14F-4D97-AF65-F5344CB8AC3E}">
        <p14:creationId xmlns:p14="http://schemas.microsoft.com/office/powerpoint/2010/main" val="358986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259589-6F19-4F60-B0F1-F3C94CB5E15D}"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9777-5C8E-4E3D-B2C5-F0073F91261D}" type="slidenum">
              <a:rPr lang="en-US" smtClean="0"/>
              <a:t>‹#›</a:t>
            </a:fld>
            <a:endParaRPr lang="en-US"/>
          </a:p>
        </p:txBody>
      </p:sp>
    </p:spTree>
    <p:extLst>
      <p:ext uri="{BB962C8B-B14F-4D97-AF65-F5344CB8AC3E}">
        <p14:creationId xmlns:p14="http://schemas.microsoft.com/office/powerpoint/2010/main" val="86269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259589-6F19-4F60-B0F1-F3C94CB5E15D}"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9777-5C8E-4E3D-B2C5-F0073F91261D}" type="slidenum">
              <a:rPr lang="en-US" smtClean="0"/>
              <a:t>‹#›</a:t>
            </a:fld>
            <a:endParaRPr lang="en-US"/>
          </a:p>
        </p:txBody>
      </p:sp>
    </p:spTree>
    <p:extLst>
      <p:ext uri="{BB962C8B-B14F-4D97-AF65-F5344CB8AC3E}">
        <p14:creationId xmlns:p14="http://schemas.microsoft.com/office/powerpoint/2010/main" val="272644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59589-6F19-4F60-B0F1-F3C94CB5E15D}" type="datetimeFigureOut">
              <a:rPr lang="en-US" smtClean="0"/>
              <a:t>5/2/2023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09777-5C8E-4E3D-B2C5-F0073F91261D}" type="slidenum">
              <a:rPr lang="en-US" smtClean="0"/>
              <a:t>‹#›</a:t>
            </a:fld>
            <a:endParaRPr lang="en-US"/>
          </a:p>
        </p:txBody>
      </p:sp>
    </p:spTree>
    <p:extLst>
      <p:ext uri="{BB962C8B-B14F-4D97-AF65-F5344CB8AC3E}">
        <p14:creationId xmlns:p14="http://schemas.microsoft.com/office/powerpoint/2010/main" val="530023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6250" y="155574"/>
            <a:ext cx="11106150" cy="6483826"/>
          </a:xfrm>
          <a:prstGeom prst="rect">
            <a:avLst/>
          </a:prstGeom>
        </p:spPr>
        <p:txBody>
          <a:bodyPr wrap="square">
            <a:spAutoFit/>
          </a:bodyPr>
          <a:lstStyle/>
          <a:p>
            <a:pPr algn="ctr" eaLnBrk="1" fontAlgn="auto" hangingPunct="1">
              <a:lnSpc>
                <a:spcPct val="115000"/>
              </a:lnSpc>
              <a:spcBef>
                <a:spcPts val="0"/>
              </a:spcBef>
              <a:spcAft>
                <a:spcPts val="80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A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RESEARCH PROJECT</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ctr" eaLnBrk="1" fontAlgn="auto" hangingPunct="1">
              <a:lnSpc>
                <a:spcPct val="115000"/>
              </a:lnSpc>
              <a:spcBef>
                <a:spcPts val="0"/>
              </a:spcBef>
              <a:spcAft>
                <a:spcPts val="80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ON THE TOPIC:</a:t>
            </a:r>
          </a:p>
          <a:p>
            <a:pPr algn="ctr" eaLnBrk="1" fontAlgn="auto" hangingPunct="1">
              <a:spcBef>
                <a:spcPts val="0"/>
              </a:spcBef>
              <a:spcAft>
                <a:spcPts val="0"/>
              </a:spcAft>
              <a:defRPr/>
            </a:pPr>
            <a:r>
              <a:rPr lang="en-US" sz="2000" b="1" dirty="0" smtClean="0">
                <a:latin typeface="Times New Roman" panose="02020603050405020304" pitchFamily="18" charset="0"/>
                <a:cs typeface="Times New Roman" panose="02020603050405020304" pitchFamily="18" charset="0"/>
              </a:rPr>
              <a:t>EFFECT OF HEAT STRESS ON THE GROWTH PERFORMANCE AND NUTRIENT DIGESTIBILITY OF BROILERS CHOCKENS</a:t>
            </a:r>
            <a:endParaRPr lang="en-US" sz="2000" dirty="0">
              <a:ea typeface="Calibri" panose="020F0502020204030204" pitchFamily="34" charset="0"/>
              <a:cs typeface="Times New Roman" panose="02020603050405020304" pitchFamily="18" charset="0"/>
            </a:endParaRPr>
          </a:p>
          <a:p>
            <a:pPr algn="ctr" eaLnBrk="1" fontAlgn="auto" hangingPunct="1">
              <a:lnSpc>
                <a:spcPct val="115000"/>
              </a:lnSpc>
              <a:spcBef>
                <a:spcPts val="0"/>
              </a:spcBef>
              <a:spcAft>
                <a:spcPts val="800"/>
              </a:spcAft>
              <a:defRPr/>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BY</a:t>
            </a: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ctr" eaLnBrk="1" fontAlgn="auto" hangingPunct="1">
              <a:lnSpc>
                <a:spcPct val="115000"/>
              </a:lnSpc>
              <a:spcBef>
                <a:spcPts val="0"/>
              </a:spcBef>
              <a:spcAft>
                <a:spcPts val="800"/>
              </a:spcAft>
              <a:defRPr/>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ITEM, VICTOR</a:t>
            </a:r>
            <a:endParaRPr lang="en-US" sz="2000" dirty="0">
              <a:ea typeface="Calibri" panose="020F0502020204030204" pitchFamily="34" charset="0"/>
              <a:cs typeface="Times New Roman" panose="02020603050405020304" pitchFamily="18" charset="0"/>
            </a:endParaRPr>
          </a:p>
          <a:p>
            <a:pPr algn="ctr" eaLnBrk="1" fontAlgn="auto" hangingPunct="1">
              <a:lnSpc>
                <a:spcPct val="115000"/>
              </a:lnSpc>
              <a:spcBef>
                <a:spcPts val="0"/>
              </a:spcBef>
              <a:spcAft>
                <a:spcPts val="0"/>
              </a:spcAft>
              <a:defRPr/>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AK17/AGR/ANS/</a:t>
            </a:r>
            <a:endParaRPr lang="en-US" sz="2000" dirty="0">
              <a:ea typeface="Calibri" panose="020F0502020204030204" pitchFamily="34" charset="0"/>
              <a:cs typeface="Times New Roman" panose="02020603050405020304" pitchFamily="18" charset="0"/>
            </a:endParaRPr>
          </a:p>
          <a:p>
            <a:pPr indent="457200" algn="ctr" eaLnBrk="1" fontAlgn="auto" hangingPunct="1">
              <a:lnSpc>
                <a:spcPct val="115000"/>
              </a:lnSpc>
              <a:spcBef>
                <a:spcPts val="0"/>
              </a:spcBef>
              <a:spcAft>
                <a:spcPts val="80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algn="ctr" eaLnBrk="1" fontAlgn="auto" hangingPunct="1">
              <a:lnSpc>
                <a:spcPct val="115000"/>
              </a:lnSpc>
              <a:spcBef>
                <a:spcPts val="0"/>
              </a:spcBef>
              <a:spcAft>
                <a:spcPts val="80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SUPERVISED BY:</a:t>
            </a:r>
          </a:p>
          <a:p>
            <a:pPr algn="ctr" eaLnBrk="1" fontAlgn="auto" hangingPunct="1">
              <a:lnSpc>
                <a:spcPct val="115000"/>
              </a:lnSpc>
              <a:spcBef>
                <a:spcPts val="0"/>
              </a:spcBef>
              <a:spcAft>
                <a:spcPts val="800"/>
              </a:spcAft>
              <a:defRPr/>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DR. CHARLES ONUKAK</a:t>
            </a:r>
            <a:endParaRPr lang="en-US" sz="2000" dirty="0">
              <a:ea typeface="Calibri" panose="020F0502020204030204" pitchFamily="34" charset="0"/>
              <a:cs typeface="Times New Roman" panose="02020603050405020304" pitchFamily="18" charset="0"/>
            </a:endParaRPr>
          </a:p>
          <a:p>
            <a:pPr algn="ctr" eaLnBrk="1" fontAlgn="auto" hangingPunct="1">
              <a:lnSpc>
                <a:spcPct val="115000"/>
              </a:lnSpc>
              <a:spcBef>
                <a:spcPts val="0"/>
              </a:spcBef>
              <a:spcAft>
                <a:spcPts val="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DEPARTMENT OF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ANIMAL SCIENCE</a:t>
            </a:r>
            <a:endParaRPr lang="en-US" sz="2000" dirty="0">
              <a:ea typeface="Calibri" panose="020F0502020204030204" pitchFamily="34" charset="0"/>
              <a:cs typeface="Times New Roman" panose="02020603050405020304" pitchFamily="18" charset="0"/>
            </a:endParaRPr>
          </a:p>
          <a:p>
            <a:pPr algn="ctr" eaLnBrk="1" fontAlgn="auto" hangingPunct="1">
              <a:lnSpc>
                <a:spcPct val="115000"/>
              </a:lnSpc>
              <a:spcBef>
                <a:spcPts val="0"/>
              </a:spcBef>
              <a:spcAft>
                <a:spcPts val="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FACULTY OF AGRICULTURE</a:t>
            </a:r>
            <a:endParaRPr lang="en-US" sz="2000" dirty="0">
              <a:ea typeface="Calibri" panose="020F0502020204030204" pitchFamily="34" charset="0"/>
              <a:cs typeface="Times New Roman" panose="02020603050405020304" pitchFamily="18" charset="0"/>
            </a:endParaRPr>
          </a:p>
          <a:p>
            <a:pPr algn="ctr" eaLnBrk="1" fontAlgn="auto" hangingPunct="1">
              <a:lnSpc>
                <a:spcPct val="115000"/>
              </a:lnSpc>
              <a:spcBef>
                <a:spcPts val="0"/>
              </a:spcBef>
              <a:spcAft>
                <a:spcPts val="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AKWA IBOM STATE UNIVERSITY</a:t>
            </a:r>
            <a:endParaRPr lang="en-US" sz="2000" dirty="0">
              <a:ea typeface="Calibri" panose="020F0502020204030204" pitchFamily="34" charset="0"/>
              <a:cs typeface="Times New Roman" panose="02020603050405020304" pitchFamily="18" charset="0"/>
            </a:endParaRPr>
          </a:p>
          <a:p>
            <a:pPr algn="ctr" eaLnBrk="1" fontAlgn="auto" hangingPunct="1">
              <a:lnSpc>
                <a:spcPct val="115000"/>
              </a:lnSpc>
              <a:spcBef>
                <a:spcPts val="0"/>
              </a:spcBef>
              <a:spcAft>
                <a:spcPts val="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OBIO AKPA CAMPUS.</a:t>
            </a:r>
            <a:endParaRPr lang="en-US" sz="2000" dirty="0">
              <a:ea typeface="Calibri" panose="020F0502020204030204" pitchFamily="34" charset="0"/>
              <a:cs typeface="Times New Roman" panose="02020603050405020304" pitchFamily="18" charset="0"/>
            </a:endParaRPr>
          </a:p>
          <a:p>
            <a:pPr marL="3200400" indent="457200" algn="ctr" eaLnBrk="1" fontAlgn="auto" hangingPunct="1">
              <a:lnSpc>
                <a:spcPct val="115000"/>
              </a:lnSpc>
              <a:spcBef>
                <a:spcPts val="0"/>
              </a:spcBef>
              <a:spcAft>
                <a:spcPts val="80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3200400" indent="457200" algn="ctr" eaLnBrk="1" fontAlgn="auto" hangingPunct="1">
              <a:lnSpc>
                <a:spcPct val="115000"/>
              </a:lnSpc>
              <a:spcBef>
                <a:spcPts val="0"/>
              </a:spcBef>
              <a:spcAft>
                <a:spcPts val="800"/>
              </a:spcAft>
              <a:defRPr/>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MAY, 2023</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802693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534988" y="146050"/>
            <a:ext cx="11125200" cy="6711950"/>
          </a:xfrm>
        </p:spPr>
        <p:txBody>
          <a:bodyPr rtlCol="0">
            <a:noAutofit/>
          </a:bodyPr>
          <a:lstStyle/>
          <a:p>
            <a:pPr marL="0" indent="0" algn="just">
              <a:buNone/>
            </a:pPr>
            <a:r>
              <a:rPr lang="en-US" sz="1600" b="1" dirty="0" smtClean="0">
                <a:latin typeface="Times New Roman" panose="02020603050405020304" pitchFamily="18" charset="0"/>
                <a:cs typeface="Times New Roman" panose="02020603050405020304" pitchFamily="18" charset="0"/>
              </a:rPr>
              <a:t>Experimental </a:t>
            </a:r>
            <a:r>
              <a:rPr lang="en-US" sz="1600" b="1" dirty="0">
                <a:latin typeface="Times New Roman" panose="02020603050405020304" pitchFamily="18" charset="0"/>
                <a:cs typeface="Times New Roman" panose="02020603050405020304" pitchFamily="18" charset="0"/>
              </a:rPr>
              <a:t>Model</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A linear model was used in the form; </a:t>
            </a:r>
            <a:r>
              <a:rPr lang="en-US" sz="1600" dirty="0" err="1">
                <a:latin typeface="Times New Roman" panose="02020603050405020304" pitchFamily="18" charset="0"/>
                <a:cs typeface="Times New Roman" panose="02020603050405020304" pitchFamily="18" charset="0"/>
              </a:rPr>
              <a:t>Yij</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UI+Tj+Eij</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=1,......,n and j=1,......k</a:t>
            </a:r>
          </a:p>
          <a:p>
            <a:pPr marL="0" indent="0" algn="just">
              <a:buNone/>
            </a:pPr>
            <a:r>
              <a:rPr lang="en-US" sz="1600" dirty="0" err="1">
                <a:latin typeface="Times New Roman" panose="02020603050405020304" pitchFamily="18" charset="0"/>
                <a:cs typeface="Times New Roman" panose="02020603050405020304" pitchFamily="18" charset="0"/>
              </a:rPr>
              <a:t>Yij</a:t>
            </a:r>
            <a:r>
              <a:rPr lang="en-US" sz="1600" dirty="0">
                <a:latin typeface="Times New Roman" panose="02020603050405020304" pitchFamily="18" charset="0"/>
                <a:cs typeface="Times New Roman" panose="02020603050405020304" pitchFamily="18" charset="0"/>
              </a:rPr>
              <a:t>,= observation of the (^</a:t>
            </a:r>
            <a:r>
              <a:rPr lang="en-US" sz="1600" dirty="0" err="1">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individual in group j</a:t>
            </a:r>
          </a:p>
          <a:p>
            <a:pPr marL="0" indent="0" algn="just">
              <a:buNone/>
            </a:pPr>
            <a:r>
              <a:rPr lang="en-US" sz="1600" dirty="0">
                <a:latin typeface="Times New Roman" panose="02020603050405020304" pitchFamily="18" charset="0"/>
                <a:cs typeface="Times New Roman" panose="02020603050405020304" pitchFamily="18" charset="0"/>
              </a:rPr>
              <a:t>U= overall mean</a:t>
            </a:r>
          </a:p>
          <a:p>
            <a:pPr marL="0" indent="0" algn="just">
              <a:buNone/>
            </a:pPr>
            <a:r>
              <a:rPr lang="en-US" sz="1600" dirty="0" err="1">
                <a:latin typeface="Times New Roman" panose="02020603050405020304" pitchFamily="18" charset="0"/>
                <a:cs typeface="Times New Roman" panose="02020603050405020304" pitchFamily="18" charset="0"/>
              </a:rPr>
              <a:t>Ti</a:t>
            </a:r>
            <a:r>
              <a:rPr lang="en-US" sz="1600" dirty="0">
                <a:latin typeface="Times New Roman" panose="02020603050405020304" pitchFamily="18" charset="0"/>
                <a:cs typeface="Times New Roman" panose="02020603050405020304" pitchFamily="18" charset="0"/>
              </a:rPr>
              <a:t>= treatment effect</a:t>
            </a:r>
          </a:p>
          <a:p>
            <a:pPr marL="0" indent="0" algn="just">
              <a:buNone/>
            </a:pPr>
            <a:r>
              <a:rPr lang="en-US" sz="1600" dirty="0" err="1">
                <a:latin typeface="Times New Roman" panose="02020603050405020304" pitchFamily="18" charset="0"/>
                <a:cs typeface="Times New Roman" panose="02020603050405020304" pitchFamily="18" charset="0"/>
              </a:rPr>
              <a:t>Eij</a:t>
            </a:r>
            <a:r>
              <a:rPr lang="en-US" sz="1600" dirty="0">
                <a:latin typeface="Times New Roman" panose="02020603050405020304" pitchFamily="18" charset="0"/>
                <a:cs typeface="Times New Roman" panose="02020603050405020304" pitchFamily="18" charset="0"/>
              </a:rPr>
              <a:t>=error term of the ( ^ the individual group </a:t>
            </a:r>
            <a:r>
              <a:rPr lang="en-US" sz="1600" dirty="0" smtClean="0">
                <a:latin typeface="Times New Roman" panose="02020603050405020304" pitchFamily="18" charset="0"/>
                <a:cs typeface="Times New Roman" panose="02020603050405020304" pitchFamily="18" charset="0"/>
              </a:rPr>
              <a:t>j</a:t>
            </a:r>
          </a:p>
          <a:p>
            <a:pPr marL="0" indent="0" algn="just">
              <a:buNone/>
            </a:pPr>
            <a:r>
              <a:rPr lang="en-US" sz="1600" b="1" dirty="0" smtClean="0">
                <a:latin typeface="Times New Roman" panose="02020603050405020304" pitchFamily="18" charset="0"/>
                <a:cs typeface="Times New Roman" panose="02020603050405020304" pitchFamily="18" charset="0"/>
              </a:rPr>
              <a:t>Data Collection</a:t>
            </a:r>
          </a:p>
          <a:p>
            <a:pPr algn="just"/>
            <a:r>
              <a:rPr lang="en-US" sz="1600" b="1" dirty="0" smtClean="0">
                <a:latin typeface="Times New Roman" panose="02020603050405020304" pitchFamily="18" charset="0"/>
                <a:cs typeface="Times New Roman" panose="02020603050405020304" pitchFamily="18" charset="0"/>
              </a:rPr>
              <a:t>Growth </a:t>
            </a:r>
            <a:r>
              <a:rPr lang="en-US" sz="1600" b="1" dirty="0">
                <a:latin typeface="Times New Roman" panose="02020603050405020304" pitchFamily="18" charset="0"/>
                <a:cs typeface="Times New Roman" panose="02020603050405020304" pitchFamily="18" charset="0"/>
              </a:rPr>
              <a:t>Performance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initial and weekly weight of each bird were collected and recorded using a digital weighing scale. The amount of feed (feed intake) was obtained by subtracting the weight of the amount of feed left over in each replicated group from the total amount of feed given. This was done daily from each replicate and treatment. Feed conversion ratio was also determined by dividing the total feed intake by body weight gain. Body weight gain was determined by subtracting the initial body weight from the final body weight of the birds.</a:t>
            </a:r>
          </a:p>
          <a:p>
            <a:pPr marL="0" indent="0" algn="just">
              <a:buNone/>
            </a:pPr>
            <a:r>
              <a:rPr lang="en-US" sz="1600" b="1" dirty="0" smtClean="0">
                <a:latin typeface="Times New Roman" panose="02020603050405020304" pitchFamily="18" charset="0"/>
                <a:cs typeface="Times New Roman" panose="02020603050405020304" pitchFamily="18" charset="0"/>
              </a:rPr>
              <a:t>Nutrient </a:t>
            </a:r>
            <a:r>
              <a:rPr lang="en-US" sz="1600" b="1" dirty="0">
                <a:latin typeface="Times New Roman" panose="02020603050405020304" pitchFamily="18" charset="0"/>
                <a:cs typeface="Times New Roman" panose="02020603050405020304" pitchFamily="18" charset="0"/>
              </a:rPr>
              <a:t>Digestibility</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Two </a:t>
            </a:r>
            <a:r>
              <a:rPr lang="en-US" sz="1600" dirty="0">
                <a:latin typeface="Times New Roman" panose="02020603050405020304" pitchFamily="18" charset="0"/>
                <a:cs typeface="Times New Roman" panose="02020603050405020304" pitchFamily="18" charset="0"/>
              </a:rPr>
              <a:t>birds from different groups were selected randomly and transferred to a metabolism cage. The birds were acclimatized for four days in the cages with their irrespective diets. Their feces were collected separately and dried at the temperature of about 60</a:t>
            </a:r>
            <a:r>
              <a:rPr lang="en-US" sz="1600" baseline="30000" dirty="0">
                <a:latin typeface="Times New Roman" panose="02020603050405020304" pitchFamily="18" charset="0"/>
                <a:cs typeface="Times New Roman" panose="02020603050405020304" pitchFamily="18" charset="0"/>
              </a:rPr>
              <a:t>o</a:t>
            </a:r>
            <a:r>
              <a:rPr lang="en-US" sz="1600" dirty="0">
                <a:latin typeface="Times New Roman" panose="02020603050405020304" pitchFamily="18" charset="0"/>
                <a:cs typeface="Times New Roman" panose="02020603050405020304" pitchFamily="18" charset="0"/>
              </a:rPr>
              <a:t>c to constant weight. The Chemical composition of the feed and feces samples were determined according to the method described in AOAC (2000) and the </a:t>
            </a:r>
            <a:r>
              <a:rPr lang="en-US" sz="1600" dirty="0" err="1">
                <a:latin typeface="Times New Roman" panose="02020603050405020304" pitchFamily="18" charset="0"/>
                <a:cs typeface="Times New Roman" panose="02020603050405020304" pitchFamily="18" charset="0"/>
              </a:rPr>
              <a:t>metabolizable</a:t>
            </a:r>
            <a:r>
              <a:rPr lang="en-US" sz="1600" dirty="0">
                <a:latin typeface="Times New Roman" panose="02020603050405020304" pitchFamily="18" charset="0"/>
                <a:cs typeface="Times New Roman" panose="02020603050405020304" pitchFamily="18" charset="0"/>
              </a:rPr>
              <a:t> energy of feed and feces were also calculated.</a:t>
            </a:r>
          </a:p>
          <a:p>
            <a:pPr marL="0" indent="0" algn="just">
              <a:buNone/>
            </a:pPr>
            <a:r>
              <a:rPr lang="en-US" sz="1600" b="1" dirty="0" smtClean="0">
                <a:latin typeface="Times New Roman" panose="02020603050405020304" pitchFamily="18" charset="0"/>
                <a:cs typeface="Times New Roman" panose="02020603050405020304" pitchFamily="18" charset="0"/>
              </a:rPr>
              <a:t>Data </a:t>
            </a:r>
            <a:r>
              <a:rPr lang="en-US" sz="1600" b="1" dirty="0">
                <a:latin typeface="Times New Roman" panose="02020603050405020304" pitchFamily="18" charset="0"/>
                <a:cs typeface="Times New Roman" panose="02020603050405020304" pitchFamily="18" charset="0"/>
              </a:rPr>
              <a:t>Analysis</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All </a:t>
            </a:r>
            <a:r>
              <a:rPr lang="en-US" sz="1600" dirty="0">
                <a:latin typeface="Times New Roman" panose="02020603050405020304" pitchFamily="18" charset="0"/>
                <a:cs typeface="Times New Roman" panose="02020603050405020304" pitchFamily="18" charset="0"/>
              </a:rPr>
              <a:t>the data obtain were subjected to one-way analysis of Variance (ANOVA). Significant means was separated by applying Duncan multiple range test as outlined by Duncan (1955</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200294"/>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157163"/>
            <a:ext cx="10515600" cy="585787"/>
          </a:xfrm>
        </p:spPr>
        <p:txBody>
          <a:bodyPr/>
          <a:lstStyle/>
          <a:p>
            <a:pPr algn="ctr"/>
            <a:r>
              <a:rPr lang="en-US" altLang="en-US" sz="2600" b="1" dirty="0" smtClean="0">
                <a:latin typeface="Times New Roman" panose="02020603050405020304" pitchFamily="18" charset="0"/>
                <a:cs typeface="Times New Roman" panose="02020603050405020304" pitchFamily="18" charset="0"/>
              </a:rPr>
              <a:t>RESULTS AND DISCUSSION</a:t>
            </a:r>
            <a:endParaRPr lang="en-US" altLang="en-US" sz="2600" dirty="0" smtClean="0">
              <a:latin typeface="Times New Roman" panose="02020603050405020304" pitchFamily="18" charset="0"/>
              <a:cs typeface="Times New Roman" panose="02020603050405020304" pitchFamily="18" charset="0"/>
            </a:endParaRPr>
          </a:p>
        </p:txBody>
      </p:sp>
      <p:sp>
        <p:nvSpPr>
          <p:cNvPr id="7171" name="Content Placeholder 2"/>
          <p:cNvSpPr>
            <a:spLocks noGrp="1"/>
          </p:cNvSpPr>
          <p:nvPr>
            <p:ph idx="1"/>
          </p:nvPr>
        </p:nvSpPr>
        <p:spPr>
          <a:xfrm>
            <a:off x="623888" y="742950"/>
            <a:ext cx="11125200" cy="5926138"/>
          </a:xfrm>
        </p:spPr>
        <p:txBody>
          <a:bodyPr rtlCol="0">
            <a:noAutofit/>
          </a:bodyPr>
          <a:lstStyle/>
          <a:p>
            <a:pPr marL="0" indent="0" algn="just">
              <a:buNone/>
            </a:pPr>
            <a:r>
              <a:rPr lang="en-US" b="1" dirty="0">
                <a:latin typeface="Times New Roman" panose="02020603050405020304" pitchFamily="18" charset="0"/>
                <a:cs typeface="Times New Roman" panose="02020603050405020304" pitchFamily="18" charset="0"/>
              </a:rPr>
              <a:t>EFFECT OF HEAT STRESS ON GROWTH PERFORMANCE</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birds under constant heat stress (co-HS) had the lowest final weight. Their final weight was significantly lower (p&lt;0.05) compared to those kept under both cyclic heat stress (cy-HS) and </a:t>
            </a:r>
            <a:r>
              <a:rPr lang="en-US" dirty="0" err="1">
                <a:latin typeface="Times New Roman" panose="02020603050405020304" pitchFamily="18" charset="0"/>
                <a:cs typeface="Times New Roman" panose="02020603050405020304" pitchFamily="18" charset="0"/>
              </a:rPr>
              <a:t>thermoneutral</a:t>
            </a:r>
            <a:r>
              <a:rPr lang="en-US" dirty="0">
                <a:latin typeface="Times New Roman" panose="02020603050405020304" pitchFamily="18" charset="0"/>
                <a:cs typeface="Times New Roman" panose="02020603050405020304" pitchFamily="18" charset="0"/>
              </a:rPr>
              <a:t> (TN-al and TN-co) conditions respectively. Birds in the cyclic heat stress group however, had a similar final weight compared with the birds kept under </a:t>
            </a:r>
            <a:r>
              <a:rPr lang="en-US" dirty="0" err="1">
                <a:latin typeface="Times New Roman" panose="02020603050405020304" pitchFamily="18" charset="0"/>
                <a:cs typeface="Times New Roman" panose="02020603050405020304" pitchFamily="18" charset="0"/>
              </a:rPr>
              <a:t>thermoneutral</a:t>
            </a:r>
            <a:r>
              <a:rPr lang="en-US" dirty="0">
                <a:latin typeface="Times New Roman" panose="02020603050405020304" pitchFamily="18" charset="0"/>
                <a:cs typeface="Times New Roman" panose="02020603050405020304" pitchFamily="18" charset="0"/>
              </a:rPr>
              <a:t> conditions.</a:t>
            </a:r>
          </a:p>
          <a:p>
            <a:pPr marL="0" indent="0">
              <a:buNone/>
            </a:pPr>
            <a:endParaRPr lang="en-US" dirty="0"/>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0020"/>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mage1"/>
          <p:cNvGraphicFramePr>
            <a:graphicFrameLocks/>
          </p:cNvGraphicFramePr>
          <p:nvPr>
            <p:extLst>
              <p:ext uri="{D42A27DB-BD31-4B8C-83A1-F6EECF244321}">
                <p14:modId xmlns:p14="http://schemas.microsoft.com/office/powerpoint/2010/main" val="1360297549"/>
              </p:ext>
            </p:extLst>
          </p:nvPr>
        </p:nvGraphicFramePr>
        <p:xfrm>
          <a:off x="838200" y="1435100"/>
          <a:ext cx="9080500" cy="3987800"/>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p:cNvSpPr/>
          <p:nvPr/>
        </p:nvSpPr>
        <p:spPr>
          <a:xfrm>
            <a:off x="1199649" y="642035"/>
            <a:ext cx="5677901" cy="646331"/>
          </a:xfrm>
          <a:prstGeom prst="rect">
            <a:avLst/>
          </a:prstGeom>
        </p:spPr>
        <p:txBody>
          <a:bodyPr wrap="none">
            <a:spAutoFit/>
          </a:bodyPr>
          <a:lstStyle/>
          <a:p>
            <a:pPr algn="just">
              <a:lnSpc>
                <a:spcPct val="20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Figure 4.1	Effect of Heat Stress on Final Weight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7483315"/>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2473" y="642035"/>
            <a:ext cx="5652253" cy="646331"/>
          </a:xfrm>
          <a:prstGeom prst="rect">
            <a:avLst/>
          </a:prstGeom>
        </p:spPr>
        <p:txBody>
          <a:bodyPr wrap="none">
            <a:spAutoFit/>
          </a:bodyPr>
          <a:lstStyle/>
          <a:p>
            <a:pPr algn="just">
              <a:lnSpc>
                <a:spcPct val="20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Figure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4.2</a:t>
            </a:r>
            <a:r>
              <a:rPr lang="en-US" b="1" dirty="0">
                <a:latin typeface="Times New Roman" panose="02020603050405020304" pitchFamily="18" charset="0"/>
                <a:ea typeface="Calibri" panose="020F0502020204030204" pitchFamily="34" charset="0"/>
                <a:cs typeface="Times New Roman" panose="02020603050405020304" pitchFamily="18" charset="0"/>
              </a:rPr>
              <a:t>	Effect of Heat Stress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on Weight Gain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Image1"/>
          <p:cNvGraphicFramePr>
            <a:graphicFrameLocks/>
          </p:cNvGraphicFramePr>
          <p:nvPr>
            <p:extLst>
              <p:ext uri="{D42A27DB-BD31-4B8C-83A1-F6EECF244321}">
                <p14:modId xmlns:p14="http://schemas.microsoft.com/office/powerpoint/2010/main" val="1969519407"/>
              </p:ext>
            </p:extLst>
          </p:nvPr>
        </p:nvGraphicFramePr>
        <p:xfrm>
          <a:off x="1199649" y="1155700"/>
          <a:ext cx="9481051" cy="4902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2295302"/>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8894" y="642035"/>
            <a:ext cx="5579413" cy="646331"/>
          </a:xfrm>
          <a:prstGeom prst="rect">
            <a:avLst/>
          </a:prstGeom>
        </p:spPr>
        <p:txBody>
          <a:bodyPr wrap="none">
            <a:spAutoFit/>
          </a:bodyPr>
          <a:lstStyle/>
          <a:p>
            <a:pPr algn="just">
              <a:lnSpc>
                <a:spcPct val="20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Figure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4.3</a:t>
            </a:r>
            <a:r>
              <a:rPr lang="en-US" b="1" dirty="0">
                <a:latin typeface="Times New Roman" panose="02020603050405020304" pitchFamily="18" charset="0"/>
                <a:ea typeface="Calibri" panose="020F0502020204030204" pitchFamily="34" charset="0"/>
                <a:cs typeface="Times New Roman" panose="02020603050405020304" pitchFamily="18" charset="0"/>
              </a:rPr>
              <a:t>	Effect of Heat Stress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on Feed Intake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Image1"/>
          <p:cNvGraphicFramePr>
            <a:graphicFrameLocks/>
          </p:cNvGraphicFramePr>
          <p:nvPr>
            <p:extLst>
              <p:ext uri="{D42A27DB-BD31-4B8C-83A1-F6EECF244321}">
                <p14:modId xmlns:p14="http://schemas.microsoft.com/office/powerpoint/2010/main" val="3424170365"/>
              </p:ext>
            </p:extLst>
          </p:nvPr>
        </p:nvGraphicFramePr>
        <p:xfrm>
          <a:off x="850900" y="1511300"/>
          <a:ext cx="9423400" cy="4330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7238575"/>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7080" y="642035"/>
            <a:ext cx="6663042" cy="646331"/>
          </a:xfrm>
          <a:prstGeom prst="rect">
            <a:avLst/>
          </a:prstGeom>
        </p:spPr>
        <p:txBody>
          <a:bodyPr wrap="none">
            <a:spAutoFit/>
          </a:bodyPr>
          <a:lstStyle/>
          <a:p>
            <a:pPr algn="just">
              <a:lnSpc>
                <a:spcPct val="20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Figure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4.4</a:t>
            </a:r>
            <a:r>
              <a:rPr lang="en-US" b="1" dirty="0">
                <a:latin typeface="Times New Roman" panose="02020603050405020304" pitchFamily="18" charset="0"/>
                <a:ea typeface="Calibri" panose="020F0502020204030204" pitchFamily="34" charset="0"/>
                <a:cs typeface="Times New Roman" panose="02020603050405020304" pitchFamily="18" charset="0"/>
              </a:rPr>
              <a:t>	Effect of Heat Stress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on Feed Conversion Ratio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Image1"/>
          <p:cNvGraphicFramePr>
            <a:graphicFrameLocks/>
          </p:cNvGraphicFramePr>
          <p:nvPr>
            <p:extLst>
              <p:ext uri="{D42A27DB-BD31-4B8C-83A1-F6EECF244321}">
                <p14:modId xmlns:p14="http://schemas.microsoft.com/office/powerpoint/2010/main" val="1009762725"/>
              </p:ext>
            </p:extLst>
          </p:nvPr>
        </p:nvGraphicFramePr>
        <p:xfrm>
          <a:off x="856343" y="1288365"/>
          <a:ext cx="9477828" cy="5039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6331486"/>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157163"/>
            <a:ext cx="10515600" cy="585787"/>
          </a:xfrm>
        </p:spPr>
        <p:txBody>
          <a:bodyPr/>
          <a:lstStyle/>
          <a:p>
            <a:pPr algn="ctr"/>
            <a:r>
              <a:rPr lang="en-US" altLang="en-US" sz="2600" b="1" dirty="0" smtClean="0">
                <a:latin typeface="Times New Roman" panose="02020603050405020304" pitchFamily="18" charset="0"/>
                <a:cs typeface="Times New Roman" panose="02020603050405020304" pitchFamily="18" charset="0"/>
              </a:rPr>
              <a:t>RESULTS AND DISCUSSION</a:t>
            </a:r>
            <a:endParaRPr lang="en-US" altLang="en-US" sz="2600" dirty="0" smtClean="0">
              <a:latin typeface="Times New Roman" panose="02020603050405020304" pitchFamily="18" charset="0"/>
              <a:cs typeface="Times New Roman" panose="02020603050405020304" pitchFamily="18" charset="0"/>
            </a:endParaRPr>
          </a:p>
        </p:txBody>
      </p:sp>
      <p:sp>
        <p:nvSpPr>
          <p:cNvPr id="7171" name="Content Placeholder 2"/>
          <p:cNvSpPr>
            <a:spLocks noGrp="1"/>
          </p:cNvSpPr>
          <p:nvPr>
            <p:ph idx="1"/>
          </p:nvPr>
        </p:nvSpPr>
        <p:spPr>
          <a:xfrm>
            <a:off x="623888" y="742950"/>
            <a:ext cx="11125200" cy="5926138"/>
          </a:xfrm>
        </p:spPr>
        <p:txBody>
          <a:bodyPr rtlCol="0">
            <a:noAutofit/>
          </a:bodyPr>
          <a:lstStyle/>
          <a:p>
            <a:pPr marL="0" indent="0" algn="just">
              <a:buNone/>
            </a:pPr>
            <a:r>
              <a:rPr lang="en-US" b="1" dirty="0" smtClean="0">
                <a:latin typeface="Times New Roman" panose="02020603050405020304" pitchFamily="18" charset="0"/>
                <a:cs typeface="Times New Roman" panose="02020603050405020304" pitchFamily="18" charset="0"/>
              </a:rPr>
              <a:t>EFFECT </a:t>
            </a:r>
            <a:r>
              <a:rPr lang="en-US" b="1" dirty="0">
                <a:latin typeface="Times New Roman" panose="02020603050405020304" pitchFamily="18" charset="0"/>
                <a:cs typeface="Times New Roman" panose="02020603050405020304" pitchFamily="18" charset="0"/>
              </a:rPr>
              <a:t>OF HEAT STRESS ON APPARENT NUTRIENT DIGESTIBILITY</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study showed that crude protein and crude fat digestibility was similar. It was lowest (p&lt;0.001) in the constant heat-stressed birds (co-HS) and highest in the cyclic heat stress group (cy-HS). However, while the crude protein digestibility in the cyclic heat-stressed birds was also significantly higher (p&lt;0.05) than the pair-fed birds (TN-co), it did not differ from those kept under </a:t>
            </a:r>
            <a:r>
              <a:rPr lang="en-US" dirty="0" err="1">
                <a:latin typeface="Times New Roman" panose="02020603050405020304" pitchFamily="18" charset="0"/>
                <a:cs typeface="Times New Roman" panose="02020603050405020304" pitchFamily="18" charset="0"/>
              </a:rPr>
              <a:t>thermoneutral</a:t>
            </a:r>
            <a:r>
              <a:rPr lang="en-US" dirty="0">
                <a:latin typeface="Times New Roman" panose="02020603050405020304" pitchFamily="18" charset="0"/>
                <a:cs typeface="Times New Roman" panose="02020603050405020304" pitchFamily="18" charset="0"/>
              </a:rPr>
              <a:t> environment and fed ad-libitum (TN-al).</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811445"/>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7780" y="642035"/>
            <a:ext cx="7069243" cy="646331"/>
          </a:xfrm>
          <a:prstGeom prst="rect">
            <a:avLst/>
          </a:prstGeom>
        </p:spPr>
        <p:txBody>
          <a:bodyPr wrap="none">
            <a:spAutoFit/>
          </a:bodyPr>
          <a:lstStyle/>
          <a:p>
            <a:pPr algn="just">
              <a:lnSpc>
                <a:spcPct val="20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Figure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4.5</a:t>
            </a:r>
            <a:r>
              <a:rPr lang="en-US" b="1" dirty="0">
                <a:latin typeface="Times New Roman" panose="02020603050405020304" pitchFamily="18" charset="0"/>
                <a:ea typeface="Calibri" panose="020F0502020204030204" pitchFamily="34" charset="0"/>
                <a:cs typeface="Times New Roman" panose="02020603050405020304" pitchFamily="18" charset="0"/>
              </a:rPr>
              <a:t>	Effect of Heat Stress on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Crude Protein Digestibility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Image1"/>
          <p:cNvGraphicFramePr>
            <a:graphicFrameLocks/>
          </p:cNvGraphicFramePr>
          <p:nvPr>
            <p:extLst>
              <p:ext uri="{D42A27DB-BD31-4B8C-83A1-F6EECF244321}">
                <p14:modId xmlns:p14="http://schemas.microsoft.com/office/powerpoint/2010/main" val="2953470592"/>
              </p:ext>
            </p:extLst>
          </p:nvPr>
        </p:nvGraphicFramePr>
        <p:xfrm>
          <a:off x="1199649" y="1288366"/>
          <a:ext cx="8680951" cy="5214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8686449"/>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7928" y="692835"/>
            <a:ext cx="6611746" cy="646331"/>
          </a:xfrm>
          <a:prstGeom prst="rect">
            <a:avLst/>
          </a:prstGeom>
        </p:spPr>
        <p:txBody>
          <a:bodyPr wrap="none">
            <a:spAutoFit/>
          </a:bodyPr>
          <a:lstStyle/>
          <a:p>
            <a:pPr algn="just">
              <a:lnSpc>
                <a:spcPct val="20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Figure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4.6</a:t>
            </a:r>
            <a:r>
              <a:rPr lang="en-US" b="1" dirty="0">
                <a:latin typeface="Times New Roman" panose="02020603050405020304" pitchFamily="18" charset="0"/>
                <a:ea typeface="Calibri" panose="020F0502020204030204" pitchFamily="34" charset="0"/>
                <a:cs typeface="Times New Roman" panose="02020603050405020304" pitchFamily="18" charset="0"/>
              </a:rPr>
              <a:t>	Effect of Heat Stress on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Crude fat Digestibility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Image1"/>
          <p:cNvGraphicFramePr>
            <a:graphicFrameLocks/>
          </p:cNvGraphicFramePr>
          <p:nvPr>
            <p:extLst>
              <p:ext uri="{D42A27DB-BD31-4B8C-83A1-F6EECF244321}">
                <p14:modId xmlns:p14="http://schemas.microsoft.com/office/powerpoint/2010/main" val="1588955388"/>
              </p:ext>
            </p:extLst>
          </p:nvPr>
        </p:nvGraphicFramePr>
        <p:xfrm>
          <a:off x="1600200" y="1663700"/>
          <a:ext cx="7785100" cy="4203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9166444"/>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6957" y="692835"/>
            <a:ext cx="6453690" cy="646331"/>
          </a:xfrm>
          <a:prstGeom prst="rect">
            <a:avLst/>
          </a:prstGeom>
        </p:spPr>
        <p:txBody>
          <a:bodyPr wrap="none">
            <a:spAutoFit/>
          </a:bodyPr>
          <a:lstStyle/>
          <a:p>
            <a:pPr algn="just">
              <a:lnSpc>
                <a:spcPct val="20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Figure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4.7</a:t>
            </a:r>
            <a:r>
              <a:rPr lang="en-US" b="1" dirty="0">
                <a:latin typeface="Times New Roman" panose="02020603050405020304" pitchFamily="18" charset="0"/>
                <a:ea typeface="Calibri" panose="020F0502020204030204" pitchFamily="34" charset="0"/>
                <a:cs typeface="Times New Roman" panose="02020603050405020304" pitchFamily="18" charset="0"/>
              </a:rPr>
              <a:t>	Effect of Heat Stress on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Gross Energy Intake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Image1"/>
          <p:cNvGraphicFramePr>
            <a:graphicFrameLocks/>
          </p:cNvGraphicFramePr>
          <p:nvPr>
            <p:extLst>
              <p:ext uri="{D42A27DB-BD31-4B8C-83A1-F6EECF244321}">
                <p14:modId xmlns:p14="http://schemas.microsoft.com/office/powerpoint/2010/main" val="1717155943"/>
              </p:ext>
            </p:extLst>
          </p:nvPr>
        </p:nvGraphicFramePr>
        <p:xfrm>
          <a:off x="901700" y="1816100"/>
          <a:ext cx="9271000" cy="4254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1433314"/>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13"/>
            <a:ext cx="10515600" cy="554037"/>
          </a:xfrm>
        </p:spPr>
        <p:txBody>
          <a:bodyPr/>
          <a:lstStyle/>
          <a:p>
            <a:pPr algn="ctr"/>
            <a:r>
              <a:rPr lang="en-US" altLang="en-US" sz="2800" b="1" smtClean="0">
                <a:latin typeface="Times New Roman" panose="02020603050405020304" pitchFamily="18" charset="0"/>
                <a:cs typeface="Times New Roman" panose="02020603050405020304" pitchFamily="18" charset="0"/>
              </a:rPr>
              <a:t>INTRODUCTION</a:t>
            </a:r>
            <a:endParaRPr lang="en-US" altLang="en-US" sz="280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5900" y="895350"/>
            <a:ext cx="11544300" cy="5873750"/>
          </a:xfrm>
        </p:spPr>
        <p:txBody>
          <a:bodyPr rtlCol="0">
            <a:normAutofit fontScale="70000" lnSpcReduction="20000"/>
          </a:bodyPr>
          <a:lstStyle/>
          <a:p>
            <a:pPr algn="just"/>
            <a:r>
              <a:rPr lang="en-US" dirty="0">
                <a:latin typeface="Times New Roman" panose="02020603050405020304" pitchFamily="18" charset="0"/>
                <a:cs typeface="Times New Roman" panose="02020603050405020304" pitchFamily="18" charset="0"/>
              </a:rPr>
              <a:t>Poultry is a term use to describe any kind of domesticated birds. It can literally be defined as domestic fowls, including; chickens, turkeys, goose and ducks, raised primarily for the production of meat and eggs (The American Heritage, 2009).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Globally</a:t>
            </a:r>
            <a:r>
              <a:rPr lang="en-US" dirty="0">
                <a:latin typeface="Times New Roman" panose="02020603050405020304" pitchFamily="18" charset="0"/>
                <a:cs typeface="Times New Roman" panose="02020603050405020304" pitchFamily="18" charset="0"/>
              </a:rPr>
              <a:t>, the poultry industry benefit the farmer (producer) and by extension contributes to the national economy. Despite these rapid structural changes, small family poultry flocks still represent a vital source of income for poor rural households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Poultry production is generally considered as supplementary to other livelihood activities, but poultry is actually a form of saving and insurance, and contributes to income </a:t>
            </a:r>
            <a:r>
              <a:rPr lang="en-US" dirty="0" smtClean="0">
                <a:latin typeface="Times New Roman" panose="02020603050405020304" pitchFamily="18" charset="0"/>
                <a:cs typeface="Times New Roman" panose="02020603050405020304" pitchFamily="18" charset="0"/>
              </a:rPr>
              <a:t>diversification</a:t>
            </a:r>
          </a:p>
          <a:p>
            <a:pPr algn="just"/>
            <a:r>
              <a:rPr lang="en-US" dirty="0">
                <a:latin typeface="Times New Roman" panose="02020603050405020304" pitchFamily="18" charset="0"/>
                <a:cs typeface="Times New Roman" panose="02020603050405020304" pitchFamily="18" charset="0"/>
              </a:rPr>
              <a:t>In terms of their  </a:t>
            </a:r>
            <a:r>
              <a:rPr lang="en-US" dirty="0" smtClean="0">
                <a:latin typeface="Times New Roman" panose="02020603050405020304" pitchFamily="18" charset="0"/>
                <a:cs typeface="Times New Roman" panose="02020603050405020304" pitchFamily="18" charset="0"/>
              </a:rPr>
              <a:t>nutritional </a:t>
            </a:r>
            <a:r>
              <a:rPr lang="en-US" dirty="0">
                <a:latin typeface="Times New Roman" panose="02020603050405020304" pitchFamily="18" charset="0"/>
                <a:cs typeface="Times New Roman" panose="02020603050405020304" pitchFamily="18" charset="0"/>
              </a:rPr>
              <a:t>requirements, broilers required a starter diet of  about 24% protein, grower diet 20% protein, and finisher diet 18% protein. (Starter) ; Crude Protein (CP), 21-22% ; Crude Fat, 5% (max) ; Crude </a:t>
            </a:r>
            <a:r>
              <a:rPr lang="en-US" dirty="0" err="1">
                <a:latin typeface="Times New Roman" panose="02020603050405020304" pitchFamily="18" charset="0"/>
                <a:cs typeface="Times New Roman" panose="02020603050405020304" pitchFamily="18" charset="0"/>
              </a:rPr>
              <a:t>Fibre</a:t>
            </a:r>
            <a:r>
              <a:rPr lang="en-US" dirty="0">
                <a:latin typeface="Times New Roman" panose="02020603050405020304" pitchFamily="18" charset="0"/>
                <a:cs typeface="Times New Roman" panose="02020603050405020304" pitchFamily="18" charset="0"/>
              </a:rPr>
              <a:t> (CF), 5% (max) ; Calcium, 0.85% (min).</a:t>
            </a:r>
          </a:p>
          <a:p>
            <a:pPr algn="just"/>
            <a:r>
              <a:rPr lang="en-US" dirty="0">
                <a:latin typeface="Times New Roman" panose="02020603050405020304" pitchFamily="18" charset="0"/>
                <a:cs typeface="Times New Roman" panose="02020603050405020304" pitchFamily="18" charset="0"/>
              </a:rPr>
              <a:t>The environmental factors affecting poultry performance include temperature, relative humidity (RH), wind velocity or air movement, quality of the air inside the house and altitude. All these factors are to a great extent interrelated. It is known that temperature and RH in particular interact </a:t>
            </a:r>
            <a:r>
              <a:rPr lang="en-US" dirty="0" smtClean="0">
                <a:latin typeface="Times New Roman" panose="02020603050405020304" pitchFamily="18" charset="0"/>
                <a:cs typeface="Times New Roman" panose="02020603050405020304" pitchFamily="18" charset="0"/>
              </a:rPr>
              <a:t>strongly temperature </a:t>
            </a:r>
            <a:r>
              <a:rPr lang="en-US" dirty="0">
                <a:latin typeface="Times New Roman" panose="02020603050405020304" pitchFamily="18" charset="0"/>
                <a:cs typeface="Times New Roman" panose="02020603050405020304" pitchFamily="18" charset="0"/>
              </a:rPr>
              <a:t>should be 32°C and relative humidity of 65% to 70%. </a:t>
            </a:r>
          </a:p>
          <a:p>
            <a:pPr algn="just"/>
            <a:r>
              <a:rPr lang="en-US" dirty="0">
                <a:latin typeface="Times New Roman" panose="02020603050405020304" pitchFamily="18" charset="0"/>
                <a:cs typeface="Times New Roman" panose="02020603050405020304" pitchFamily="18" charset="0"/>
              </a:rPr>
              <a:t>With the growing global demand for animal protein and rising temperatures caused by climate change, heat stress (HS) is one of the main emerging environmental challenges for the poultry industry. Commercially-reared birds are particularly sensitive to hot temperatures, so adopting production systems that mitigate the adverse effects of HS on bird performance is essential and requires a holistic approach. Feeding and nutrition can play important roles in limiting the heat load on birds</a:t>
            </a:r>
            <a:r>
              <a:rPr lang="en-US" dirty="0" smtClean="0">
                <a:latin typeface="Times New Roman" panose="02020603050405020304" pitchFamily="18" charset="0"/>
                <a:cs typeface="Times New Roman" panose="02020603050405020304" pitchFamily="18" charset="0"/>
              </a:rPr>
              <a:t>; therefore</a:t>
            </a:r>
            <a:r>
              <a:rPr lang="en-US" dirty="0">
                <a:latin typeface="Times New Roman" panose="02020603050405020304" pitchFamily="18" charset="0"/>
                <a:cs typeface="Times New Roman" panose="02020603050405020304" pitchFamily="18" charset="0"/>
              </a:rPr>
              <a:t>, this review aims to describe the effects of HS on feed intake (FI) and nutrient digestibility and to highlight feeding strategies and nutritional solutions to potentially mitigate some of the deleterious effects of </a:t>
            </a:r>
            <a:r>
              <a:rPr lang="en-US" dirty="0" smtClean="0">
                <a:latin typeface="Times New Roman" panose="02020603050405020304" pitchFamily="18" charset="0"/>
                <a:cs typeface="Times New Roman" panose="02020603050405020304" pitchFamily="18" charset="0"/>
              </a:rPr>
              <a:t>Heat </a:t>
            </a:r>
            <a:r>
              <a:rPr lang="en-US" dirty="0">
                <a:latin typeface="Times New Roman" panose="02020603050405020304" pitchFamily="18" charset="0"/>
                <a:cs typeface="Times New Roman" panose="02020603050405020304" pitchFamily="18" charset="0"/>
              </a:rPr>
              <a:t>on broiler chickens.</a:t>
            </a:r>
          </a:p>
        </p:txBody>
      </p:sp>
    </p:spTree>
    <p:extLst>
      <p:ext uri="{BB962C8B-B14F-4D97-AF65-F5344CB8AC3E}">
        <p14:creationId xmlns:p14="http://schemas.microsoft.com/office/powerpoint/2010/main" val="39214215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157163"/>
            <a:ext cx="10515600" cy="585787"/>
          </a:xfrm>
        </p:spPr>
        <p:txBody>
          <a:bodyPr/>
          <a:lstStyle/>
          <a:p>
            <a:pPr algn="ctr"/>
            <a:r>
              <a:rPr lang="en-US" altLang="en-US" sz="2600" b="1" dirty="0" smtClean="0">
                <a:latin typeface="Times New Roman" panose="02020603050405020304" pitchFamily="18" charset="0"/>
                <a:cs typeface="Times New Roman" panose="02020603050405020304" pitchFamily="18" charset="0"/>
              </a:rPr>
              <a:t>CONCLUSION AND RECOMMENDATION</a:t>
            </a:r>
            <a:endParaRPr lang="en-US" altLang="en-US" sz="2600" dirty="0" smtClean="0">
              <a:latin typeface="Times New Roman" panose="02020603050405020304" pitchFamily="18" charset="0"/>
              <a:cs typeface="Times New Roman" panose="02020603050405020304" pitchFamily="18" charset="0"/>
            </a:endParaRPr>
          </a:p>
        </p:txBody>
      </p:sp>
      <p:sp>
        <p:nvSpPr>
          <p:cNvPr id="7171" name="Content Placeholder 2"/>
          <p:cNvSpPr>
            <a:spLocks noGrp="1"/>
          </p:cNvSpPr>
          <p:nvPr>
            <p:ph idx="1"/>
          </p:nvPr>
        </p:nvSpPr>
        <p:spPr>
          <a:xfrm>
            <a:off x="623888" y="622300"/>
            <a:ext cx="11125200" cy="6046788"/>
          </a:xfrm>
        </p:spPr>
        <p:txBody>
          <a:bodyPr rtlCol="0">
            <a:noAutofit/>
          </a:bodyPr>
          <a:lstStyle/>
          <a:p>
            <a:pPr marL="0" indent="0" algn="just">
              <a:lnSpc>
                <a:spcPct val="100000"/>
              </a:lnSpc>
              <a:buNone/>
            </a:pPr>
            <a:r>
              <a:rPr lang="en-US" sz="3000" b="1" dirty="0" smtClean="0">
                <a:latin typeface="Times New Roman" panose="02020603050405020304" pitchFamily="18" charset="0"/>
                <a:cs typeface="Times New Roman" panose="02020603050405020304" pitchFamily="18" charset="0"/>
              </a:rPr>
              <a:t>Conclusion</a:t>
            </a:r>
            <a:endParaRPr lang="en-US" sz="3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dirty="0">
                <a:latin typeface="Times New Roman" panose="02020603050405020304" pitchFamily="18" charset="0"/>
                <a:cs typeface="Times New Roman" panose="02020603050405020304" pitchFamily="18" charset="0"/>
              </a:rPr>
              <a:t>From the study, it could be concluded that the birds raised under cyclic heat stress and </a:t>
            </a:r>
            <a:r>
              <a:rPr lang="en-US" sz="3000" dirty="0" err="1">
                <a:latin typeface="Times New Roman" panose="02020603050405020304" pitchFamily="18" charset="0"/>
                <a:cs typeface="Times New Roman" panose="02020603050405020304" pitchFamily="18" charset="0"/>
              </a:rPr>
              <a:t>thermoneutral</a:t>
            </a:r>
            <a:r>
              <a:rPr lang="en-US" sz="3000" dirty="0">
                <a:latin typeface="Times New Roman" panose="02020603050405020304" pitchFamily="18" charset="0"/>
                <a:cs typeface="Times New Roman" panose="02020603050405020304" pitchFamily="18" charset="0"/>
              </a:rPr>
              <a:t> conditions were attributed higher growth performance and nutrient digestibility coefficients, hence heat stress has significant effect on both parameters.</a:t>
            </a:r>
          </a:p>
          <a:p>
            <a:pPr marL="0" indent="0" algn="just">
              <a:lnSpc>
                <a:spcPct val="100000"/>
              </a:lnSpc>
              <a:buNone/>
            </a:pPr>
            <a:r>
              <a:rPr lang="en-US" sz="3000" b="1" dirty="0" smtClean="0">
                <a:latin typeface="Times New Roman" panose="02020603050405020304" pitchFamily="18" charset="0"/>
                <a:cs typeface="Times New Roman" panose="02020603050405020304" pitchFamily="18" charset="0"/>
              </a:rPr>
              <a:t>Recommendation</a:t>
            </a:r>
            <a:endParaRPr lang="en-US" sz="3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dirty="0">
                <a:latin typeface="Times New Roman" panose="02020603050405020304" pitchFamily="18" charset="0"/>
                <a:cs typeface="Times New Roman" panose="02020603050405020304" pitchFamily="18" charset="0"/>
              </a:rPr>
              <a:t>From the study, it could be recommended that poultry birds could be raised under cyclic heat stress and </a:t>
            </a:r>
            <a:r>
              <a:rPr lang="en-US" sz="3000" dirty="0" err="1">
                <a:latin typeface="Times New Roman" panose="02020603050405020304" pitchFamily="18" charset="0"/>
                <a:cs typeface="Times New Roman" panose="02020603050405020304" pitchFamily="18" charset="0"/>
              </a:rPr>
              <a:t>thermoneutral</a:t>
            </a:r>
            <a:r>
              <a:rPr lang="en-US" sz="3000" dirty="0">
                <a:latin typeface="Times New Roman" panose="02020603050405020304" pitchFamily="18" charset="0"/>
                <a:cs typeface="Times New Roman" panose="02020603050405020304" pitchFamily="18" charset="0"/>
              </a:rPr>
              <a:t> conditions to achieve better growth performance and Nutrient Digestibility coefficients and also recommend that further studies should be undertaken to proof this ideology.</a:t>
            </a:r>
          </a:p>
        </p:txBody>
      </p:sp>
    </p:spTree>
    <p:extLst>
      <p:ext uri="{BB962C8B-B14F-4D97-AF65-F5344CB8AC3E}">
        <p14:creationId xmlns:p14="http://schemas.microsoft.com/office/powerpoint/2010/main" val="65363039"/>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801688" y="388938"/>
            <a:ext cx="10515600" cy="5926137"/>
          </a:xfrm>
        </p:spPr>
        <p:txBody>
          <a:bodyPr/>
          <a:lstStyle/>
          <a:p>
            <a:pPr algn="ctr"/>
            <a:r>
              <a:rPr lang="en-US" altLang="en-US" b="1" smtClean="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66483384"/>
      </p:ext>
    </p:extLst>
  </p:cSld>
  <p:clrMapOvr>
    <a:masterClrMapping/>
  </p:clrMapOvr>
  <p:transition spd="slow">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20700" y="430213"/>
            <a:ext cx="10515600" cy="554037"/>
          </a:xfrm>
        </p:spPr>
        <p:txBody>
          <a:bodyPr/>
          <a:lstStyle/>
          <a:p>
            <a:pPr algn="ctr"/>
            <a:r>
              <a:rPr lang="en-US" altLang="en-US" sz="2800" b="1" dirty="0" smtClean="0">
                <a:latin typeface="Times New Roman" panose="02020603050405020304" pitchFamily="18" charset="0"/>
                <a:cs typeface="Times New Roman" panose="02020603050405020304" pitchFamily="18" charset="0"/>
              </a:rPr>
              <a:t>STATEMENT OF PROBLEM</a:t>
            </a:r>
            <a:endParaRPr lang="en-US" altLang="en-US" sz="28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5900" y="895350"/>
            <a:ext cx="11544300" cy="5873750"/>
          </a:xfrm>
        </p:spPr>
        <p:txBody>
          <a:bodyPr rtlCol="0">
            <a:normAutofit fontScale="92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contribution of the poultry sub-sector to the Nigerian economy is significant and its sustainability will depend on the continued profitability. Understanding and controlling environmental conditions is crucial to successful poultry production and welfare. Heat stress as a major problem in the broiler industry especially in hot climatic regions, as it affects the health and performance of birds. Exposure to constant high temperature for long duration is among the most important environmental stressors and limiting factor in maximizing the genetic potential of commercially raised broiler chickens in the tropics (Kim </a:t>
            </a:r>
            <a:r>
              <a:rPr lang="en-US" i="1" dirty="0">
                <a:latin typeface="Times New Roman" panose="02020603050405020304" pitchFamily="18" charset="0"/>
                <a:cs typeface="Times New Roman" panose="02020603050405020304" pitchFamily="18" charset="0"/>
              </a:rPr>
              <a:t>et al., </a:t>
            </a:r>
            <a:r>
              <a:rPr lang="en-US" dirty="0">
                <a:latin typeface="Times New Roman" panose="02020603050405020304" pitchFamily="18" charset="0"/>
                <a:cs typeface="Times New Roman" panose="02020603050405020304" pitchFamily="18" charset="0"/>
              </a:rPr>
              <a:t>2020; </a:t>
            </a:r>
            <a:r>
              <a:rPr lang="en-US" dirty="0" err="1">
                <a:latin typeface="Times New Roman" panose="02020603050405020304" pitchFamily="18" charset="0"/>
                <a:cs typeface="Times New Roman" panose="02020603050405020304" pitchFamily="18" charset="0"/>
              </a:rPr>
              <a:t>Orhan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2020). The negative effects of heat stress on broilers and laying hens has been reported to range from reduced growth performance; reduced egg production; poor carcass and egg quality; and even higher mortality rate in heat stressed birds. </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43649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850900" y="0"/>
            <a:ext cx="10515600" cy="512762"/>
          </a:xfrm>
        </p:spPr>
        <p:txBody>
          <a:bodyPr rtlCol="0">
            <a:normAutofit fontScale="90000"/>
          </a:bodyPr>
          <a:lstStyle/>
          <a:p>
            <a:pPr algn="ctr" fontAlgn="auto">
              <a:lnSpc>
                <a:spcPct val="100000"/>
              </a:lnSpc>
              <a:spcAft>
                <a:spcPts val="0"/>
              </a:spcAft>
              <a:defRPr/>
            </a:pPr>
            <a:r>
              <a:rPr lang="en-US" altLang="en-US" sz="2800" b="1" dirty="0" smtClean="0">
                <a:latin typeface="Times New Roman" panose="02020603050405020304" pitchFamily="18" charset="0"/>
                <a:cs typeface="Times New Roman" panose="02020603050405020304" pitchFamily="18" charset="0"/>
              </a:rPr>
              <a:t>JUSTIFICATION OF THE STUDY</a:t>
            </a:r>
            <a:endParaRPr lang="en-US" altLang="en-US" sz="2800" b="1" dirty="0">
              <a:latin typeface="Times New Roman" panose="02020603050405020304" pitchFamily="18" charset="0"/>
              <a:cs typeface="Times New Roman" panose="02020603050405020304" pitchFamily="18" charset="0"/>
            </a:endParaRPr>
          </a:p>
        </p:txBody>
      </p:sp>
      <p:sp>
        <p:nvSpPr>
          <p:cNvPr id="4099" name="Content Placeholder 2"/>
          <p:cNvSpPr>
            <a:spLocks noGrp="1"/>
          </p:cNvSpPr>
          <p:nvPr>
            <p:ph idx="1"/>
          </p:nvPr>
        </p:nvSpPr>
        <p:spPr>
          <a:xfrm>
            <a:off x="546100" y="454024"/>
            <a:ext cx="11125200" cy="6181725"/>
          </a:xfrm>
        </p:spPr>
        <p:txBody>
          <a:bodyPr>
            <a:noAutofit/>
          </a:bodyPr>
          <a:lstStyle/>
          <a:p>
            <a:pPr marL="0" indent="0" algn="just">
              <a:lnSpc>
                <a:spcPct val="120000"/>
              </a:lnSpc>
              <a:buNone/>
            </a:pPr>
            <a:r>
              <a:rPr lang="en-US" sz="1800" dirty="0">
                <a:latin typeface="Times New Roman" panose="02020603050405020304" pitchFamily="18" charset="0"/>
                <a:cs typeface="Times New Roman" panose="02020603050405020304" pitchFamily="18" charset="0"/>
              </a:rPr>
              <a:t>The mechanism by which heat stress contributes to reduced performance in broiler chicken is not fully understood. The intensity, length and </a:t>
            </a:r>
            <a:r>
              <a:rPr lang="en-US" sz="1800" dirty="0" err="1">
                <a:latin typeface="Times New Roman" panose="02020603050405020304" pitchFamily="18" charset="0"/>
                <a:cs typeface="Times New Roman" panose="02020603050405020304" pitchFamily="18" charset="0"/>
              </a:rPr>
              <a:t>cyclicity</a:t>
            </a:r>
            <a:r>
              <a:rPr lang="en-US" sz="1800" dirty="0">
                <a:latin typeface="Times New Roman" panose="02020603050405020304" pitchFamily="18" charset="0"/>
                <a:cs typeface="Times New Roman" panose="02020603050405020304" pitchFamily="18" charset="0"/>
              </a:rPr>
              <a:t> of the heat stress period in addition to the feeding technique employed in the study influences the type and magnitude of responses reported from different workers. Studies from several authors have demonstrated that broilers under heat stress conditions show decreased feed intake. However, the reduced feed intake does not fully explain the reduction in weight gain and feed conversion ratio associated with broilers under heat stress. The use of constant and cyclic heat stress experimental models shows significant variation in reduction in growth due to decreased feed intake between 30-90%, suggesting that while lower feed intake remains a main explanatory factor, other factors including decreased nutrient digestibility or physiological and metabolic changes that influence feed utilization play a role in reducing performance of broilers under heat stress conditions. </a:t>
            </a:r>
            <a:r>
              <a:rPr lang="en-US" sz="1800" dirty="0" err="1">
                <a:latin typeface="Times New Roman" panose="02020603050405020304" pitchFamily="18" charset="0"/>
                <a:cs typeface="Times New Roman" panose="02020603050405020304" pitchFamily="18" charset="0"/>
              </a:rPr>
              <a:t>Renaudeu</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et al. </a:t>
            </a:r>
            <a:r>
              <a:rPr lang="en-US" sz="1800" dirty="0">
                <a:latin typeface="Times New Roman" panose="02020603050405020304" pitchFamily="18" charset="0"/>
                <a:cs typeface="Times New Roman" panose="02020603050405020304" pitchFamily="18" charset="0"/>
              </a:rPr>
              <a:t>(2012) reported that the reduction of growth observed under heat stress is greater than expected due to reduced feed intake alone. Bonnet </a:t>
            </a:r>
            <a:r>
              <a:rPr lang="en-US" sz="1800" i="1" dirty="0">
                <a:latin typeface="Times New Roman" panose="02020603050405020304" pitchFamily="18" charset="0"/>
                <a:cs typeface="Times New Roman" panose="02020603050405020304" pitchFamily="18" charset="0"/>
              </a:rPr>
              <a:t>et al. </a:t>
            </a:r>
            <a:r>
              <a:rPr lang="en-US" sz="1800" dirty="0">
                <a:latin typeface="Times New Roman" panose="02020603050405020304" pitchFamily="18" charset="0"/>
                <a:cs typeface="Times New Roman" panose="02020603050405020304" pitchFamily="18" charset="0"/>
              </a:rPr>
              <a:t>(1997) attributed some performance loss in broilers under constant heat stress to decrease in nutrient digestibility. Numerous studies have reached different conclusions in crude protein or nitrogen and dry matter digestibility in chickens and other poultry species under constant heat stress (Wallis and </a:t>
            </a:r>
            <a:r>
              <a:rPr lang="en-US" sz="1800" dirty="0" err="1">
                <a:latin typeface="Times New Roman" panose="02020603050405020304" pitchFamily="18" charset="0"/>
                <a:cs typeface="Times New Roman" panose="02020603050405020304" pitchFamily="18" charset="0"/>
              </a:rPr>
              <a:t>Balnave</a:t>
            </a:r>
            <a:r>
              <a:rPr lang="en-US" sz="1800" dirty="0">
                <a:latin typeface="Times New Roman" panose="02020603050405020304" pitchFamily="18" charset="0"/>
                <a:cs typeface="Times New Roman" panose="02020603050405020304" pitchFamily="18" charset="0"/>
              </a:rPr>
              <a:t>, 1984; De Souza et al., 2016; Kim et al., 2020; </a:t>
            </a:r>
            <a:r>
              <a:rPr lang="en-US" sz="1800" dirty="0" err="1">
                <a:latin typeface="Times New Roman" panose="02020603050405020304" pitchFamily="18" charset="0"/>
                <a:cs typeface="Times New Roman" panose="02020603050405020304" pitchFamily="18" charset="0"/>
              </a:rPr>
              <a:t>Orhan</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et al., </a:t>
            </a:r>
            <a:r>
              <a:rPr lang="en-US" sz="1800" dirty="0">
                <a:latin typeface="Times New Roman" panose="02020603050405020304" pitchFamily="18" charset="0"/>
                <a:cs typeface="Times New Roman" panose="02020603050405020304" pitchFamily="18" charset="0"/>
              </a:rPr>
              <a:t>2020). Taken together, it is therefore necessary to isolate the effects of high temperature per se from the effects of reduced feed intake in response to heat stress in understanding the problem. The use of pair-feeding techniques to account for disparity in feed consumption between broilers under heat stress and </a:t>
            </a:r>
            <a:r>
              <a:rPr lang="en-US" sz="1800" dirty="0" err="1">
                <a:latin typeface="Times New Roman" panose="02020603050405020304" pitchFamily="18" charset="0"/>
                <a:cs typeface="Times New Roman" panose="02020603050405020304" pitchFamily="18" charset="0"/>
              </a:rPr>
              <a:t>thermoneutral</a:t>
            </a:r>
            <a:r>
              <a:rPr lang="en-US" sz="1800" dirty="0">
                <a:latin typeface="Times New Roman" panose="02020603050405020304" pitchFamily="18" charset="0"/>
                <a:cs typeface="Times New Roman" panose="02020603050405020304" pitchFamily="18" charset="0"/>
              </a:rPr>
              <a:t> conditions; and the implementation of a cyclic heat stress model to account for the type of heat exposure in broilers is important in describing how heat stress affect broiler growth performance and nutrient digestibility and whether these parameters respond differently in broiler chickens exposed to continuous and cyclic heat stress.</a:t>
            </a:r>
          </a:p>
        </p:txBody>
      </p:sp>
    </p:spTree>
    <p:extLst>
      <p:ext uri="{BB962C8B-B14F-4D97-AF65-F5344CB8AC3E}">
        <p14:creationId xmlns:p14="http://schemas.microsoft.com/office/powerpoint/2010/main" val="521514111"/>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838200" y="157163"/>
            <a:ext cx="10515600" cy="968375"/>
          </a:xfrm>
        </p:spPr>
        <p:txBody>
          <a:bodyPr/>
          <a:lstStyle/>
          <a:p>
            <a:pPr algn="ctr">
              <a:lnSpc>
                <a:spcPct val="100000"/>
              </a:lnSpc>
            </a:pPr>
            <a:r>
              <a:rPr lang="en-US" altLang="en-US" sz="2800" b="1" smtClean="0">
                <a:latin typeface="Times New Roman" panose="02020603050405020304" pitchFamily="18" charset="0"/>
                <a:cs typeface="Times New Roman" panose="02020603050405020304" pitchFamily="18" charset="0"/>
              </a:rPr>
              <a:t>OBJECTIVES OF THE STUDY</a:t>
            </a:r>
          </a:p>
        </p:txBody>
      </p:sp>
      <p:sp>
        <p:nvSpPr>
          <p:cNvPr id="3" name="Content Placeholder 2"/>
          <p:cNvSpPr>
            <a:spLocks noGrp="1"/>
          </p:cNvSpPr>
          <p:nvPr>
            <p:ph idx="1"/>
          </p:nvPr>
        </p:nvSpPr>
        <p:spPr>
          <a:xfrm>
            <a:off x="708025" y="1260475"/>
            <a:ext cx="11125200" cy="4506913"/>
          </a:xfrm>
        </p:spPr>
        <p:txBody>
          <a:bodyPr rtlCol="0">
            <a:noAutofit/>
          </a:bodyPr>
          <a:lstStyle/>
          <a:p>
            <a:pPr marL="0" indent="0" fontAlgn="auto">
              <a:spcAft>
                <a:spcPts val="0"/>
              </a:spcAft>
              <a:buFont typeface="Arial" panose="020B0604020202020204" pitchFamily="34" charset="0"/>
              <a:buNone/>
              <a:defRP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objective of this study is;</a:t>
            </a:r>
          </a:p>
          <a:p>
            <a:r>
              <a:rPr lang="en-US" dirty="0">
                <a:latin typeface="Times New Roman" panose="02020603050405020304" pitchFamily="18" charset="0"/>
                <a:cs typeface="Times New Roman" panose="02020603050405020304" pitchFamily="18" charset="0"/>
              </a:rPr>
              <a:t>To determine the effects of heat stress on growth parameters of broiler chickens</a:t>
            </a:r>
          </a:p>
          <a:p>
            <a:r>
              <a:rPr lang="en-US" dirty="0">
                <a:latin typeface="Times New Roman" panose="02020603050405020304" pitchFamily="18" charset="0"/>
                <a:cs typeface="Times New Roman" panose="02020603050405020304" pitchFamily="18" charset="0"/>
              </a:rPr>
              <a:t>To determine the effects of heat stress on nutrient digestibility in broiler chickens</a:t>
            </a:r>
          </a:p>
        </p:txBody>
      </p:sp>
    </p:spTree>
    <p:extLst>
      <p:ext uri="{BB962C8B-B14F-4D97-AF65-F5344CB8AC3E}">
        <p14:creationId xmlns:p14="http://schemas.microsoft.com/office/powerpoint/2010/main" val="4073660938"/>
      </p:ext>
    </p:extLst>
  </p:cSld>
  <p:clrMapOvr>
    <a:masterClrMapping/>
  </p:clrMapOvr>
  <p:transition spd="slow">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157163"/>
            <a:ext cx="10515600" cy="585787"/>
          </a:xfrm>
        </p:spPr>
        <p:txBody>
          <a:bodyPr/>
          <a:lstStyle/>
          <a:p>
            <a:pPr algn="ctr"/>
            <a:r>
              <a:rPr lang="en-US" altLang="en-US" sz="2600" b="1" smtClean="0">
                <a:latin typeface="Times New Roman" panose="02020603050405020304" pitchFamily="18" charset="0"/>
                <a:cs typeface="Times New Roman" panose="02020603050405020304" pitchFamily="18" charset="0"/>
              </a:rPr>
              <a:t>MATERIALS AND METHODS</a:t>
            </a:r>
            <a:endParaRPr lang="en-US" altLang="en-US" sz="2600" smtClean="0">
              <a:latin typeface="Times New Roman" panose="02020603050405020304" pitchFamily="18" charset="0"/>
              <a:cs typeface="Times New Roman" panose="02020603050405020304" pitchFamily="18" charset="0"/>
            </a:endParaRPr>
          </a:p>
        </p:txBody>
      </p:sp>
      <p:sp>
        <p:nvSpPr>
          <p:cNvPr id="7171" name="Content Placeholder 2"/>
          <p:cNvSpPr>
            <a:spLocks noGrp="1"/>
          </p:cNvSpPr>
          <p:nvPr>
            <p:ph idx="1"/>
          </p:nvPr>
        </p:nvSpPr>
        <p:spPr>
          <a:xfrm>
            <a:off x="623888" y="742950"/>
            <a:ext cx="11125200" cy="5926138"/>
          </a:xfrm>
        </p:spPr>
        <p:txBody>
          <a:bodyPr rtlCol="0">
            <a:noAutofit/>
          </a:bodyPr>
          <a:lstStyle/>
          <a:p>
            <a:pPr marL="0" indent="0" algn="just">
              <a:buNone/>
            </a:pPr>
            <a:r>
              <a:rPr lang="en-US" b="1" dirty="0">
                <a:latin typeface="Times New Roman" panose="02020603050405020304" pitchFamily="18" charset="0"/>
                <a:cs typeface="Times New Roman" panose="02020603050405020304" pitchFamily="18" charset="0"/>
              </a:rPr>
              <a:t>Experimental Site</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study was carried out at the Poultry Research unit of Animal Science Department,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lbom</a:t>
            </a:r>
            <a:r>
              <a:rPr lang="en-US" dirty="0">
                <a:latin typeface="Times New Roman" panose="02020603050405020304" pitchFamily="18" charset="0"/>
                <a:cs typeface="Times New Roman" panose="02020603050405020304" pitchFamily="18" charset="0"/>
              </a:rPr>
              <a:t> State University, </a:t>
            </a:r>
            <a:r>
              <a:rPr lang="en-US" dirty="0" err="1">
                <a:latin typeface="Times New Roman" panose="02020603050405020304" pitchFamily="18" charset="0"/>
                <a:cs typeface="Times New Roman" panose="02020603050405020304" pitchFamily="18" charset="0"/>
              </a:rPr>
              <a:t>Obio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Anam</a:t>
            </a:r>
            <a:r>
              <a:rPr lang="en-US" dirty="0">
                <a:latin typeface="Times New Roman" panose="02020603050405020304" pitchFamily="18" charset="0"/>
                <a:cs typeface="Times New Roman" panose="02020603050405020304" pitchFamily="18" charset="0"/>
              </a:rPr>
              <a:t> Local Government Area,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lbom</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Obio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Akpa</a:t>
            </a:r>
            <a:r>
              <a:rPr lang="en-US" dirty="0">
                <a:latin typeface="Times New Roman" panose="02020603050405020304" pitchFamily="18" charset="0"/>
                <a:cs typeface="Times New Roman" panose="02020603050405020304" pitchFamily="18" charset="0"/>
              </a:rPr>
              <a:t> is situated at latitude 4</a:t>
            </a:r>
            <a:r>
              <a:rPr lang="en-US" baseline="30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30 North of the equator and longitude 7</a:t>
            </a:r>
            <a:r>
              <a:rPr lang="en-US" baseline="30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30 East of Greenwich meridian. </a:t>
            </a:r>
            <a:r>
              <a:rPr lang="en-US" dirty="0" err="1">
                <a:latin typeface="Times New Roman" panose="02020603050405020304" pitchFamily="18" charset="0"/>
                <a:cs typeface="Times New Roman" panose="02020603050405020304" pitchFamily="18" charset="0"/>
              </a:rPr>
              <a:t>Obio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Akpa</a:t>
            </a:r>
            <a:r>
              <a:rPr lang="en-US" dirty="0">
                <a:latin typeface="Times New Roman" panose="02020603050405020304" pitchFamily="18" charset="0"/>
                <a:cs typeface="Times New Roman" panose="02020603050405020304" pitchFamily="18" charset="0"/>
              </a:rPr>
              <a:t> is situated within the tropical rainforest ranging from 2500- 2600mm, an average temperature of 27</a:t>
            </a:r>
            <a:r>
              <a:rPr lang="en-US" baseline="30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c and relative humidity between 55 to 90% (</a:t>
            </a:r>
            <a:r>
              <a:rPr lang="en-US" dirty="0" err="1">
                <a:latin typeface="Times New Roman" panose="02020603050405020304" pitchFamily="18" charset="0"/>
                <a:cs typeface="Times New Roman" panose="02020603050405020304" pitchFamily="18" charset="0"/>
              </a:rPr>
              <a:t>Slus-Ak</a:t>
            </a:r>
            <a:r>
              <a:rPr lang="en-US" dirty="0">
                <a:latin typeface="Times New Roman" panose="02020603050405020304" pitchFamily="18" charset="0"/>
                <a:cs typeface="Times New Roman" panose="02020603050405020304" pitchFamily="18" charset="0"/>
              </a:rPr>
              <a:t>, 1981</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Experimental </a:t>
            </a:r>
            <a:r>
              <a:rPr lang="en-US" b="1" dirty="0">
                <a:latin typeface="Times New Roman" panose="02020603050405020304" pitchFamily="18" charset="0"/>
                <a:cs typeface="Times New Roman" panose="02020603050405020304" pitchFamily="18" charset="0"/>
              </a:rPr>
              <a:t>Animal and </a:t>
            </a:r>
            <a:r>
              <a:rPr lang="en-US" b="1" dirty="0" smtClean="0">
                <a:latin typeface="Times New Roman" panose="02020603050405020304" pitchFamily="18" charset="0"/>
                <a:cs typeface="Times New Roman" panose="02020603050405020304" pitchFamily="18" charset="0"/>
              </a:rPr>
              <a:t>Management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total of one hundred (100) Broiler birds were used for the Research and raised under Intensive System of Broiler management which involves using of Wood shaving as a litter material, preventing direct contact to the floor and also conducts heat in their pens.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73809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534988" y="146050"/>
            <a:ext cx="11125200" cy="6711950"/>
          </a:xfrm>
        </p:spPr>
        <p:txBody>
          <a:bodyPr rtlCol="0">
            <a:noAutofit/>
          </a:bodyPr>
          <a:lstStyle/>
          <a:p>
            <a:pPr marL="0" indent="0" algn="just">
              <a:buNone/>
            </a:pPr>
            <a:r>
              <a:rPr lang="en-US" sz="2400" dirty="0" smtClean="0">
                <a:latin typeface="Times New Roman" panose="02020603050405020304" pitchFamily="18" charset="0"/>
                <a:cs typeface="Times New Roman" panose="02020603050405020304" pitchFamily="18" charset="0"/>
              </a:rPr>
              <a:t>Prior to the arrival of the birds a section of the pen was properly cleaned, washed and fumigated to eliminate some microns, thereafter construction of a brooder. Firstly, from the one the chicks were brooded together on a deep liter management system for a period of two (2) weeks during which commercial starter feed and water were provided ad libitum with administration of required vaccine at different point. As well as all necessary management practices.</a:t>
            </a:r>
          </a:p>
          <a:p>
            <a:pPr marL="0" indent="0" algn="just">
              <a:buNone/>
            </a:pPr>
            <a:r>
              <a:rPr lang="en-US" sz="2400" b="1" dirty="0">
                <a:latin typeface="Times New Roman" panose="02020603050405020304" pitchFamily="18" charset="0"/>
                <a:cs typeface="Times New Roman" panose="02020603050405020304" pitchFamily="18" charset="0"/>
              </a:rPr>
              <a:t>Experimental Design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For the effectiveness and efficiency of the experiment a Complete randomized experimental design was used. As soon as it reaches 14 days of age at the brooder the birds were randomly picked to four different environmentally controlled pens which were replicated twice. The environmentally controlled pens were serve as the treatment. This were:</a:t>
            </a:r>
          </a:p>
          <a:p>
            <a:pPr marL="0" indent="0" algn="just">
              <a:buNone/>
            </a:pPr>
            <a:r>
              <a:rPr lang="en-US" sz="2400" dirty="0">
                <a:latin typeface="Times New Roman" panose="02020603050405020304" pitchFamily="18" charset="0"/>
                <a:cs typeface="Times New Roman" panose="02020603050405020304" pitchFamily="18" charset="0"/>
              </a:rPr>
              <a:t>Group (Treatment)1: constant heat stress group.</a:t>
            </a:r>
          </a:p>
          <a:p>
            <a:pPr marL="0" indent="0" algn="just">
              <a:buNone/>
            </a:pPr>
            <a:r>
              <a:rPr lang="en-US" sz="2400" dirty="0">
                <a:latin typeface="Times New Roman" panose="02020603050405020304" pitchFamily="18" charset="0"/>
                <a:cs typeface="Times New Roman" panose="02020603050405020304" pitchFamily="18" charset="0"/>
              </a:rPr>
              <a:t>Group (Treatment) 2: cyclic heat stress group</a:t>
            </a:r>
          </a:p>
          <a:p>
            <a:pPr marL="0" indent="0" algn="just">
              <a:buNone/>
            </a:pPr>
            <a:r>
              <a:rPr lang="en-US" sz="2400" dirty="0">
                <a:latin typeface="Times New Roman" panose="02020603050405020304" pitchFamily="18" charset="0"/>
                <a:cs typeface="Times New Roman" panose="02020603050405020304" pitchFamily="18" charset="0"/>
              </a:rPr>
              <a:t>Group (Treatment)3: Pair-fed  group</a:t>
            </a:r>
          </a:p>
          <a:p>
            <a:pPr marL="0" indent="0" algn="just">
              <a:buNone/>
            </a:pPr>
            <a:r>
              <a:rPr lang="en-US" sz="2400" dirty="0">
                <a:latin typeface="Times New Roman" panose="02020603050405020304" pitchFamily="18" charset="0"/>
                <a:cs typeface="Times New Roman" panose="02020603050405020304" pitchFamily="18" charset="0"/>
              </a:rPr>
              <a:t>Group (Treatment)4: </a:t>
            </a:r>
            <a:r>
              <a:rPr lang="en-US" sz="2400" dirty="0" err="1">
                <a:latin typeface="Times New Roman" panose="02020603050405020304" pitchFamily="18" charset="0"/>
                <a:cs typeface="Times New Roman" panose="02020603050405020304" pitchFamily="18" charset="0"/>
              </a:rPr>
              <a:t>Thermo</a:t>
            </a:r>
            <a:r>
              <a:rPr lang="en-US" sz="2400" dirty="0">
                <a:latin typeface="Times New Roman" panose="02020603050405020304" pitchFamily="18" charset="0"/>
                <a:cs typeface="Times New Roman" panose="02020603050405020304" pitchFamily="18" charset="0"/>
              </a:rPr>
              <a:t> neutral group</a:t>
            </a:r>
          </a:p>
          <a:p>
            <a:pPr marL="0" indent="0" algn="just">
              <a:buNone/>
            </a:pPr>
            <a:r>
              <a:rPr lang="en-US" sz="2400" dirty="0">
                <a:latin typeface="Times New Roman" panose="02020603050405020304" pitchFamily="18" charset="0"/>
                <a:cs typeface="Times New Roman" panose="02020603050405020304" pitchFamily="18" charset="0"/>
              </a:rPr>
              <a:t>Each group were 22 birds which was further divided into 11 bird per replicate.</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356398"/>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534988" y="146050"/>
            <a:ext cx="11125200" cy="6711950"/>
          </a:xfrm>
        </p:spPr>
        <p:txBody>
          <a:bodyPr rtlCol="0">
            <a:noAutofit/>
          </a:bodyPr>
          <a:lstStyle/>
          <a:p>
            <a:pPr marL="0" indent="0">
              <a:buNone/>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Concept/model of Heat Stress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Constant Heat Stress model; the temperature was raised and maintained within the range of 35-40</a:t>
            </a:r>
            <a:r>
              <a:rPr lang="en-US" sz="2400" baseline="30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C throughout the day time, heating of the pen was done using heat source and the environmental temperature was measure using a wet and dry bulb thermometer.</a:t>
            </a:r>
          </a:p>
          <a:p>
            <a:pPr marL="0" indent="0">
              <a:buNone/>
            </a:pPr>
            <a:r>
              <a:rPr lang="en-US" sz="2400" dirty="0">
                <a:latin typeface="Times New Roman" panose="02020603050405020304" pitchFamily="18" charset="0"/>
                <a:cs typeface="Times New Roman" panose="02020603050405020304" pitchFamily="18" charset="0"/>
              </a:rPr>
              <a:t>Cyclic Heat Stress Model: the temperature was raised and maintained at 35-40</a:t>
            </a:r>
            <a:r>
              <a:rPr lang="en-US" sz="2400" baseline="300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c for 12 hours daily from 7am-7pm and reduced to </a:t>
            </a:r>
            <a:r>
              <a:rPr lang="en-US" sz="2400" dirty="0" err="1">
                <a:latin typeface="Times New Roman" panose="02020603050405020304" pitchFamily="18" charset="0"/>
                <a:cs typeface="Times New Roman" panose="02020603050405020304" pitchFamily="18" charset="0"/>
              </a:rPr>
              <a:t>thermo</a:t>
            </a:r>
            <a:r>
              <a:rPr lang="en-US" sz="2400" dirty="0">
                <a:latin typeface="Times New Roman" panose="02020603050405020304" pitchFamily="18" charset="0"/>
                <a:cs typeface="Times New Roman" panose="02020603050405020304" pitchFamily="18" charset="0"/>
              </a:rPr>
              <a:t> neutral condition at night. All the birds were fed ad libitum.</a:t>
            </a:r>
          </a:p>
          <a:p>
            <a:pPr marL="0" indent="0" algn="just">
              <a:buNone/>
            </a:pPr>
            <a:r>
              <a:rPr lang="en-US" sz="2400" dirty="0" smtClean="0">
                <a:latin typeface="Times New Roman" panose="02020603050405020304" pitchFamily="18" charset="0"/>
                <a:cs typeface="Times New Roman" panose="02020603050405020304" pitchFamily="18" charset="0"/>
              </a:rPr>
              <a:t>Group </a:t>
            </a:r>
            <a:r>
              <a:rPr lang="en-US" sz="2400" dirty="0">
                <a:latin typeface="Times New Roman" panose="02020603050405020304" pitchFamily="18" charset="0"/>
                <a:cs typeface="Times New Roman" panose="02020603050405020304" pitchFamily="18" charset="0"/>
              </a:rPr>
              <a:t>two (3) birds kept in the </a:t>
            </a:r>
            <a:r>
              <a:rPr lang="en-US" sz="2400" dirty="0" err="1">
                <a:latin typeface="Times New Roman" panose="02020603050405020304" pitchFamily="18" charset="0"/>
                <a:cs typeface="Times New Roman" panose="02020603050405020304" pitchFamily="18" charset="0"/>
              </a:rPr>
              <a:t>thermo</a:t>
            </a:r>
            <a:r>
              <a:rPr lang="en-US" sz="2400" dirty="0">
                <a:latin typeface="Times New Roman" panose="02020603050405020304" pitchFamily="18" charset="0"/>
                <a:cs typeface="Times New Roman" panose="02020603050405020304" pitchFamily="18" charset="0"/>
              </a:rPr>
              <a:t> neutral pen were pair fed with the birds in group (1) under heat stress to equalize feed intake. They were fed the same amount of feed consumed by the birds under constant heat stress over the last 24hours. The first 7 days feed were adjusted where necessary for expected relative daily increments using the formula;</a:t>
            </a:r>
          </a:p>
          <a:p>
            <a:pPr marL="0" indent="0" algn="just">
              <a:buNone/>
            </a:pPr>
            <a:r>
              <a:rPr lang="en-US" sz="2400" dirty="0" smtClean="0">
                <a:latin typeface="Times New Roman" panose="02020603050405020304" pitchFamily="18" charset="0"/>
                <a:cs typeface="Times New Roman" panose="02020603050405020304" pitchFamily="18" charset="0"/>
              </a:rPr>
              <a:t>F1</a:t>
            </a:r>
            <a:r>
              <a:rPr lang="en-US" sz="2400" baseline="-25000" dirty="0"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    F1 (d-2)- f1(d-1)  x f1 d-1</a:t>
            </a:r>
          </a:p>
          <a:p>
            <a:pPr marL="0" indent="0" algn="just">
              <a:buNone/>
            </a:pPr>
            <a:r>
              <a:rPr lang="en-US" sz="2400" dirty="0" smtClean="0">
                <a:latin typeface="Times New Roman" panose="02020603050405020304" pitchFamily="18" charset="0"/>
                <a:cs typeface="Times New Roman" panose="02020603050405020304" pitchFamily="18" charset="0"/>
              </a:rPr>
              <a:t>                                  f1(d-2) </a:t>
            </a:r>
          </a:p>
          <a:p>
            <a:pPr marL="0" indent="0" algn="just">
              <a:buNone/>
            </a:pPr>
            <a:r>
              <a:rPr lang="en-US" sz="2400" dirty="0">
                <a:latin typeface="Times New Roman" panose="02020603050405020304" pitchFamily="18" charset="0"/>
                <a:cs typeface="Times New Roman" panose="02020603050405020304" pitchFamily="18" charset="0"/>
              </a:rPr>
              <a:t>Where f1 is the feed intake of constant heat stress birds measured on the day 1 (d-1) and day 2 (d-2).</a:t>
            </a:r>
          </a:p>
          <a:p>
            <a:pPr marL="0" indent="0" algn="just">
              <a:buNone/>
            </a:pPr>
            <a:endParaRPr lang="en-US" sz="2400"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765300" y="5041900"/>
            <a:ext cx="3035300" cy="127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8004570"/>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89144167"/>
              </p:ext>
            </p:extLst>
          </p:nvPr>
        </p:nvGraphicFramePr>
        <p:xfrm>
          <a:off x="494664" y="1268888"/>
          <a:ext cx="11138535" cy="5004911"/>
        </p:xfrm>
        <a:graphic>
          <a:graphicData uri="http://schemas.openxmlformats.org/drawingml/2006/table">
            <a:tbl>
              <a:tblPr firstRow="1" firstCol="1" bandRow="1">
                <a:tableStyleId>{073A0DAA-6AF3-43AB-8588-CEC1D06C72B9}</a:tableStyleId>
              </a:tblPr>
              <a:tblGrid>
                <a:gridCol w="11138535">
                  <a:extLst>
                    <a:ext uri="{9D8B030D-6E8A-4147-A177-3AD203B41FA5}">
                      <a16:colId xmlns:a16="http://schemas.microsoft.com/office/drawing/2014/main" val="1288472235"/>
                    </a:ext>
                  </a:extLst>
                </a:gridCol>
              </a:tblGrid>
              <a:tr h="624877">
                <a:tc>
                  <a:txBody>
                    <a:bodyPr/>
                    <a:lstStyle/>
                    <a:p>
                      <a:pPr marL="0" marR="0" algn="just">
                        <a:lnSpc>
                          <a:spcPct val="150000"/>
                        </a:lnSpc>
                        <a:spcBef>
                          <a:spcPts val="0"/>
                        </a:spcBef>
                        <a:spcAft>
                          <a:spcPts val="0"/>
                        </a:spcAft>
                      </a:pPr>
                      <a:r>
                        <a:rPr lang="en-US" sz="1500" dirty="0">
                          <a:solidFill>
                            <a:schemeClr val="tx1"/>
                          </a:solidFill>
                          <a:effectLst/>
                        </a:rPr>
                        <a:t>Nutrient				</a:t>
                      </a:r>
                      <a:r>
                        <a:rPr lang="en-US" sz="1500" dirty="0" smtClean="0">
                          <a:solidFill>
                            <a:schemeClr val="tx1"/>
                          </a:solidFill>
                          <a:effectLst/>
                        </a:rPr>
                        <a:t>Value </a:t>
                      </a:r>
                      <a:r>
                        <a:rPr lang="en-US" sz="1500" dirty="0">
                          <a:solidFill>
                            <a:schemeClr val="tx1"/>
                          </a:solidFill>
                          <a:effectLst/>
                        </a:rPr>
                        <a:t>(%)</a:t>
                      </a:r>
                      <a:endParaRPr lang="en-US"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722540244"/>
                  </a:ext>
                </a:extLst>
              </a:tr>
              <a:tr h="4380034">
                <a:tc>
                  <a:txBody>
                    <a:bodyPr/>
                    <a:lstStyle/>
                    <a:p>
                      <a:pPr marL="0" marR="0" algn="just">
                        <a:lnSpc>
                          <a:spcPct val="150000"/>
                        </a:lnSpc>
                        <a:spcBef>
                          <a:spcPts val="0"/>
                        </a:spcBef>
                        <a:spcAft>
                          <a:spcPts val="0"/>
                        </a:spcAft>
                      </a:pPr>
                      <a:r>
                        <a:rPr lang="en-US" sz="1500" dirty="0">
                          <a:solidFill>
                            <a:schemeClr val="tx1"/>
                          </a:solidFill>
                          <a:effectLst/>
                        </a:rPr>
                        <a:t>Dry matter				</a:t>
                      </a:r>
                      <a:r>
                        <a:rPr lang="en-US" sz="1500" dirty="0" smtClean="0">
                          <a:solidFill>
                            <a:schemeClr val="tx1"/>
                          </a:solidFill>
                          <a:effectLst/>
                        </a:rPr>
                        <a:t>88.20</a:t>
                      </a:r>
                      <a:endParaRPr lang="en-US" sz="1500" dirty="0">
                        <a:solidFill>
                          <a:schemeClr val="tx1"/>
                        </a:solidFill>
                        <a:effectLst/>
                      </a:endParaRPr>
                    </a:p>
                    <a:p>
                      <a:pPr marL="0" marR="0" algn="just">
                        <a:lnSpc>
                          <a:spcPct val="150000"/>
                        </a:lnSpc>
                        <a:spcBef>
                          <a:spcPts val="0"/>
                        </a:spcBef>
                        <a:spcAft>
                          <a:spcPts val="0"/>
                        </a:spcAft>
                      </a:pPr>
                      <a:r>
                        <a:rPr lang="en-US" sz="1500" dirty="0">
                          <a:solidFill>
                            <a:schemeClr val="tx1"/>
                          </a:solidFill>
                          <a:effectLst/>
                        </a:rPr>
                        <a:t>Crude protein			</a:t>
                      </a:r>
                      <a:r>
                        <a:rPr lang="en-US" sz="1500" dirty="0" smtClean="0">
                          <a:solidFill>
                            <a:schemeClr val="tx1"/>
                          </a:solidFill>
                          <a:effectLst/>
                        </a:rPr>
                        <a:t>21.76</a:t>
                      </a:r>
                      <a:endParaRPr lang="en-US" sz="1500" dirty="0">
                        <a:solidFill>
                          <a:schemeClr val="tx1"/>
                        </a:solidFill>
                        <a:effectLst/>
                      </a:endParaRPr>
                    </a:p>
                    <a:p>
                      <a:pPr marL="0" marR="0" algn="just">
                        <a:lnSpc>
                          <a:spcPct val="150000"/>
                        </a:lnSpc>
                        <a:spcBef>
                          <a:spcPts val="0"/>
                        </a:spcBef>
                        <a:spcAft>
                          <a:spcPts val="0"/>
                        </a:spcAft>
                      </a:pPr>
                      <a:r>
                        <a:rPr lang="en-US" sz="1500" dirty="0">
                          <a:solidFill>
                            <a:schemeClr val="tx1"/>
                          </a:solidFill>
                          <a:effectLst/>
                        </a:rPr>
                        <a:t>Ash				</a:t>
                      </a:r>
                      <a:r>
                        <a:rPr lang="en-US" sz="1500" dirty="0" smtClean="0">
                          <a:solidFill>
                            <a:schemeClr val="tx1"/>
                          </a:solidFill>
                          <a:effectLst/>
                        </a:rPr>
                        <a:t>5.90</a:t>
                      </a:r>
                      <a:endParaRPr lang="en-US" sz="1500" dirty="0">
                        <a:solidFill>
                          <a:schemeClr val="tx1"/>
                        </a:solidFill>
                        <a:effectLst/>
                      </a:endParaRPr>
                    </a:p>
                    <a:p>
                      <a:pPr marL="0" marR="0" algn="just">
                        <a:lnSpc>
                          <a:spcPct val="150000"/>
                        </a:lnSpc>
                        <a:spcBef>
                          <a:spcPts val="0"/>
                        </a:spcBef>
                        <a:spcAft>
                          <a:spcPts val="0"/>
                        </a:spcAft>
                      </a:pPr>
                      <a:r>
                        <a:rPr lang="en-US" sz="1500" dirty="0">
                          <a:solidFill>
                            <a:schemeClr val="tx1"/>
                          </a:solidFill>
                          <a:effectLst/>
                        </a:rPr>
                        <a:t>Crude fat				</a:t>
                      </a:r>
                      <a:r>
                        <a:rPr lang="en-US" sz="1500" dirty="0" smtClean="0">
                          <a:solidFill>
                            <a:schemeClr val="tx1"/>
                          </a:solidFill>
                          <a:effectLst/>
                        </a:rPr>
                        <a:t>3.80</a:t>
                      </a:r>
                      <a:endParaRPr lang="en-US" sz="1500" dirty="0">
                        <a:solidFill>
                          <a:schemeClr val="tx1"/>
                        </a:solidFill>
                        <a:effectLst/>
                      </a:endParaRPr>
                    </a:p>
                    <a:p>
                      <a:pPr marL="0" marR="0" algn="just">
                        <a:lnSpc>
                          <a:spcPct val="150000"/>
                        </a:lnSpc>
                        <a:spcBef>
                          <a:spcPts val="0"/>
                        </a:spcBef>
                        <a:spcAft>
                          <a:spcPts val="0"/>
                        </a:spcAft>
                      </a:pPr>
                      <a:r>
                        <a:rPr lang="en-US" sz="1500" dirty="0">
                          <a:solidFill>
                            <a:schemeClr val="tx1"/>
                          </a:solidFill>
                          <a:effectLst/>
                        </a:rPr>
                        <a:t>Nitrogen free extract			53.03</a:t>
                      </a:r>
                    </a:p>
                    <a:p>
                      <a:pPr marL="0" marR="0" algn="just">
                        <a:lnSpc>
                          <a:spcPct val="150000"/>
                        </a:lnSpc>
                        <a:spcBef>
                          <a:spcPts val="0"/>
                        </a:spcBef>
                        <a:spcAft>
                          <a:spcPts val="0"/>
                        </a:spcAft>
                        <a:tabLst>
                          <a:tab pos="2865755" algn="ctr"/>
                          <a:tab pos="3136900" algn="l"/>
                        </a:tabLst>
                      </a:pPr>
                      <a:r>
                        <a:rPr lang="en-US" sz="1500" dirty="0">
                          <a:solidFill>
                            <a:schemeClr val="tx1"/>
                          </a:solidFill>
                          <a:effectLst/>
                        </a:rPr>
                        <a:t>Calcium                                  </a:t>
                      </a:r>
                      <a:r>
                        <a:rPr lang="en-US" sz="1500" dirty="0" smtClean="0">
                          <a:solidFill>
                            <a:schemeClr val="tx1"/>
                          </a:solidFill>
                          <a:effectLst/>
                        </a:rPr>
                        <a:t>                                     1.00</a:t>
                      </a:r>
                      <a:endParaRPr lang="en-US" sz="1500" dirty="0">
                        <a:solidFill>
                          <a:schemeClr val="tx1"/>
                        </a:solidFill>
                        <a:effectLst/>
                      </a:endParaRPr>
                    </a:p>
                    <a:p>
                      <a:pPr marL="0" marR="0" algn="just">
                        <a:lnSpc>
                          <a:spcPct val="150000"/>
                        </a:lnSpc>
                        <a:spcBef>
                          <a:spcPts val="0"/>
                        </a:spcBef>
                        <a:spcAft>
                          <a:spcPts val="0"/>
                        </a:spcAft>
                      </a:pPr>
                      <a:r>
                        <a:rPr lang="en-US" sz="1500" dirty="0">
                          <a:solidFill>
                            <a:schemeClr val="tx1"/>
                          </a:solidFill>
                          <a:effectLst/>
                        </a:rPr>
                        <a:t>Phosphorus                                              </a:t>
                      </a:r>
                      <a:r>
                        <a:rPr lang="en-US" sz="1500" dirty="0" smtClean="0">
                          <a:solidFill>
                            <a:schemeClr val="tx1"/>
                          </a:solidFill>
                          <a:effectLst/>
                        </a:rPr>
                        <a:t>                   1.00</a:t>
                      </a:r>
                      <a:endParaRPr lang="en-US" sz="1500" dirty="0">
                        <a:solidFill>
                          <a:schemeClr val="tx1"/>
                        </a:solidFill>
                        <a:effectLst/>
                      </a:endParaRPr>
                    </a:p>
                    <a:p>
                      <a:pPr marL="0" marR="0" algn="just">
                        <a:lnSpc>
                          <a:spcPct val="150000"/>
                        </a:lnSpc>
                        <a:spcBef>
                          <a:spcPts val="0"/>
                        </a:spcBef>
                        <a:spcAft>
                          <a:spcPts val="0"/>
                        </a:spcAft>
                      </a:pPr>
                      <a:r>
                        <a:rPr lang="en-US" sz="1500" dirty="0">
                          <a:solidFill>
                            <a:schemeClr val="tx1"/>
                          </a:solidFill>
                          <a:effectLst/>
                        </a:rPr>
                        <a:t>Gross energy			</a:t>
                      </a:r>
                      <a:r>
                        <a:rPr lang="en-US" sz="1500" dirty="0" smtClean="0">
                          <a:solidFill>
                            <a:schemeClr val="tx1"/>
                          </a:solidFill>
                          <a:effectLst/>
                        </a:rPr>
                        <a:t>4.13</a:t>
                      </a:r>
                      <a:endParaRPr lang="en-US"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869952029"/>
                  </a:ext>
                </a:extLst>
              </a:tr>
            </a:tbl>
          </a:graphicData>
        </a:graphic>
      </p:graphicFrame>
      <p:sp>
        <p:nvSpPr>
          <p:cNvPr id="4" name="Rectangle 1"/>
          <p:cNvSpPr>
            <a:spLocks noChangeArrowheads="1"/>
          </p:cNvSpPr>
          <p:nvPr/>
        </p:nvSpPr>
        <p:spPr bwMode="auto">
          <a:xfrm>
            <a:off x="605950" y="332051"/>
            <a:ext cx="112812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65438" algn="ctr"/>
                <a:tab pos="3136900" algn="l"/>
              </a:tabLst>
              <a:defRPr>
                <a:solidFill>
                  <a:schemeClr val="tx1"/>
                </a:solidFill>
                <a:latin typeface="Arial" panose="020B0604020202020204" pitchFamily="34" charset="0"/>
              </a:defRPr>
            </a:lvl1pPr>
            <a:lvl2pPr eaLnBrk="0" fontAlgn="base" hangingPunct="0">
              <a:spcBef>
                <a:spcPct val="0"/>
              </a:spcBef>
              <a:spcAft>
                <a:spcPct val="0"/>
              </a:spcAft>
              <a:tabLst>
                <a:tab pos="2865438" algn="ctr"/>
                <a:tab pos="3136900" algn="l"/>
              </a:tabLst>
              <a:defRPr>
                <a:solidFill>
                  <a:schemeClr val="tx1"/>
                </a:solidFill>
                <a:latin typeface="Arial" panose="020B0604020202020204" pitchFamily="34" charset="0"/>
              </a:defRPr>
            </a:lvl2pPr>
            <a:lvl3pPr eaLnBrk="0" fontAlgn="base" hangingPunct="0">
              <a:spcBef>
                <a:spcPct val="0"/>
              </a:spcBef>
              <a:spcAft>
                <a:spcPct val="0"/>
              </a:spcAft>
              <a:tabLst>
                <a:tab pos="2865438" algn="ctr"/>
                <a:tab pos="3136900" algn="l"/>
              </a:tabLst>
              <a:defRPr>
                <a:solidFill>
                  <a:schemeClr val="tx1"/>
                </a:solidFill>
                <a:latin typeface="Arial" panose="020B0604020202020204" pitchFamily="34" charset="0"/>
              </a:defRPr>
            </a:lvl3pPr>
            <a:lvl4pPr eaLnBrk="0" fontAlgn="base" hangingPunct="0">
              <a:spcBef>
                <a:spcPct val="0"/>
              </a:spcBef>
              <a:spcAft>
                <a:spcPct val="0"/>
              </a:spcAft>
              <a:tabLst>
                <a:tab pos="2865438" algn="ctr"/>
                <a:tab pos="3136900" algn="l"/>
              </a:tabLst>
              <a:defRPr>
                <a:solidFill>
                  <a:schemeClr val="tx1"/>
                </a:solidFill>
                <a:latin typeface="Arial" panose="020B0604020202020204" pitchFamily="34" charset="0"/>
              </a:defRPr>
            </a:lvl4pPr>
            <a:lvl5pPr eaLnBrk="0" fontAlgn="base" hangingPunct="0">
              <a:spcBef>
                <a:spcPct val="0"/>
              </a:spcBef>
              <a:spcAft>
                <a:spcPct val="0"/>
              </a:spcAft>
              <a:tabLst>
                <a:tab pos="2865438" algn="ctr"/>
                <a:tab pos="3136900" algn="l"/>
              </a:tabLst>
              <a:defRPr>
                <a:solidFill>
                  <a:schemeClr val="tx1"/>
                </a:solidFill>
                <a:latin typeface="Arial" panose="020B0604020202020204" pitchFamily="34" charset="0"/>
              </a:defRPr>
            </a:lvl5pPr>
            <a:lvl6pPr eaLnBrk="0" fontAlgn="base" hangingPunct="0">
              <a:spcBef>
                <a:spcPct val="0"/>
              </a:spcBef>
              <a:spcAft>
                <a:spcPct val="0"/>
              </a:spcAft>
              <a:tabLst>
                <a:tab pos="2865438" algn="ctr"/>
                <a:tab pos="3136900" algn="l"/>
              </a:tabLst>
              <a:defRPr>
                <a:solidFill>
                  <a:schemeClr val="tx1"/>
                </a:solidFill>
                <a:latin typeface="Arial" panose="020B0604020202020204" pitchFamily="34" charset="0"/>
              </a:defRPr>
            </a:lvl6pPr>
            <a:lvl7pPr eaLnBrk="0" fontAlgn="base" hangingPunct="0">
              <a:spcBef>
                <a:spcPct val="0"/>
              </a:spcBef>
              <a:spcAft>
                <a:spcPct val="0"/>
              </a:spcAft>
              <a:tabLst>
                <a:tab pos="2865438" algn="ctr"/>
                <a:tab pos="3136900" algn="l"/>
              </a:tabLst>
              <a:defRPr>
                <a:solidFill>
                  <a:schemeClr val="tx1"/>
                </a:solidFill>
                <a:latin typeface="Arial" panose="020B0604020202020204" pitchFamily="34" charset="0"/>
              </a:defRPr>
            </a:lvl7pPr>
            <a:lvl8pPr eaLnBrk="0" fontAlgn="base" hangingPunct="0">
              <a:spcBef>
                <a:spcPct val="0"/>
              </a:spcBef>
              <a:spcAft>
                <a:spcPct val="0"/>
              </a:spcAft>
              <a:tabLst>
                <a:tab pos="2865438" algn="ctr"/>
                <a:tab pos="3136900" algn="l"/>
              </a:tabLst>
              <a:defRPr>
                <a:solidFill>
                  <a:schemeClr val="tx1"/>
                </a:solidFill>
                <a:latin typeface="Arial" panose="020B0604020202020204" pitchFamily="34" charset="0"/>
              </a:defRPr>
            </a:lvl8pPr>
            <a:lvl9pPr eaLnBrk="0" fontAlgn="base" hangingPunct="0">
              <a:spcBef>
                <a:spcPct val="0"/>
              </a:spcBef>
              <a:spcAft>
                <a:spcPct val="0"/>
              </a:spcAft>
              <a:tabLst>
                <a:tab pos="2865438" algn="ctr"/>
                <a:tab pos="31369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865438" algn="ctr"/>
                <a:tab pos="3136900" algn="l"/>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Experimental Diet</a:t>
            </a:r>
            <a:endParaRPr kumimoji="0" lang="en-US" alt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2865438" algn="ctr"/>
                <a:tab pos="3136900" algn="l"/>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1: Chemical composition of the Finisher Diet</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68084701"/>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2082</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INTRODUCTION</vt:lpstr>
      <vt:lpstr>STATEMENT OF PROBLEM</vt:lpstr>
      <vt:lpstr>JUSTIFICATION OF THE STUDY</vt:lpstr>
      <vt:lpstr>OBJECTIVES OF THE STUDY</vt:lpstr>
      <vt:lpstr>MATERIALS AND METHODS</vt:lpstr>
      <vt:lpstr>PowerPoint Presentation</vt:lpstr>
      <vt:lpstr>PowerPoint Presentation</vt:lpstr>
      <vt:lpstr>PowerPoint Presentation</vt:lpstr>
      <vt:lpstr>PowerPoint Presentation</vt:lpstr>
      <vt:lpstr>RESULTS AND DISCUSSION</vt:lpstr>
      <vt:lpstr>PowerPoint Presentation</vt:lpstr>
      <vt:lpstr>PowerPoint Presentation</vt:lpstr>
      <vt:lpstr>PowerPoint Presentation</vt:lpstr>
      <vt:lpstr>PowerPoint Presentation</vt:lpstr>
      <vt:lpstr>RESULTS AND DISCUSSION</vt:lpstr>
      <vt:lpstr>PowerPoint Presentation</vt:lpstr>
      <vt:lpstr>PowerPoint Presentation</vt:lpstr>
      <vt:lpstr>PowerPoint Presentation</vt:lpstr>
      <vt:lpstr>CONCLUSION AND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Sammuel</dc:creator>
  <cp:lastModifiedBy>Sammuel</cp:lastModifiedBy>
  <cp:revision>27</cp:revision>
  <dcterms:created xsi:type="dcterms:W3CDTF">2023-05-02T20:23:59Z</dcterms:created>
  <dcterms:modified xsi:type="dcterms:W3CDTF">2023-05-02T20:57:08Z</dcterms:modified>
</cp:coreProperties>
</file>