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iQ936Smze8ULTVrZ0RQ/JlBNiG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CD6B83-7CCC-4820-AB6B-CCB7F829A513}">
  <a:tblStyle styleId="{81CD6B83-7CCC-4820-AB6B-CCB7F829A5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前面介紹過</a:t>
            </a:r>
            <a:endParaRPr/>
          </a:p>
        </p:txBody>
      </p:sp>
      <p:sp>
        <p:nvSpPr>
          <p:cNvPr id="204" name="Google Shape;204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前面介紹過</a:t>
            </a:r>
            <a:endParaRPr/>
          </a:p>
        </p:txBody>
      </p:sp>
      <p:sp>
        <p:nvSpPr>
          <p:cNvPr id="212" name="Google Shape;212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前面介紹過</a:t>
            </a:r>
            <a:endParaRPr/>
          </a:p>
        </p:txBody>
      </p:sp>
      <p:sp>
        <p:nvSpPr>
          <p:cNvPr id="229" name="Google Shape;229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前面介紹過</a:t>
            </a:r>
            <a:endParaRPr/>
          </a:p>
        </p:txBody>
      </p:sp>
      <p:sp>
        <p:nvSpPr>
          <p:cNvPr id="237" name="Google Shape;237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延遲效果</a:t>
            </a:r>
            <a:endParaRPr/>
          </a:p>
        </p:txBody>
      </p:sp>
      <p:sp>
        <p:nvSpPr>
          <p:cNvPr id="245" name="Google Shape;245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延遲效果</a:t>
            </a:r>
            <a:endParaRPr/>
          </a:p>
        </p:txBody>
      </p:sp>
      <p:sp>
        <p:nvSpPr>
          <p:cNvPr id="253" name="Google Shape;253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延遲效果</a:t>
            </a:r>
            <a:endParaRPr/>
          </a:p>
        </p:txBody>
      </p:sp>
      <p:sp>
        <p:nvSpPr>
          <p:cNvPr id="261" name="Google Shape;261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延遲效果</a:t>
            </a:r>
            <a:endParaRPr/>
          </a:p>
        </p:txBody>
      </p:sp>
      <p:sp>
        <p:nvSpPr>
          <p:cNvPr id="269" name="Google Shape;269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e5a4fb9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0e5a4fb98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e5a4fb98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10e5a4fb986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e5a4fb9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0e5a4fb98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9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gradFill>
          <a:gsLst>
            <a:gs pos="0">
              <a:srgbClr val="E2E2E2"/>
            </a:gs>
            <a:gs pos="50000">
              <a:srgbClr val="ECECEC"/>
            </a:gs>
            <a:gs pos="100000">
              <a:schemeClr val="lt1"/>
            </a:gs>
          </a:gsLst>
          <a:lin ang="189000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/>
          <p:nvPr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" name="Google Shape;25;p38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8"/>
          <p:cNvSpPr/>
          <p:nvPr/>
        </p:nvSpPr>
        <p:spPr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2000" u="none" cap="none" strike="noStrike">
                <a:solidFill>
                  <a:srgbClr val="F7EEDE"/>
                </a:solidFill>
                <a:latin typeface="Arial"/>
                <a:ea typeface="Arial"/>
                <a:cs typeface="Arial"/>
                <a:sym typeface="Arial"/>
              </a:rPr>
              <a:t>THE BUSENESS PLAN</a:t>
            </a:r>
            <a:endParaRPr b="0" i="0" sz="2000" u="none" cap="none" strike="noStrike">
              <a:solidFill>
                <a:srgbClr val="F7EE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bg>
      <p:bgPr>
        <a:gradFill>
          <a:gsLst>
            <a:gs pos="0">
              <a:srgbClr val="D7D9E1"/>
            </a:gs>
            <a:gs pos="26000">
              <a:srgbClr val="EBECF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86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9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/>
          <p:nvPr/>
        </p:nvSpPr>
        <p:spPr>
          <a:xfrm>
            <a:off x="0" y="449610"/>
            <a:ext cx="9144000" cy="4693890"/>
          </a:xfrm>
          <a:prstGeom prst="rect">
            <a:avLst/>
          </a:prstGeom>
          <a:gradFill>
            <a:gsLst>
              <a:gs pos="0">
                <a:srgbClr val="E8E8E8"/>
              </a:gs>
              <a:gs pos="50000">
                <a:srgbClr val="F3F3F3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9"/>
          <p:cNvSpPr/>
          <p:nvPr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arren1231.pixnet.net/blog/post/350030584-policy-gradient-%E5%8E%9F%E7%90%86%E8%AA%AA%E6%98%8E" TargetMode="External"/><Relationship Id="rId4" Type="http://schemas.openxmlformats.org/officeDocument/2006/relationships/hyperlink" Target="https://arxiv.org/abs/1712.01275" TargetMode="External"/><Relationship Id="rId5" Type="http://schemas.openxmlformats.org/officeDocument/2006/relationships/hyperlink" Target="https://arxiv.org/abs/1911.10107" TargetMode="External"/><Relationship Id="rId6" Type="http://schemas.openxmlformats.org/officeDocument/2006/relationships/hyperlink" Target="https://arxiv.org/abs/1710.02298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80671"/>
            <a:ext cx="2793498" cy="179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628" y="2766055"/>
            <a:ext cx="4055372" cy="23774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3124525" y="490400"/>
            <a:ext cx="5506500" cy="2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zh-CN" sz="4400" u="none" cap="none" strike="noStrike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第五組</a:t>
            </a:r>
            <a:endParaRPr b="1" i="0" sz="4400" u="none" cap="none" strike="noStrike">
              <a:solidFill>
                <a:schemeClr val="accent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zh-CN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金融AI–</a:t>
            </a:r>
            <a:endParaRPr b="1" i="0" sz="4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zh-CN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人工智慧的金融應用</a:t>
            </a:r>
            <a:endParaRPr b="1" i="0" sz="4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6850069" y="4515966"/>
            <a:ext cx="343825" cy="309997"/>
            <a:chOff x="4634991" y="2138335"/>
            <a:chExt cx="428348" cy="386204"/>
          </a:xfrm>
        </p:grpSpPr>
        <p:sp>
          <p:nvSpPr>
            <p:cNvPr id="95" name="Google Shape;95;p1"/>
            <p:cNvSpPr/>
            <p:nvPr/>
          </p:nvSpPr>
          <p:spPr>
            <a:xfrm>
              <a:off x="4634991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11293" y="2236765"/>
              <a:ext cx="275742" cy="189342"/>
            </a:xfrm>
            <a:custGeom>
              <a:rect b="b" l="l" r="r" t="t"/>
              <a:pathLst>
                <a:path extrusionOk="0" h="77" w="112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7209308" y="4515966"/>
            <a:ext cx="343825" cy="309997"/>
            <a:chOff x="5076056" y="2138335"/>
            <a:chExt cx="428348" cy="386204"/>
          </a:xfrm>
        </p:grpSpPr>
        <p:sp>
          <p:nvSpPr>
            <p:cNvPr id="98" name="Google Shape;98;p1"/>
            <p:cNvSpPr/>
            <p:nvPr/>
          </p:nvSpPr>
          <p:spPr>
            <a:xfrm>
              <a:off x="5076056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175472" y="2244479"/>
              <a:ext cx="229514" cy="195468"/>
            </a:xfrm>
            <a:custGeom>
              <a:rect b="b" l="l" r="r" t="t"/>
              <a:pathLst>
                <a:path extrusionOk="0" h="1811338" w="2125663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7568547" y="4515966"/>
            <a:ext cx="343825" cy="309997"/>
            <a:chOff x="5557128" y="2138335"/>
            <a:chExt cx="428348" cy="386204"/>
          </a:xfrm>
        </p:grpSpPr>
        <p:sp>
          <p:nvSpPr>
            <p:cNvPr id="101" name="Google Shape;101;p1"/>
            <p:cNvSpPr/>
            <p:nvPr/>
          </p:nvSpPr>
          <p:spPr>
            <a:xfrm>
              <a:off x="5557128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652120" y="2208685"/>
              <a:ext cx="238362" cy="235978"/>
            </a:xfrm>
            <a:custGeom>
              <a:rect b="b" l="l" r="r" t="t"/>
              <a:pathLst>
                <a:path extrusionOk="0" h="2365376" w="2390775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7927786" y="4515966"/>
            <a:ext cx="343825" cy="309997"/>
            <a:chOff x="6068610" y="2138335"/>
            <a:chExt cx="428348" cy="386204"/>
          </a:xfrm>
        </p:grpSpPr>
        <p:sp>
          <p:nvSpPr>
            <p:cNvPr id="104" name="Google Shape;104;p1"/>
            <p:cNvSpPr/>
            <p:nvPr/>
          </p:nvSpPr>
          <p:spPr>
            <a:xfrm>
              <a:off x="6068610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173883" y="2215236"/>
              <a:ext cx="232088" cy="197274"/>
            </a:xfrm>
            <a:custGeom>
              <a:rect b="b" l="l" r="r" t="t"/>
              <a:pathLst>
                <a:path extrusionOk="0" h="1936751" w="2276475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8287024" y="4515966"/>
            <a:ext cx="343825" cy="309997"/>
            <a:chOff x="6623914" y="2138335"/>
            <a:chExt cx="428348" cy="386204"/>
          </a:xfrm>
        </p:grpSpPr>
        <p:sp>
          <p:nvSpPr>
            <p:cNvPr id="107" name="Google Shape;107;p1"/>
            <p:cNvSpPr/>
            <p:nvPr/>
          </p:nvSpPr>
          <p:spPr>
            <a:xfrm>
              <a:off x="6623914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715817" y="2193847"/>
              <a:ext cx="230254" cy="221044"/>
            </a:xfrm>
            <a:custGeom>
              <a:rect b="b" l="l" r="r" t="t"/>
              <a:pathLst>
                <a:path extrusionOk="0" h="3665538" w="3816350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"/>
          <p:cNvSpPr/>
          <p:nvPr/>
        </p:nvSpPr>
        <p:spPr>
          <a:xfrm>
            <a:off x="3813392" y="2766040"/>
            <a:ext cx="496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張致中、李承祐、洪崇瀚、卓星在、林竺徵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14:warp dir="in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4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6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199" name="Google Shape;199;p66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754" y="600422"/>
            <a:ext cx="33813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7"/>
          <p:cNvSpPr txBox="1"/>
          <p:nvPr/>
        </p:nvSpPr>
        <p:spPr>
          <a:xfrm>
            <a:off x="606008" y="498011"/>
            <a:ext cx="7717970" cy="36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加密貨幣</a:t>
            </a:r>
            <a:br>
              <a:rPr b="0" i="0" lang="zh-CN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簡介：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利用區塊鏈技術、以密碼學原理來驗證交易的電子貨幣，    	採去中心化、網路交易，並全時進行交易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為何選擇該市場：</a:t>
            </a:r>
            <a:endParaRPr b="1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(1)市場不成熟，幣值波動過大，存在相當大的套利空間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(2)投入自動交易者相對仍不多，市場較無效率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(3)具備挑戰性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7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程式交易與</a:t>
            </a:r>
            <a:r>
              <a:rPr lang="zh-CN">
                <a:solidFill>
                  <a:srgbClr val="7C5621"/>
                </a:solidFill>
              </a:rPr>
              <a:t>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08" name="Google Shape;208;p67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8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程式交易與</a:t>
            </a:r>
            <a:r>
              <a:rPr lang="zh-CN">
                <a:solidFill>
                  <a:srgbClr val="7C5621"/>
                </a:solidFill>
              </a:rPr>
              <a:t>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15" name="Google Shape;215;p68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99" y="978580"/>
            <a:ext cx="8199401" cy="257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725" l="0" r="0" t="-547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2851151" y="2944120"/>
            <a:ext cx="3441700" cy="62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機器學習</a:t>
            </a:r>
            <a:endParaRPr b="1" i="0" sz="3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901440" y="1607124"/>
            <a:ext cx="1341120" cy="1209172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204360" y="1930393"/>
            <a:ext cx="725605" cy="617971"/>
          </a:xfrm>
          <a:custGeom>
            <a:rect b="b" l="l" r="r" t="t"/>
            <a:pathLst>
              <a:path extrusionOk="0" h="1811338" w="2125663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9"/>
          <p:cNvSpPr txBox="1"/>
          <p:nvPr/>
        </p:nvSpPr>
        <p:spPr>
          <a:xfrm>
            <a:off x="606008" y="498011"/>
            <a:ext cx="771797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zh-CN" sz="39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機器學習概述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監督式學習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所有資料都被標註，告訴機器相對應的值，以提供機器學習在輸出時判斷誤差使用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增強式學習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基於環境給予刺激，型塑能產生最大獎勵的習慣性行為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非監督式學習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所有資料都沒有標註，透過尋找資料的特徵，自己進行分類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69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機器學習</a:t>
            </a:r>
            <a:r>
              <a:rPr lang="zh-CN">
                <a:solidFill>
                  <a:schemeClr val="dk1"/>
                </a:solidFill>
              </a:rPr>
              <a:t>與增強式學習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69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0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機器學習</a:t>
            </a:r>
            <a:r>
              <a:rPr lang="zh-CN">
                <a:solidFill>
                  <a:schemeClr val="dk1"/>
                </a:solidFill>
              </a:rPr>
              <a:t>與增強式學習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70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63" y="1002759"/>
            <a:ext cx="6831862" cy="369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1"/>
          <p:cNvSpPr txBox="1"/>
          <p:nvPr/>
        </p:nvSpPr>
        <p:spPr>
          <a:xfrm>
            <a:off x="606008" y="498011"/>
            <a:ext cx="771797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增強式學習 (Reinforcement Learning)</a:t>
            </a:r>
            <a:br>
              <a:rPr b="0" i="0" lang="zh-CN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簡介：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強調如何基於環境而行動，以取得最大化的預期利益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方式：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電腦透過與一個動態(dynamic)環境不斷重複地互動，來學	習正確地執行一項任務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1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機器學習與</a:t>
            </a:r>
            <a:r>
              <a:rPr lang="zh-CN">
                <a:solidFill>
                  <a:srgbClr val="7C5621"/>
                </a:solidFill>
              </a:rPr>
              <a:t>增強式學習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49" name="Google Shape;249;p71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2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機器學習與</a:t>
            </a:r>
            <a:r>
              <a:rPr lang="zh-CN">
                <a:solidFill>
                  <a:srgbClr val="7C5621"/>
                </a:solidFill>
              </a:rPr>
              <a:t>增強式學習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56" name="Google Shape;256;p72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940" y="549396"/>
            <a:ext cx="5328120" cy="44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4"/>
          <p:cNvSpPr txBox="1"/>
          <p:nvPr/>
        </p:nvSpPr>
        <p:spPr>
          <a:xfrm>
            <a:off x="606008" y="498011"/>
            <a:ext cx="7717970" cy="2700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增強式學習 (Reinforcement Learning)</a:t>
            </a:r>
            <a:endParaRPr b="1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增強式學習特性：</a:t>
            </a:r>
            <a:endParaRPr b="1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(1)仰賴動態環境中的資料，找出能夠產生最佳結果的策略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(2)適合需要有大量的訓練，才能達到可接受的表現者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(3)時間遞延性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4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機器學習與</a:t>
            </a:r>
            <a:r>
              <a:rPr lang="zh-CN">
                <a:solidFill>
                  <a:srgbClr val="7C5621"/>
                </a:solidFill>
              </a:rPr>
              <a:t>增強式學習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65" name="Google Shape;265;p74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5"/>
          <p:cNvSpPr txBox="1"/>
          <p:nvPr/>
        </p:nvSpPr>
        <p:spPr>
          <a:xfrm>
            <a:off x="606008" y="498011"/>
            <a:ext cx="7717970" cy="36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增強式學習 (Reinforcement Learning)</a:t>
            </a:r>
            <a:endParaRPr b="1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應用到金融市場之優勢：</a:t>
            </a:r>
            <a:endParaRPr b="1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(1)透過獎勵大小以適應這個環境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(2)可以專門懲罰特定的操作，如高風險操作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(3)重視長期報酬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(4)學習到的價值函數是對未來價格走勢預測和自身確信度的綜合考量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5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chemeClr val="dk1"/>
                </a:solidFill>
              </a:rPr>
              <a:t>機器學習與</a:t>
            </a:r>
            <a:r>
              <a:rPr lang="zh-CN">
                <a:solidFill>
                  <a:srgbClr val="7C5621"/>
                </a:solidFill>
              </a:rPr>
              <a:t>增強式學習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73" name="Google Shape;273;p75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843186" y="2982445"/>
            <a:ext cx="1278124" cy="3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加密貨幣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1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025165" y="2011783"/>
            <a:ext cx="945370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193566" y="2229020"/>
            <a:ext cx="608566" cy="41788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622644" y="2011783"/>
            <a:ext cx="945370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2848830" y="2233038"/>
            <a:ext cx="506538" cy="431400"/>
          </a:xfrm>
          <a:custGeom>
            <a:rect b="b" l="l" r="r" t="t"/>
            <a:pathLst>
              <a:path extrusionOk="0" h="1811338" w="2125663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220125" y="2011783"/>
            <a:ext cx="945370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29776" y="2172795"/>
            <a:ext cx="526068" cy="520808"/>
          </a:xfrm>
          <a:custGeom>
            <a:rect b="b" l="l" r="r" t="t"/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817605" y="2011783"/>
            <a:ext cx="945370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034180" y="2197752"/>
            <a:ext cx="512220" cy="435386"/>
          </a:xfrm>
          <a:custGeom>
            <a:rect b="b" l="l" r="r" t="t"/>
            <a:pathLst>
              <a:path extrusionOk="0" h="1936751" w="2276475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415084" y="2011783"/>
            <a:ext cx="945370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633681" y="2162208"/>
            <a:ext cx="508174" cy="487848"/>
          </a:xfrm>
          <a:custGeom>
            <a:rect b="b" l="l" r="r" t="t"/>
            <a:pathLst>
              <a:path extrusionOk="0" h="3665538" w="3816350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2233538" y="2979698"/>
            <a:ext cx="1723583" cy="3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機器學習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3887179" y="2982445"/>
            <a:ext cx="1611262" cy="3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訓練方法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5589291" y="2982445"/>
            <a:ext cx="1401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7131861" y="2982445"/>
            <a:ext cx="1511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結語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637930" y="0"/>
            <a:ext cx="1870372" cy="791722"/>
          </a:xfrm>
          <a:custGeom>
            <a:rect b="b" l="l" r="r" t="t"/>
            <a:pathLst>
              <a:path extrusionOk="0" h="513429" w="1212931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b="1" i="0" sz="3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725" l="0" r="0" t="-547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2851151" y="2944120"/>
            <a:ext cx="3441700" cy="62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訓練方法</a:t>
            </a:r>
            <a:endParaRPr b="1" i="0" sz="3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3901440" y="1607124"/>
            <a:ext cx="1341120" cy="1209172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195719" y="1834428"/>
            <a:ext cx="752562" cy="745038"/>
          </a:xfrm>
          <a:custGeom>
            <a:rect b="b" l="l" r="r" t="t"/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6"/>
          <p:cNvSpPr/>
          <p:nvPr/>
        </p:nvSpPr>
        <p:spPr>
          <a:xfrm flipH="1" rot="5400000">
            <a:off x="3772017" y="1779490"/>
            <a:ext cx="1484760" cy="2016225"/>
          </a:xfrm>
          <a:prstGeom prst="parallelogram">
            <a:avLst>
              <a:gd fmla="val 53226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6"/>
          <p:cNvSpPr/>
          <p:nvPr/>
        </p:nvSpPr>
        <p:spPr>
          <a:xfrm rot="-5400000">
            <a:off x="3765517" y="1029210"/>
            <a:ext cx="1484760" cy="2032027"/>
          </a:xfrm>
          <a:prstGeom prst="parallelogram">
            <a:avLst>
              <a:gd fmla="val 53226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6"/>
          <p:cNvSpPr/>
          <p:nvPr/>
        </p:nvSpPr>
        <p:spPr>
          <a:xfrm>
            <a:off x="3491880" y="1131589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6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環境互動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292" name="Google Shape;292;p76"/>
          <p:cNvSpPr/>
          <p:nvPr/>
        </p:nvSpPr>
        <p:spPr>
          <a:xfrm rot="10800000">
            <a:off x="2877716" y="1923677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6"/>
          <p:cNvSpPr/>
          <p:nvPr/>
        </p:nvSpPr>
        <p:spPr>
          <a:xfrm>
            <a:off x="3491880" y="2715765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6"/>
          <p:cNvSpPr txBox="1"/>
          <p:nvPr/>
        </p:nvSpPr>
        <p:spPr>
          <a:xfrm>
            <a:off x="3800356" y="1495375"/>
            <a:ext cx="1723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給予觀測資料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5" name="Google Shape;295;p76"/>
          <p:cNvSpPr txBox="1"/>
          <p:nvPr/>
        </p:nvSpPr>
        <p:spPr>
          <a:xfrm>
            <a:off x="3491880" y="2287465"/>
            <a:ext cx="1723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回饋action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6" name="Google Shape;296;p76"/>
          <p:cNvSpPr txBox="1"/>
          <p:nvPr/>
        </p:nvSpPr>
        <p:spPr>
          <a:xfrm>
            <a:off x="3800356" y="3079553"/>
            <a:ext cx="1723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給予reward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7" name="Google Shape;297;p76"/>
          <p:cNvSpPr/>
          <p:nvPr/>
        </p:nvSpPr>
        <p:spPr>
          <a:xfrm>
            <a:off x="251520" y="138559"/>
            <a:ext cx="310764" cy="264666"/>
          </a:xfrm>
          <a:custGeom>
            <a:rect b="b" l="l" r="r" t="t"/>
            <a:pathLst>
              <a:path extrusionOk="0" h="1811338" w="2125663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6"/>
          <p:cNvSpPr/>
          <p:nvPr/>
        </p:nvSpPr>
        <p:spPr>
          <a:xfrm>
            <a:off x="406902" y="1563638"/>
            <a:ext cx="2016224" cy="2016224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5339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env</a:t>
            </a:r>
            <a:endParaRPr b="1" i="0" sz="3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9" name="Google Shape;299;p76"/>
          <p:cNvSpPr/>
          <p:nvPr/>
        </p:nvSpPr>
        <p:spPr>
          <a:xfrm>
            <a:off x="6592660" y="1495375"/>
            <a:ext cx="2016224" cy="2016224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5339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agent</a:t>
            </a:r>
            <a:endParaRPr b="1" i="0" sz="3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1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7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環境互動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306" name="Google Shape;306;p77"/>
          <p:cNvSpPr/>
          <p:nvPr/>
        </p:nvSpPr>
        <p:spPr>
          <a:xfrm>
            <a:off x="2567237" y="1129409"/>
            <a:ext cx="5861616" cy="989120"/>
          </a:xfrm>
          <a:custGeom>
            <a:rect b="b" l="l" r="r" t="t"/>
            <a:pathLst>
              <a:path extrusionOk="0" h="1244248" w="7085181">
                <a:moveTo>
                  <a:pt x="333395" y="0"/>
                </a:moveTo>
                <a:lnTo>
                  <a:pt x="7085181" y="0"/>
                </a:lnTo>
                <a:lnTo>
                  <a:pt x="6751786" y="1244248"/>
                </a:lnTo>
                <a:lnTo>
                  <a:pt x="0" y="1244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7"/>
          <p:cNvSpPr/>
          <p:nvPr/>
        </p:nvSpPr>
        <p:spPr>
          <a:xfrm>
            <a:off x="811770" y="2282264"/>
            <a:ext cx="5861616" cy="989120"/>
          </a:xfrm>
          <a:custGeom>
            <a:rect b="b" l="l" r="r" t="t"/>
            <a:pathLst>
              <a:path extrusionOk="0" h="1244248" w="7085181">
                <a:moveTo>
                  <a:pt x="333395" y="0"/>
                </a:moveTo>
                <a:lnTo>
                  <a:pt x="7085181" y="0"/>
                </a:lnTo>
                <a:lnTo>
                  <a:pt x="6751786" y="1244248"/>
                </a:lnTo>
                <a:lnTo>
                  <a:pt x="0" y="1244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7"/>
          <p:cNvSpPr/>
          <p:nvPr/>
        </p:nvSpPr>
        <p:spPr>
          <a:xfrm>
            <a:off x="2567237" y="3435121"/>
            <a:ext cx="5861616" cy="989120"/>
          </a:xfrm>
          <a:custGeom>
            <a:rect b="b" l="l" r="r" t="t"/>
            <a:pathLst>
              <a:path extrusionOk="0" h="1244248" w="7085181">
                <a:moveTo>
                  <a:pt x="333395" y="0"/>
                </a:moveTo>
                <a:lnTo>
                  <a:pt x="7085181" y="0"/>
                </a:lnTo>
                <a:lnTo>
                  <a:pt x="6751786" y="1244248"/>
                </a:lnTo>
                <a:lnTo>
                  <a:pt x="0" y="1244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7"/>
          <p:cNvSpPr txBox="1"/>
          <p:nvPr/>
        </p:nvSpPr>
        <p:spPr>
          <a:xfrm>
            <a:off x="3409813" y="1335429"/>
            <a:ext cx="4176464" cy="164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zh-CN" sz="1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</a:t>
            </a:r>
            <a:endParaRPr b="0" i="0" sz="1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0" name="Google Shape;310;p77"/>
          <p:cNvSpPr/>
          <p:nvPr/>
        </p:nvSpPr>
        <p:spPr>
          <a:xfrm>
            <a:off x="256394" y="142875"/>
            <a:ext cx="293904" cy="290966"/>
          </a:xfrm>
          <a:custGeom>
            <a:rect b="b" l="l" r="r" t="t"/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7"/>
          <p:cNvSpPr/>
          <p:nvPr/>
        </p:nvSpPr>
        <p:spPr>
          <a:xfrm>
            <a:off x="478931" y="1106292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環境互動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2" name="Google Shape;312;p77"/>
          <p:cNvSpPr txBox="1"/>
          <p:nvPr/>
        </p:nvSpPr>
        <p:spPr>
          <a:xfrm>
            <a:off x="3409813" y="1335429"/>
            <a:ext cx="38424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給予N筆歷史數據，標準化後的High,Low,Open,Close,Volume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3" name="Google Shape;313;p77"/>
          <p:cNvSpPr/>
          <p:nvPr/>
        </p:nvSpPr>
        <p:spPr>
          <a:xfrm rot="10800000">
            <a:off x="6188475" y="2236031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7"/>
          <p:cNvSpPr txBox="1"/>
          <p:nvPr/>
        </p:nvSpPr>
        <p:spPr>
          <a:xfrm>
            <a:off x="6802639" y="2599819"/>
            <a:ext cx="1723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回饋action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5" name="Google Shape;315;p77"/>
          <p:cNvSpPr txBox="1"/>
          <p:nvPr/>
        </p:nvSpPr>
        <p:spPr>
          <a:xfrm>
            <a:off x="1655720" y="2459421"/>
            <a:ext cx="3842325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給予買進、賣出、持有三種動作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6" name="Google Shape;316;p77"/>
          <p:cNvSpPr txBox="1"/>
          <p:nvPr/>
        </p:nvSpPr>
        <p:spPr>
          <a:xfrm>
            <a:off x="3130335" y="3600358"/>
            <a:ext cx="4992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計算實際總資產Log Return，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作為 agent 的 reward</a:t>
            </a:r>
            <a:endParaRPr b="1" i="0" sz="20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7" name="Google Shape;317;p77"/>
          <p:cNvSpPr/>
          <p:nvPr/>
        </p:nvSpPr>
        <p:spPr>
          <a:xfrm>
            <a:off x="478931" y="3412003"/>
            <a:ext cx="2646190" cy="1035353"/>
          </a:xfrm>
          <a:prstGeom prst="rightArrow">
            <a:avLst>
              <a:gd fmla="val 66953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7"/>
          <p:cNvSpPr txBox="1"/>
          <p:nvPr/>
        </p:nvSpPr>
        <p:spPr>
          <a:xfrm>
            <a:off x="787407" y="3775791"/>
            <a:ext cx="1723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給予reward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8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324" name="Google Shape;324;p78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手續費採取幣安的0.075%，同時設定1%的滑點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資產上分為自由現金和持有的比特幣。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當agent買入，即用所有的自由現金換比特幣。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當agnet賣出，即用所有的比特幣換成自由現金。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當總資產小於50%，強制終結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Reward函數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Log(每時刻報酬率)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8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詳細設定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9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331" name="Google Shape;331;p79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訓練資料集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乙太幣前80%歷史資料，使用1h為資料解析度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測試資料集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乙太幣後20%歷史資料，使用1h為資料解析度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9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詳細設定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725" l="0" r="0" t="-547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endParaRPr b="1" i="0" sz="3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3901440" y="1607124"/>
            <a:ext cx="1341120" cy="1209172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4209022" y="1880662"/>
            <a:ext cx="725956" cy="617062"/>
          </a:xfrm>
          <a:custGeom>
            <a:rect b="b" l="l" r="r" t="t"/>
            <a:pathLst>
              <a:path extrusionOk="0" h="1936751" w="2276475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0"/>
          <p:cNvSpPr/>
          <p:nvPr/>
        </p:nvSpPr>
        <p:spPr>
          <a:xfrm>
            <a:off x="0" y="0"/>
            <a:ext cx="91452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0"/>
          <p:cNvSpPr txBox="1"/>
          <p:nvPr/>
        </p:nvSpPr>
        <p:spPr>
          <a:xfrm>
            <a:off x="2045752" y="2383195"/>
            <a:ext cx="1278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Policy gradient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0" name="Google Shape;350;p8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C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1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1" name="Google Shape;351;p80"/>
          <p:cNvSpPr/>
          <p:nvPr/>
        </p:nvSpPr>
        <p:spPr>
          <a:xfrm>
            <a:off x="2212131" y="1399233"/>
            <a:ext cx="945369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0"/>
          <p:cNvSpPr/>
          <p:nvPr/>
        </p:nvSpPr>
        <p:spPr>
          <a:xfrm>
            <a:off x="2380532" y="1616470"/>
            <a:ext cx="608566" cy="41788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0"/>
          <p:cNvSpPr/>
          <p:nvPr/>
        </p:nvSpPr>
        <p:spPr>
          <a:xfrm>
            <a:off x="5103195" y="3190802"/>
            <a:ext cx="945368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0"/>
          <p:cNvSpPr/>
          <p:nvPr/>
        </p:nvSpPr>
        <p:spPr>
          <a:xfrm>
            <a:off x="5312846" y="3351814"/>
            <a:ext cx="525971" cy="520383"/>
          </a:xfrm>
          <a:custGeom>
            <a:rect b="b" l="l" r="r" t="t"/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0"/>
          <p:cNvSpPr/>
          <p:nvPr/>
        </p:nvSpPr>
        <p:spPr>
          <a:xfrm>
            <a:off x="4099318" y="1429440"/>
            <a:ext cx="945368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0"/>
          <p:cNvSpPr/>
          <p:nvPr/>
        </p:nvSpPr>
        <p:spPr>
          <a:xfrm>
            <a:off x="4344005" y="1607521"/>
            <a:ext cx="512207" cy="435769"/>
          </a:xfrm>
          <a:custGeom>
            <a:rect b="b" l="l" r="r" t="t"/>
            <a:pathLst>
              <a:path extrusionOk="0" h="1936751" w="2276475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0"/>
          <p:cNvSpPr/>
          <p:nvPr/>
        </p:nvSpPr>
        <p:spPr>
          <a:xfrm>
            <a:off x="5986509" y="1429440"/>
            <a:ext cx="945368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0"/>
          <p:cNvSpPr/>
          <p:nvPr/>
        </p:nvSpPr>
        <p:spPr>
          <a:xfrm>
            <a:off x="6211106" y="1582565"/>
            <a:ext cx="505666" cy="485684"/>
          </a:xfrm>
          <a:custGeom>
            <a:rect b="b" l="l" r="r" t="t"/>
            <a:pathLst>
              <a:path extrusionOk="0" h="3665538" w="3816350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0"/>
          <p:cNvSpPr txBox="1"/>
          <p:nvPr/>
        </p:nvSpPr>
        <p:spPr>
          <a:xfrm>
            <a:off x="4792937" y="4228215"/>
            <a:ext cx="1611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Dual-DQN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0"/>
          <p:cNvSpPr txBox="1"/>
          <p:nvPr/>
        </p:nvSpPr>
        <p:spPr>
          <a:xfrm>
            <a:off x="3872166" y="2383202"/>
            <a:ext cx="1401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DQN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1" name="Google Shape;361;p80"/>
          <p:cNvSpPr txBox="1"/>
          <p:nvPr/>
        </p:nvSpPr>
        <p:spPr>
          <a:xfrm>
            <a:off x="5558830" y="2425967"/>
            <a:ext cx="1810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Double-DQN</a:t>
            </a:r>
            <a:endParaRPr b="1" i="0" sz="20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2" name="Google Shape;362;p80"/>
          <p:cNvSpPr/>
          <p:nvPr/>
        </p:nvSpPr>
        <p:spPr>
          <a:xfrm>
            <a:off x="3637930" y="0"/>
            <a:ext cx="1870372" cy="791722"/>
          </a:xfrm>
          <a:custGeom>
            <a:rect b="b" l="l" r="r" t="t"/>
            <a:pathLst>
              <a:path extrusionOk="0" h="513429" w="1212931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0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b="1" i="0" sz="3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4" name="Google Shape;364;p80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0"/>
          <p:cNvSpPr/>
          <p:nvPr/>
        </p:nvSpPr>
        <p:spPr>
          <a:xfrm>
            <a:off x="3065633" y="3143452"/>
            <a:ext cx="945369" cy="852358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0"/>
          <p:cNvSpPr txBox="1"/>
          <p:nvPr/>
        </p:nvSpPr>
        <p:spPr>
          <a:xfrm>
            <a:off x="2732712" y="4185852"/>
            <a:ext cx="1611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CER-DQN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0"/>
          <p:cNvSpPr/>
          <p:nvPr/>
        </p:nvSpPr>
        <p:spPr>
          <a:xfrm>
            <a:off x="3285481" y="3326777"/>
            <a:ext cx="505666" cy="485684"/>
          </a:xfrm>
          <a:custGeom>
            <a:rect b="b" l="l" r="r" t="t"/>
            <a:pathLst>
              <a:path extrusionOk="0" h="3665538" w="3816350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1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373" name="Google Shape;373;p81"/>
          <p:cNvSpPr txBox="1"/>
          <p:nvPr/>
        </p:nvSpPr>
        <p:spPr>
          <a:xfrm>
            <a:off x="628650" y="19788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透過聯乘動作機率、狀態機率的方式來計算expected reward，因此計算量大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每一個動作都會影響到後續的reward，但每一個動作對越晚期的機率影響越小，因此再套上Advantage function，加權後續的reward形成discounted reward來估計不同動作所造成的reward影響，然後調整動作機率使最後得到的reward最大。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1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Policy gradient(PG)</a:t>
            </a:r>
            <a:endParaRPr b="0" i="0" sz="3300" u="none" cap="none" strike="noStrike">
              <a:solidFill>
                <a:srgbClr val="5339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250" y="400625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2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1" name="Google Shape;38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826" y="2228060"/>
            <a:ext cx="7412349" cy="19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50" y="400625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3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88" name="Google Shape;38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37" y="2306139"/>
            <a:ext cx="8345125" cy="202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50" y="400625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725" l="0" r="0" t="-547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510035" y="2977100"/>
            <a:ext cx="6123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程式交易與加密貨幣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901440" y="1607124"/>
            <a:ext cx="1341120" cy="1209172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4140337" y="1915302"/>
            <a:ext cx="863324" cy="592814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e5a4fb986_1_0"/>
          <p:cNvSpPr txBox="1"/>
          <p:nvPr>
            <p:ph type="title"/>
          </p:nvPr>
        </p:nvSpPr>
        <p:spPr>
          <a:xfrm>
            <a:off x="606008" y="123478"/>
            <a:ext cx="274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395" name="Google Shape;395;g10e5a4fb986_1_0"/>
          <p:cNvSpPr txBox="1"/>
          <p:nvPr/>
        </p:nvSpPr>
        <p:spPr>
          <a:xfrm>
            <a:off x="628650" y="2297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Policy gradient(PG)</a:t>
            </a:r>
            <a:endParaRPr b="0" i="0" sz="3300" u="none" cap="none" strike="noStrike">
              <a:solidFill>
                <a:srgbClr val="5339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g10e5a4fb986_1_0"/>
          <p:cNvGraphicFramePr/>
          <p:nvPr/>
        </p:nvGraphicFramePr>
        <p:xfrm>
          <a:off x="174388" y="12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{81CD6B83-7CCC-4820-AB6B-CCB7F829A513}</a:tableStyleId>
              </a:tblPr>
              <a:tblGrid>
                <a:gridCol w="1234425"/>
                <a:gridCol w="1190325"/>
                <a:gridCol w="1212375"/>
                <a:gridCol w="1234425"/>
                <a:gridCol w="1234425"/>
                <a:gridCol w="1256450"/>
                <a:gridCol w="14328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window_size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rounds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net_worth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total_reward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valid_rounds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valid_net_worth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valid_total_reward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846.2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5897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5847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1754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754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5747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1548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548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2138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2037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4979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1591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591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1017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496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-504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3947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1861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861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18794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16326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15326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947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868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-131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e5a4fb986_1_17"/>
          <p:cNvSpPr txBox="1"/>
          <p:nvPr>
            <p:ph type="title"/>
          </p:nvPr>
        </p:nvSpPr>
        <p:spPr>
          <a:xfrm>
            <a:off x="606008" y="123478"/>
            <a:ext cx="274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pic>
        <p:nvPicPr>
          <p:cNvPr id="402" name="Google Shape;402;g10e5a4fb986_1_17"/>
          <p:cNvPicPr preferRelativeResize="0"/>
          <p:nvPr/>
        </p:nvPicPr>
        <p:blipFill rotWithShape="1">
          <a:blip r:embed="rId3">
            <a:alphaModFix/>
          </a:blip>
          <a:srcRect b="20257" l="1643" r="28698" t="32063"/>
          <a:stretch/>
        </p:blipFill>
        <p:spPr>
          <a:xfrm>
            <a:off x="0" y="970165"/>
            <a:ext cx="9143997" cy="352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4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408" name="Google Shape;408;p84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DQN解決了傳統Q-learning的維度災難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使用類神經網路取代Q table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repaly memory: 過去經驗的隨機抽樣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輸出Q值 =&gt; 無法做倉位分配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收斂速度比傳統Q-Learning 慢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4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Deep Q-learning Network (DQN)</a:t>
            </a:r>
            <a:endParaRPr b="0" i="0" sz="3300" u="none" cap="none" strike="noStrike">
              <a:solidFill>
                <a:srgbClr val="5339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250" y="400625"/>
            <a:ext cx="15621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8171" y="2530353"/>
            <a:ext cx="3708651" cy="24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6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417" name="Google Shape;417;p86"/>
          <p:cNvSpPr txBox="1"/>
          <p:nvPr/>
        </p:nvSpPr>
        <p:spPr>
          <a:xfrm>
            <a:off x="628650" y="11406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Double-DQN：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將網路分成兩個，但更新速度不同。使用主網路預估下個狀態的action，再使用副網路估計Q值，藉此解決Q值被高估的問題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Duel-DQN: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實際上DQN會估計大量不重要的state，DUEL-DQN加入優勢函數來估計state的重要性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CER-DQN: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將現況加入Training Batch中，理論上可以加速收斂速度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86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DQN變形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e5a4fb986_3_0"/>
          <p:cNvSpPr txBox="1"/>
          <p:nvPr>
            <p:ph type="title"/>
          </p:nvPr>
        </p:nvSpPr>
        <p:spPr>
          <a:xfrm>
            <a:off x="606008" y="123478"/>
            <a:ext cx="274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pic>
        <p:nvPicPr>
          <p:cNvPr id="424" name="Google Shape;424;g10e5a4fb986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075" y="1514626"/>
            <a:ext cx="6841850" cy="33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0e5a4fb986_3_0"/>
          <p:cNvSpPr txBox="1"/>
          <p:nvPr/>
        </p:nvSpPr>
        <p:spPr>
          <a:xfrm>
            <a:off x="628650" y="22970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Trading Bot Visulization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/>
          <p:nvPr/>
        </p:nvSpPr>
        <p:spPr>
          <a:xfrm>
            <a:off x="784" y="2211710"/>
            <a:ext cx="9144000" cy="2931790"/>
          </a:xfrm>
          <a:custGeom>
            <a:rect b="b" l="l" r="r" t="t"/>
            <a:pathLst>
              <a:path extrusionOk="0" h="2931790" w="914400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725" l="0" r="0" t="-547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2851151" y="2944120"/>
            <a:ext cx="34417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zh-CN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結語</a:t>
            </a:r>
            <a:endParaRPr b="1" i="0" sz="3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3901440" y="1607124"/>
            <a:ext cx="1341120" cy="1209172"/>
          </a:xfrm>
          <a:custGeom>
            <a:rect b="b" l="l" r="r" t="t"/>
            <a:pathLst>
              <a:path extrusionOk="0" h="2446" w="274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4210182" y="1832534"/>
            <a:ext cx="723636" cy="694692"/>
          </a:xfrm>
          <a:custGeom>
            <a:rect b="b" l="l" r="r" t="t"/>
            <a:pathLst>
              <a:path extrusionOk="0" h="3665538" w="3816350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805D1D"/>
                </a:solidFill>
              </a:rPr>
              <a:t>環境互動</a:t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440" name="Google Shape;440;p87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zh-C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針對其他金融商品進行調整，延伸應用至其他金融領域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zh-C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利用非監督式學習了解各類加密貨幣、加密貨幣與各類金融商品之間的關係，進行避險策略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zh-C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在Environment裡加入更多觀察值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zh-C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使用較新的模型而非只使用DQN和PG，如PPO、A2C等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zh-C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利用Websocket等套件串接交易所獲得實時資料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87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未來展望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8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447" name="Google Shape;447;p88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《金融AI 人工智慧的金融應用》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C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https://darren1231.pixnet.net/blog/post/350030584-policy-gradient-%E5%8E%9F%E7%90%86%E8%AA%AA%E6%98%8E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zh-C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https://arxiv.org/abs/1712.01275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zh-C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https://arxiv.org/abs/1911.10107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i="0" lang="zh-C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https://arxiv.org/abs/1710.02298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https://arxiv.org/abs/1807.02787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88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參考資料來源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9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805D1D"/>
              </a:solidFill>
            </a:endParaRPr>
          </a:p>
        </p:txBody>
      </p:sp>
      <p:sp>
        <p:nvSpPr>
          <p:cNvPr id="454" name="Google Shape;454;p89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https://spraphul.github.io/blog/RL3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zh-C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李宏毅老師的投影片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89"/>
          <p:cNvSpPr txBox="1"/>
          <p:nvPr/>
        </p:nvSpPr>
        <p:spPr>
          <a:xfrm>
            <a:off x="628650" y="22970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3300" u="none" cap="none" strike="noStrike">
                <a:solidFill>
                  <a:srgbClr val="533916"/>
                </a:solidFill>
                <a:latin typeface="Calibri"/>
                <a:ea typeface="Calibri"/>
                <a:cs typeface="Calibri"/>
                <a:sym typeface="Calibri"/>
              </a:rPr>
              <a:t>圖源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34"/>
          <p:cNvGrpSpPr/>
          <p:nvPr/>
        </p:nvGrpSpPr>
        <p:grpSpPr>
          <a:xfrm>
            <a:off x="3563888" y="4520298"/>
            <a:ext cx="343825" cy="309997"/>
            <a:chOff x="4634991" y="2138335"/>
            <a:chExt cx="428348" cy="386204"/>
          </a:xfrm>
        </p:grpSpPr>
        <p:sp>
          <p:nvSpPr>
            <p:cNvPr id="463" name="Google Shape;463;p34"/>
            <p:cNvSpPr/>
            <p:nvPr/>
          </p:nvSpPr>
          <p:spPr>
            <a:xfrm>
              <a:off x="4634991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711293" y="2236765"/>
              <a:ext cx="275742" cy="189342"/>
            </a:xfrm>
            <a:custGeom>
              <a:rect b="b" l="l" r="r" t="t"/>
              <a:pathLst>
                <a:path extrusionOk="0" h="77" w="112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34"/>
          <p:cNvGrpSpPr/>
          <p:nvPr/>
        </p:nvGrpSpPr>
        <p:grpSpPr>
          <a:xfrm>
            <a:off x="3923127" y="4520298"/>
            <a:ext cx="343825" cy="309997"/>
            <a:chOff x="5076056" y="2138335"/>
            <a:chExt cx="428348" cy="386204"/>
          </a:xfrm>
        </p:grpSpPr>
        <p:sp>
          <p:nvSpPr>
            <p:cNvPr id="466" name="Google Shape;466;p34"/>
            <p:cNvSpPr/>
            <p:nvPr/>
          </p:nvSpPr>
          <p:spPr>
            <a:xfrm>
              <a:off x="5076056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175472" y="2244479"/>
              <a:ext cx="229514" cy="195468"/>
            </a:xfrm>
            <a:custGeom>
              <a:rect b="b" l="l" r="r" t="t"/>
              <a:pathLst>
                <a:path extrusionOk="0" h="1811338" w="2125663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4282366" y="4520298"/>
            <a:ext cx="343825" cy="309997"/>
            <a:chOff x="5557128" y="2138335"/>
            <a:chExt cx="428348" cy="386204"/>
          </a:xfrm>
        </p:grpSpPr>
        <p:sp>
          <p:nvSpPr>
            <p:cNvPr id="469" name="Google Shape;469;p34"/>
            <p:cNvSpPr/>
            <p:nvPr/>
          </p:nvSpPr>
          <p:spPr>
            <a:xfrm>
              <a:off x="5557128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652120" y="2208685"/>
              <a:ext cx="238362" cy="235978"/>
            </a:xfrm>
            <a:custGeom>
              <a:rect b="b" l="l" r="r" t="t"/>
              <a:pathLst>
                <a:path extrusionOk="0" h="2365376" w="2390775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4641605" y="4520298"/>
            <a:ext cx="343825" cy="309997"/>
            <a:chOff x="6068610" y="2138335"/>
            <a:chExt cx="428348" cy="386204"/>
          </a:xfrm>
        </p:grpSpPr>
        <p:sp>
          <p:nvSpPr>
            <p:cNvPr id="472" name="Google Shape;472;p34"/>
            <p:cNvSpPr/>
            <p:nvPr/>
          </p:nvSpPr>
          <p:spPr>
            <a:xfrm>
              <a:off x="6068610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173883" y="2215236"/>
              <a:ext cx="232088" cy="197274"/>
            </a:xfrm>
            <a:custGeom>
              <a:rect b="b" l="l" r="r" t="t"/>
              <a:pathLst>
                <a:path extrusionOk="0" h="1936751" w="2276475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5000843" y="4520298"/>
            <a:ext cx="343825" cy="309997"/>
            <a:chOff x="6623914" y="2138335"/>
            <a:chExt cx="428348" cy="386204"/>
          </a:xfrm>
        </p:grpSpPr>
        <p:sp>
          <p:nvSpPr>
            <p:cNvPr id="475" name="Google Shape;475;p34"/>
            <p:cNvSpPr/>
            <p:nvPr/>
          </p:nvSpPr>
          <p:spPr>
            <a:xfrm>
              <a:off x="6623914" y="2138335"/>
              <a:ext cx="428348" cy="386204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715817" y="2193847"/>
              <a:ext cx="230254" cy="221044"/>
            </a:xfrm>
            <a:custGeom>
              <a:rect b="b" l="l" r="r" t="t"/>
              <a:pathLst>
                <a:path extrusionOk="0" h="3665538" w="3816350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34"/>
          <p:cNvSpPr/>
          <p:nvPr/>
        </p:nvSpPr>
        <p:spPr>
          <a:xfrm>
            <a:off x="1448960" y="1861995"/>
            <a:ext cx="624607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7C5621"/>
                </a:solidFill>
                <a:latin typeface="Arial"/>
                <a:ea typeface="Arial"/>
                <a:cs typeface="Arial"/>
                <a:sym typeface="Arial"/>
              </a:rPr>
              <a:t>感謝聆聽</a:t>
            </a:r>
            <a:endParaRPr b="1" i="0" sz="4000" u="none" cap="none" strike="noStrike">
              <a:solidFill>
                <a:srgbClr val="7C56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warp dir="in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4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0"/>
          <p:cNvSpPr txBox="1"/>
          <p:nvPr/>
        </p:nvSpPr>
        <p:spPr>
          <a:xfrm>
            <a:off x="544097" y="568814"/>
            <a:ext cx="8196113" cy="36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一般程式交易</a:t>
            </a:r>
            <a:br>
              <a:rPr b="0" i="0" lang="zh-CN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簡介：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設定交易策略，再用歷史資料回測、調整，最後進行自動化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優勢：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(1)交易系統規則化，有助於策略回測及修正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(2)降低因為股市波動造成的情緒干擾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(3)將大量重複而簡單的作業外包予電腦處理，降低作業量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(4)更為迅速且全時地對事件做出反應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現況：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2020年程式交易占美股總交易量的60%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60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/>
          </a:p>
        </p:txBody>
      </p:sp>
      <p:sp>
        <p:nvSpPr>
          <p:cNvPr id="152" name="Google Shape;152;p60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2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/>
          </a:p>
        </p:txBody>
      </p:sp>
      <p:sp>
        <p:nvSpPr>
          <p:cNvPr id="159" name="Google Shape;159;p62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2"/>
          <p:cNvPicPr preferRelativeResize="0"/>
          <p:nvPr/>
        </p:nvPicPr>
        <p:blipFill rotWithShape="1">
          <a:blip r:embed="rId3">
            <a:alphaModFix/>
          </a:blip>
          <a:srcRect b="0" l="0" r="0" t="6176"/>
          <a:stretch/>
        </p:blipFill>
        <p:spPr>
          <a:xfrm>
            <a:off x="50450" y="1036928"/>
            <a:ext cx="9144000" cy="326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/>
          </a:p>
        </p:txBody>
      </p:sp>
      <p:sp>
        <p:nvSpPr>
          <p:cNvPr id="167" name="Google Shape;167;p61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阿斯匹靈漫談程式交易@ CMoney_理財寶_籌碼K線_股市_期貨_權證_分析工具:: 隨意窩Xuite日誌" id="168" name="Google Shape;168;p61"/>
          <p:cNvPicPr preferRelativeResize="0"/>
          <p:nvPr/>
        </p:nvPicPr>
        <p:blipFill rotWithShape="1">
          <a:blip r:embed="rId3">
            <a:alphaModFix/>
          </a:blip>
          <a:srcRect b="0" l="0" r="0" t="25504"/>
          <a:stretch/>
        </p:blipFill>
        <p:spPr>
          <a:xfrm>
            <a:off x="1276946" y="579615"/>
            <a:ext cx="6957781" cy="398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3"/>
          <p:cNvSpPr txBox="1"/>
          <p:nvPr/>
        </p:nvSpPr>
        <p:spPr>
          <a:xfrm>
            <a:off x="606008" y="563445"/>
            <a:ext cx="7642511" cy="36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zh-CN" sz="33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AI金融</a:t>
            </a:r>
            <a:br>
              <a:rPr b="0" i="0" lang="zh-CN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簡介：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利用機器學習，機器人也扮演策略生成之角色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優勢：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(1)可以根據需求或點子選擇適合的模型及策略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(2)跳脫人類思考框架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(3)運算模型更為精密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現況：</a:t>
            </a: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(1)規模領先其他投資方式</a:t>
            </a:r>
            <a:endParaRPr b="0" i="0" sz="21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zh-CN" sz="2100" u="none" cap="none" strike="noStrike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(2)管理金額對於市場的影響非常大，無法忽視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3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176" name="Google Shape;176;p63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4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183" name="Google Shape;183;p64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64"/>
          <p:cNvPicPr preferRelativeResize="0"/>
          <p:nvPr/>
        </p:nvPicPr>
        <p:blipFill rotWithShape="1">
          <a:blip r:embed="rId3">
            <a:alphaModFix/>
          </a:blip>
          <a:srcRect b="50407" l="4137" r="4132" t="3235"/>
          <a:stretch/>
        </p:blipFill>
        <p:spPr>
          <a:xfrm>
            <a:off x="1976936" y="630620"/>
            <a:ext cx="5346216" cy="416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5"/>
          <p:cNvSpPr txBox="1"/>
          <p:nvPr>
            <p:ph type="title"/>
          </p:nvPr>
        </p:nvSpPr>
        <p:spPr>
          <a:xfrm>
            <a:off x="606008" y="123478"/>
            <a:ext cx="2741856" cy="27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7C5621"/>
                </a:solidFill>
              </a:rPr>
              <a:t>程式交易</a:t>
            </a:r>
            <a:r>
              <a:rPr lang="zh-CN">
                <a:solidFill>
                  <a:schemeClr val="dk1"/>
                </a:solidFill>
              </a:rPr>
              <a:t>與加密貨幣</a:t>
            </a:r>
            <a:endParaRPr>
              <a:solidFill>
                <a:srgbClr val="7C5621"/>
              </a:solidFill>
            </a:endParaRPr>
          </a:p>
        </p:txBody>
      </p:sp>
      <p:sp>
        <p:nvSpPr>
          <p:cNvPr id="191" name="Google Shape;191;p65"/>
          <p:cNvSpPr/>
          <p:nvPr/>
        </p:nvSpPr>
        <p:spPr>
          <a:xfrm>
            <a:off x="264319" y="199473"/>
            <a:ext cx="279778" cy="192112"/>
          </a:xfrm>
          <a:custGeom>
            <a:rect b="b" l="l" r="r" t="t"/>
            <a:pathLst>
              <a:path extrusionOk="0" h="77" w="112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65"/>
          <p:cNvPicPr preferRelativeResize="0"/>
          <p:nvPr/>
        </p:nvPicPr>
        <p:blipFill rotWithShape="1">
          <a:blip r:embed="rId3">
            <a:alphaModFix/>
          </a:blip>
          <a:srcRect b="2678" l="3460" r="3074" t="50686"/>
          <a:stretch/>
        </p:blipFill>
        <p:spPr>
          <a:xfrm>
            <a:off x="2245009" y="698857"/>
            <a:ext cx="5391808" cy="415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BB061"/>
      </a:accent1>
      <a:accent2>
        <a:srgbClr val="A6742D"/>
      </a:accent2>
      <a:accent3>
        <a:srgbClr val="8A5142"/>
      </a:accent3>
      <a:accent4>
        <a:srgbClr val="FFFFFF"/>
      </a:accent4>
      <a:accent5>
        <a:srgbClr val="FFFFFF"/>
      </a:accent5>
      <a:accent6>
        <a:srgbClr val="CC33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2015-04-24T01:01:00Z</dcterms:created>
  <dc:creator>优品PPT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