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4"/>
  </p:notesMasterIdLst>
  <p:handoutMasterIdLst>
    <p:handoutMasterId r:id="rId15"/>
  </p:handoutMasterIdLst>
  <p:sldIdLst>
    <p:sldId id="272" r:id="rId5"/>
    <p:sldId id="279" r:id="rId6"/>
    <p:sldId id="268" r:id="rId7"/>
    <p:sldId id="273" r:id="rId8"/>
    <p:sldId id="274" r:id="rId9"/>
    <p:sldId id="275" r:id="rId10"/>
    <p:sldId id="276" r:id="rId11"/>
    <p:sldId id="278" r:id="rId12"/>
    <p:sldId id="277" r:id="rId13"/>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p:cViewPr varScale="1">
        <p:scale>
          <a:sx n="115" d="100"/>
          <a:sy n="115" d="100"/>
        </p:scale>
        <p:origin x="378" y="126"/>
      </p:cViewPr>
      <p:guideLst>
        <p:guide orient="horz" pos="2160"/>
        <p:guide pos="3839"/>
      </p:guideLst>
    </p:cSldViewPr>
  </p:slideViewPr>
  <p:notesTextViewPr>
    <p:cViewPr>
      <p:scale>
        <a:sx n="3" d="2"/>
        <a:sy n="3" d="2"/>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12/13/2017</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12/13/2017</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numCol="2" spcCol="182880">
            <a:normAutofit fontScale="32500" lnSpcReduction="20000"/>
          </a:bodyPr>
          <a:lstStyle/>
          <a:p>
            <a:r>
              <a:rPr lang="en-US" sz="1400" b="1" kern="1200" dirty="0" smtClean="0">
                <a:solidFill>
                  <a:schemeClr val="tx1"/>
                </a:solidFill>
                <a:latin typeface="+mn-lt"/>
                <a:ea typeface="+mn-ea"/>
                <a:cs typeface="+mn-cs"/>
              </a:rPr>
              <a:t>Stacked blocks with text</a:t>
            </a:r>
            <a:endParaRPr lang="en-US" sz="1400" kern="1200" dirty="0" smtClean="0">
              <a:solidFill>
                <a:schemeClr val="tx1"/>
              </a:solidFill>
              <a:latin typeface="+mn-lt"/>
              <a:ea typeface="+mn-ea"/>
              <a:cs typeface="+mn-cs"/>
            </a:endParaRPr>
          </a:p>
          <a:p>
            <a:r>
              <a:rPr lang="en-US" sz="1400" kern="1200" dirty="0" smtClean="0">
                <a:solidFill>
                  <a:schemeClr val="tx1"/>
                </a:solidFill>
                <a:latin typeface="+mn-lt"/>
                <a:ea typeface="+mn-ea"/>
                <a:cs typeface="+mn-cs"/>
              </a:rPr>
              <a:t>(Intermediate) </a:t>
            </a:r>
          </a:p>
          <a:p>
            <a:r>
              <a:rPr lang="en-US" sz="1200" kern="1200" dirty="0" smtClean="0">
                <a:solidFill>
                  <a:schemeClr val="tx1"/>
                </a:solidFill>
                <a:latin typeface="+mn-lt"/>
                <a:ea typeface="+mn-ea"/>
                <a:cs typeface="+mn-cs"/>
              </a:rPr>
              <a:t> </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To reproduce the shape effects on this slide, do the following:</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dirty="0" smtClean="0"/>
              <a:t>On the </a:t>
            </a:r>
            <a:r>
              <a:rPr lang="en-US" sz="1200" b="1" i="0" dirty="0" smtClean="0"/>
              <a:t>Home</a:t>
            </a:r>
            <a:r>
              <a:rPr lang="en-US" sz="1200" i="0" dirty="0" smtClean="0"/>
              <a:t> tab, in the</a:t>
            </a:r>
            <a:r>
              <a:rPr lang="en-US" sz="1200" i="0" baseline="0" dirty="0" smtClean="0"/>
              <a:t> </a:t>
            </a:r>
            <a:r>
              <a:rPr lang="en-US" sz="1200" b="1" i="0" baseline="0" dirty="0" smtClean="0"/>
              <a:t>Slides</a:t>
            </a:r>
            <a:r>
              <a:rPr lang="en-US" sz="1200" i="0" baseline="0" dirty="0" smtClean="0"/>
              <a:t> group, click </a:t>
            </a:r>
            <a:r>
              <a:rPr lang="en-US" sz="1200" b="1" i="0" baseline="0" dirty="0" smtClean="0"/>
              <a:t>Layout</a:t>
            </a:r>
            <a:r>
              <a:rPr lang="en-US" sz="1200" i="0" baseline="0" dirty="0" smtClean="0"/>
              <a:t>, and then click </a:t>
            </a:r>
            <a:r>
              <a:rPr lang="en-US" sz="1200" b="1" i="0" baseline="0" dirty="0" smtClean="0"/>
              <a:t>Blank</a:t>
            </a:r>
            <a:r>
              <a:rPr lang="en-US" sz="1200" i="0" baseline="0" dirty="0" smtClean="0"/>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baseline="0" dirty="0" smtClean="0"/>
              <a:t>On the </a:t>
            </a:r>
            <a:r>
              <a:rPr lang="en-US" sz="1200" b="1" i="0" baseline="0" dirty="0" smtClean="0"/>
              <a:t>Home</a:t>
            </a:r>
            <a:r>
              <a:rPr lang="en-US" sz="1200" i="0" baseline="0" dirty="0" smtClean="0"/>
              <a:t> tab, in the </a:t>
            </a:r>
            <a:r>
              <a:rPr lang="en-US" sz="1200" b="1" i="0" baseline="0" dirty="0" smtClean="0"/>
              <a:t>Drawing</a:t>
            </a:r>
            <a:r>
              <a:rPr lang="en-US" sz="1200" i="0" baseline="0" dirty="0" smtClean="0"/>
              <a:t> group, click </a:t>
            </a:r>
            <a:r>
              <a:rPr lang="en-US" sz="1200" b="1" i="0" baseline="0" dirty="0" smtClean="0"/>
              <a:t>Shapes</a:t>
            </a:r>
            <a:r>
              <a:rPr lang="en-US" sz="1200" i="0" baseline="0" dirty="0" smtClean="0"/>
              <a:t>, and then under </a:t>
            </a:r>
            <a:r>
              <a:rPr lang="en-US" sz="1200" b="1" i="0" baseline="0" dirty="0" smtClean="0"/>
              <a:t>Rectangles</a:t>
            </a:r>
            <a:r>
              <a:rPr lang="en-US" sz="1200" i="0" baseline="0" dirty="0" smtClean="0"/>
              <a:t> click </a:t>
            </a:r>
            <a:r>
              <a:rPr lang="en-US" sz="1200" b="1" i="0" baseline="0" dirty="0" smtClean="0"/>
              <a:t>Rectangle</a:t>
            </a:r>
            <a:r>
              <a:rPr lang="en-US" sz="1200" i="0" baseline="0" dirty="0" smtClean="0"/>
              <a:t> (first option from the left). On the slide, drag to draw a rectangle. </a:t>
            </a:r>
          </a:p>
          <a:p>
            <a:pPr marL="228600" indent="-228600">
              <a:buFont typeface="+mj-lt"/>
              <a:buAutoNum type="arabicPeriod"/>
            </a:pPr>
            <a:r>
              <a:rPr lang="en-US" sz="1200" i="0" baseline="0" dirty="0" smtClean="0"/>
              <a:t>Under </a:t>
            </a:r>
            <a:r>
              <a:rPr lang="en-US" sz="1200" b="1" i="0" baseline="0" dirty="0" smtClean="0"/>
              <a:t>Drawing Tools</a:t>
            </a:r>
            <a:r>
              <a:rPr lang="en-US" sz="1200" i="0" baseline="0" dirty="0" smtClean="0"/>
              <a:t>, on the </a:t>
            </a:r>
            <a:r>
              <a:rPr lang="en-US" sz="1200" b="1" i="0" baseline="0" dirty="0" smtClean="0"/>
              <a:t>Format</a:t>
            </a:r>
            <a:r>
              <a:rPr lang="en-US" sz="1200" i="0" baseline="0" dirty="0" smtClean="0"/>
              <a:t> tab, in the </a:t>
            </a:r>
            <a:r>
              <a:rPr lang="en-US" sz="1200" b="1" i="0" baseline="0" dirty="0" smtClean="0"/>
              <a:t>Size</a:t>
            </a:r>
            <a:r>
              <a:rPr lang="en-US" sz="1200" i="0" baseline="0" dirty="0" smtClean="0"/>
              <a:t> group, click the </a:t>
            </a:r>
            <a:r>
              <a:rPr lang="en-US" sz="1200" b="1" kern="1200" dirty="0" smtClean="0">
                <a:solidFill>
                  <a:schemeClr val="tx1"/>
                </a:solidFill>
                <a:latin typeface="+mn-lt"/>
                <a:ea typeface="+mn-ea"/>
                <a:cs typeface="+mn-cs"/>
              </a:rPr>
              <a:t>Size and Position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launcher. In the </a:t>
            </a:r>
            <a:r>
              <a:rPr lang="en-US" sz="1200" b="1" kern="1200" dirty="0" smtClean="0">
                <a:solidFill>
                  <a:schemeClr val="tx1"/>
                </a:solidFill>
                <a:latin typeface="+mn-lt"/>
                <a:ea typeface="+mn-ea"/>
                <a:cs typeface="+mn-cs"/>
              </a:rPr>
              <a:t>Format Shape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click </a:t>
            </a:r>
            <a:r>
              <a:rPr lang="en-US" sz="1200" b="1" kern="1200" dirty="0" smtClean="0">
                <a:solidFill>
                  <a:schemeClr val="tx1"/>
                </a:solidFill>
                <a:latin typeface="+mn-lt"/>
                <a:ea typeface="+mn-ea"/>
                <a:cs typeface="+mn-cs"/>
              </a:rPr>
              <a:t>Size</a:t>
            </a:r>
            <a:r>
              <a:rPr lang="en-US" sz="1200" kern="1200" dirty="0" smtClean="0">
                <a:solidFill>
                  <a:schemeClr val="tx1"/>
                </a:solidFill>
                <a:latin typeface="+mn-lt"/>
                <a:ea typeface="+mn-ea"/>
                <a:cs typeface="+mn-cs"/>
              </a:rPr>
              <a:t> in the left pane. In the </a:t>
            </a:r>
            <a:r>
              <a:rPr lang="en-US" sz="1200" b="1" kern="1200" dirty="0" smtClean="0">
                <a:solidFill>
                  <a:schemeClr val="tx1"/>
                </a:solidFill>
                <a:latin typeface="+mn-lt"/>
                <a:ea typeface="+mn-ea"/>
                <a:cs typeface="+mn-cs"/>
              </a:rPr>
              <a:t>Size </a:t>
            </a:r>
            <a:r>
              <a:rPr lang="en-US" sz="1200" b="0" kern="1200" baseline="0" dirty="0" smtClean="0">
                <a:solidFill>
                  <a:schemeClr val="tx1"/>
                </a:solidFill>
                <a:latin typeface="+mn-lt"/>
                <a:ea typeface="+mn-ea"/>
                <a:cs typeface="+mn-cs"/>
              </a:rPr>
              <a:t>pane</a:t>
            </a:r>
            <a:r>
              <a:rPr lang="en-US" sz="1200" kern="1200" dirty="0" smtClean="0">
                <a:solidFill>
                  <a:schemeClr val="tx1"/>
                </a:solidFill>
                <a:latin typeface="+mn-lt"/>
                <a:ea typeface="+mn-ea"/>
                <a:cs typeface="+mn-cs"/>
              </a:rPr>
              <a:t>, do the following:</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i="0" baseline="0" dirty="0" smtClean="0"/>
              <a:t>Under </a:t>
            </a:r>
            <a:r>
              <a:rPr lang="en-US" sz="1200" b="1" i="0" baseline="0" dirty="0" smtClean="0"/>
              <a:t>Size and rotate</a:t>
            </a:r>
            <a:r>
              <a:rPr lang="en-US" sz="1200" i="0" baseline="0" dirty="0" smtClean="0"/>
              <a:t>, in the </a:t>
            </a:r>
            <a:r>
              <a:rPr lang="en-US" sz="1200" b="1" i="0" baseline="0" dirty="0" smtClean="0"/>
              <a:t>Height </a:t>
            </a:r>
            <a:r>
              <a:rPr lang="en-US" sz="1200" i="0" baseline="0" dirty="0" smtClean="0"/>
              <a:t>box, enter </a:t>
            </a:r>
            <a:r>
              <a:rPr lang="en-US" sz="1200" b="1" i="0" baseline="0" dirty="0" smtClean="0"/>
              <a:t>1.75”</a:t>
            </a:r>
            <a:r>
              <a:rPr lang="en-US" sz="1200" i="0" baseline="0" dirty="0" smtClean="0"/>
              <a:t>.</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i="0" baseline="0" dirty="0" smtClean="0"/>
              <a:t>In the </a:t>
            </a:r>
            <a:r>
              <a:rPr lang="en-US" sz="1200" b="1" i="0" baseline="0" dirty="0" smtClean="0"/>
              <a:t>Width </a:t>
            </a:r>
            <a:r>
              <a:rPr lang="en-US" sz="1200" i="0" baseline="0" dirty="0" smtClean="0"/>
              <a:t>box, enter </a:t>
            </a:r>
            <a:r>
              <a:rPr lang="en-US" sz="1200" b="1" i="0" baseline="0" dirty="0" smtClean="0"/>
              <a:t>1.75”</a:t>
            </a:r>
            <a:r>
              <a:rPr lang="en-US" sz="1200" i="0" baseline="0" dirty="0" smtClean="0"/>
              <a:t>.</a:t>
            </a:r>
            <a:endParaRPr lang="en-US" sz="1200" i="0" dirty="0" smtClean="0"/>
          </a:p>
          <a:p>
            <a:pPr marL="228600" indent="-228600">
              <a:buFont typeface="+mj-lt"/>
              <a:buAutoNum type="arabicPeriod"/>
            </a:pPr>
            <a:r>
              <a:rPr lang="en-US" sz="1200" i="0" baseline="0" dirty="0" smtClean="0"/>
              <a:t>Also i</a:t>
            </a:r>
            <a:r>
              <a:rPr lang="en-US" sz="1200" kern="1200" dirty="0" smtClean="0">
                <a:solidFill>
                  <a:schemeClr val="tx1"/>
                </a:solidFill>
                <a:latin typeface="+mn-lt"/>
                <a:ea typeface="+mn-ea"/>
                <a:cs typeface="+mn-cs"/>
              </a:rPr>
              <a:t>n the </a:t>
            </a:r>
            <a:r>
              <a:rPr lang="en-US" sz="1200" b="1" kern="1200" dirty="0" smtClean="0">
                <a:solidFill>
                  <a:schemeClr val="tx1"/>
                </a:solidFill>
                <a:latin typeface="+mn-lt"/>
                <a:ea typeface="+mn-ea"/>
                <a:cs typeface="+mn-cs"/>
              </a:rPr>
              <a:t>Format Shape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click </a:t>
            </a:r>
            <a:r>
              <a:rPr lang="en-US" sz="1200" b="1" kern="1200" dirty="0" smtClean="0">
                <a:solidFill>
                  <a:schemeClr val="tx1"/>
                </a:solidFill>
                <a:latin typeface="+mn-lt"/>
                <a:ea typeface="+mn-ea"/>
                <a:cs typeface="+mn-cs"/>
              </a:rPr>
              <a:t>Position</a:t>
            </a:r>
            <a:r>
              <a:rPr lang="en-US" sz="1200" kern="1200" dirty="0" smtClean="0">
                <a:solidFill>
                  <a:schemeClr val="tx1"/>
                </a:solidFill>
                <a:latin typeface="+mn-lt"/>
                <a:ea typeface="+mn-ea"/>
                <a:cs typeface="+mn-cs"/>
              </a:rPr>
              <a:t> in the left pane. in the </a:t>
            </a:r>
            <a:r>
              <a:rPr lang="en-US" sz="1200" b="1" kern="1200" dirty="0" smtClean="0">
                <a:solidFill>
                  <a:schemeClr val="tx1"/>
                </a:solidFill>
                <a:latin typeface="+mn-lt"/>
                <a:ea typeface="+mn-ea"/>
                <a:cs typeface="+mn-cs"/>
              </a:rPr>
              <a:t>Position</a:t>
            </a:r>
            <a:r>
              <a:rPr lang="en-US" sz="1200" b="1" kern="1200" baseline="0" dirty="0" smtClean="0">
                <a:solidFill>
                  <a:schemeClr val="tx1"/>
                </a:solidFill>
                <a:latin typeface="+mn-lt"/>
                <a:ea typeface="+mn-ea"/>
                <a:cs typeface="+mn-cs"/>
              </a:rPr>
              <a:t> </a:t>
            </a:r>
            <a:r>
              <a:rPr lang="en-US" sz="1200" b="0" kern="1200" baseline="0" dirty="0" smtClean="0">
                <a:solidFill>
                  <a:schemeClr val="tx1"/>
                </a:solidFill>
                <a:latin typeface="+mn-lt"/>
                <a:ea typeface="+mn-ea"/>
                <a:cs typeface="+mn-cs"/>
              </a:rPr>
              <a:t>pane</a:t>
            </a:r>
            <a:r>
              <a:rPr lang="en-US" sz="1200" kern="1200" dirty="0" smtClean="0">
                <a:solidFill>
                  <a:schemeClr val="tx1"/>
                </a:solidFill>
                <a:latin typeface="+mn-lt"/>
                <a:ea typeface="+mn-ea"/>
                <a:cs typeface="+mn-cs"/>
              </a:rPr>
              <a:t>, do the following:</a:t>
            </a:r>
          </a:p>
          <a:p>
            <a:pPr marL="685800" lvl="1"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Horizontal</a:t>
            </a:r>
            <a:r>
              <a:rPr lang="en-US" sz="1200" kern="1200" dirty="0" smtClean="0">
                <a:solidFill>
                  <a:schemeClr val="tx1"/>
                </a:solidFill>
                <a:latin typeface="+mn-lt"/>
                <a:ea typeface="+mn-ea"/>
                <a:cs typeface="+mn-cs"/>
              </a:rPr>
              <a:t> box, enter </a:t>
            </a:r>
            <a:r>
              <a:rPr lang="en-US" sz="1200" b="1" kern="1200" dirty="0" smtClean="0">
                <a:solidFill>
                  <a:schemeClr val="tx1"/>
                </a:solidFill>
                <a:latin typeface="+mn-lt"/>
                <a:ea typeface="+mn-ea"/>
                <a:cs typeface="+mn-cs"/>
              </a:rPr>
              <a:t>1.76”</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From</a:t>
            </a:r>
            <a:r>
              <a:rPr lang="en-US" sz="1200" kern="1200" dirty="0" smtClean="0">
                <a:solidFill>
                  <a:schemeClr val="tx1"/>
                </a:solidFill>
                <a:latin typeface="+mn-lt"/>
                <a:ea typeface="+mn-ea"/>
                <a:cs typeface="+mn-cs"/>
              </a:rPr>
              <a:t> box, click </a:t>
            </a:r>
            <a:r>
              <a:rPr lang="en-US" sz="1200" b="1" kern="1200" dirty="0" smtClean="0">
                <a:solidFill>
                  <a:schemeClr val="tx1"/>
                </a:solidFill>
                <a:latin typeface="+mn-lt"/>
                <a:ea typeface="+mn-ea"/>
                <a:cs typeface="+mn-cs"/>
              </a:rPr>
              <a:t>Top Left Corner</a:t>
            </a:r>
            <a:r>
              <a:rPr lang="en-US" sz="1200" kern="1200" dirty="0" smtClean="0">
                <a:solidFill>
                  <a:schemeClr val="tx1"/>
                </a:solidFill>
                <a:latin typeface="+mn-lt"/>
                <a:ea typeface="+mn-ea"/>
                <a:cs typeface="+mn-cs"/>
              </a:rPr>
              <a:t>.</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Vertical</a:t>
            </a:r>
            <a:r>
              <a:rPr lang="en-US" sz="1200" kern="1200" baseline="0" dirty="0" smtClean="0">
                <a:solidFill>
                  <a:schemeClr val="tx1"/>
                </a:solidFill>
                <a:latin typeface="+mn-lt"/>
                <a:ea typeface="+mn-ea"/>
                <a:cs typeface="+mn-cs"/>
              </a:rPr>
              <a:t> box, enter </a:t>
            </a:r>
            <a:r>
              <a:rPr lang="en-US" sz="1200" b="1" kern="1200" baseline="0" dirty="0" smtClean="0">
                <a:solidFill>
                  <a:schemeClr val="tx1"/>
                </a:solidFill>
                <a:latin typeface="+mn-lt"/>
                <a:ea typeface="+mn-ea"/>
                <a:cs typeface="+mn-cs"/>
              </a:rPr>
              <a:t>3.17”</a:t>
            </a:r>
            <a:r>
              <a:rPr lang="en-US" sz="1200" kern="1200" baseline="0" dirty="0" smtClean="0">
                <a:solidFill>
                  <a:schemeClr val="tx1"/>
                </a:solidFill>
                <a:latin typeface="+mn-lt"/>
                <a:ea typeface="+mn-ea"/>
                <a:cs typeface="+mn-cs"/>
              </a:rPr>
              <a:t>.</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From</a:t>
            </a:r>
            <a:r>
              <a:rPr lang="en-US" sz="1200" kern="1200" dirty="0" smtClean="0">
                <a:solidFill>
                  <a:schemeClr val="tx1"/>
                </a:solidFill>
                <a:latin typeface="+mn-lt"/>
                <a:ea typeface="+mn-ea"/>
                <a:cs typeface="+mn-cs"/>
              </a:rPr>
              <a:t> box, click </a:t>
            </a:r>
            <a:r>
              <a:rPr lang="en-US" sz="1200" b="1" kern="1200" dirty="0" smtClean="0">
                <a:solidFill>
                  <a:schemeClr val="tx1"/>
                </a:solidFill>
                <a:latin typeface="+mn-lt"/>
                <a:ea typeface="+mn-ea"/>
                <a:cs typeface="+mn-cs"/>
              </a:rPr>
              <a:t>Top Left Corner</a:t>
            </a:r>
            <a:r>
              <a:rPr lang="en-US" sz="1200" kern="1200" dirty="0" smtClean="0">
                <a:solidFill>
                  <a:schemeClr val="tx1"/>
                </a:solidFill>
                <a:latin typeface="+mn-lt"/>
                <a:ea typeface="+mn-ea"/>
                <a:cs typeface="+mn-cs"/>
              </a:rPr>
              <a:t>.</a:t>
            </a:r>
          </a:p>
          <a:p>
            <a:pPr marL="228600" indent="-228600">
              <a:buFont typeface="+mj-lt"/>
              <a:buAutoNum type="arabicPeriod"/>
            </a:pPr>
            <a:r>
              <a:rPr lang="en-US" sz="1200" kern="1200" dirty="0" smtClean="0">
                <a:solidFill>
                  <a:schemeClr val="tx1"/>
                </a:solidFill>
                <a:latin typeface="+mn-lt"/>
                <a:ea typeface="+mn-ea"/>
                <a:cs typeface="+mn-cs"/>
              </a:rPr>
              <a:t>Also i</a:t>
            </a:r>
            <a:r>
              <a:rPr lang="en-US" sz="1200" kern="1200" baseline="0" dirty="0" smtClean="0">
                <a:solidFill>
                  <a:schemeClr val="tx1"/>
                </a:solidFill>
                <a:latin typeface="+mn-lt"/>
                <a:ea typeface="+mn-ea"/>
                <a:cs typeface="+mn-cs"/>
              </a:rPr>
              <a:t>n the </a:t>
            </a:r>
            <a:r>
              <a:rPr lang="en-US" sz="1200" b="1" kern="1200" dirty="0" smtClean="0">
                <a:solidFill>
                  <a:schemeClr val="tx1"/>
                </a:solidFill>
                <a:latin typeface="+mn-lt"/>
                <a:ea typeface="+mn-ea"/>
                <a:cs typeface="+mn-cs"/>
              </a:rPr>
              <a:t>Format Shape</a:t>
            </a:r>
            <a:r>
              <a:rPr lang="en-US" sz="1200" b="1"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dialog box, click </a:t>
            </a:r>
            <a:r>
              <a:rPr lang="en-US" sz="1200" b="1" kern="1200" baseline="0" dirty="0" smtClean="0">
                <a:solidFill>
                  <a:schemeClr val="tx1"/>
                </a:solidFill>
                <a:latin typeface="+mn-lt"/>
                <a:ea typeface="+mn-ea"/>
                <a:cs typeface="+mn-cs"/>
              </a:rPr>
              <a:t>Fill</a:t>
            </a:r>
            <a:r>
              <a:rPr lang="en-US" sz="1200" kern="1200" baseline="0" dirty="0" smtClean="0">
                <a:solidFill>
                  <a:schemeClr val="tx1"/>
                </a:solidFill>
                <a:latin typeface="+mn-lt"/>
                <a:ea typeface="+mn-ea"/>
                <a:cs typeface="+mn-cs"/>
              </a:rPr>
              <a:t> in the left pane. In the </a:t>
            </a:r>
            <a:r>
              <a:rPr lang="en-US" sz="1200" b="1" kern="1200" baseline="0" dirty="0" smtClean="0">
                <a:solidFill>
                  <a:schemeClr val="tx1"/>
                </a:solidFill>
                <a:latin typeface="+mn-lt"/>
                <a:ea typeface="+mn-ea"/>
                <a:cs typeface="+mn-cs"/>
              </a:rPr>
              <a:t>Fill</a:t>
            </a:r>
            <a:r>
              <a:rPr lang="en-US" sz="1200" kern="1200" baseline="0" dirty="0" smtClean="0">
                <a:solidFill>
                  <a:schemeClr val="tx1"/>
                </a:solidFill>
                <a:latin typeface="+mn-lt"/>
                <a:ea typeface="+mn-ea"/>
                <a:cs typeface="+mn-cs"/>
              </a:rPr>
              <a:t> pane, select </a:t>
            </a:r>
            <a:r>
              <a:rPr lang="en-US" sz="1200" b="1" kern="1200" baseline="0" dirty="0" smtClean="0">
                <a:solidFill>
                  <a:schemeClr val="tx1"/>
                </a:solidFill>
                <a:latin typeface="+mn-lt"/>
                <a:ea typeface="+mn-ea"/>
                <a:cs typeface="+mn-cs"/>
              </a:rPr>
              <a:t>Solid fill</a:t>
            </a:r>
            <a:r>
              <a:rPr lang="en-US" sz="1200" kern="1200" baseline="0" dirty="0" smtClean="0">
                <a:solidFill>
                  <a:schemeClr val="tx1"/>
                </a:solidFill>
                <a:latin typeface="+mn-lt"/>
                <a:ea typeface="+mn-ea"/>
                <a:cs typeface="+mn-cs"/>
              </a:rPr>
              <a:t>, click the button next to </a:t>
            </a:r>
            <a:r>
              <a:rPr lang="en-US" sz="1200" b="1" kern="1200" baseline="0" dirty="0" smtClean="0">
                <a:solidFill>
                  <a:schemeClr val="tx1"/>
                </a:solidFill>
                <a:latin typeface="+mn-lt"/>
                <a:ea typeface="+mn-ea"/>
                <a:cs typeface="+mn-cs"/>
              </a:rPr>
              <a:t>Colors</a:t>
            </a:r>
            <a:r>
              <a:rPr lang="en-US" sz="1200" kern="1200" baseline="0" dirty="0" smtClean="0">
                <a:solidFill>
                  <a:schemeClr val="tx1"/>
                </a:solidFill>
                <a:latin typeface="+mn-lt"/>
                <a:ea typeface="+mn-ea"/>
                <a:cs typeface="+mn-cs"/>
              </a:rPr>
              <a:t>, and then </a:t>
            </a:r>
            <a:r>
              <a:rPr lang="en-US" sz="1200" b="0" kern="1200" baseline="0" dirty="0" smtClean="0">
                <a:solidFill>
                  <a:schemeClr val="tx1"/>
                </a:solidFill>
                <a:latin typeface="+mn-lt"/>
                <a:ea typeface="+mn-ea"/>
                <a:cs typeface="+mn-cs"/>
              </a:rPr>
              <a:t>click</a:t>
            </a:r>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More Colors</a:t>
            </a:r>
            <a:r>
              <a:rPr lang="en-US" sz="1200" kern="1200" baseline="0" dirty="0" smtClean="0">
                <a:solidFill>
                  <a:schemeClr val="tx1"/>
                </a:solidFill>
                <a:latin typeface="+mn-lt"/>
                <a:ea typeface="+mn-ea"/>
                <a:cs typeface="+mn-cs"/>
              </a:rPr>
              <a:t>. In the </a:t>
            </a:r>
            <a:r>
              <a:rPr lang="en-US" sz="1200" b="1" kern="1200" baseline="0" dirty="0" smtClean="0">
                <a:solidFill>
                  <a:schemeClr val="tx1"/>
                </a:solidFill>
                <a:latin typeface="+mn-lt"/>
                <a:ea typeface="+mn-ea"/>
                <a:cs typeface="+mn-cs"/>
              </a:rPr>
              <a:t>Colors</a:t>
            </a:r>
            <a:r>
              <a:rPr lang="en-US" sz="1200" kern="1200" baseline="0" dirty="0" smtClean="0">
                <a:solidFill>
                  <a:schemeClr val="tx1"/>
                </a:solidFill>
                <a:latin typeface="+mn-lt"/>
                <a:ea typeface="+mn-ea"/>
                <a:cs typeface="+mn-cs"/>
              </a:rPr>
              <a:t> dialog box, on the </a:t>
            </a:r>
            <a:r>
              <a:rPr lang="en-US" sz="1200" b="1" kern="1200" baseline="0" dirty="0" smtClean="0">
                <a:solidFill>
                  <a:schemeClr val="tx1"/>
                </a:solidFill>
                <a:latin typeface="+mn-lt"/>
                <a:ea typeface="+mn-ea"/>
                <a:cs typeface="+mn-cs"/>
              </a:rPr>
              <a:t>Custom</a:t>
            </a:r>
            <a:r>
              <a:rPr lang="en-US" sz="1200" kern="1200" baseline="0" dirty="0" smtClean="0">
                <a:solidFill>
                  <a:schemeClr val="tx1"/>
                </a:solidFill>
                <a:latin typeface="+mn-lt"/>
                <a:ea typeface="+mn-ea"/>
                <a:cs typeface="+mn-cs"/>
              </a:rPr>
              <a:t> tab, </a:t>
            </a:r>
            <a:r>
              <a:rPr lang="en-US" sz="1200" dirty="0" smtClean="0"/>
              <a:t>enter values for Red: </a:t>
            </a:r>
            <a:r>
              <a:rPr lang="en-US" sz="1200" b="1" dirty="0" smtClean="0"/>
              <a:t>223</a:t>
            </a:r>
            <a:r>
              <a:rPr lang="en-US" sz="1200" dirty="0" smtClean="0"/>
              <a:t>, Green: </a:t>
            </a:r>
            <a:r>
              <a:rPr lang="en-US" sz="1200" b="1" dirty="0" smtClean="0"/>
              <a:t>96</a:t>
            </a:r>
            <a:r>
              <a:rPr lang="en-US" sz="1200" dirty="0" smtClean="0"/>
              <a:t>, Blue: </a:t>
            </a:r>
            <a:r>
              <a:rPr lang="en-US" sz="1200" b="1" dirty="0" smtClean="0"/>
              <a:t>93</a:t>
            </a:r>
            <a:r>
              <a:rPr lang="en-US" sz="1200" dirty="0" smtClean="0"/>
              <a:t>.</a:t>
            </a:r>
          </a:p>
          <a:p>
            <a:pPr marL="228600" indent="-228600">
              <a:buFont typeface="+mj-lt"/>
              <a:buAutoNum type="arabicPeriod"/>
            </a:pPr>
            <a:r>
              <a:rPr lang="en-US" sz="1200" kern="1200" dirty="0" smtClean="0">
                <a:solidFill>
                  <a:schemeClr val="tx1"/>
                </a:solidFill>
                <a:latin typeface="+mn-lt"/>
                <a:ea typeface="+mn-ea"/>
                <a:cs typeface="+mn-cs"/>
              </a:rPr>
              <a:t>Also </a:t>
            </a:r>
            <a:r>
              <a:rPr lang="en-US" sz="1200" kern="1200" baseline="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Format Shape</a:t>
            </a:r>
            <a:r>
              <a:rPr lang="en-US" sz="1200" b="1"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dialog box, click </a:t>
            </a:r>
            <a:r>
              <a:rPr lang="en-US" sz="1200" b="1" kern="1200" baseline="0" dirty="0" smtClean="0">
                <a:solidFill>
                  <a:schemeClr val="tx1"/>
                </a:solidFill>
                <a:latin typeface="+mn-lt"/>
                <a:ea typeface="+mn-ea"/>
                <a:cs typeface="+mn-cs"/>
              </a:rPr>
              <a:t>Line Color </a:t>
            </a:r>
            <a:r>
              <a:rPr lang="en-US" sz="1200" kern="1200" baseline="0" dirty="0" smtClean="0">
                <a:solidFill>
                  <a:schemeClr val="tx1"/>
                </a:solidFill>
                <a:latin typeface="+mn-lt"/>
                <a:ea typeface="+mn-ea"/>
                <a:cs typeface="+mn-cs"/>
              </a:rPr>
              <a:t>in the left pane, and then select </a:t>
            </a:r>
            <a:r>
              <a:rPr lang="en-US" sz="1200" b="1" kern="1200" baseline="0" dirty="0" smtClean="0">
                <a:solidFill>
                  <a:schemeClr val="tx1"/>
                </a:solidFill>
                <a:latin typeface="+mn-lt"/>
                <a:ea typeface="+mn-ea"/>
                <a:cs typeface="+mn-cs"/>
              </a:rPr>
              <a:t>No line</a:t>
            </a:r>
            <a:r>
              <a:rPr lang="en-US" sz="1200" kern="1200" baseline="0" dirty="0" smtClean="0">
                <a:solidFill>
                  <a:schemeClr val="tx1"/>
                </a:solidFill>
                <a:latin typeface="+mn-lt"/>
                <a:ea typeface="+mn-ea"/>
                <a:cs typeface="+mn-cs"/>
              </a:rPr>
              <a:t>. </a:t>
            </a:r>
          </a:p>
          <a:p>
            <a:pPr marL="228600" indent="-228600">
              <a:buFont typeface="+mj-lt"/>
              <a:buAutoNum type="arabicPeriod"/>
            </a:pPr>
            <a:r>
              <a:rPr lang="en-US" sz="1200" kern="1200" dirty="0" smtClean="0">
                <a:solidFill>
                  <a:schemeClr val="tx1"/>
                </a:solidFill>
                <a:latin typeface="+mn-lt"/>
                <a:ea typeface="+mn-ea"/>
                <a:cs typeface="+mn-cs"/>
              </a:rPr>
              <a:t>Also </a:t>
            </a:r>
            <a:r>
              <a:rPr lang="en-US" sz="1200" kern="1200" baseline="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Format Shape</a:t>
            </a:r>
            <a:r>
              <a:rPr lang="en-US" sz="1200" b="1"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dialog box, click </a:t>
            </a:r>
            <a:r>
              <a:rPr lang="en-US" sz="1200" b="1" kern="1200" baseline="0" dirty="0" smtClean="0">
                <a:solidFill>
                  <a:schemeClr val="tx1"/>
                </a:solidFill>
                <a:latin typeface="+mn-lt"/>
                <a:ea typeface="+mn-ea"/>
                <a:cs typeface="+mn-cs"/>
              </a:rPr>
              <a:t>Shadow</a:t>
            </a:r>
            <a:r>
              <a:rPr lang="en-US" sz="1200" kern="1200" baseline="0" dirty="0" smtClean="0">
                <a:solidFill>
                  <a:schemeClr val="tx1"/>
                </a:solidFill>
                <a:latin typeface="+mn-lt"/>
                <a:ea typeface="+mn-ea"/>
                <a:cs typeface="+mn-cs"/>
              </a:rPr>
              <a:t> in the left pane, and then do the following in the </a:t>
            </a:r>
            <a:r>
              <a:rPr lang="en-US" sz="1200" b="1" kern="1200" baseline="0" dirty="0" smtClean="0">
                <a:solidFill>
                  <a:schemeClr val="tx1"/>
                </a:solidFill>
                <a:latin typeface="+mn-lt"/>
                <a:ea typeface="+mn-ea"/>
                <a:cs typeface="+mn-cs"/>
              </a:rPr>
              <a:t>Shadow</a:t>
            </a:r>
            <a:r>
              <a:rPr lang="en-US" sz="1200" kern="1200" baseline="0" dirty="0" smtClean="0">
                <a:solidFill>
                  <a:schemeClr val="tx1"/>
                </a:solidFill>
                <a:latin typeface="+mn-lt"/>
                <a:ea typeface="+mn-ea"/>
                <a:cs typeface="+mn-cs"/>
              </a:rPr>
              <a:t> pane:</a:t>
            </a:r>
          </a:p>
          <a:p>
            <a:pPr marL="685800" lvl="1" indent="-228600">
              <a:buFont typeface="Arial" pitchFamily="34" charset="0"/>
              <a:buChar char="•"/>
            </a:pPr>
            <a:r>
              <a:rPr lang="en-US" sz="1200" kern="1200" baseline="0" dirty="0" smtClean="0">
                <a:solidFill>
                  <a:schemeClr val="tx1"/>
                </a:solidFill>
                <a:latin typeface="+mn-lt"/>
                <a:ea typeface="+mn-ea"/>
                <a:cs typeface="+mn-cs"/>
              </a:rPr>
              <a:t>Click the button next to </a:t>
            </a:r>
            <a:r>
              <a:rPr lang="en-US" sz="1200" b="1" kern="1200" baseline="0" dirty="0" smtClean="0">
                <a:solidFill>
                  <a:schemeClr val="tx1"/>
                </a:solidFill>
                <a:latin typeface="+mn-lt"/>
                <a:ea typeface="+mn-ea"/>
                <a:cs typeface="+mn-cs"/>
              </a:rPr>
              <a:t>Presets</a:t>
            </a:r>
            <a:r>
              <a:rPr lang="en-US" sz="1200" kern="1200" baseline="0" dirty="0" smtClean="0">
                <a:solidFill>
                  <a:schemeClr val="tx1"/>
                </a:solidFill>
                <a:latin typeface="+mn-lt"/>
                <a:ea typeface="+mn-ea"/>
                <a:cs typeface="+mn-cs"/>
              </a:rPr>
              <a:t>, and then under </a:t>
            </a:r>
            <a:r>
              <a:rPr lang="en-US" sz="1200" b="1" kern="1200" baseline="0" dirty="0" smtClean="0">
                <a:solidFill>
                  <a:schemeClr val="tx1"/>
                </a:solidFill>
                <a:latin typeface="+mn-lt"/>
                <a:ea typeface="+mn-ea"/>
                <a:cs typeface="+mn-cs"/>
              </a:rPr>
              <a:t>Outer</a:t>
            </a:r>
            <a:r>
              <a:rPr lang="en-US" sz="1200" kern="1200" baseline="0" dirty="0" smtClean="0">
                <a:solidFill>
                  <a:schemeClr val="tx1"/>
                </a:solidFill>
                <a:latin typeface="+mn-lt"/>
                <a:ea typeface="+mn-ea"/>
                <a:cs typeface="+mn-cs"/>
              </a:rPr>
              <a:t> click </a:t>
            </a:r>
            <a:r>
              <a:rPr lang="en-US" sz="1200" b="1" kern="1200" dirty="0" smtClean="0">
                <a:solidFill>
                  <a:schemeClr val="tx1"/>
                </a:solidFill>
                <a:latin typeface="+mn-lt"/>
                <a:ea typeface="+mn-ea"/>
                <a:cs typeface="+mn-cs"/>
              </a:rPr>
              <a:t>Offset Diagonal Bottom Left </a:t>
            </a:r>
            <a:r>
              <a:rPr lang="en-US" sz="1200" kern="1200" dirty="0" smtClean="0">
                <a:solidFill>
                  <a:schemeClr val="tx1"/>
                </a:solidFill>
                <a:latin typeface="+mn-lt"/>
                <a:ea typeface="+mn-ea"/>
                <a:cs typeface="+mn-cs"/>
              </a:rPr>
              <a:t>(first row, third option from the left). </a:t>
            </a:r>
          </a:p>
          <a:p>
            <a:pPr marL="685800" lvl="1" indent="-228600">
              <a:buFont typeface="Arial" pitchFamily="34" charset="0"/>
              <a:buChar char="•"/>
            </a:pPr>
            <a:r>
              <a:rPr lang="en-US" sz="120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Transparency</a:t>
            </a:r>
            <a:r>
              <a:rPr lang="en-US" sz="1200" kern="1200" baseline="0" dirty="0" smtClean="0">
                <a:solidFill>
                  <a:schemeClr val="tx1"/>
                </a:solidFill>
                <a:latin typeface="+mn-lt"/>
                <a:ea typeface="+mn-ea"/>
                <a:cs typeface="+mn-cs"/>
              </a:rPr>
              <a:t> box, enter </a:t>
            </a:r>
            <a:r>
              <a:rPr lang="en-US" sz="1200" b="1" kern="1200" baseline="0" dirty="0" smtClean="0">
                <a:solidFill>
                  <a:schemeClr val="tx1"/>
                </a:solidFill>
                <a:latin typeface="+mn-lt"/>
                <a:ea typeface="+mn-ea"/>
                <a:cs typeface="+mn-cs"/>
              </a:rPr>
              <a:t>70%</a:t>
            </a:r>
            <a:r>
              <a:rPr lang="en-US" sz="1200" kern="1200" baseline="0" dirty="0" smtClean="0">
                <a:solidFill>
                  <a:schemeClr val="tx1"/>
                </a:solidFill>
                <a:latin typeface="+mn-lt"/>
                <a:ea typeface="+mn-ea"/>
                <a:cs typeface="+mn-cs"/>
              </a:rPr>
              <a:t>.</a:t>
            </a:r>
          </a:p>
          <a:p>
            <a:pPr marL="685800" lvl="1" indent="-228600">
              <a:buFont typeface="Arial" pitchFamily="34" charset="0"/>
              <a:buChar char="•"/>
            </a:pPr>
            <a:r>
              <a:rPr lang="en-US" sz="120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Size</a:t>
            </a:r>
            <a:r>
              <a:rPr lang="en-US" sz="1200" kern="1200" baseline="0" dirty="0" smtClean="0">
                <a:solidFill>
                  <a:schemeClr val="tx1"/>
                </a:solidFill>
                <a:latin typeface="+mn-lt"/>
                <a:ea typeface="+mn-ea"/>
                <a:cs typeface="+mn-cs"/>
              </a:rPr>
              <a:t> box, enter </a:t>
            </a:r>
            <a:r>
              <a:rPr lang="en-US" sz="1200" b="1" kern="1200" baseline="0" dirty="0" smtClean="0">
                <a:solidFill>
                  <a:schemeClr val="tx1"/>
                </a:solidFill>
                <a:latin typeface="+mn-lt"/>
                <a:ea typeface="+mn-ea"/>
                <a:cs typeface="+mn-cs"/>
              </a:rPr>
              <a:t>110%</a:t>
            </a:r>
            <a:r>
              <a:rPr lang="en-US" sz="1200" kern="1200" baseline="0" dirty="0" smtClean="0">
                <a:solidFill>
                  <a:schemeClr val="tx1"/>
                </a:solidFill>
                <a:latin typeface="+mn-lt"/>
                <a:ea typeface="+mn-ea"/>
                <a:cs typeface="+mn-cs"/>
              </a:rPr>
              <a:t>.</a:t>
            </a:r>
          </a:p>
          <a:p>
            <a:pPr marL="685800" lvl="1" indent="-228600">
              <a:buFont typeface="Arial" pitchFamily="34" charset="0"/>
              <a:buChar char="•"/>
            </a:pPr>
            <a:r>
              <a:rPr lang="en-US" sz="120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Blur</a:t>
            </a:r>
            <a:r>
              <a:rPr lang="en-US" sz="1200" kern="1200" baseline="0" dirty="0" smtClean="0">
                <a:solidFill>
                  <a:schemeClr val="tx1"/>
                </a:solidFill>
                <a:latin typeface="+mn-lt"/>
                <a:ea typeface="+mn-ea"/>
                <a:cs typeface="+mn-cs"/>
              </a:rPr>
              <a:t> box, enter </a:t>
            </a:r>
            <a:r>
              <a:rPr lang="en-US" sz="1200" b="1" kern="1200" baseline="0" dirty="0" smtClean="0">
                <a:solidFill>
                  <a:schemeClr val="tx1"/>
                </a:solidFill>
                <a:latin typeface="+mn-lt"/>
                <a:ea typeface="+mn-ea"/>
                <a:cs typeface="+mn-cs"/>
              </a:rPr>
              <a:t>28 pt</a:t>
            </a:r>
            <a:r>
              <a:rPr lang="en-US" sz="1200" kern="1200" baseline="0" dirty="0" smtClean="0">
                <a:solidFill>
                  <a:schemeClr val="tx1"/>
                </a:solidFill>
                <a:latin typeface="+mn-lt"/>
                <a:ea typeface="+mn-ea"/>
                <a:cs typeface="+mn-cs"/>
              </a:rPr>
              <a:t>. </a:t>
            </a:r>
          </a:p>
          <a:p>
            <a:pPr marL="685800" lvl="1" indent="-228600">
              <a:buFont typeface="Arial" pitchFamily="34" charset="0"/>
              <a:buChar char="•"/>
            </a:pPr>
            <a:r>
              <a:rPr lang="en-US" sz="120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Angle</a:t>
            </a:r>
            <a:r>
              <a:rPr lang="en-US" sz="1200" kern="1200" baseline="0" dirty="0" smtClean="0">
                <a:solidFill>
                  <a:schemeClr val="tx1"/>
                </a:solidFill>
                <a:latin typeface="+mn-lt"/>
                <a:ea typeface="+mn-ea"/>
                <a:cs typeface="+mn-cs"/>
              </a:rPr>
              <a:t> box, enter </a:t>
            </a:r>
            <a:r>
              <a:rPr lang="en-US" sz="1200" b="1" kern="1200" baseline="0" dirty="0" smtClean="0">
                <a:solidFill>
                  <a:schemeClr val="tx1"/>
                </a:solidFill>
                <a:latin typeface="+mn-lt"/>
                <a:ea typeface="+mn-ea"/>
                <a:cs typeface="+mn-cs"/>
              </a:rPr>
              <a:t>190</a:t>
            </a:r>
            <a:r>
              <a:rPr lang="en-US" sz="1200" b="1" kern="1200" dirty="0" smtClean="0">
                <a:solidFill>
                  <a:schemeClr val="tx1"/>
                </a:solidFill>
                <a:latin typeface="+mn-lt"/>
                <a:ea typeface="+mn-ea"/>
                <a:cs typeface="+mn-cs"/>
              </a:rPr>
              <a:t>°</a:t>
            </a:r>
            <a:r>
              <a:rPr lang="en-US" sz="1200" kern="1200" dirty="0" smtClean="0">
                <a:solidFill>
                  <a:schemeClr val="tx1"/>
                </a:solidFill>
                <a:latin typeface="+mn-lt"/>
                <a:ea typeface="+mn-ea"/>
                <a:cs typeface="+mn-cs"/>
              </a:rPr>
              <a:t>.</a:t>
            </a:r>
          </a:p>
          <a:p>
            <a:pPr marL="685800" lvl="1" indent="-228600">
              <a:buFont typeface="Arial" pitchFamily="34" charset="0"/>
              <a:buChar char="•"/>
            </a:pPr>
            <a:r>
              <a:rPr lang="en-US" sz="120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Distance</a:t>
            </a:r>
            <a:r>
              <a:rPr lang="en-US" sz="1200" kern="1200" baseline="0" dirty="0" smtClean="0">
                <a:solidFill>
                  <a:schemeClr val="tx1"/>
                </a:solidFill>
                <a:latin typeface="+mn-lt"/>
                <a:ea typeface="+mn-ea"/>
                <a:cs typeface="+mn-cs"/>
              </a:rPr>
              <a:t> box, enter </a:t>
            </a:r>
            <a:r>
              <a:rPr lang="en-US" sz="1200" b="1" kern="1200" baseline="0" dirty="0" smtClean="0">
                <a:solidFill>
                  <a:schemeClr val="tx1"/>
                </a:solidFill>
                <a:latin typeface="+mn-lt"/>
                <a:ea typeface="+mn-ea"/>
                <a:cs typeface="+mn-cs"/>
              </a:rPr>
              <a:t>20 pt</a:t>
            </a:r>
            <a:r>
              <a:rPr lang="en-US" sz="1200" kern="1200" baseline="0" dirty="0" smtClean="0">
                <a:solidFill>
                  <a:schemeClr val="tx1"/>
                </a:solidFill>
                <a:latin typeface="+mn-lt"/>
                <a:ea typeface="+mn-ea"/>
                <a:cs typeface="+mn-cs"/>
              </a:rPr>
              <a:t>. </a:t>
            </a:r>
          </a:p>
          <a:p>
            <a:pPr marL="228600" indent="-228600">
              <a:buFont typeface="+mj-lt"/>
              <a:buAutoNum type="arabicPeriod"/>
            </a:pPr>
            <a:r>
              <a:rPr lang="en-US" sz="1200" kern="1200" dirty="0" smtClean="0">
                <a:solidFill>
                  <a:schemeClr val="tx1"/>
                </a:solidFill>
                <a:latin typeface="+mn-lt"/>
                <a:ea typeface="+mn-ea"/>
                <a:cs typeface="+mn-cs"/>
              </a:rPr>
              <a:t>Also </a:t>
            </a:r>
            <a:r>
              <a:rPr lang="en-US" sz="1200" kern="1200" baseline="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Format Shape</a:t>
            </a:r>
            <a:r>
              <a:rPr lang="en-US" sz="1200" b="1"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dialog box, click </a:t>
            </a:r>
            <a:r>
              <a:rPr lang="en-US" sz="1200" b="1" kern="1200" baseline="0" dirty="0" smtClean="0">
                <a:solidFill>
                  <a:schemeClr val="tx1"/>
                </a:solidFill>
                <a:latin typeface="+mn-lt"/>
                <a:ea typeface="+mn-ea"/>
                <a:cs typeface="+mn-cs"/>
              </a:rPr>
              <a:t>3-D Format </a:t>
            </a:r>
            <a:r>
              <a:rPr lang="en-US" sz="1200" kern="1200" baseline="0" dirty="0" smtClean="0">
                <a:solidFill>
                  <a:schemeClr val="tx1"/>
                </a:solidFill>
                <a:latin typeface="+mn-lt"/>
                <a:ea typeface="+mn-ea"/>
                <a:cs typeface="+mn-cs"/>
              </a:rPr>
              <a:t>in the left pane, and then do the following in the </a:t>
            </a:r>
            <a:r>
              <a:rPr lang="en-US" sz="1200" b="1" kern="1200" baseline="0" dirty="0" smtClean="0">
                <a:solidFill>
                  <a:schemeClr val="tx1"/>
                </a:solidFill>
                <a:latin typeface="+mn-lt"/>
                <a:ea typeface="+mn-ea"/>
                <a:cs typeface="+mn-cs"/>
              </a:rPr>
              <a:t>3-D Format</a:t>
            </a:r>
            <a:r>
              <a:rPr lang="en-US" sz="1200" kern="1200" baseline="0" dirty="0" smtClean="0">
                <a:solidFill>
                  <a:schemeClr val="tx1"/>
                </a:solidFill>
                <a:latin typeface="+mn-lt"/>
                <a:ea typeface="+mn-ea"/>
                <a:cs typeface="+mn-cs"/>
              </a:rPr>
              <a:t> pane:</a:t>
            </a:r>
          </a:p>
          <a:p>
            <a:pPr marL="685800" lvl="1" indent="-228600">
              <a:buFont typeface="Arial" pitchFamily="34" charset="0"/>
              <a:buChar char="•"/>
            </a:pPr>
            <a:r>
              <a:rPr lang="en-US" sz="1200" kern="1200" baseline="0" dirty="0" smtClean="0">
                <a:solidFill>
                  <a:schemeClr val="tx1"/>
                </a:solidFill>
                <a:latin typeface="+mn-lt"/>
                <a:ea typeface="+mn-ea"/>
                <a:cs typeface="+mn-cs"/>
              </a:rPr>
              <a:t>Under </a:t>
            </a:r>
            <a:r>
              <a:rPr lang="en-US" sz="1200" b="1" kern="1200" baseline="0" dirty="0" smtClean="0">
                <a:solidFill>
                  <a:schemeClr val="tx1"/>
                </a:solidFill>
                <a:latin typeface="+mn-lt"/>
                <a:ea typeface="+mn-ea"/>
                <a:cs typeface="+mn-cs"/>
              </a:rPr>
              <a:t>Depth</a:t>
            </a:r>
            <a:r>
              <a:rPr lang="en-US" sz="1200" kern="1200" baseline="0" dirty="0" smtClean="0">
                <a:solidFill>
                  <a:schemeClr val="tx1"/>
                </a:solidFill>
                <a:latin typeface="+mn-lt"/>
                <a:ea typeface="+mn-ea"/>
                <a:cs typeface="+mn-cs"/>
              </a:rPr>
              <a:t>, in the </a:t>
            </a:r>
            <a:r>
              <a:rPr lang="en-US" sz="1200" b="1" kern="1200" baseline="0" dirty="0" smtClean="0">
                <a:solidFill>
                  <a:schemeClr val="tx1"/>
                </a:solidFill>
                <a:latin typeface="+mn-lt"/>
                <a:ea typeface="+mn-ea"/>
                <a:cs typeface="+mn-cs"/>
              </a:rPr>
              <a:t>Depth</a:t>
            </a:r>
            <a:r>
              <a:rPr lang="en-US" sz="1200" kern="1200" baseline="0" dirty="0" smtClean="0">
                <a:solidFill>
                  <a:schemeClr val="tx1"/>
                </a:solidFill>
                <a:latin typeface="+mn-lt"/>
                <a:ea typeface="+mn-ea"/>
                <a:cs typeface="+mn-cs"/>
              </a:rPr>
              <a:t> box, enter </a:t>
            </a:r>
            <a:r>
              <a:rPr lang="en-US" sz="1200" b="1" kern="1200" baseline="0" dirty="0" smtClean="0">
                <a:solidFill>
                  <a:schemeClr val="tx1"/>
                </a:solidFill>
                <a:latin typeface="+mn-lt"/>
                <a:ea typeface="+mn-ea"/>
                <a:cs typeface="+mn-cs"/>
              </a:rPr>
              <a:t>130 pt</a:t>
            </a:r>
            <a:r>
              <a:rPr lang="en-US" sz="1200" kern="1200" baseline="0" dirty="0" smtClean="0">
                <a:solidFill>
                  <a:schemeClr val="tx1"/>
                </a:solidFill>
                <a:latin typeface="+mn-lt"/>
                <a:ea typeface="+mn-ea"/>
                <a:cs typeface="+mn-cs"/>
              </a:rPr>
              <a:t>. </a:t>
            </a:r>
          </a:p>
          <a:p>
            <a:pPr marL="685800" lvl="1" indent="-228600">
              <a:buFont typeface="Arial" pitchFamily="34" charset="0"/>
              <a:buChar char="•"/>
            </a:pPr>
            <a:r>
              <a:rPr lang="en-US" sz="1200" kern="1200" baseline="0" dirty="0" smtClean="0">
                <a:solidFill>
                  <a:schemeClr val="tx1"/>
                </a:solidFill>
                <a:latin typeface="+mn-lt"/>
                <a:ea typeface="+mn-ea"/>
                <a:cs typeface="+mn-cs"/>
              </a:rPr>
              <a:t>Under </a:t>
            </a:r>
            <a:r>
              <a:rPr lang="en-US" sz="1200" b="1" kern="1200" baseline="0" dirty="0" smtClean="0">
                <a:solidFill>
                  <a:schemeClr val="tx1"/>
                </a:solidFill>
                <a:latin typeface="+mn-lt"/>
                <a:ea typeface="+mn-ea"/>
                <a:cs typeface="+mn-cs"/>
              </a:rPr>
              <a:t>Surface</a:t>
            </a:r>
            <a:r>
              <a:rPr lang="en-US" sz="1200" kern="1200" baseline="0" dirty="0" smtClean="0">
                <a:solidFill>
                  <a:schemeClr val="tx1"/>
                </a:solidFill>
                <a:latin typeface="+mn-lt"/>
                <a:ea typeface="+mn-ea"/>
                <a:cs typeface="+mn-cs"/>
              </a:rPr>
              <a:t>, click the button next to </a:t>
            </a:r>
            <a:r>
              <a:rPr lang="en-US" sz="1200" b="1" kern="1200" baseline="0" dirty="0" smtClean="0">
                <a:solidFill>
                  <a:schemeClr val="tx1"/>
                </a:solidFill>
                <a:latin typeface="+mn-lt"/>
                <a:ea typeface="+mn-ea"/>
                <a:cs typeface="+mn-cs"/>
              </a:rPr>
              <a:t>Material</a:t>
            </a:r>
            <a:r>
              <a:rPr lang="en-US" sz="1200" kern="1200" baseline="0" dirty="0" smtClean="0">
                <a:solidFill>
                  <a:schemeClr val="tx1"/>
                </a:solidFill>
                <a:latin typeface="+mn-lt"/>
                <a:ea typeface="+mn-ea"/>
                <a:cs typeface="+mn-cs"/>
              </a:rPr>
              <a:t>, and then under </a:t>
            </a:r>
            <a:r>
              <a:rPr lang="en-US" sz="1200" b="1" kern="1200" baseline="0" dirty="0" smtClean="0">
                <a:solidFill>
                  <a:schemeClr val="tx1"/>
                </a:solidFill>
                <a:latin typeface="+mn-lt"/>
                <a:ea typeface="+mn-ea"/>
                <a:cs typeface="+mn-cs"/>
              </a:rPr>
              <a:t>Standard</a:t>
            </a:r>
            <a:r>
              <a:rPr lang="en-US" sz="1200" kern="1200" baseline="0" dirty="0" smtClean="0">
                <a:solidFill>
                  <a:schemeClr val="tx1"/>
                </a:solidFill>
                <a:latin typeface="+mn-lt"/>
                <a:ea typeface="+mn-ea"/>
                <a:cs typeface="+mn-cs"/>
              </a:rPr>
              <a:t> click </a:t>
            </a:r>
            <a:r>
              <a:rPr lang="en-US" sz="1200" b="1" kern="1200" baseline="0" dirty="0" smtClean="0">
                <a:solidFill>
                  <a:schemeClr val="tx1"/>
                </a:solidFill>
                <a:latin typeface="+mn-lt"/>
                <a:ea typeface="+mn-ea"/>
                <a:cs typeface="+mn-cs"/>
              </a:rPr>
              <a:t>Warm Matte </a:t>
            </a:r>
            <a:r>
              <a:rPr lang="en-US" sz="1200" kern="1200" baseline="0" dirty="0" smtClean="0">
                <a:solidFill>
                  <a:schemeClr val="tx1"/>
                </a:solidFill>
                <a:latin typeface="+mn-lt"/>
                <a:ea typeface="+mn-ea"/>
                <a:cs typeface="+mn-cs"/>
              </a:rPr>
              <a:t>(second option from the left). </a:t>
            </a:r>
          </a:p>
          <a:p>
            <a:pPr marL="685800" lvl="1" indent="-228600">
              <a:buFont typeface="Arial" pitchFamily="34" charset="0"/>
              <a:buChar char="•"/>
            </a:pPr>
            <a:r>
              <a:rPr lang="en-US" sz="1200" kern="1200" baseline="0" dirty="0" smtClean="0">
                <a:solidFill>
                  <a:schemeClr val="tx1"/>
                </a:solidFill>
                <a:latin typeface="+mn-lt"/>
                <a:ea typeface="+mn-ea"/>
                <a:cs typeface="+mn-cs"/>
              </a:rPr>
              <a:t>Click the button next to </a:t>
            </a:r>
            <a:r>
              <a:rPr lang="en-US" sz="1200" b="1" kern="1200" baseline="0" dirty="0" smtClean="0">
                <a:solidFill>
                  <a:schemeClr val="tx1"/>
                </a:solidFill>
                <a:latin typeface="+mn-lt"/>
                <a:ea typeface="+mn-ea"/>
                <a:cs typeface="+mn-cs"/>
              </a:rPr>
              <a:t>Lighting</a:t>
            </a:r>
            <a:r>
              <a:rPr lang="en-US" sz="1200" kern="1200" baseline="0" dirty="0" smtClean="0">
                <a:solidFill>
                  <a:schemeClr val="tx1"/>
                </a:solidFill>
                <a:latin typeface="+mn-lt"/>
                <a:ea typeface="+mn-ea"/>
                <a:cs typeface="+mn-cs"/>
              </a:rPr>
              <a:t>, and then under </a:t>
            </a:r>
            <a:r>
              <a:rPr lang="en-US" sz="1200" b="1" kern="1200" baseline="0" dirty="0" smtClean="0">
                <a:solidFill>
                  <a:schemeClr val="tx1"/>
                </a:solidFill>
                <a:latin typeface="+mn-lt"/>
                <a:ea typeface="+mn-ea"/>
                <a:cs typeface="+mn-cs"/>
              </a:rPr>
              <a:t>Neutral</a:t>
            </a:r>
            <a:r>
              <a:rPr lang="en-US" sz="1200" kern="1200" baseline="0" dirty="0" smtClean="0">
                <a:solidFill>
                  <a:schemeClr val="tx1"/>
                </a:solidFill>
                <a:latin typeface="+mn-lt"/>
                <a:ea typeface="+mn-ea"/>
                <a:cs typeface="+mn-cs"/>
              </a:rPr>
              <a:t> click </a:t>
            </a:r>
            <a:r>
              <a:rPr lang="en-US" sz="1200" b="1" kern="1200" baseline="0" dirty="0" smtClean="0">
                <a:solidFill>
                  <a:schemeClr val="tx1"/>
                </a:solidFill>
                <a:latin typeface="+mn-lt"/>
                <a:ea typeface="+mn-ea"/>
                <a:cs typeface="+mn-cs"/>
              </a:rPr>
              <a:t>Three Point </a:t>
            </a:r>
            <a:r>
              <a:rPr lang="en-US" sz="1200" kern="1200" baseline="0" dirty="0" smtClean="0">
                <a:solidFill>
                  <a:schemeClr val="tx1"/>
                </a:solidFill>
                <a:latin typeface="+mn-lt"/>
                <a:ea typeface="+mn-ea"/>
                <a:cs typeface="+mn-cs"/>
              </a:rPr>
              <a:t>(first row, first option from the left). </a:t>
            </a:r>
          </a:p>
          <a:p>
            <a:pPr marL="228600" indent="-228600">
              <a:buFont typeface="+mj-lt"/>
              <a:buAutoNum type="arabicPeriod"/>
            </a:pPr>
            <a:r>
              <a:rPr lang="en-US" sz="1200" kern="1200" dirty="0" smtClean="0">
                <a:solidFill>
                  <a:schemeClr val="tx1"/>
                </a:solidFill>
                <a:latin typeface="+mn-lt"/>
                <a:ea typeface="+mn-ea"/>
                <a:cs typeface="+mn-cs"/>
              </a:rPr>
              <a:t>Also </a:t>
            </a:r>
            <a:r>
              <a:rPr lang="en-US" sz="1200" kern="1200" baseline="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Format Shape</a:t>
            </a:r>
            <a:r>
              <a:rPr lang="en-US" sz="1200" b="1"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dialog box, click </a:t>
            </a:r>
            <a:r>
              <a:rPr lang="en-US" sz="1200" b="1" kern="1200" baseline="0" dirty="0" smtClean="0">
                <a:solidFill>
                  <a:schemeClr val="tx1"/>
                </a:solidFill>
                <a:latin typeface="+mn-lt"/>
                <a:ea typeface="+mn-ea"/>
                <a:cs typeface="+mn-cs"/>
              </a:rPr>
              <a:t>3-D Rotation </a:t>
            </a:r>
            <a:r>
              <a:rPr lang="en-US" sz="1200" kern="1200" baseline="0" dirty="0" smtClean="0">
                <a:solidFill>
                  <a:schemeClr val="tx1"/>
                </a:solidFill>
                <a:latin typeface="+mn-lt"/>
                <a:ea typeface="+mn-ea"/>
                <a:cs typeface="+mn-cs"/>
              </a:rPr>
              <a:t>in the left pane. In the </a:t>
            </a:r>
            <a:r>
              <a:rPr lang="en-US" sz="1200" b="1" kern="1200" baseline="0" dirty="0" smtClean="0">
                <a:solidFill>
                  <a:schemeClr val="tx1"/>
                </a:solidFill>
                <a:latin typeface="+mn-lt"/>
                <a:ea typeface="+mn-ea"/>
                <a:cs typeface="+mn-cs"/>
              </a:rPr>
              <a:t>3-D Rotation </a:t>
            </a:r>
            <a:r>
              <a:rPr lang="en-US" sz="1200" kern="1200" baseline="0" dirty="0" smtClean="0">
                <a:solidFill>
                  <a:schemeClr val="tx1"/>
                </a:solidFill>
                <a:latin typeface="+mn-lt"/>
                <a:ea typeface="+mn-ea"/>
                <a:cs typeface="+mn-cs"/>
              </a:rPr>
              <a:t>pane, click the button next to </a:t>
            </a:r>
            <a:r>
              <a:rPr lang="en-US" sz="1200" b="1" kern="1200" baseline="0" dirty="0" smtClean="0">
                <a:solidFill>
                  <a:schemeClr val="tx1"/>
                </a:solidFill>
                <a:latin typeface="+mn-lt"/>
                <a:ea typeface="+mn-ea"/>
                <a:cs typeface="+mn-cs"/>
              </a:rPr>
              <a:t>Presets</a:t>
            </a:r>
            <a:r>
              <a:rPr lang="en-US" sz="1200" kern="1200" baseline="0" dirty="0" smtClean="0">
                <a:solidFill>
                  <a:schemeClr val="tx1"/>
                </a:solidFill>
                <a:latin typeface="+mn-lt"/>
                <a:ea typeface="+mn-ea"/>
                <a:cs typeface="+mn-cs"/>
              </a:rPr>
              <a:t>, and then under </a:t>
            </a:r>
            <a:r>
              <a:rPr lang="en-US" sz="1200" b="1" kern="1200" baseline="0" dirty="0" smtClean="0">
                <a:solidFill>
                  <a:schemeClr val="tx1"/>
                </a:solidFill>
                <a:latin typeface="+mn-lt"/>
                <a:ea typeface="+mn-ea"/>
                <a:cs typeface="+mn-cs"/>
              </a:rPr>
              <a:t>Parallel</a:t>
            </a:r>
            <a:r>
              <a:rPr lang="en-US" sz="1200" kern="1200" baseline="0" dirty="0" smtClean="0">
                <a:solidFill>
                  <a:schemeClr val="tx1"/>
                </a:solidFill>
                <a:latin typeface="+mn-lt"/>
                <a:ea typeface="+mn-ea"/>
                <a:cs typeface="+mn-cs"/>
              </a:rPr>
              <a:t> click </a:t>
            </a:r>
            <a:r>
              <a:rPr lang="en-US" sz="1200" b="1" kern="1200" baseline="0" dirty="0" smtClean="0">
                <a:solidFill>
                  <a:schemeClr val="tx1"/>
                </a:solidFill>
                <a:latin typeface="+mn-lt"/>
                <a:ea typeface="+mn-ea"/>
                <a:cs typeface="+mn-cs"/>
              </a:rPr>
              <a:t>Isometric Top Up </a:t>
            </a:r>
            <a:r>
              <a:rPr lang="en-US" sz="1200" kern="1200" baseline="0" dirty="0" smtClean="0">
                <a:solidFill>
                  <a:schemeClr val="tx1"/>
                </a:solidFill>
                <a:latin typeface="+mn-lt"/>
                <a:ea typeface="+mn-ea"/>
                <a:cs typeface="+mn-cs"/>
              </a:rPr>
              <a:t>(first row, third option from the left). </a:t>
            </a:r>
          </a:p>
          <a:p>
            <a:pPr marL="228600" indent="-228600">
              <a:buFont typeface="+mj-lt"/>
              <a:buAutoNum type="arabicPeriod"/>
            </a:pPr>
            <a:r>
              <a:rPr lang="en-US" sz="1200" kern="1200" baseline="0" dirty="0" smtClean="0">
                <a:solidFill>
                  <a:schemeClr val="tx1"/>
                </a:solidFill>
                <a:latin typeface="+mn-lt"/>
                <a:ea typeface="+mn-ea"/>
                <a:cs typeface="+mn-cs"/>
              </a:rPr>
              <a:t>Select the rectangle. On the </a:t>
            </a:r>
            <a:r>
              <a:rPr lang="en-US" sz="1200" b="1" kern="1200" baseline="0" dirty="0" smtClean="0">
                <a:solidFill>
                  <a:schemeClr val="tx1"/>
                </a:solidFill>
                <a:latin typeface="+mn-lt"/>
                <a:ea typeface="+mn-ea"/>
                <a:cs typeface="+mn-cs"/>
              </a:rPr>
              <a:t>Home</a:t>
            </a:r>
            <a:r>
              <a:rPr lang="en-US" sz="1200" kern="1200" baseline="0" dirty="0" smtClean="0">
                <a:solidFill>
                  <a:schemeClr val="tx1"/>
                </a:solidFill>
                <a:latin typeface="+mn-lt"/>
                <a:ea typeface="+mn-ea"/>
                <a:cs typeface="+mn-cs"/>
              </a:rPr>
              <a:t> tab, in the </a:t>
            </a:r>
            <a:r>
              <a:rPr lang="en-US" sz="1200" b="1" kern="1200" baseline="0" dirty="0" smtClean="0">
                <a:solidFill>
                  <a:schemeClr val="tx1"/>
                </a:solidFill>
                <a:latin typeface="+mn-lt"/>
                <a:ea typeface="+mn-ea"/>
                <a:cs typeface="+mn-cs"/>
              </a:rPr>
              <a:t>Clipboard</a:t>
            </a:r>
            <a:r>
              <a:rPr lang="en-US" sz="1200" kern="1200" baseline="0" dirty="0" smtClean="0">
                <a:solidFill>
                  <a:schemeClr val="tx1"/>
                </a:solidFill>
                <a:latin typeface="+mn-lt"/>
                <a:ea typeface="+mn-ea"/>
                <a:cs typeface="+mn-cs"/>
              </a:rPr>
              <a:t> group, click the arrow to the right of </a:t>
            </a:r>
            <a:r>
              <a:rPr lang="en-US" sz="1200" b="1" kern="1200" baseline="0" dirty="0" smtClean="0">
                <a:solidFill>
                  <a:schemeClr val="tx1"/>
                </a:solidFill>
                <a:latin typeface="+mn-lt"/>
                <a:ea typeface="+mn-ea"/>
                <a:cs typeface="+mn-cs"/>
              </a:rPr>
              <a:t>Copy</a:t>
            </a:r>
            <a:r>
              <a:rPr lang="en-US" sz="1200" kern="1200" baseline="0" dirty="0" smtClean="0">
                <a:solidFill>
                  <a:schemeClr val="tx1"/>
                </a:solidFill>
                <a:latin typeface="+mn-lt"/>
                <a:ea typeface="+mn-ea"/>
                <a:cs typeface="+mn-cs"/>
              </a:rPr>
              <a:t>, and then click </a:t>
            </a:r>
            <a:r>
              <a:rPr lang="en-US" sz="1200" b="1" kern="1200" baseline="0" dirty="0" smtClean="0">
                <a:solidFill>
                  <a:schemeClr val="tx1"/>
                </a:solidFill>
                <a:latin typeface="+mn-lt"/>
                <a:ea typeface="+mn-ea"/>
                <a:cs typeface="+mn-cs"/>
              </a:rPr>
              <a:t>Duplicate</a:t>
            </a:r>
            <a:r>
              <a:rPr lang="en-US" sz="1200" kern="1200" baseline="0" dirty="0" smtClean="0">
                <a:solidFill>
                  <a:schemeClr val="tx1"/>
                </a:solidFill>
                <a:latin typeface="+mn-lt"/>
                <a:ea typeface="+mn-ea"/>
                <a:cs typeface="+mn-cs"/>
              </a:rPr>
              <a:t>.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baseline="0" dirty="0" smtClean="0">
                <a:solidFill>
                  <a:schemeClr val="tx1"/>
                </a:solidFill>
                <a:latin typeface="+mn-lt"/>
                <a:ea typeface="+mn-ea"/>
                <a:cs typeface="+mn-cs"/>
              </a:rPr>
              <a:t>Select the second (duplicate) rectangle. </a:t>
            </a:r>
            <a:r>
              <a:rPr lang="en-US" sz="1200" i="0" baseline="0" dirty="0" smtClean="0"/>
              <a:t>Under </a:t>
            </a:r>
            <a:r>
              <a:rPr lang="en-US" sz="1200" b="1" i="0" baseline="0" dirty="0" smtClean="0"/>
              <a:t>Drawing Tools</a:t>
            </a:r>
            <a:r>
              <a:rPr lang="en-US" sz="1200" i="0" baseline="0" dirty="0" smtClean="0"/>
              <a:t>, on the </a:t>
            </a:r>
            <a:r>
              <a:rPr lang="en-US" sz="1200" b="1" i="0" baseline="0" dirty="0" smtClean="0"/>
              <a:t>Format</a:t>
            </a:r>
            <a:r>
              <a:rPr lang="en-US" sz="1200" i="0" baseline="0" dirty="0" smtClean="0"/>
              <a:t> tab, in the </a:t>
            </a:r>
            <a:r>
              <a:rPr lang="en-US" sz="1200" b="1" i="0" baseline="0" dirty="0" smtClean="0"/>
              <a:t>Size</a:t>
            </a:r>
            <a:r>
              <a:rPr lang="en-US" sz="1200" i="0" baseline="0" dirty="0" smtClean="0"/>
              <a:t> group, click the </a:t>
            </a:r>
            <a:r>
              <a:rPr lang="en-US" sz="1200" b="1" kern="1200" dirty="0" smtClean="0">
                <a:solidFill>
                  <a:schemeClr val="tx1"/>
                </a:solidFill>
                <a:latin typeface="+mn-lt"/>
                <a:ea typeface="+mn-ea"/>
                <a:cs typeface="+mn-cs"/>
              </a:rPr>
              <a:t>Size and Position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launcher. In the </a:t>
            </a:r>
            <a:r>
              <a:rPr lang="en-US" sz="1200" b="1" kern="1200" dirty="0" smtClean="0">
                <a:solidFill>
                  <a:schemeClr val="tx1"/>
                </a:solidFill>
                <a:latin typeface="+mn-lt"/>
                <a:ea typeface="+mn-ea"/>
                <a:cs typeface="+mn-cs"/>
              </a:rPr>
              <a:t>Format Shape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click </a:t>
            </a:r>
            <a:r>
              <a:rPr lang="en-US" sz="1200" b="1" kern="1200" dirty="0" smtClean="0">
                <a:solidFill>
                  <a:schemeClr val="tx1"/>
                </a:solidFill>
                <a:latin typeface="+mn-lt"/>
                <a:ea typeface="+mn-ea"/>
                <a:cs typeface="+mn-cs"/>
              </a:rPr>
              <a:t>Position</a:t>
            </a:r>
            <a:r>
              <a:rPr lang="en-US" sz="1200" kern="1200" dirty="0" smtClean="0">
                <a:solidFill>
                  <a:schemeClr val="tx1"/>
                </a:solidFill>
                <a:latin typeface="+mn-lt"/>
                <a:ea typeface="+mn-ea"/>
                <a:cs typeface="+mn-cs"/>
              </a:rPr>
              <a:t> in the left pane.</a:t>
            </a:r>
            <a:r>
              <a:rPr lang="en-US" sz="1200" kern="1200" baseline="0" dirty="0" smtClean="0">
                <a:solidFill>
                  <a:schemeClr val="tx1"/>
                </a:solidFill>
                <a:latin typeface="+mn-lt"/>
                <a:ea typeface="+mn-ea"/>
                <a:cs typeface="+mn-cs"/>
              </a:rPr>
              <a:t> I</a:t>
            </a:r>
            <a:r>
              <a:rPr lang="en-US" sz="1200" kern="1200" dirty="0" smtClean="0">
                <a:solidFill>
                  <a:schemeClr val="tx1"/>
                </a:solidFill>
                <a:latin typeface="+mn-lt"/>
                <a:ea typeface="+mn-ea"/>
                <a:cs typeface="+mn-cs"/>
              </a:rPr>
              <a:t>n the </a:t>
            </a:r>
            <a:r>
              <a:rPr lang="en-US" sz="1200" b="1" kern="1200" dirty="0" smtClean="0">
                <a:solidFill>
                  <a:schemeClr val="tx1"/>
                </a:solidFill>
                <a:latin typeface="+mn-lt"/>
                <a:ea typeface="+mn-ea"/>
                <a:cs typeface="+mn-cs"/>
              </a:rPr>
              <a:t>Position</a:t>
            </a:r>
            <a:r>
              <a:rPr lang="en-US" sz="1200" b="1" kern="1200" baseline="0" dirty="0" smtClean="0">
                <a:solidFill>
                  <a:schemeClr val="tx1"/>
                </a:solidFill>
                <a:latin typeface="+mn-lt"/>
                <a:ea typeface="+mn-ea"/>
                <a:cs typeface="+mn-cs"/>
              </a:rPr>
              <a:t> </a:t>
            </a:r>
            <a:r>
              <a:rPr lang="en-US" sz="1200" b="0" kern="1200" baseline="0" dirty="0" smtClean="0">
                <a:solidFill>
                  <a:schemeClr val="tx1"/>
                </a:solidFill>
                <a:latin typeface="+mn-lt"/>
                <a:ea typeface="+mn-ea"/>
                <a:cs typeface="+mn-cs"/>
              </a:rPr>
              <a:t>pane</a:t>
            </a:r>
            <a:r>
              <a:rPr lang="en-US" sz="1200" kern="1200" dirty="0" smtClean="0">
                <a:solidFill>
                  <a:schemeClr val="tx1"/>
                </a:solidFill>
                <a:latin typeface="+mn-lt"/>
                <a:ea typeface="+mn-ea"/>
                <a:cs typeface="+mn-cs"/>
              </a:rPr>
              <a:t>, do the following:</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Horizontal</a:t>
            </a:r>
            <a:r>
              <a:rPr lang="en-US" sz="1200" kern="1200" dirty="0" smtClean="0">
                <a:solidFill>
                  <a:schemeClr val="tx1"/>
                </a:solidFill>
                <a:latin typeface="+mn-lt"/>
                <a:ea typeface="+mn-ea"/>
                <a:cs typeface="+mn-cs"/>
              </a:rPr>
              <a:t> box, enter </a:t>
            </a:r>
            <a:r>
              <a:rPr lang="en-US" sz="1200" b="1" kern="1200" dirty="0" smtClean="0">
                <a:solidFill>
                  <a:schemeClr val="tx1"/>
                </a:solidFill>
                <a:latin typeface="+mn-lt"/>
                <a:ea typeface="+mn-ea"/>
                <a:cs typeface="+mn-cs"/>
              </a:rPr>
              <a:t>4.23”</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From</a:t>
            </a:r>
            <a:r>
              <a:rPr lang="en-US" sz="1200" kern="1200" dirty="0" smtClean="0">
                <a:solidFill>
                  <a:schemeClr val="tx1"/>
                </a:solidFill>
                <a:latin typeface="+mn-lt"/>
                <a:ea typeface="+mn-ea"/>
                <a:cs typeface="+mn-cs"/>
              </a:rPr>
              <a:t> box, click </a:t>
            </a:r>
            <a:r>
              <a:rPr lang="en-US" sz="1200" b="1" kern="1200" dirty="0" smtClean="0">
                <a:solidFill>
                  <a:schemeClr val="tx1"/>
                </a:solidFill>
                <a:latin typeface="+mn-lt"/>
                <a:ea typeface="+mn-ea"/>
                <a:cs typeface="+mn-cs"/>
              </a:rPr>
              <a:t>Top Left Corner</a:t>
            </a:r>
            <a:r>
              <a:rPr lang="en-US" sz="1200" kern="1200" dirty="0" smtClean="0">
                <a:solidFill>
                  <a:schemeClr val="tx1"/>
                </a:solidFill>
                <a:latin typeface="+mn-lt"/>
                <a:ea typeface="+mn-ea"/>
                <a:cs typeface="+mn-cs"/>
              </a:rPr>
              <a:t>.</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Vertical</a:t>
            </a:r>
            <a:r>
              <a:rPr lang="en-US" sz="1200" kern="1200" baseline="0" dirty="0" smtClean="0">
                <a:solidFill>
                  <a:schemeClr val="tx1"/>
                </a:solidFill>
                <a:latin typeface="+mn-lt"/>
                <a:ea typeface="+mn-ea"/>
                <a:cs typeface="+mn-cs"/>
              </a:rPr>
              <a:t> box, enter </a:t>
            </a:r>
            <a:r>
              <a:rPr lang="en-US" sz="1200" b="1" kern="1200" baseline="0" dirty="0" smtClean="0">
                <a:solidFill>
                  <a:schemeClr val="tx1"/>
                </a:solidFill>
                <a:latin typeface="+mn-lt"/>
                <a:ea typeface="+mn-ea"/>
                <a:cs typeface="+mn-cs"/>
              </a:rPr>
              <a:t>3.17”</a:t>
            </a:r>
            <a:r>
              <a:rPr lang="en-US" sz="1200" kern="1200" baseline="0" dirty="0" smtClean="0">
                <a:solidFill>
                  <a:schemeClr val="tx1"/>
                </a:solidFill>
                <a:latin typeface="+mn-lt"/>
                <a:ea typeface="+mn-ea"/>
                <a:cs typeface="+mn-cs"/>
              </a:rPr>
              <a:t>.</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From</a:t>
            </a:r>
            <a:r>
              <a:rPr lang="en-US" sz="1200" kern="1200" dirty="0" smtClean="0">
                <a:solidFill>
                  <a:schemeClr val="tx1"/>
                </a:solidFill>
                <a:latin typeface="+mn-lt"/>
                <a:ea typeface="+mn-ea"/>
                <a:cs typeface="+mn-cs"/>
              </a:rPr>
              <a:t> box, click </a:t>
            </a:r>
            <a:r>
              <a:rPr lang="en-US" sz="1200" b="1" kern="1200" dirty="0" smtClean="0">
                <a:solidFill>
                  <a:schemeClr val="tx1"/>
                </a:solidFill>
                <a:latin typeface="+mn-lt"/>
                <a:ea typeface="+mn-ea"/>
                <a:cs typeface="+mn-cs"/>
              </a:rPr>
              <a:t>Top Left Corner</a:t>
            </a:r>
            <a:r>
              <a:rPr lang="en-US" sz="1200" kern="1200" dirty="0" smtClean="0">
                <a:solidFill>
                  <a:schemeClr val="tx1"/>
                </a:solidFill>
                <a:latin typeface="+mn-lt"/>
                <a:ea typeface="+mn-ea"/>
                <a:cs typeface="+mn-cs"/>
              </a:rPr>
              <a:t>.</a:t>
            </a:r>
          </a:p>
          <a:p>
            <a:pPr marL="228600" indent="-228600">
              <a:buFont typeface="+mj-lt"/>
              <a:buAutoNum type="arabicPeriod"/>
            </a:pPr>
            <a:r>
              <a:rPr lang="en-US" sz="1200" kern="1200" dirty="0" smtClean="0">
                <a:solidFill>
                  <a:schemeClr val="tx1"/>
                </a:solidFill>
                <a:latin typeface="+mn-lt"/>
                <a:ea typeface="+mn-ea"/>
                <a:cs typeface="+mn-cs"/>
              </a:rPr>
              <a:t> Also in the </a:t>
            </a:r>
            <a:r>
              <a:rPr lang="en-US" sz="1200" b="1" kern="1200" dirty="0" smtClean="0">
                <a:solidFill>
                  <a:schemeClr val="tx1"/>
                </a:solidFill>
                <a:latin typeface="+mn-lt"/>
                <a:ea typeface="+mn-ea"/>
                <a:cs typeface="+mn-cs"/>
              </a:rPr>
              <a:t>Format Shape </a:t>
            </a:r>
            <a:r>
              <a:rPr lang="en-US" sz="1200" kern="1200" dirty="0" smtClean="0">
                <a:solidFill>
                  <a:schemeClr val="tx1"/>
                </a:solidFill>
                <a:latin typeface="+mn-lt"/>
                <a:ea typeface="+mn-ea"/>
                <a:cs typeface="+mn-cs"/>
              </a:rPr>
              <a:t>dialog box, click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in the left pane. In the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pane, select </a:t>
            </a:r>
            <a:r>
              <a:rPr lang="en-US" sz="1200" b="1" kern="1200" dirty="0" smtClean="0">
                <a:solidFill>
                  <a:schemeClr val="tx1"/>
                </a:solidFill>
                <a:latin typeface="+mn-lt"/>
                <a:ea typeface="+mn-ea"/>
                <a:cs typeface="+mn-cs"/>
              </a:rPr>
              <a:t>Solid fill</a:t>
            </a:r>
            <a:r>
              <a:rPr lang="en-US" sz="1200" kern="1200" dirty="0" smtClean="0">
                <a:solidFill>
                  <a:schemeClr val="tx1"/>
                </a:solidFill>
                <a:latin typeface="+mn-lt"/>
                <a:ea typeface="+mn-ea"/>
                <a:cs typeface="+mn-cs"/>
              </a:rPr>
              <a:t>, click</a:t>
            </a:r>
            <a:r>
              <a:rPr lang="en-US" sz="1200" kern="1200" baseline="0" dirty="0" smtClean="0">
                <a:solidFill>
                  <a:schemeClr val="tx1"/>
                </a:solidFill>
                <a:latin typeface="+mn-lt"/>
                <a:ea typeface="+mn-ea"/>
                <a:cs typeface="+mn-cs"/>
              </a:rPr>
              <a:t> the button next to </a:t>
            </a:r>
            <a:r>
              <a:rPr lang="en-US" sz="1200" b="1" kern="1200" baseline="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a:t>
            </a:r>
            <a:r>
              <a:rPr lang="en-US" sz="1200" kern="1200" baseline="0" dirty="0" smtClean="0">
                <a:solidFill>
                  <a:schemeClr val="tx1"/>
                </a:solidFill>
                <a:latin typeface="+mn-lt"/>
                <a:ea typeface="+mn-ea"/>
                <a:cs typeface="+mn-cs"/>
              </a:rPr>
              <a:t> then click </a:t>
            </a:r>
            <a:r>
              <a:rPr lang="en-US" sz="1200" b="1" kern="1200" baseline="0" dirty="0" smtClean="0">
                <a:solidFill>
                  <a:schemeClr val="tx1"/>
                </a:solidFill>
                <a:latin typeface="+mn-lt"/>
                <a:ea typeface="+mn-ea"/>
                <a:cs typeface="+mn-cs"/>
              </a:rPr>
              <a:t>More Colors</a:t>
            </a:r>
            <a:r>
              <a:rPr lang="en-US" sz="1200" kern="1200" baseline="0" dirty="0" smtClean="0">
                <a:solidFill>
                  <a:schemeClr val="tx1"/>
                </a:solidFill>
                <a:latin typeface="+mn-lt"/>
                <a:ea typeface="+mn-ea"/>
                <a:cs typeface="+mn-cs"/>
              </a:rPr>
              <a:t>. In the </a:t>
            </a:r>
            <a:r>
              <a:rPr lang="en-US" sz="1200" b="1" kern="1200" baseline="0" dirty="0" smtClean="0">
                <a:solidFill>
                  <a:schemeClr val="tx1"/>
                </a:solidFill>
                <a:latin typeface="+mn-lt"/>
                <a:ea typeface="+mn-ea"/>
                <a:cs typeface="+mn-cs"/>
              </a:rPr>
              <a:t>Colors </a:t>
            </a:r>
            <a:r>
              <a:rPr lang="en-US" sz="1200" kern="1200" baseline="0" dirty="0" smtClean="0">
                <a:solidFill>
                  <a:schemeClr val="tx1"/>
                </a:solidFill>
                <a:latin typeface="+mn-lt"/>
                <a:ea typeface="+mn-ea"/>
                <a:cs typeface="+mn-cs"/>
              </a:rPr>
              <a:t>dialog box, on the </a:t>
            </a:r>
            <a:r>
              <a:rPr lang="en-US" sz="1200" b="1" kern="1200" baseline="0" dirty="0" smtClean="0">
                <a:solidFill>
                  <a:schemeClr val="tx1"/>
                </a:solidFill>
                <a:latin typeface="+mn-lt"/>
                <a:ea typeface="+mn-ea"/>
                <a:cs typeface="+mn-cs"/>
              </a:rPr>
              <a:t>Custom</a:t>
            </a:r>
            <a:r>
              <a:rPr lang="en-US" sz="1200" kern="1200" baseline="0" dirty="0" smtClean="0">
                <a:solidFill>
                  <a:schemeClr val="tx1"/>
                </a:solidFill>
                <a:latin typeface="+mn-lt"/>
                <a:ea typeface="+mn-ea"/>
                <a:cs typeface="+mn-cs"/>
              </a:rPr>
              <a:t> tab, enter values for Red: </a:t>
            </a:r>
            <a:r>
              <a:rPr lang="en-US" sz="1200" b="1" kern="1200" baseline="0" dirty="0" smtClean="0">
                <a:solidFill>
                  <a:schemeClr val="tx1"/>
                </a:solidFill>
                <a:latin typeface="+mn-lt"/>
                <a:ea typeface="+mn-ea"/>
                <a:cs typeface="+mn-cs"/>
              </a:rPr>
              <a:t>247</a:t>
            </a:r>
            <a:r>
              <a:rPr lang="en-US" sz="1200" kern="1200" baseline="0" dirty="0" smtClean="0">
                <a:solidFill>
                  <a:schemeClr val="tx1"/>
                </a:solidFill>
                <a:latin typeface="+mn-lt"/>
                <a:ea typeface="+mn-ea"/>
                <a:cs typeface="+mn-cs"/>
              </a:rPr>
              <a:t>, Green: </a:t>
            </a:r>
            <a:r>
              <a:rPr lang="en-US" sz="1200" b="1" kern="1200" baseline="0" dirty="0" smtClean="0">
                <a:solidFill>
                  <a:schemeClr val="tx1"/>
                </a:solidFill>
                <a:latin typeface="+mn-lt"/>
                <a:ea typeface="+mn-ea"/>
                <a:cs typeface="+mn-cs"/>
              </a:rPr>
              <a:t>154</a:t>
            </a:r>
            <a:r>
              <a:rPr lang="en-US" sz="1200" kern="1200" baseline="0" dirty="0" smtClean="0">
                <a:solidFill>
                  <a:schemeClr val="tx1"/>
                </a:solidFill>
                <a:latin typeface="+mn-lt"/>
                <a:ea typeface="+mn-ea"/>
                <a:cs typeface="+mn-cs"/>
              </a:rPr>
              <a:t>, and Blue: </a:t>
            </a:r>
            <a:r>
              <a:rPr lang="en-US" sz="1200" b="1" kern="1200" baseline="0" dirty="0" smtClean="0">
                <a:solidFill>
                  <a:schemeClr val="tx1"/>
                </a:solidFill>
                <a:latin typeface="+mn-lt"/>
                <a:ea typeface="+mn-ea"/>
                <a:cs typeface="+mn-cs"/>
              </a:rPr>
              <a:t>91</a:t>
            </a:r>
            <a:r>
              <a:rPr lang="en-US" sz="1200" kern="1200" baseline="0" dirty="0" smtClean="0">
                <a:solidFill>
                  <a:schemeClr val="tx1"/>
                </a:solidFill>
                <a:latin typeface="+mn-lt"/>
                <a:ea typeface="+mn-ea"/>
                <a:cs typeface="+mn-cs"/>
              </a:rPr>
              <a:t>.</a:t>
            </a:r>
          </a:p>
          <a:p>
            <a:pPr marL="228600" indent="-228600">
              <a:buFont typeface="+mj-lt"/>
              <a:buAutoNum type="arabicPeriod"/>
            </a:pPr>
            <a:r>
              <a:rPr lang="en-US" sz="1200" kern="1200" baseline="0" dirty="0" smtClean="0">
                <a:solidFill>
                  <a:schemeClr val="tx1"/>
                </a:solidFill>
                <a:latin typeface="+mn-lt"/>
                <a:ea typeface="+mn-ea"/>
                <a:cs typeface="+mn-cs"/>
              </a:rPr>
              <a:t>Select the second rectangle. On the </a:t>
            </a:r>
            <a:r>
              <a:rPr lang="en-US" sz="1200" b="1" kern="1200" baseline="0" dirty="0" smtClean="0">
                <a:solidFill>
                  <a:schemeClr val="tx1"/>
                </a:solidFill>
                <a:latin typeface="+mn-lt"/>
                <a:ea typeface="+mn-ea"/>
                <a:cs typeface="+mn-cs"/>
              </a:rPr>
              <a:t>Home</a:t>
            </a:r>
            <a:r>
              <a:rPr lang="en-US" sz="1200" kern="1200" baseline="0" dirty="0" smtClean="0">
                <a:solidFill>
                  <a:schemeClr val="tx1"/>
                </a:solidFill>
                <a:latin typeface="+mn-lt"/>
                <a:ea typeface="+mn-ea"/>
                <a:cs typeface="+mn-cs"/>
              </a:rPr>
              <a:t> tab, in the </a:t>
            </a:r>
            <a:r>
              <a:rPr lang="en-US" sz="1200" b="1" kern="1200" baseline="0" dirty="0" smtClean="0">
                <a:solidFill>
                  <a:schemeClr val="tx1"/>
                </a:solidFill>
                <a:latin typeface="+mn-lt"/>
                <a:ea typeface="+mn-ea"/>
                <a:cs typeface="+mn-cs"/>
              </a:rPr>
              <a:t>Clipboard</a:t>
            </a:r>
            <a:r>
              <a:rPr lang="en-US" sz="1200" kern="1200" baseline="0" dirty="0" smtClean="0">
                <a:solidFill>
                  <a:schemeClr val="tx1"/>
                </a:solidFill>
                <a:latin typeface="+mn-lt"/>
                <a:ea typeface="+mn-ea"/>
                <a:cs typeface="+mn-cs"/>
              </a:rPr>
              <a:t> group, click the arrow to the right of </a:t>
            </a:r>
            <a:r>
              <a:rPr lang="en-US" sz="1200" b="1" kern="1200" baseline="0" dirty="0" smtClean="0">
                <a:solidFill>
                  <a:schemeClr val="tx1"/>
                </a:solidFill>
                <a:latin typeface="+mn-lt"/>
                <a:ea typeface="+mn-ea"/>
                <a:cs typeface="+mn-cs"/>
              </a:rPr>
              <a:t>Copy</a:t>
            </a:r>
            <a:r>
              <a:rPr lang="en-US" sz="1200" kern="1200" baseline="0" dirty="0" smtClean="0">
                <a:solidFill>
                  <a:schemeClr val="tx1"/>
                </a:solidFill>
                <a:latin typeface="+mn-lt"/>
                <a:ea typeface="+mn-ea"/>
                <a:cs typeface="+mn-cs"/>
              </a:rPr>
              <a:t>, and then click </a:t>
            </a:r>
            <a:r>
              <a:rPr lang="en-US" sz="1200" b="1" kern="1200" baseline="0" dirty="0" smtClean="0">
                <a:solidFill>
                  <a:schemeClr val="tx1"/>
                </a:solidFill>
                <a:latin typeface="+mn-lt"/>
                <a:ea typeface="+mn-ea"/>
                <a:cs typeface="+mn-cs"/>
              </a:rPr>
              <a:t>Duplicate</a:t>
            </a:r>
            <a:r>
              <a:rPr lang="en-US" sz="1200" kern="1200" baseline="0" dirty="0" smtClean="0">
                <a:solidFill>
                  <a:schemeClr val="tx1"/>
                </a:solidFill>
                <a:latin typeface="+mn-lt"/>
                <a:ea typeface="+mn-ea"/>
                <a:cs typeface="+mn-cs"/>
              </a:rPr>
              <a:t>. </a:t>
            </a:r>
          </a:p>
          <a:p>
            <a:pPr marL="228600" indent="-228600">
              <a:buFont typeface="+mj-lt"/>
              <a:buAutoNum type="arabicPeriod"/>
            </a:pPr>
            <a:r>
              <a:rPr lang="en-US" sz="1200" kern="1200" baseline="0" dirty="0" smtClean="0">
                <a:solidFill>
                  <a:schemeClr val="tx1"/>
                </a:solidFill>
                <a:latin typeface="+mn-lt"/>
                <a:ea typeface="+mn-ea"/>
                <a:cs typeface="+mn-cs"/>
              </a:rPr>
              <a:t>Select the third rectangle. </a:t>
            </a:r>
            <a:r>
              <a:rPr lang="en-US" sz="1200" i="0" baseline="0" dirty="0" smtClean="0"/>
              <a:t>Under </a:t>
            </a:r>
            <a:r>
              <a:rPr lang="en-US" sz="1200" b="1" i="0" baseline="0" dirty="0" smtClean="0"/>
              <a:t>Drawing Tools</a:t>
            </a:r>
            <a:r>
              <a:rPr lang="en-US" sz="1200" i="0" baseline="0" dirty="0" smtClean="0"/>
              <a:t>, on the </a:t>
            </a:r>
            <a:r>
              <a:rPr lang="en-US" sz="1200" b="1" i="0" baseline="0" dirty="0" smtClean="0"/>
              <a:t>Format</a:t>
            </a:r>
            <a:r>
              <a:rPr lang="en-US" sz="1200" i="0" baseline="0" dirty="0" smtClean="0"/>
              <a:t> tab, in the </a:t>
            </a:r>
            <a:r>
              <a:rPr lang="en-US" sz="1200" b="1" i="0" baseline="0" dirty="0" smtClean="0"/>
              <a:t>Size</a:t>
            </a:r>
            <a:r>
              <a:rPr lang="en-US" sz="1200" i="0" baseline="0" dirty="0" smtClean="0"/>
              <a:t> group, click the </a:t>
            </a:r>
            <a:r>
              <a:rPr lang="en-US" sz="1200" b="1" kern="1200" dirty="0" smtClean="0">
                <a:solidFill>
                  <a:schemeClr val="tx1"/>
                </a:solidFill>
                <a:latin typeface="+mn-lt"/>
                <a:ea typeface="+mn-ea"/>
                <a:cs typeface="+mn-cs"/>
              </a:rPr>
              <a:t>Size and Position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launcher. In the </a:t>
            </a:r>
            <a:r>
              <a:rPr lang="en-US" sz="1200" b="1" kern="1200" dirty="0" smtClean="0">
                <a:solidFill>
                  <a:schemeClr val="tx1"/>
                </a:solidFill>
                <a:latin typeface="+mn-lt"/>
                <a:ea typeface="+mn-ea"/>
                <a:cs typeface="+mn-cs"/>
              </a:rPr>
              <a:t>Format Shape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click Position in the left pane. In the </a:t>
            </a:r>
            <a:r>
              <a:rPr lang="en-US" sz="1200" b="1" kern="1200" dirty="0" smtClean="0">
                <a:solidFill>
                  <a:schemeClr val="tx1"/>
                </a:solidFill>
                <a:latin typeface="+mn-lt"/>
                <a:ea typeface="+mn-ea"/>
                <a:cs typeface="+mn-cs"/>
              </a:rPr>
              <a:t>Position</a:t>
            </a:r>
            <a:r>
              <a:rPr lang="en-US" sz="1200" b="1" kern="1200" baseline="0" dirty="0" smtClean="0">
                <a:solidFill>
                  <a:schemeClr val="tx1"/>
                </a:solidFill>
                <a:latin typeface="+mn-lt"/>
                <a:ea typeface="+mn-ea"/>
                <a:cs typeface="+mn-cs"/>
              </a:rPr>
              <a:t> </a:t>
            </a:r>
            <a:r>
              <a:rPr lang="en-US" sz="1200" b="0" kern="1200" baseline="0" dirty="0" smtClean="0">
                <a:solidFill>
                  <a:schemeClr val="tx1"/>
                </a:solidFill>
                <a:latin typeface="+mn-lt"/>
                <a:ea typeface="+mn-ea"/>
                <a:cs typeface="+mn-cs"/>
              </a:rPr>
              <a:t>pane</a:t>
            </a:r>
            <a:r>
              <a:rPr lang="en-US" sz="1200" kern="1200" dirty="0" smtClean="0">
                <a:solidFill>
                  <a:schemeClr val="tx1"/>
                </a:solidFill>
                <a:latin typeface="+mn-lt"/>
                <a:ea typeface="+mn-ea"/>
                <a:cs typeface="+mn-cs"/>
              </a:rPr>
              <a:t>, do the following:</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Horizontal</a:t>
            </a:r>
            <a:r>
              <a:rPr lang="en-US" sz="1200" kern="1200" dirty="0" smtClean="0">
                <a:solidFill>
                  <a:schemeClr val="tx1"/>
                </a:solidFill>
                <a:latin typeface="+mn-lt"/>
                <a:ea typeface="+mn-ea"/>
                <a:cs typeface="+mn-cs"/>
              </a:rPr>
              <a:t> box, enter </a:t>
            </a:r>
            <a:r>
              <a:rPr lang="en-US" sz="1200" b="1" kern="1200" dirty="0" smtClean="0">
                <a:solidFill>
                  <a:schemeClr val="tx1"/>
                </a:solidFill>
                <a:latin typeface="+mn-lt"/>
                <a:ea typeface="+mn-ea"/>
                <a:cs typeface="+mn-cs"/>
              </a:rPr>
              <a:t>3”</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From</a:t>
            </a:r>
            <a:r>
              <a:rPr lang="en-US" sz="1200" kern="1200" dirty="0" smtClean="0">
                <a:solidFill>
                  <a:schemeClr val="tx1"/>
                </a:solidFill>
                <a:latin typeface="+mn-lt"/>
                <a:ea typeface="+mn-ea"/>
                <a:cs typeface="+mn-cs"/>
              </a:rPr>
              <a:t> box, click </a:t>
            </a:r>
            <a:r>
              <a:rPr lang="en-US" sz="1200" b="1" kern="1200" dirty="0" smtClean="0">
                <a:solidFill>
                  <a:schemeClr val="tx1"/>
                </a:solidFill>
                <a:latin typeface="+mn-lt"/>
                <a:ea typeface="+mn-ea"/>
                <a:cs typeface="+mn-cs"/>
              </a:rPr>
              <a:t>Top Left Corner</a:t>
            </a:r>
            <a:r>
              <a:rPr lang="en-US" sz="1200" kern="1200" dirty="0" smtClean="0">
                <a:solidFill>
                  <a:schemeClr val="tx1"/>
                </a:solidFill>
                <a:latin typeface="+mn-lt"/>
                <a:ea typeface="+mn-ea"/>
                <a:cs typeface="+mn-cs"/>
              </a:rPr>
              <a:t>.</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Vertical</a:t>
            </a:r>
            <a:r>
              <a:rPr lang="en-US" sz="1200" kern="1200" baseline="0" dirty="0" smtClean="0">
                <a:solidFill>
                  <a:schemeClr val="tx1"/>
                </a:solidFill>
                <a:latin typeface="+mn-lt"/>
                <a:ea typeface="+mn-ea"/>
                <a:cs typeface="+mn-cs"/>
              </a:rPr>
              <a:t> box, enter </a:t>
            </a:r>
            <a:r>
              <a:rPr lang="en-US" sz="1200" b="1" kern="1200" baseline="0" dirty="0" smtClean="0">
                <a:solidFill>
                  <a:schemeClr val="tx1"/>
                </a:solidFill>
                <a:latin typeface="+mn-lt"/>
                <a:ea typeface="+mn-ea"/>
                <a:cs typeface="+mn-cs"/>
              </a:rPr>
              <a:t>1”</a:t>
            </a:r>
            <a:r>
              <a:rPr lang="en-US" sz="1200" kern="1200" baseline="0" dirty="0" smtClean="0">
                <a:solidFill>
                  <a:schemeClr val="tx1"/>
                </a:solidFill>
                <a:latin typeface="+mn-lt"/>
                <a:ea typeface="+mn-ea"/>
                <a:cs typeface="+mn-cs"/>
              </a:rPr>
              <a:t>.</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From</a:t>
            </a:r>
            <a:r>
              <a:rPr lang="en-US" sz="1200" kern="1200" dirty="0" smtClean="0">
                <a:solidFill>
                  <a:schemeClr val="tx1"/>
                </a:solidFill>
                <a:latin typeface="+mn-lt"/>
                <a:ea typeface="+mn-ea"/>
                <a:cs typeface="+mn-cs"/>
              </a:rPr>
              <a:t> box, click </a:t>
            </a:r>
            <a:r>
              <a:rPr lang="en-US" sz="1200" b="1" kern="1200" dirty="0" smtClean="0">
                <a:solidFill>
                  <a:schemeClr val="tx1"/>
                </a:solidFill>
                <a:latin typeface="+mn-lt"/>
                <a:ea typeface="+mn-ea"/>
                <a:cs typeface="+mn-cs"/>
              </a:rPr>
              <a:t>Top Left Corner</a:t>
            </a:r>
            <a:r>
              <a:rPr lang="en-US" sz="1200" kern="1200" dirty="0" smtClean="0">
                <a:solidFill>
                  <a:schemeClr val="tx1"/>
                </a:solidFill>
                <a:latin typeface="+mn-lt"/>
                <a:ea typeface="+mn-ea"/>
                <a:cs typeface="+mn-cs"/>
              </a:rPr>
              <a:t>.</a:t>
            </a:r>
          </a:p>
          <a:p>
            <a:pPr marL="228600" indent="-228600">
              <a:buFont typeface="+mj-lt"/>
              <a:buAutoNum type="arabicPeriod"/>
            </a:pPr>
            <a:r>
              <a:rPr lang="en-US" sz="1200" kern="1200" dirty="0" smtClean="0">
                <a:solidFill>
                  <a:schemeClr val="tx1"/>
                </a:solidFill>
                <a:latin typeface="+mn-lt"/>
                <a:ea typeface="+mn-ea"/>
                <a:cs typeface="+mn-cs"/>
              </a:rPr>
              <a:t>Also in the </a:t>
            </a:r>
            <a:r>
              <a:rPr lang="en-US" sz="1200" b="1" kern="1200" dirty="0" smtClean="0">
                <a:solidFill>
                  <a:schemeClr val="tx1"/>
                </a:solidFill>
                <a:latin typeface="+mn-lt"/>
                <a:ea typeface="+mn-ea"/>
                <a:cs typeface="+mn-cs"/>
              </a:rPr>
              <a:t>Format Shape </a:t>
            </a:r>
            <a:r>
              <a:rPr lang="en-US" sz="1200" kern="1200" dirty="0" smtClean="0">
                <a:solidFill>
                  <a:schemeClr val="tx1"/>
                </a:solidFill>
                <a:latin typeface="+mn-lt"/>
                <a:ea typeface="+mn-ea"/>
                <a:cs typeface="+mn-cs"/>
              </a:rPr>
              <a:t>dialog box, click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in the left pane. In the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pane, select </a:t>
            </a:r>
            <a:r>
              <a:rPr lang="en-US" sz="1200" b="1" kern="1200" dirty="0" smtClean="0">
                <a:solidFill>
                  <a:schemeClr val="tx1"/>
                </a:solidFill>
                <a:latin typeface="+mn-lt"/>
                <a:ea typeface="+mn-ea"/>
                <a:cs typeface="+mn-cs"/>
              </a:rPr>
              <a:t>Solid fill</a:t>
            </a:r>
            <a:r>
              <a:rPr lang="en-US" sz="1200" kern="1200" dirty="0" smtClean="0">
                <a:solidFill>
                  <a:schemeClr val="tx1"/>
                </a:solidFill>
                <a:latin typeface="+mn-lt"/>
                <a:ea typeface="+mn-ea"/>
                <a:cs typeface="+mn-cs"/>
              </a:rPr>
              <a:t>, click</a:t>
            </a:r>
            <a:r>
              <a:rPr lang="en-US" sz="1200" kern="1200" baseline="0" dirty="0" smtClean="0">
                <a:solidFill>
                  <a:schemeClr val="tx1"/>
                </a:solidFill>
                <a:latin typeface="+mn-lt"/>
                <a:ea typeface="+mn-ea"/>
                <a:cs typeface="+mn-cs"/>
              </a:rPr>
              <a:t> the button next to </a:t>
            </a:r>
            <a:r>
              <a:rPr lang="en-US" sz="1200" b="1" kern="1200" baseline="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a:t>
            </a:r>
            <a:r>
              <a:rPr lang="en-US" sz="1200" kern="1200" baseline="0" dirty="0" smtClean="0">
                <a:solidFill>
                  <a:schemeClr val="tx1"/>
                </a:solidFill>
                <a:latin typeface="+mn-lt"/>
                <a:ea typeface="+mn-ea"/>
                <a:cs typeface="+mn-cs"/>
              </a:rPr>
              <a:t> then click </a:t>
            </a:r>
            <a:r>
              <a:rPr lang="en-US" sz="1200" b="1" kern="1200" baseline="0" dirty="0" smtClean="0">
                <a:solidFill>
                  <a:schemeClr val="tx1"/>
                </a:solidFill>
                <a:latin typeface="+mn-lt"/>
                <a:ea typeface="+mn-ea"/>
                <a:cs typeface="+mn-cs"/>
              </a:rPr>
              <a:t>More Colors</a:t>
            </a:r>
            <a:r>
              <a:rPr lang="en-US" sz="1200" kern="1200" baseline="0" dirty="0" smtClean="0">
                <a:solidFill>
                  <a:schemeClr val="tx1"/>
                </a:solidFill>
                <a:latin typeface="+mn-lt"/>
                <a:ea typeface="+mn-ea"/>
                <a:cs typeface="+mn-cs"/>
              </a:rPr>
              <a:t>. In the </a:t>
            </a:r>
            <a:r>
              <a:rPr lang="en-US" sz="1200" b="1" kern="1200" baseline="0" dirty="0" smtClean="0">
                <a:solidFill>
                  <a:schemeClr val="tx1"/>
                </a:solidFill>
                <a:latin typeface="+mn-lt"/>
                <a:ea typeface="+mn-ea"/>
                <a:cs typeface="+mn-cs"/>
              </a:rPr>
              <a:t>Colors</a:t>
            </a:r>
            <a:r>
              <a:rPr lang="en-US" sz="1200" kern="1200" baseline="0" dirty="0" smtClean="0">
                <a:solidFill>
                  <a:schemeClr val="tx1"/>
                </a:solidFill>
                <a:latin typeface="+mn-lt"/>
                <a:ea typeface="+mn-ea"/>
                <a:cs typeface="+mn-cs"/>
              </a:rPr>
              <a:t> dialog box, on the </a:t>
            </a:r>
            <a:r>
              <a:rPr lang="en-US" sz="1200" b="1" kern="1200" baseline="0" dirty="0" smtClean="0">
                <a:solidFill>
                  <a:schemeClr val="tx1"/>
                </a:solidFill>
                <a:latin typeface="+mn-lt"/>
                <a:ea typeface="+mn-ea"/>
                <a:cs typeface="+mn-cs"/>
              </a:rPr>
              <a:t>Custom</a:t>
            </a:r>
            <a:r>
              <a:rPr lang="en-US" sz="1200" kern="1200" baseline="0" dirty="0" smtClean="0">
                <a:solidFill>
                  <a:schemeClr val="tx1"/>
                </a:solidFill>
                <a:latin typeface="+mn-lt"/>
                <a:ea typeface="+mn-ea"/>
                <a:cs typeface="+mn-cs"/>
              </a:rPr>
              <a:t> tab, enter values for Red: </a:t>
            </a:r>
            <a:r>
              <a:rPr lang="en-US" sz="1200" b="1" kern="1200" baseline="0" dirty="0" smtClean="0">
                <a:solidFill>
                  <a:schemeClr val="tx1"/>
                </a:solidFill>
                <a:latin typeface="+mn-lt"/>
                <a:ea typeface="+mn-ea"/>
                <a:cs typeface="+mn-cs"/>
              </a:rPr>
              <a:t>93</a:t>
            </a:r>
            <a:r>
              <a:rPr lang="en-US" sz="1200" kern="1200" baseline="0" dirty="0" smtClean="0">
                <a:solidFill>
                  <a:schemeClr val="tx1"/>
                </a:solidFill>
                <a:latin typeface="+mn-lt"/>
                <a:ea typeface="+mn-ea"/>
                <a:cs typeface="+mn-cs"/>
              </a:rPr>
              <a:t>, Green: </a:t>
            </a:r>
            <a:r>
              <a:rPr lang="en-US" sz="1200" b="1" kern="1200" baseline="0" dirty="0" smtClean="0">
                <a:solidFill>
                  <a:schemeClr val="tx1"/>
                </a:solidFill>
                <a:latin typeface="+mn-lt"/>
                <a:ea typeface="+mn-ea"/>
                <a:cs typeface="+mn-cs"/>
              </a:rPr>
              <a:t>199</a:t>
            </a:r>
            <a:r>
              <a:rPr lang="en-US" sz="1200" kern="1200" baseline="0" dirty="0" smtClean="0">
                <a:solidFill>
                  <a:schemeClr val="tx1"/>
                </a:solidFill>
                <a:latin typeface="+mn-lt"/>
                <a:ea typeface="+mn-ea"/>
                <a:cs typeface="+mn-cs"/>
              </a:rPr>
              <a:t>, and Blue: </a:t>
            </a:r>
            <a:r>
              <a:rPr lang="en-US" sz="1200" b="1" kern="1200" baseline="0" dirty="0" smtClean="0">
                <a:solidFill>
                  <a:schemeClr val="tx1"/>
                </a:solidFill>
                <a:latin typeface="+mn-lt"/>
                <a:ea typeface="+mn-ea"/>
                <a:cs typeface="+mn-cs"/>
              </a:rPr>
              <a:t>217</a:t>
            </a:r>
            <a:r>
              <a:rPr lang="en-US" sz="1200" kern="1200" baseline="0" dirty="0" smtClean="0">
                <a:solidFill>
                  <a:schemeClr val="tx1"/>
                </a:solidFill>
                <a:latin typeface="+mn-lt"/>
                <a:ea typeface="+mn-ea"/>
                <a:cs typeface="+mn-cs"/>
              </a:rPr>
              <a:t>.</a:t>
            </a:r>
          </a:p>
          <a:p>
            <a:pPr marL="228600" indent="-228600">
              <a:buFont typeface="+mj-lt"/>
              <a:buAutoNum type="arabicPeriod"/>
            </a:pPr>
            <a:r>
              <a:rPr lang="en-US" sz="1200" kern="1200" baseline="0" dirty="0" smtClean="0">
                <a:solidFill>
                  <a:schemeClr val="tx1"/>
                </a:solidFill>
                <a:latin typeface="+mn-lt"/>
                <a:ea typeface="+mn-ea"/>
                <a:cs typeface="+mn-cs"/>
              </a:rPr>
              <a:t>Also in the </a:t>
            </a:r>
            <a:r>
              <a:rPr lang="en-US" sz="1200" b="1" kern="1200" baseline="0" dirty="0" smtClean="0">
                <a:solidFill>
                  <a:schemeClr val="tx1"/>
                </a:solidFill>
                <a:latin typeface="+mn-lt"/>
                <a:ea typeface="+mn-ea"/>
                <a:cs typeface="+mn-cs"/>
              </a:rPr>
              <a:t>Format Shape </a:t>
            </a:r>
            <a:r>
              <a:rPr lang="en-US" sz="1200" kern="1200" baseline="0" dirty="0" smtClean="0">
                <a:solidFill>
                  <a:schemeClr val="tx1"/>
                </a:solidFill>
                <a:latin typeface="+mn-lt"/>
                <a:ea typeface="+mn-ea"/>
                <a:cs typeface="+mn-cs"/>
              </a:rPr>
              <a:t>dialog box, click </a:t>
            </a:r>
            <a:r>
              <a:rPr lang="en-US" sz="1200" b="1" kern="1200" baseline="0" dirty="0" smtClean="0">
                <a:solidFill>
                  <a:schemeClr val="tx1"/>
                </a:solidFill>
                <a:latin typeface="+mn-lt"/>
                <a:ea typeface="+mn-ea"/>
                <a:cs typeface="+mn-cs"/>
              </a:rPr>
              <a:t>Shadow</a:t>
            </a:r>
            <a:r>
              <a:rPr lang="en-US" sz="1200" kern="1200" baseline="0" dirty="0" smtClean="0">
                <a:solidFill>
                  <a:schemeClr val="tx1"/>
                </a:solidFill>
                <a:latin typeface="+mn-lt"/>
                <a:ea typeface="+mn-ea"/>
                <a:cs typeface="+mn-cs"/>
              </a:rPr>
              <a:t> in the left pane. In the </a:t>
            </a:r>
            <a:r>
              <a:rPr lang="en-US" sz="1200" b="1" kern="1200" baseline="0" dirty="0" smtClean="0">
                <a:solidFill>
                  <a:schemeClr val="tx1"/>
                </a:solidFill>
                <a:latin typeface="+mn-lt"/>
                <a:ea typeface="+mn-ea"/>
                <a:cs typeface="+mn-cs"/>
              </a:rPr>
              <a:t>Shadow</a:t>
            </a:r>
            <a:r>
              <a:rPr lang="en-US" sz="1200" kern="1200" baseline="0" dirty="0" smtClean="0">
                <a:solidFill>
                  <a:schemeClr val="tx1"/>
                </a:solidFill>
                <a:latin typeface="+mn-lt"/>
                <a:ea typeface="+mn-ea"/>
                <a:cs typeface="+mn-cs"/>
              </a:rPr>
              <a:t> pane, click the button next to </a:t>
            </a:r>
            <a:r>
              <a:rPr lang="en-US" sz="1200" b="1" kern="1200" baseline="0" dirty="0" smtClean="0">
                <a:solidFill>
                  <a:schemeClr val="tx1"/>
                </a:solidFill>
                <a:latin typeface="+mn-lt"/>
                <a:ea typeface="+mn-ea"/>
                <a:cs typeface="+mn-cs"/>
              </a:rPr>
              <a:t>Presets</a:t>
            </a:r>
            <a:r>
              <a:rPr lang="en-US" sz="1200" kern="1200" baseline="0" dirty="0" smtClean="0">
                <a:solidFill>
                  <a:schemeClr val="tx1"/>
                </a:solidFill>
                <a:latin typeface="+mn-lt"/>
                <a:ea typeface="+mn-ea"/>
                <a:cs typeface="+mn-cs"/>
              </a:rPr>
              <a:t>, and then click </a:t>
            </a:r>
            <a:r>
              <a:rPr lang="en-US" sz="1200" b="1" kern="1200" baseline="0" dirty="0" smtClean="0">
                <a:solidFill>
                  <a:schemeClr val="tx1"/>
                </a:solidFill>
                <a:latin typeface="+mn-lt"/>
                <a:ea typeface="+mn-ea"/>
                <a:cs typeface="+mn-cs"/>
              </a:rPr>
              <a:t>No Shadow</a:t>
            </a:r>
            <a:r>
              <a:rPr lang="en-US" sz="1200" kern="1200" baseline="0" dirty="0" smtClean="0">
                <a:solidFill>
                  <a:schemeClr val="tx1"/>
                </a:solidFill>
                <a:latin typeface="+mn-lt"/>
                <a:ea typeface="+mn-ea"/>
                <a:cs typeface="+mn-cs"/>
              </a:rPr>
              <a:t>.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sz="1200" i="0" baseline="0" dirty="0" smtClean="0"/>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sz="1200" i="0" baseline="0" dirty="0" smtClean="0"/>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sz="1200" i="0" baseline="0" dirty="0" smtClean="0"/>
              <a:t>To add text to this slide, do the following: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baseline="0" dirty="0" smtClean="0"/>
              <a:t>On the </a:t>
            </a:r>
            <a:r>
              <a:rPr lang="en-US" sz="1200" b="1" i="0" baseline="0" dirty="0" smtClean="0"/>
              <a:t>Insert</a:t>
            </a:r>
            <a:r>
              <a:rPr lang="en-US" sz="1200" i="0" baseline="0" dirty="0" smtClean="0"/>
              <a:t> tab, in the </a:t>
            </a:r>
            <a:r>
              <a:rPr lang="en-US" sz="1200" b="1" i="0" baseline="0" dirty="0" smtClean="0"/>
              <a:t>Text</a:t>
            </a:r>
            <a:r>
              <a:rPr lang="en-US" sz="1200" i="0" baseline="0" dirty="0" smtClean="0"/>
              <a:t> group, click </a:t>
            </a:r>
            <a:r>
              <a:rPr lang="en-US" sz="1200" b="1" i="0" baseline="0" dirty="0" smtClean="0"/>
              <a:t>Text Box</a:t>
            </a:r>
            <a:r>
              <a:rPr lang="en-US" sz="1200" i="0" baseline="0" dirty="0" smtClean="0"/>
              <a:t>.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baseline="0" dirty="0" smtClean="0"/>
              <a:t>Enter text in the text box, select the text, and then o</a:t>
            </a:r>
            <a:r>
              <a:rPr lang="en-US" sz="1200" i="0" dirty="0" smtClean="0"/>
              <a:t>n the </a:t>
            </a:r>
            <a:r>
              <a:rPr lang="en-US" sz="1200" b="1" i="0" dirty="0" smtClean="0"/>
              <a:t>Home</a:t>
            </a:r>
            <a:r>
              <a:rPr lang="en-US" sz="1200" i="0" baseline="0" dirty="0" smtClean="0"/>
              <a:t> tab, in the </a:t>
            </a:r>
            <a:r>
              <a:rPr lang="en-US" sz="1200" b="1" i="0" baseline="0" dirty="0" smtClean="0"/>
              <a:t>Font</a:t>
            </a:r>
            <a:r>
              <a:rPr lang="en-US" sz="1200" i="0" baseline="0" dirty="0" smtClean="0"/>
              <a:t> group, select </a:t>
            </a:r>
            <a:r>
              <a:rPr lang="en-US" sz="1200" b="1" dirty="0" smtClean="0"/>
              <a:t>Franklin Gothic Medium </a:t>
            </a:r>
            <a:r>
              <a:rPr lang="en-US" sz="1200" b="1" kern="1200" dirty="0" smtClean="0">
                <a:solidFill>
                  <a:schemeClr val="tx1"/>
                </a:solidFill>
                <a:latin typeface="+mn-lt"/>
                <a:ea typeface="+mn-ea"/>
                <a:cs typeface="+mn-cs"/>
              </a:rPr>
              <a:t>Cond </a:t>
            </a:r>
            <a:r>
              <a:rPr lang="en-US" sz="1200" i="0" baseline="0" dirty="0" smtClean="0"/>
              <a:t>from the </a:t>
            </a:r>
            <a:r>
              <a:rPr lang="en-US" sz="1200" b="1" i="0" baseline="0" dirty="0" smtClean="0"/>
              <a:t>Font</a:t>
            </a:r>
            <a:r>
              <a:rPr lang="en-US" sz="1200" i="0" baseline="0" dirty="0" smtClean="0"/>
              <a:t> list and then select </a:t>
            </a:r>
            <a:r>
              <a:rPr lang="en-US" sz="1200" b="1" i="0" baseline="0" dirty="0" smtClean="0"/>
              <a:t>40</a:t>
            </a:r>
            <a:r>
              <a:rPr lang="en-US" sz="1200" i="0" baseline="0" dirty="0" smtClean="0"/>
              <a:t> from the </a:t>
            </a:r>
            <a:r>
              <a:rPr lang="en-US" sz="1200" b="1" i="0" baseline="0" dirty="0" smtClean="0"/>
              <a:t>Font Size </a:t>
            </a:r>
            <a:r>
              <a:rPr lang="en-US" sz="1200" i="0" baseline="0" dirty="0" smtClean="0"/>
              <a:t>list.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baseline="0" dirty="0" smtClean="0"/>
              <a:t>On the </a:t>
            </a:r>
            <a:r>
              <a:rPr lang="en-US" sz="1200" b="1" i="0" baseline="0" dirty="0" smtClean="0"/>
              <a:t>Home</a:t>
            </a:r>
            <a:r>
              <a:rPr lang="en-US" sz="1200" i="0" baseline="0" dirty="0" smtClean="0"/>
              <a:t> tab, in the </a:t>
            </a:r>
            <a:r>
              <a:rPr lang="en-US" sz="1200" b="1" i="0" baseline="0" dirty="0" smtClean="0"/>
              <a:t>Paragraph</a:t>
            </a:r>
            <a:r>
              <a:rPr lang="en-US" sz="1200" i="0" baseline="0" dirty="0" smtClean="0"/>
              <a:t> group, click </a:t>
            </a:r>
            <a:r>
              <a:rPr lang="en-US" sz="1200" b="1" i="0" baseline="0" dirty="0" smtClean="0"/>
              <a:t>Center</a:t>
            </a:r>
            <a:r>
              <a:rPr lang="en-US" sz="1200" i="0" baseline="0" dirty="0" smtClean="0"/>
              <a:t> to center the text in the text box.</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baseline="0" dirty="0" smtClean="0"/>
              <a:t>Select the text box. Under </a:t>
            </a:r>
            <a:r>
              <a:rPr lang="en-US" sz="1200" b="1" i="0" baseline="0" dirty="0" smtClean="0"/>
              <a:t>Drawing Tools</a:t>
            </a:r>
            <a:r>
              <a:rPr lang="en-US" sz="1200" i="0" baseline="0" dirty="0" smtClean="0"/>
              <a:t>, on the </a:t>
            </a:r>
            <a:r>
              <a:rPr lang="en-US" sz="1200" b="1" i="0" baseline="0" dirty="0" smtClean="0"/>
              <a:t>Format</a:t>
            </a:r>
            <a:r>
              <a:rPr lang="en-US" sz="1200" i="0" baseline="0" dirty="0" smtClean="0"/>
              <a:t> tab, in the </a:t>
            </a:r>
            <a:r>
              <a:rPr lang="en-US" sz="1200" b="1" i="0" baseline="0" dirty="0" smtClean="0"/>
              <a:t>WordArt Styles </a:t>
            </a:r>
            <a:r>
              <a:rPr lang="en-US" sz="1200" i="0" baseline="0" dirty="0" smtClean="0"/>
              <a:t>group, click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Text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Effects</a:t>
            </a:r>
            <a:r>
              <a:rPr lang="en-US" sz="1200" kern="1200" dirty="0" smtClean="0">
                <a:solidFill>
                  <a:schemeClr val="tx1"/>
                </a:solidFill>
                <a:latin typeface="+mn-lt"/>
                <a:ea typeface="+mn-ea"/>
                <a:cs typeface="+mn-cs"/>
              </a:rPr>
              <a:t> dialog box launcher. In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Text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Effects</a:t>
            </a:r>
            <a:r>
              <a:rPr lang="en-US" sz="1200" kern="1200" dirty="0" smtClean="0">
                <a:solidFill>
                  <a:schemeClr val="tx1"/>
                </a:solidFill>
                <a:latin typeface="+mn-lt"/>
                <a:ea typeface="+mn-ea"/>
                <a:cs typeface="+mn-cs"/>
              </a:rPr>
              <a:t> dialog box,</a:t>
            </a:r>
            <a:r>
              <a:rPr lang="en-US" sz="1200" kern="1200" baseline="0" dirty="0" smtClean="0">
                <a:solidFill>
                  <a:schemeClr val="tx1"/>
                </a:solidFill>
                <a:latin typeface="+mn-lt"/>
                <a:ea typeface="+mn-ea"/>
                <a:cs typeface="+mn-cs"/>
              </a:rPr>
              <a:t> click </a:t>
            </a:r>
            <a:r>
              <a:rPr lang="en-US" sz="1200" b="1" kern="1200" baseline="0" dirty="0" smtClean="0">
                <a:solidFill>
                  <a:schemeClr val="tx1"/>
                </a:solidFill>
                <a:latin typeface="+mn-lt"/>
                <a:ea typeface="+mn-ea"/>
                <a:cs typeface="+mn-cs"/>
              </a:rPr>
              <a:t>Text Fill </a:t>
            </a:r>
            <a:r>
              <a:rPr lang="en-US" sz="1200" kern="1200" baseline="0" dirty="0" smtClean="0">
                <a:solidFill>
                  <a:schemeClr val="tx1"/>
                </a:solidFill>
                <a:latin typeface="+mn-lt"/>
                <a:ea typeface="+mn-ea"/>
                <a:cs typeface="+mn-cs"/>
              </a:rPr>
              <a:t>in the left pane. In the </a:t>
            </a:r>
            <a:r>
              <a:rPr lang="en-US" sz="1200" b="1" kern="1200" baseline="0" dirty="0" smtClean="0">
                <a:solidFill>
                  <a:schemeClr val="tx1"/>
                </a:solidFill>
                <a:latin typeface="+mn-lt"/>
                <a:ea typeface="+mn-ea"/>
                <a:cs typeface="+mn-cs"/>
              </a:rPr>
              <a:t>Text Fill </a:t>
            </a:r>
            <a:r>
              <a:rPr lang="en-US" sz="1200" kern="1200" baseline="0" dirty="0" smtClean="0">
                <a:solidFill>
                  <a:schemeClr val="tx1"/>
                </a:solidFill>
                <a:latin typeface="+mn-lt"/>
                <a:ea typeface="+mn-ea"/>
                <a:cs typeface="+mn-cs"/>
              </a:rPr>
              <a:t>pane, select </a:t>
            </a:r>
            <a:r>
              <a:rPr lang="en-US" sz="1200" b="1" kern="1200" baseline="0" dirty="0" smtClean="0">
                <a:solidFill>
                  <a:schemeClr val="tx1"/>
                </a:solidFill>
                <a:latin typeface="+mn-lt"/>
                <a:ea typeface="+mn-ea"/>
                <a:cs typeface="+mn-cs"/>
              </a:rPr>
              <a:t>Solid fill</a:t>
            </a:r>
            <a:r>
              <a:rPr lang="en-US" sz="1200" kern="1200" baseline="0" dirty="0" smtClean="0">
                <a:solidFill>
                  <a:schemeClr val="tx1"/>
                </a:solidFill>
                <a:latin typeface="+mn-lt"/>
                <a:ea typeface="+mn-ea"/>
                <a:cs typeface="+mn-cs"/>
              </a:rPr>
              <a:t>, click the button next to </a:t>
            </a:r>
            <a:r>
              <a:rPr lang="en-US" sz="1200" b="1" kern="1200" baseline="0" dirty="0" smtClean="0">
                <a:solidFill>
                  <a:schemeClr val="tx1"/>
                </a:solidFill>
                <a:latin typeface="+mn-lt"/>
                <a:ea typeface="+mn-ea"/>
                <a:cs typeface="+mn-cs"/>
              </a:rPr>
              <a:t>Color</a:t>
            </a:r>
            <a:r>
              <a:rPr lang="en-US" sz="1200" kern="1200" baseline="0" dirty="0" smtClean="0">
                <a:solidFill>
                  <a:schemeClr val="tx1"/>
                </a:solidFill>
                <a:latin typeface="+mn-lt"/>
                <a:ea typeface="+mn-ea"/>
                <a:cs typeface="+mn-cs"/>
              </a:rPr>
              <a:t>, and then under </a:t>
            </a:r>
            <a:r>
              <a:rPr lang="en-US" sz="1200" b="1" kern="1200" baseline="0" dirty="0" smtClean="0">
                <a:solidFill>
                  <a:schemeClr val="tx1"/>
                </a:solidFill>
                <a:latin typeface="+mn-lt"/>
                <a:ea typeface="+mn-ea"/>
                <a:cs typeface="+mn-cs"/>
              </a:rPr>
              <a:t>Theme Colors </a:t>
            </a:r>
            <a:r>
              <a:rPr lang="en-US" sz="1200" kern="1200" baseline="0" dirty="0" smtClean="0">
                <a:solidFill>
                  <a:schemeClr val="tx1"/>
                </a:solidFill>
                <a:latin typeface="+mn-lt"/>
                <a:ea typeface="+mn-ea"/>
                <a:cs typeface="+mn-cs"/>
              </a:rPr>
              <a:t>click </a:t>
            </a:r>
            <a:r>
              <a:rPr lang="en-US" sz="1200" b="1" kern="1200" baseline="0" dirty="0" smtClean="0">
                <a:solidFill>
                  <a:schemeClr val="tx1"/>
                </a:solidFill>
                <a:latin typeface="+mn-lt"/>
                <a:ea typeface="+mn-ea"/>
                <a:cs typeface="+mn-cs"/>
              </a:rPr>
              <a:t>Black, Text 1 </a:t>
            </a:r>
            <a:r>
              <a:rPr lang="en-US" sz="1200" kern="1200" baseline="0" dirty="0" smtClean="0">
                <a:solidFill>
                  <a:schemeClr val="tx1"/>
                </a:solidFill>
                <a:latin typeface="+mn-lt"/>
                <a:ea typeface="+mn-ea"/>
                <a:cs typeface="+mn-cs"/>
              </a:rPr>
              <a:t>(first row, second option from the left).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kern="1200" baseline="0" dirty="0" smtClean="0">
                <a:solidFill>
                  <a:schemeClr val="tx1"/>
                </a:solidFill>
                <a:latin typeface="+mn-lt"/>
                <a:ea typeface="+mn-ea"/>
                <a:cs typeface="+mn-cs"/>
              </a:rPr>
              <a:t>Also in </a:t>
            </a:r>
            <a:r>
              <a:rPr lang="en-US" sz="1200" kern="1200" dirty="0" smtClean="0">
                <a:solidFill>
                  <a:schemeClr val="tx1"/>
                </a:solidFill>
                <a:latin typeface="+mn-lt"/>
                <a:ea typeface="+mn-ea"/>
                <a:cs typeface="+mn-cs"/>
              </a:rPr>
              <a:t>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Text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Effects</a:t>
            </a:r>
            <a:r>
              <a:rPr lang="en-US" sz="1200" kern="1200" dirty="0" smtClean="0">
                <a:solidFill>
                  <a:schemeClr val="tx1"/>
                </a:solidFill>
                <a:latin typeface="+mn-lt"/>
                <a:ea typeface="+mn-ea"/>
                <a:cs typeface="+mn-cs"/>
              </a:rPr>
              <a:t> dialog box,</a:t>
            </a:r>
            <a:r>
              <a:rPr lang="en-US" sz="1200" kern="1200" baseline="0" dirty="0" smtClean="0">
                <a:solidFill>
                  <a:schemeClr val="tx1"/>
                </a:solidFill>
                <a:latin typeface="+mn-lt"/>
                <a:ea typeface="+mn-ea"/>
                <a:cs typeface="+mn-cs"/>
              </a:rPr>
              <a:t> click </a:t>
            </a:r>
            <a:r>
              <a:rPr lang="en-US" sz="1200" b="1" kern="1200" baseline="0" dirty="0" smtClean="0">
                <a:solidFill>
                  <a:schemeClr val="tx1"/>
                </a:solidFill>
                <a:latin typeface="+mn-lt"/>
                <a:ea typeface="+mn-ea"/>
                <a:cs typeface="+mn-cs"/>
              </a:rPr>
              <a:t>Text Box </a:t>
            </a:r>
            <a:r>
              <a:rPr lang="en-US" sz="1200" kern="1200" baseline="0" dirty="0" smtClean="0">
                <a:solidFill>
                  <a:schemeClr val="tx1"/>
                </a:solidFill>
                <a:latin typeface="+mn-lt"/>
                <a:ea typeface="+mn-ea"/>
                <a:cs typeface="+mn-cs"/>
              </a:rPr>
              <a:t>in the left pane. In the </a:t>
            </a:r>
            <a:r>
              <a:rPr lang="en-US" sz="1200" b="1" kern="1200" baseline="0" dirty="0" smtClean="0">
                <a:solidFill>
                  <a:schemeClr val="tx1"/>
                </a:solidFill>
                <a:latin typeface="+mn-lt"/>
                <a:ea typeface="+mn-ea"/>
                <a:cs typeface="+mn-cs"/>
              </a:rPr>
              <a:t>Text Box </a:t>
            </a:r>
            <a:r>
              <a:rPr lang="en-US" sz="1200" kern="1200" baseline="0" dirty="0" smtClean="0">
                <a:solidFill>
                  <a:schemeClr val="tx1"/>
                </a:solidFill>
                <a:latin typeface="+mn-lt"/>
                <a:ea typeface="+mn-ea"/>
                <a:cs typeface="+mn-cs"/>
              </a:rPr>
              <a:t>pane, under </a:t>
            </a:r>
            <a:r>
              <a:rPr lang="en-US" sz="1200" b="1" kern="1200" baseline="0" dirty="0" smtClean="0">
                <a:solidFill>
                  <a:schemeClr val="tx1"/>
                </a:solidFill>
                <a:latin typeface="+mn-lt"/>
                <a:ea typeface="+mn-ea"/>
                <a:cs typeface="+mn-cs"/>
              </a:rPr>
              <a:t>Text layout</a:t>
            </a:r>
            <a:r>
              <a:rPr lang="en-US" sz="1200" kern="1200" baseline="0" dirty="0" smtClean="0">
                <a:solidFill>
                  <a:schemeClr val="tx1"/>
                </a:solidFill>
                <a:latin typeface="+mn-lt"/>
                <a:ea typeface="+mn-ea"/>
                <a:cs typeface="+mn-cs"/>
              </a:rPr>
              <a:t>, in the </a:t>
            </a:r>
            <a:r>
              <a:rPr lang="en-US" sz="1200" b="1" kern="1200" baseline="0" dirty="0" smtClean="0">
                <a:solidFill>
                  <a:schemeClr val="tx1"/>
                </a:solidFill>
                <a:latin typeface="+mn-lt"/>
                <a:ea typeface="+mn-ea"/>
                <a:cs typeface="+mn-cs"/>
              </a:rPr>
              <a:t>Text direction </a:t>
            </a:r>
            <a:r>
              <a:rPr lang="en-US" sz="1200" kern="1200" baseline="0" dirty="0" smtClean="0">
                <a:solidFill>
                  <a:schemeClr val="tx1"/>
                </a:solidFill>
                <a:latin typeface="+mn-lt"/>
                <a:ea typeface="+mn-ea"/>
                <a:cs typeface="+mn-cs"/>
              </a:rPr>
              <a:t>list, select </a:t>
            </a:r>
            <a:r>
              <a:rPr lang="en-US" sz="1200" b="1" kern="1200" baseline="0" dirty="0" smtClean="0">
                <a:solidFill>
                  <a:schemeClr val="tx1"/>
                </a:solidFill>
                <a:latin typeface="+mn-lt"/>
                <a:ea typeface="+mn-ea"/>
                <a:cs typeface="+mn-cs"/>
              </a:rPr>
              <a:t>Rotate all text </a:t>
            </a:r>
            <a:r>
              <a:rPr lang="en-US" sz="1200" b="1" kern="1200" dirty="0" smtClean="0">
                <a:solidFill>
                  <a:schemeClr val="tx1"/>
                </a:solidFill>
                <a:latin typeface="+mn-lt"/>
                <a:ea typeface="+mn-ea"/>
                <a:cs typeface="+mn-cs"/>
              </a:rPr>
              <a:t>90°</a:t>
            </a:r>
            <a:r>
              <a:rPr lang="en-US" sz="1200" b="0" kern="1200" dirty="0" smtClean="0">
                <a:solidFill>
                  <a:schemeClr val="tx1"/>
                </a:solidFill>
                <a:latin typeface="+mn-lt"/>
                <a:ea typeface="+mn-ea"/>
                <a:cs typeface="+mn-cs"/>
              </a:rPr>
              <a:t>.</a:t>
            </a:r>
            <a:endParaRPr lang="en-US" sz="1200" b="1" kern="1200" dirty="0" smtClean="0">
              <a:solidFill>
                <a:schemeClr val="tx1"/>
              </a:solidFill>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kern="1200" baseline="0" dirty="0" smtClean="0">
                <a:solidFill>
                  <a:schemeClr val="tx1"/>
                </a:solidFill>
                <a:latin typeface="+mn-lt"/>
                <a:ea typeface="+mn-ea"/>
                <a:cs typeface="+mn-cs"/>
              </a:rPr>
              <a:t>Also in </a:t>
            </a:r>
            <a:r>
              <a:rPr lang="en-US" sz="1200" kern="1200" dirty="0" smtClean="0">
                <a:solidFill>
                  <a:schemeClr val="tx1"/>
                </a:solidFill>
                <a:latin typeface="+mn-lt"/>
                <a:ea typeface="+mn-ea"/>
                <a:cs typeface="+mn-cs"/>
              </a:rPr>
              <a:t>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Text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Effects</a:t>
            </a:r>
            <a:r>
              <a:rPr lang="en-US" sz="1200" kern="1200" dirty="0" smtClean="0">
                <a:solidFill>
                  <a:schemeClr val="tx1"/>
                </a:solidFill>
                <a:latin typeface="+mn-lt"/>
                <a:ea typeface="+mn-ea"/>
                <a:cs typeface="+mn-cs"/>
              </a:rPr>
              <a:t> dialog box,</a:t>
            </a:r>
            <a:r>
              <a:rPr lang="en-US" sz="1200" kern="1200" baseline="0" dirty="0" smtClean="0">
                <a:solidFill>
                  <a:schemeClr val="tx1"/>
                </a:solidFill>
                <a:latin typeface="+mn-lt"/>
                <a:ea typeface="+mn-ea"/>
                <a:cs typeface="+mn-cs"/>
              </a:rPr>
              <a:t> click </a:t>
            </a:r>
            <a:r>
              <a:rPr lang="en-US" sz="1200" b="1" kern="1200" baseline="0" dirty="0" smtClean="0">
                <a:solidFill>
                  <a:schemeClr val="tx1"/>
                </a:solidFill>
                <a:latin typeface="+mn-lt"/>
                <a:ea typeface="+mn-ea"/>
                <a:cs typeface="+mn-cs"/>
              </a:rPr>
              <a:t>3-D Rotation </a:t>
            </a:r>
            <a:r>
              <a:rPr lang="en-US" sz="1200" kern="1200" baseline="0" dirty="0" smtClean="0">
                <a:solidFill>
                  <a:schemeClr val="tx1"/>
                </a:solidFill>
                <a:latin typeface="+mn-lt"/>
                <a:ea typeface="+mn-ea"/>
                <a:cs typeface="+mn-cs"/>
              </a:rPr>
              <a:t>in the left pane. In the </a:t>
            </a:r>
            <a:r>
              <a:rPr lang="en-US" sz="1200" b="1" kern="1200" baseline="0" dirty="0" smtClean="0">
                <a:solidFill>
                  <a:schemeClr val="tx1"/>
                </a:solidFill>
                <a:latin typeface="+mn-lt"/>
                <a:ea typeface="+mn-ea"/>
                <a:cs typeface="+mn-cs"/>
              </a:rPr>
              <a:t>3-D Rotation </a:t>
            </a:r>
            <a:r>
              <a:rPr lang="en-US" sz="1200" kern="1200" baseline="0" dirty="0" smtClean="0">
                <a:solidFill>
                  <a:schemeClr val="tx1"/>
                </a:solidFill>
                <a:latin typeface="+mn-lt"/>
                <a:ea typeface="+mn-ea"/>
                <a:cs typeface="+mn-cs"/>
              </a:rPr>
              <a:t>pane, click the button next to </a:t>
            </a:r>
            <a:r>
              <a:rPr lang="en-US" sz="1200" b="1" kern="1200" baseline="0" dirty="0" smtClean="0">
                <a:solidFill>
                  <a:schemeClr val="tx1"/>
                </a:solidFill>
                <a:latin typeface="+mn-lt"/>
                <a:ea typeface="+mn-ea"/>
                <a:cs typeface="+mn-cs"/>
              </a:rPr>
              <a:t>Presets</a:t>
            </a:r>
            <a:r>
              <a:rPr lang="en-US" sz="1200" kern="1200" baseline="0" dirty="0" smtClean="0">
                <a:solidFill>
                  <a:schemeClr val="tx1"/>
                </a:solidFill>
                <a:latin typeface="+mn-lt"/>
                <a:ea typeface="+mn-ea"/>
                <a:cs typeface="+mn-cs"/>
              </a:rPr>
              <a:t>, and then under </a:t>
            </a:r>
            <a:r>
              <a:rPr lang="en-US" sz="1200" b="1" kern="1200" baseline="0" dirty="0" smtClean="0">
                <a:solidFill>
                  <a:schemeClr val="tx1"/>
                </a:solidFill>
                <a:latin typeface="+mn-lt"/>
                <a:ea typeface="+mn-ea"/>
                <a:cs typeface="+mn-cs"/>
              </a:rPr>
              <a:t>Parallel</a:t>
            </a:r>
            <a:r>
              <a:rPr lang="en-US" sz="1200" kern="1200" baseline="0" dirty="0" smtClean="0">
                <a:solidFill>
                  <a:schemeClr val="tx1"/>
                </a:solidFill>
                <a:latin typeface="+mn-lt"/>
                <a:ea typeface="+mn-ea"/>
                <a:cs typeface="+mn-cs"/>
              </a:rPr>
              <a:t> click </a:t>
            </a:r>
            <a:r>
              <a:rPr lang="en-US" sz="1200" b="1" kern="1200" baseline="0" dirty="0" smtClean="0">
                <a:solidFill>
                  <a:schemeClr val="tx1"/>
                </a:solidFill>
                <a:latin typeface="+mn-lt"/>
                <a:ea typeface="+mn-ea"/>
                <a:cs typeface="+mn-cs"/>
              </a:rPr>
              <a:t>Isometric Top Up </a:t>
            </a:r>
            <a:r>
              <a:rPr lang="en-US" sz="1200" kern="1200" baseline="0" dirty="0" smtClean="0">
                <a:solidFill>
                  <a:schemeClr val="tx1"/>
                </a:solidFill>
                <a:latin typeface="+mn-lt"/>
                <a:ea typeface="+mn-ea"/>
                <a:cs typeface="+mn-cs"/>
              </a:rPr>
              <a:t>(first row, third option from the left).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baseline="0" dirty="0" smtClean="0"/>
              <a:t>Under </a:t>
            </a:r>
            <a:r>
              <a:rPr lang="en-US" sz="1200" b="1" i="0" baseline="0" dirty="0" smtClean="0"/>
              <a:t>Drawing Tools</a:t>
            </a:r>
            <a:r>
              <a:rPr lang="en-US" sz="1200" i="0" baseline="0" dirty="0" smtClean="0"/>
              <a:t>, on the </a:t>
            </a:r>
            <a:r>
              <a:rPr lang="en-US" sz="1200" b="1" i="0" baseline="0" dirty="0" smtClean="0"/>
              <a:t>Format</a:t>
            </a:r>
            <a:r>
              <a:rPr lang="en-US" sz="1200" i="0" baseline="0" dirty="0" smtClean="0"/>
              <a:t> tab, in the bottom right corner of the </a:t>
            </a:r>
            <a:r>
              <a:rPr lang="en-US" sz="1200" b="1" i="0" baseline="0" dirty="0" smtClean="0"/>
              <a:t>Size</a:t>
            </a:r>
            <a:r>
              <a:rPr lang="en-US" sz="1200" i="0" baseline="0" dirty="0" smtClean="0"/>
              <a:t> group, click the </a:t>
            </a:r>
            <a:r>
              <a:rPr lang="en-US" sz="1200" b="1" kern="1200" dirty="0" smtClean="0">
                <a:solidFill>
                  <a:schemeClr val="tx1"/>
                </a:solidFill>
                <a:latin typeface="+mn-lt"/>
                <a:ea typeface="+mn-ea"/>
                <a:cs typeface="+mn-cs"/>
              </a:rPr>
              <a:t>Size and Position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launcher. In the </a:t>
            </a:r>
            <a:r>
              <a:rPr lang="en-US" sz="1200" b="1" kern="1200" dirty="0" smtClean="0">
                <a:solidFill>
                  <a:schemeClr val="tx1"/>
                </a:solidFill>
                <a:latin typeface="+mn-lt"/>
                <a:ea typeface="+mn-ea"/>
                <a:cs typeface="+mn-cs"/>
              </a:rPr>
              <a:t>Format Shape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click </a:t>
            </a:r>
            <a:r>
              <a:rPr lang="en-US" sz="1200" b="1" kern="1200" dirty="0" smtClean="0">
                <a:solidFill>
                  <a:schemeClr val="tx1"/>
                </a:solidFill>
                <a:latin typeface="+mn-lt"/>
                <a:ea typeface="+mn-ea"/>
                <a:cs typeface="+mn-cs"/>
              </a:rPr>
              <a:t>Position</a:t>
            </a:r>
            <a:r>
              <a:rPr lang="en-US" sz="1200" kern="1200" dirty="0" smtClean="0">
                <a:solidFill>
                  <a:schemeClr val="tx1"/>
                </a:solidFill>
                <a:latin typeface="+mn-lt"/>
                <a:ea typeface="+mn-ea"/>
                <a:cs typeface="+mn-cs"/>
              </a:rPr>
              <a:t> in the left pane. In the </a:t>
            </a:r>
            <a:r>
              <a:rPr lang="en-US" sz="1200" b="1" kern="1200" dirty="0" smtClean="0">
                <a:solidFill>
                  <a:schemeClr val="tx1"/>
                </a:solidFill>
                <a:latin typeface="+mn-lt"/>
                <a:ea typeface="+mn-ea"/>
                <a:cs typeface="+mn-cs"/>
              </a:rPr>
              <a:t>Position</a:t>
            </a:r>
            <a:r>
              <a:rPr lang="en-US" sz="1200" b="1" kern="1200" baseline="0" dirty="0" smtClean="0">
                <a:solidFill>
                  <a:schemeClr val="tx1"/>
                </a:solidFill>
                <a:latin typeface="+mn-lt"/>
                <a:ea typeface="+mn-ea"/>
                <a:cs typeface="+mn-cs"/>
              </a:rPr>
              <a:t> </a:t>
            </a:r>
            <a:r>
              <a:rPr lang="en-US" sz="1200" b="0" kern="1200" baseline="0" dirty="0" smtClean="0">
                <a:solidFill>
                  <a:schemeClr val="tx1"/>
                </a:solidFill>
                <a:latin typeface="+mn-lt"/>
                <a:ea typeface="+mn-ea"/>
                <a:cs typeface="+mn-cs"/>
              </a:rPr>
              <a:t>pane</a:t>
            </a:r>
            <a:r>
              <a:rPr lang="en-US" sz="1200" kern="1200" dirty="0" smtClean="0">
                <a:solidFill>
                  <a:schemeClr val="tx1"/>
                </a:solidFill>
                <a:latin typeface="+mn-lt"/>
                <a:ea typeface="+mn-ea"/>
                <a:cs typeface="+mn-cs"/>
              </a:rPr>
              <a:t>, do the following:</a:t>
            </a:r>
            <a:endParaRPr lang="en-US" sz="1200" kern="1200" baseline="0" dirty="0" smtClean="0">
              <a:solidFill>
                <a:schemeClr val="tx1"/>
              </a:solidFill>
              <a:latin typeface="+mn-lt"/>
              <a:ea typeface="+mn-ea"/>
              <a:cs typeface="+mn-cs"/>
            </a:endParaRP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Horizontal</a:t>
            </a:r>
            <a:r>
              <a:rPr lang="en-US" sz="1200" kern="1200" baseline="0" dirty="0" smtClean="0">
                <a:solidFill>
                  <a:schemeClr val="tx1"/>
                </a:solidFill>
                <a:latin typeface="+mn-lt"/>
                <a:ea typeface="+mn-ea"/>
                <a:cs typeface="+mn-cs"/>
              </a:rPr>
              <a:t> box, enter </a:t>
            </a:r>
            <a:r>
              <a:rPr lang="en-US" sz="1200" b="1" kern="1200" baseline="0" dirty="0" smtClean="0">
                <a:solidFill>
                  <a:schemeClr val="tx1"/>
                </a:solidFill>
                <a:latin typeface="+mn-lt"/>
                <a:ea typeface="+mn-ea"/>
                <a:cs typeface="+mn-cs"/>
              </a:rPr>
              <a:t>2.21”</a:t>
            </a:r>
            <a:r>
              <a:rPr lang="en-US" sz="1200" kern="1200" baseline="0" dirty="0" smtClean="0">
                <a:solidFill>
                  <a:schemeClr val="tx1"/>
                </a:solidFill>
                <a:latin typeface="+mn-lt"/>
                <a:ea typeface="+mn-ea"/>
                <a:cs typeface="+mn-cs"/>
              </a:rPr>
              <a:t>.</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Vertical</a:t>
            </a:r>
            <a:r>
              <a:rPr lang="en-US" sz="1200" kern="1200" baseline="0" dirty="0" smtClean="0">
                <a:solidFill>
                  <a:schemeClr val="tx1"/>
                </a:solidFill>
                <a:latin typeface="+mn-lt"/>
                <a:ea typeface="+mn-ea"/>
                <a:cs typeface="+mn-cs"/>
              </a:rPr>
              <a:t> box, enter </a:t>
            </a:r>
            <a:r>
              <a:rPr lang="en-US" sz="1200" b="1" kern="1200" baseline="0" dirty="0" smtClean="0">
                <a:solidFill>
                  <a:schemeClr val="tx1"/>
                </a:solidFill>
                <a:latin typeface="+mn-lt"/>
                <a:ea typeface="+mn-ea"/>
                <a:cs typeface="+mn-cs"/>
              </a:rPr>
              <a:t>3.35”</a:t>
            </a:r>
            <a:r>
              <a:rPr lang="en-US" sz="1200" kern="1200" baseline="0" dirty="0" smtClean="0">
                <a:solidFill>
                  <a:schemeClr val="tx1"/>
                </a:solidFill>
                <a:latin typeface="+mn-lt"/>
                <a:ea typeface="+mn-ea"/>
                <a:cs typeface="+mn-cs"/>
              </a:rPr>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kern="1200" baseline="0" dirty="0" smtClean="0">
                <a:solidFill>
                  <a:schemeClr val="tx1"/>
                </a:solidFill>
                <a:latin typeface="+mn-lt"/>
                <a:ea typeface="+mn-ea"/>
                <a:cs typeface="+mn-cs"/>
              </a:rPr>
              <a:t>Drag the square blue adjustment handles on the top and bottom of the text box to adjust the height so that the text is centered on the top face of the red cube.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kern="1200" baseline="0" dirty="0" smtClean="0">
                <a:solidFill>
                  <a:schemeClr val="tx1"/>
                </a:solidFill>
                <a:latin typeface="+mn-lt"/>
                <a:ea typeface="+mn-ea"/>
                <a:cs typeface="+mn-cs"/>
              </a:rPr>
              <a:t>Select the text box. On the </a:t>
            </a:r>
            <a:r>
              <a:rPr lang="en-US" sz="1200" b="1" i="0" kern="1200" baseline="0" dirty="0" smtClean="0">
                <a:solidFill>
                  <a:schemeClr val="tx1"/>
                </a:solidFill>
                <a:latin typeface="+mn-lt"/>
                <a:ea typeface="+mn-ea"/>
                <a:cs typeface="+mn-cs"/>
              </a:rPr>
              <a:t>Home</a:t>
            </a:r>
            <a:r>
              <a:rPr lang="en-US" sz="1200" i="0" kern="1200" baseline="0" dirty="0" smtClean="0">
                <a:solidFill>
                  <a:schemeClr val="tx1"/>
                </a:solidFill>
                <a:latin typeface="+mn-lt"/>
                <a:ea typeface="+mn-ea"/>
                <a:cs typeface="+mn-cs"/>
              </a:rPr>
              <a:t> tab, in the </a:t>
            </a:r>
            <a:r>
              <a:rPr lang="en-US" sz="1200" b="1" i="0" kern="1200" baseline="0" dirty="0" smtClean="0">
                <a:solidFill>
                  <a:schemeClr val="tx1"/>
                </a:solidFill>
                <a:latin typeface="+mn-lt"/>
                <a:ea typeface="+mn-ea"/>
                <a:cs typeface="+mn-cs"/>
              </a:rPr>
              <a:t>Clipboard </a:t>
            </a:r>
            <a:r>
              <a:rPr lang="en-US" sz="1200" i="0" kern="1200" baseline="0" dirty="0" smtClean="0">
                <a:solidFill>
                  <a:schemeClr val="tx1"/>
                </a:solidFill>
                <a:latin typeface="+mn-lt"/>
                <a:ea typeface="+mn-ea"/>
                <a:cs typeface="+mn-cs"/>
              </a:rPr>
              <a:t>group, click the arrow to the right of </a:t>
            </a:r>
            <a:r>
              <a:rPr lang="en-US" sz="1200" b="1" i="0" kern="1200" baseline="0" dirty="0" smtClean="0">
                <a:solidFill>
                  <a:schemeClr val="tx1"/>
                </a:solidFill>
                <a:latin typeface="+mn-lt"/>
                <a:ea typeface="+mn-ea"/>
                <a:cs typeface="+mn-cs"/>
              </a:rPr>
              <a:t>Copy</a:t>
            </a:r>
            <a:r>
              <a:rPr lang="en-US" sz="1200" i="0" kern="1200" baseline="0" dirty="0" smtClean="0">
                <a:solidFill>
                  <a:schemeClr val="tx1"/>
                </a:solidFill>
                <a:latin typeface="+mn-lt"/>
                <a:ea typeface="+mn-ea"/>
                <a:cs typeface="+mn-cs"/>
              </a:rPr>
              <a:t>, and then click </a:t>
            </a:r>
            <a:r>
              <a:rPr lang="en-US" sz="1200" b="1" i="0" kern="1200" baseline="0" dirty="0" smtClean="0">
                <a:solidFill>
                  <a:schemeClr val="tx1"/>
                </a:solidFill>
                <a:latin typeface="+mn-lt"/>
                <a:ea typeface="+mn-ea"/>
                <a:cs typeface="+mn-cs"/>
              </a:rPr>
              <a:t>Duplicate</a:t>
            </a:r>
            <a:r>
              <a:rPr lang="en-US" sz="1200" i="0" kern="1200" baseline="0" dirty="0" smtClean="0">
                <a:solidFill>
                  <a:schemeClr val="tx1"/>
                </a:solidFill>
                <a:latin typeface="+mn-lt"/>
                <a:ea typeface="+mn-ea"/>
                <a:cs typeface="+mn-cs"/>
              </a:rPr>
              <a:t>.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t>Click in the second text box and edit the text.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kern="1200" baseline="0" dirty="0" smtClean="0">
                <a:solidFill>
                  <a:schemeClr val="tx1"/>
                </a:solidFill>
                <a:latin typeface="+mn-lt"/>
                <a:ea typeface="+mn-ea"/>
                <a:cs typeface="+mn-cs"/>
              </a:rPr>
              <a:t>Select the second text box. </a:t>
            </a:r>
            <a:r>
              <a:rPr lang="en-US" sz="1200" i="0" baseline="0" dirty="0" smtClean="0"/>
              <a:t>Under </a:t>
            </a:r>
            <a:r>
              <a:rPr lang="en-US" sz="1200" b="1" i="0" baseline="0" dirty="0" smtClean="0"/>
              <a:t>Drawing Tools</a:t>
            </a:r>
            <a:r>
              <a:rPr lang="en-US" sz="1200" i="0" baseline="0" dirty="0" smtClean="0"/>
              <a:t>, on the </a:t>
            </a:r>
            <a:r>
              <a:rPr lang="en-US" sz="1200" b="1" i="0" baseline="0" dirty="0" smtClean="0"/>
              <a:t>Format</a:t>
            </a:r>
            <a:r>
              <a:rPr lang="en-US" sz="1200" i="0" baseline="0" dirty="0" smtClean="0"/>
              <a:t> tab, in the </a:t>
            </a:r>
            <a:r>
              <a:rPr lang="en-US" sz="1200" b="1" i="0" baseline="0" dirty="0" smtClean="0"/>
              <a:t>WordArt Styles </a:t>
            </a:r>
            <a:r>
              <a:rPr lang="en-US" sz="1200" i="0" baseline="0" dirty="0" smtClean="0"/>
              <a:t>group, click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Text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Effects</a:t>
            </a:r>
            <a:r>
              <a:rPr lang="en-US" sz="1200" kern="1200" dirty="0" smtClean="0">
                <a:solidFill>
                  <a:schemeClr val="tx1"/>
                </a:solidFill>
                <a:latin typeface="+mn-lt"/>
                <a:ea typeface="+mn-ea"/>
                <a:cs typeface="+mn-cs"/>
              </a:rPr>
              <a:t> dialog box launcher. In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Text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Effects</a:t>
            </a:r>
            <a:r>
              <a:rPr lang="en-US" sz="1200" kern="1200" dirty="0" smtClean="0">
                <a:solidFill>
                  <a:schemeClr val="tx1"/>
                </a:solidFill>
                <a:latin typeface="+mn-lt"/>
                <a:ea typeface="+mn-ea"/>
                <a:cs typeface="+mn-cs"/>
              </a:rPr>
              <a:t> dialog box,</a:t>
            </a:r>
            <a:r>
              <a:rPr lang="en-US" sz="1200" kern="1200" baseline="0" dirty="0" smtClean="0">
                <a:solidFill>
                  <a:schemeClr val="tx1"/>
                </a:solidFill>
                <a:latin typeface="+mn-lt"/>
                <a:ea typeface="+mn-ea"/>
                <a:cs typeface="+mn-cs"/>
              </a:rPr>
              <a:t> click </a:t>
            </a:r>
            <a:r>
              <a:rPr lang="en-US" sz="1200" b="1" kern="1200" baseline="0" dirty="0" smtClean="0">
                <a:solidFill>
                  <a:schemeClr val="tx1"/>
                </a:solidFill>
                <a:latin typeface="+mn-lt"/>
                <a:ea typeface="+mn-ea"/>
                <a:cs typeface="+mn-cs"/>
              </a:rPr>
              <a:t>Text Box </a:t>
            </a:r>
            <a:r>
              <a:rPr lang="en-US" sz="1200" kern="1200" baseline="0" dirty="0" smtClean="0">
                <a:solidFill>
                  <a:schemeClr val="tx1"/>
                </a:solidFill>
                <a:latin typeface="+mn-lt"/>
                <a:ea typeface="+mn-ea"/>
                <a:cs typeface="+mn-cs"/>
              </a:rPr>
              <a:t>in the left pane. In the </a:t>
            </a:r>
            <a:r>
              <a:rPr lang="en-US" sz="1200" b="1" kern="1200" baseline="0" dirty="0" smtClean="0">
                <a:solidFill>
                  <a:schemeClr val="tx1"/>
                </a:solidFill>
                <a:latin typeface="+mn-lt"/>
                <a:ea typeface="+mn-ea"/>
                <a:cs typeface="+mn-cs"/>
              </a:rPr>
              <a:t>Text Box </a:t>
            </a:r>
            <a:r>
              <a:rPr lang="en-US" sz="1200" kern="1200" baseline="0" dirty="0" smtClean="0">
                <a:solidFill>
                  <a:schemeClr val="tx1"/>
                </a:solidFill>
                <a:latin typeface="+mn-lt"/>
                <a:ea typeface="+mn-ea"/>
                <a:cs typeface="+mn-cs"/>
              </a:rPr>
              <a:t>pane, under </a:t>
            </a:r>
            <a:r>
              <a:rPr lang="en-US" sz="1200" b="1" kern="1200" baseline="0" dirty="0" smtClean="0">
                <a:solidFill>
                  <a:schemeClr val="tx1"/>
                </a:solidFill>
                <a:latin typeface="+mn-lt"/>
                <a:ea typeface="+mn-ea"/>
                <a:cs typeface="+mn-cs"/>
              </a:rPr>
              <a:t>Text layout</a:t>
            </a:r>
            <a:r>
              <a:rPr lang="en-US" sz="1200" kern="1200" baseline="0" dirty="0" smtClean="0">
                <a:solidFill>
                  <a:schemeClr val="tx1"/>
                </a:solidFill>
                <a:latin typeface="+mn-lt"/>
                <a:ea typeface="+mn-ea"/>
                <a:cs typeface="+mn-cs"/>
              </a:rPr>
              <a:t>, in the </a:t>
            </a:r>
            <a:r>
              <a:rPr lang="en-US" sz="1200" b="1" kern="1200" baseline="0" dirty="0" smtClean="0">
                <a:solidFill>
                  <a:schemeClr val="tx1"/>
                </a:solidFill>
                <a:latin typeface="+mn-lt"/>
                <a:ea typeface="+mn-ea"/>
                <a:cs typeface="+mn-cs"/>
              </a:rPr>
              <a:t>Text direction </a:t>
            </a:r>
            <a:r>
              <a:rPr lang="en-US" sz="1200" b="0" kern="1200" baseline="0" dirty="0" smtClean="0">
                <a:solidFill>
                  <a:schemeClr val="tx1"/>
                </a:solidFill>
                <a:latin typeface="+mn-lt"/>
                <a:ea typeface="+mn-ea"/>
                <a:cs typeface="+mn-cs"/>
              </a:rPr>
              <a:t>list</a:t>
            </a:r>
            <a:r>
              <a:rPr lang="en-US" sz="1200" kern="1200" baseline="0" dirty="0" smtClean="0">
                <a:solidFill>
                  <a:schemeClr val="tx1"/>
                </a:solidFill>
                <a:latin typeface="+mn-lt"/>
                <a:ea typeface="+mn-ea"/>
                <a:cs typeface="+mn-cs"/>
              </a:rPr>
              <a:t>, select </a:t>
            </a:r>
            <a:r>
              <a:rPr lang="en-US" sz="1200" b="1" kern="1200" baseline="0" dirty="0" smtClean="0">
                <a:solidFill>
                  <a:schemeClr val="tx1"/>
                </a:solidFill>
                <a:latin typeface="+mn-lt"/>
                <a:ea typeface="+mn-ea"/>
                <a:cs typeface="+mn-cs"/>
              </a:rPr>
              <a:t>Horizontal</a:t>
            </a:r>
            <a:r>
              <a:rPr lang="en-US" sz="1200" b="0" kern="1200" baseline="0" dirty="0" smtClean="0">
                <a:solidFill>
                  <a:schemeClr val="tx1"/>
                </a:solidFill>
                <a:latin typeface="+mn-lt"/>
                <a:ea typeface="+mn-ea"/>
                <a:cs typeface="+mn-cs"/>
              </a:rPr>
              <a:t>.</a:t>
            </a:r>
            <a:endParaRPr lang="en-US" sz="1200" b="1" kern="1200" dirty="0" smtClean="0">
              <a:solidFill>
                <a:schemeClr val="tx1"/>
              </a:solidFill>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kern="1200" baseline="0" dirty="0" smtClean="0">
                <a:solidFill>
                  <a:schemeClr val="tx1"/>
                </a:solidFill>
                <a:latin typeface="+mn-lt"/>
                <a:ea typeface="+mn-ea"/>
                <a:cs typeface="+mn-cs"/>
              </a:rPr>
              <a:t>Also in </a:t>
            </a:r>
            <a:r>
              <a:rPr lang="en-US" sz="1200" kern="1200" dirty="0" smtClean="0">
                <a:solidFill>
                  <a:schemeClr val="tx1"/>
                </a:solidFill>
                <a:latin typeface="+mn-lt"/>
                <a:ea typeface="+mn-ea"/>
                <a:cs typeface="+mn-cs"/>
              </a:rPr>
              <a:t>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Text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Effects</a:t>
            </a:r>
            <a:r>
              <a:rPr lang="en-US" sz="1200" kern="1200" dirty="0" smtClean="0">
                <a:solidFill>
                  <a:schemeClr val="tx1"/>
                </a:solidFill>
                <a:latin typeface="+mn-lt"/>
                <a:ea typeface="+mn-ea"/>
                <a:cs typeface="+mn-cs"/>
              </a:rPr>
              <a:t> dialog box,</a:t>
            </a:r>
            <a:r>
              <a:rPr lang="en-US" sz="1200" kern="1200" baseline="0" dirty="0" smtClean="0">
                <a:solidFill>
                  <a:schemeClr val="tx1"/>
                </a:solidFill>
                <a:latin typeface="+mn-lt"/>
                <a:ea typeface="+mn-ea"/>
                <a:cs typeface="+mn-cs"/>
              </a:rPr>
              <a:t> click </a:t>
            </a:r>
            <a:r>
              <a:rPr lang="en-US" sz="1200" b="1" kern="1200" baseline="0" dirty="0" smtClean="0">
                <a:solidFill>
                  <a:schemeClr val="tx1"/>
                </a:solidFill>
                <a:latin typeface="+mn-lt"/>
                <a:ea typeface="+mn-ea"/>
                <a:cs typeface="+mn-cs"/>
              </a:rPr>
              <a:t>3-D Rotation </a:t>
            </a:r>
            <a:r>
              <a:rPr lang="en-US" sz="1200" kern="1200" baseline="0" dirty="0" smtClean="0">
                <a:solidFill>
                  <a:schemeClr val="tx1"/>
                </a:solidFill>
                <a:latin typeface="+mn-lt"/>
                <a:ea typeface="+mn-ea"/>
                <a:cs typeface="+mn-cs"/>
              </a:rPr>
              <a:t>in the left pane. In the </a:t>
            </a:r>
            <a:r>
              <a:rPr lang="en-US" sz="1200" b="1" kern="1200" baseline="0" dirty="0" smtClean="0">
                <a:solidFill>
                  <a:schemeClr val="tx1"/>
                </a:solidFill>
                <a:latin typeface="+mn-lt"/>
                <a:ea typeface="+mn-ea"/>
                <a:cs typeface="+mn-cs"/>
              </a:rPr>
              <a:t>3-D Rotation </a:t>
            </a:r>
            <a:r>
              <a:rPr lang="en-US" sz="1200" kern="1200" baseline="0" dirty="0" smtClean="0">
                <a:solidFill>
                  <a:schemeClr val="tx1"/>
                </a:solidFill>
                <a:latin typeface="+mn-lt"/>
                <a:ea typeface="+mn-ea"/>
                <a:cs typeface="+mn-cs"/>
              </a:rPr>
              <a:t>pane, click the button next to </a:t>
            </a:r>
            <a:r>
              <a:rPr lang="en-US" sz="1200" b="1" kern="1200" baseline="0" dirty="0" smtClean="0">
                <a:solidFill>
                  <a:schemeClr val="tx1"/>
                </a:solidFill>
                <a:latin typeface="+mn-lt"/>
                <a:ea typeface="+mn-ea"/>
                <a:cs typeface="+mn-cs"/>
              </a:rPr>
              <a:t>Presets</a:t>
            </a:r>
            <a:r>
              <a:rPr lang="en-US" sz="1200" kern="1200" baseline="0" dirty="0" smtClean="0">
                <a:solidFill>
                  <a:schemeClr val="tx1"/>
                </a:solidFill>
                <a:latin typeface="+mn-lt"/>
                <a:ea typeface="+mn-ea"/>
                <a:cs typeface="+mn-cs"/>
              </a:rPr>
              <a:t>, and then under </a:t>
            </a:r>
            <a:r>
              <a:rPr lang="en-US" sz="1200" b="1" kern="1200" baseline="0" dirty="0" smtClean="0">
                <a:solidFill>
                  <a:schemeClr val="tx1"/>
                </a:solidFill>
                <a:latin typeface="+mn-lt"/>
                <a:ea typeface="+mn-ea"/>
                <a:cs typeface="+mn-cs"/>
              </a:rPr>
              <a:t>Parallel</a:t>
            </a:r>
            <a:r>
              <a:rPr lang="en-US" sz="1200" kern="1200" baseline="0" dirty="0" smtClean="0">
                <a:solidFill>
                  <a:schemeClr val="tx1"/>
                </a:solidFill>
                <a:latin typeface="+mn-lt"/>
                <a:ea typeface="+mn-ea"/>
                <a:cs typeface="+mn-cs"/>
              </a:rPr>
              <a:t> click </a:t>
            </a:r>
            <a:r>
              <a:rPr lang="en-US" sz="1200" b="1" kern="1200" dirty="0" smtClean="0">
                <a:solidFill>
                  <a:schemeClr val="tx1"/>
                </a:solidFill>
                <a:latin typeface="+mn-lt"/>
                <a:ea typeface="+mn-ea"/>
                <a:cs typeface="+mn-cs"/>
              </a:rPr>
              <a:t>Isometric Left Down </a:t>
            </a:r>
            <a:r>
              <a:rPr lang="en-US" sz="1200" b="0" kern="1200" dirty="0" smtClean="0">
                <a:solidFill>
                  <a:schemeClr val="tx1"/>
                </a:solidFill>
                <a:latin typeface="+mn-lt"/>
                <a:ea typeface="+mn-ea"/>
                <a:cs typeface="+mn-cs"/>
              </a:rPr>
              <a:t>(first row, first option from the left)</a:t>
            </a:r>
            <a:r>
              <a:rPr lang="en-US" sz="1200" kern="1200" baseline="0" dirty="0" smtClean="0">
                <a:solidFill>
                  <a:schemeClr val="tx1"/>
                </a:solidFill>
                <a:latin typeface="+mn-lt"/>
                <a:ea typeface="+mn-ea"/>
                <a:cs typeface="+mn-cs"/>
              </a:rPr>
              <a:t>.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baseline="0" dirty="0" smtClean="0"/>
              <a:t>Under </a:t>
            </a:r>
            <a:r>
              <a:rPr lang="en-US" sz="1200" b="1" i="0" baseline="0" dirty="0" smtClean="0"/>
              <a:t>Drawing Tools</a:t>
            </a:r>
            <a:r>
              <a:rPr lang="en-US" sz="1200" i="0" baseline="0" dirty="0" smtClean="0"/>
              <a:t>, on the </a:t>
            </a:r>
            <a:r>
              <a:rPr lang="en-US" sz="1200" b="1" i="0" baseline="0" dirty="0" smtClean="0"/>
              <a:t>Format</a:t>
            </a:r>
            <a:r>
              <a:rPr lang="en-US" sz="1200" i="0" baseline="0" dirty="0" smtClean="0"/>
              <a:t> tab, in the bottom right corner of the </a:t>
            </a:r>
            <a:r>
              <a:rPr lang="en-US" sz="1200" b="1" i="0" baseline="0" dirty="0" smtClean="0"/>
              <a:t>Size</a:t>
            </a:r>
            <a:r>
              <a:rPr lang="en-US" sz="1200" i="0" baseline="0" dirty="0" smtClean="0"/>
              <a:t> group, click the </a:t>
            </a:r>
            <a:r>
              <a:rPr lang="en-US" sz="1200" b="1" kern="1200" dirty="0" smtClean="0">
                <a:solidFill>
                  <a:schemeClr val="tx1"/>
                </a:solidFill>
                <a:latin typeface="+mn-lt"/>
                <a:ea typeface="+mn-ea"/>
                <a:cs typeface="+mn-cs"/>
              </a:rPr>
              <a:t>Size and Position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launcher. In the </a:t>
            </a:r>
            <a:r>
              <a:rPr lang="en-US" sz="1200" b="1" kern="1200" dirty="0" smtClean="0">
                <a:solidFill>
                  <a:schemeClr val="tx1"/>
                </a:solidFill>
                <a:latin typeface="+mn-lt"/>
                <a:ea typeface="+mn-ea"/>
                <a:cs typeface="+mn-cs"/>
              </a:rPr>
              <a:t>Format Shape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click </a:t>
            </a:r>
            <a:r>
              <a:rPr lang="en-US" sz="1200" b="1" kern="1200" dirty="0" smtClean="0">
                <a:solidFill>
                  <a:schemeClr val="tx1"/>
                </a:solidFill>
                <a:latin typeface="+mn-lt"/>
                <a:ea typeface="+mn-ea"/>
                <a:cs typeface="+mn-cs"/>
              </a:rPr>
              <a:t>Position</a:t>
            </a:r>
            <a:r>
              <a:rPr lang="en-US" sz="1200" kern="1200" baseline="0" dirty="0" smtClean="0">
                <a:solidFill>
                  <a:schemeClr val="tx1"/>
                </a:solidFill>
                <a:latin typeface="+mn-lt"/>
                <a:ea typeface="+mn-ea"/>
                <a:cs typeface="+mn-cs"/>
              </a:rPr>
              <a:t> in the left pane. I</a:t>
            </a:r>
            <a:r>
              <a:rPr lang="en-US" sz="1200" kern="1200" dirty="0" smtClean="0">
                <a:solidFill>
                  <a:schemeClr val="tx1"/>
                </a:solidFill>
                <a:latin typeface="+mn-lt"/>
                <a:ea typeface="+mn-ea"/>
                <a:cs typeface="+mn-cs"/>
              </a:rPr>
              <a:t>n the </a:t>
            </a:r>
            <a:r>
              <a:rPr lang="en-US" sz="1200" b="1" kern="1200" dirty="0" smtClean="0">
                <a:solidFill>
                  <a:schemeClr val="tx1"/>
                </a:solidFill>
                <a:latin typeface="+mn-lt"/>
                <a:ea typeface="+mn-ea"/>
                <a:cs typeface="+mn-cs"/>
              </a:rPr>
              <a:t>Position</a:t>
            </a:r>
            <a:r>
              <a:rPr lang="en-US" sz="1200" b="1" kern="1200" baseline="0" dirty="0" smtClean="0">
                <a:solidFill>
                  <a:schemeClr val="tx1"/>
                </a:solidFill>
                <a:latin typeface="+mn-lt"/>
                <a:ea typeface="+mn-ea"/>
                <a:cs typeface="+mn-cs"/>
              </a:rPr>
              <a:t> </a:t>
            </a:r>
            <a:r>
              <a:rPr lang="en-US" sz="1200" b="0" kern="1200" baseline="0" dirty="0" smtClean="0">
                <a:solidFill>
                  <a:schemeClr val="tx1"/>
                </a:solidFill>
                <a:latin typeface="+mn-lt"/>
                <a:ea typeface="+mn-ea"/>
                <a:cs typeface="+mn-cs"/>
              </a:rPr>
              <a:t>pane</a:t>
            </a:r>
            <a:r>
              <a:rPr lang="en-US" sz="1200" kern="1200" dirty="0" smtClean="0">
                <a:solidFill>
                  <a:schemeClr val="tx1"/>
                </a:solidFill>
                <a:latin typeface="+mn-lt"/>
                <a:ea typeface="+mn-ea"/>
                <a:cs typeface="+mn-cs"/>
              </a:rPr>
              <a:t>, do the following:</a:t>
            </a:r>
            <a:endParaRPr lang="en-US" sz="1200" kern="1200" baseline="0" dirty="0" smtClean="0">
              <a:solidFill>
                <a:schemeClr val="tx1"/>
              </a:solidFill>
              <a:latin typeface="+mn-lt"/>
              <a:ea typeface="+mn-ea"/>
              <a:cs typeface="+mn-cs"/>
            </a:endParaRP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Horizontal </a:t>
            </a:r>
            <a:r>
              <a:rPr lang="en-US" sz="1200" kern="1200" baseline="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3.75</a:t>
            </a:r>
            <a:r>
              <a:rPr lang="en-US" sz="1200" b="1" kern="1200" baseline="0" dirty="0" smtClean="0">
                <a:solidFill>
                  <a:schemeClr val="tx1"/>
                </a:solidFill>
                <a:latin typeface="+mn-lt"/>
                <a:ea typeface="+mn-ea"/>
                <a:cs typeface="+mn-cs"/>
              </a:rPr>
              <a:t>”</a:t>
            </a:r>
            <a:r>
              <a:rPr lang="en-US" sz="1200" b="0" kern="1200" baseline="0" dirty="0" smtClean="0">
                <a:solidFill>
                  <a:schemeClr val="tx1"/>
                </a:solidFill>
                <a:latin typeface="+mn-lt"/>
                <a:ea typeface="+mn-ea"/>
                <a:cs typeface="+mn-cs"/>
              </a:rPr>
              <a:t>.</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Vertical</a:t>
            </a:r>
            <a:r>
              <a:rPr lang="en-US" sz="1200" kern="1200" baseline="0" dirty="0" smtClean="0">
                <a:solidFill>
                  <a:schemeClr val="tx1"/>
                </a:solidFill>
                <a:latin typeface="+mn-lt"/>
                <a:ea typeface="+mn-ea"/>
                <a:cs typeface="+mn-cs"/>
              </a:rPr>
              <a:t> box, enter </a:t>
            </a:r>
            <a:r>
              <a:rPr lang="en-US" sz="1200" b="1" kern="1200" dirty="0" smtClean="0">
                <a:solidFill>
                  <a:schemeClr val="tx1"/>
                </a:solidFill>
                <a:latin typeface="+mn-lt"/>
                <a:ea typeface="+mn-ea"/>
                <a:cs typeface="+mn-cs"/>
              </a:rPr>
              <a:t>4.77</a:t>
            </a:r>
            <a:r>
              <a:rPr lang="en-US" sz="1200" b="1" kern="1200" baseline="0" dirty="0" smtClean="0">
                <a:solidFill>
                  <a:schemeClr val="tx1"/>
                </a:solidFill>
                <a:latin typeface="+mn-lt"/>
                <a:ea typeface="+mn-ea"/>
                <a:cs typeface="+mn-cs"/>
              </a:rPr>
              <a:t>”</a:t>
            </a:r>
            <a:r>
              <a:rPr lang="en-US" sz="1200" kern="1200" baseline="0" dirty="0" smtClean="0">
                <a:solidFill>
                  <a:schemeClr val="tx1"/>
                </a:solidFill>
                <a:latin typeface="+mn-lt"/>
                <a:ea typeface="+mn-ea"/>
                <a:cs typeface="+mn-cs"/>
              </a:rPr>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kern="1200" baseline="0" dirty="0" smtClean="0">
                <a:solidFill>
                  <a:schemeClr val="tx1"/>
                </a:solidFill>
                <a:latin typeface="+mn-lt"/>
                <a:ea typeface="+mn-ea"/>
                <a:cs typeface="+mn-cs"/>
              </a:rPr>
              <a:t>Drag the square blue adjustment handles on the left and right of the second text box to adjust the width so that the text is centered on the bottom left face of the orange cube.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kern="1200" baseline="0" dirty="0" smtClean="0">
                <a:solidFill>
                  <a:schemeClr val="tx1"/>
                </a:solidFill>
                <a:latin typeface="+mn-lt"/>
                <a:ea typeface="+mn-ea"/>
                <a:cs typeface="+mn-cs"/>
              </a:rPr>
              <a:t>Select the second text box. On the </a:t>
            </a:r>
            <a:r>
              <a:rPr lang="en-US" sz="1200" b="1" i="0" kern="1200" baseline="0" dirty="0" smtClean="0">
                <a:solidFill>
                  <a:schemeClr val="tx1"/>
                </a:solidFill>
                <a:latin typeface="+mn-lt"/>
                <a:ea typeface="+mn-ea"/>
                <a:cs typeface="+mn-cs"/>
              </a:rPr>
              <a:t>Home</a:t>
            </a:r>
            <a:r>
              <a:rPr lang="en-US" sz="1200" i="0" kern="1200" baseline="0" dirty="0" smtClean="0">
                <a:solidFill>
                  <a:schemeClr val="tx1"/>
                </a:solidFill>
                <a:latin typeface="+mn-lt"/>
                <a:ea typeface="+mn-ea"/>
                <a:cs typeface="+mn-cs"/>
              </a:rPr>
              <a:t> tab, in the </a:t>
            </a:r>
            <a:r>
              <a:rPr lang="en-US" sz="1200" b="1" i="0" kern="1200" baseline="0" dirty="0" smtClean="0">
                <a:solidFill>
                  <a:schemeClr val="tx1"/>
                </a:solidFill>
                <a:latin typeface="+mn-lt"/>
                <a:ea typeface="+mn-ea"/>
                <a:cs typeface="+mn-cs"/>
              </a:rPr>
              <a:t>Clipboard</a:t>
            </a:r>
            <a:r>
              <a:rPr lang="en-US" sz="1200" i="0" kern="1200" baseline="0" dirty="0" smtClean="0">
                <a:solidFill>
                  <a:schemeClr val="tx1"/>
                </a:solidFill>
                <a:latin typeface="+mn-lt"/>
                <a:ea typeface="+mn-ea"/>
                <a:cs typeface="+mn-cs"/>
              </a:rPr>
              <a:t> group, click the arrow to the right of </a:t>
            </a:r>
            <a:r>
              <a:rPr lang="en-US" sz="1200" b="1" i="0" kern="1200" baseline="0" dirty="0" smtClean="0">
                <a:solidFill>
                  <a:schemeClr val="tx1"/>
                </a:solidFill>
                <a:latin typeface="+mn-lt"/>
                <a:ea typeface="+mn-ea"/>
                <a:cs typeface="+mn-cs"/>
              </a:rPr>
              <a:t>Copy</a:t>
            </a:r>
            <a:r>
              <a:rPr lang="en-US" sz="1200" i="0" kern="1200" baseline="0" dirty="0" smtClean="0">
                <a:solidFill>
                  <a:schemeClr val="tx1"/>
                </a:solidFill>
                <a:latin typeface="+mn-lt"/>
                <a:ea typeface="+mn-ea"/>
                <a:cs typeface="+mn-cs"/>
              </a:rPr>
              <a:t>, and then click </a:t>
            </a:r>
            <a:r>
              <a:rPr lang="en-US" sz="1200" b="1" i="0" kern="1200" baseline="0" dirty="0" smtClean="0">
                <a:solidFill>
                  <a:schemeClr val="tx1"/>
                </a:solidFill>
                <a:latin typeface="+mn-lt"/>
                <a:ea typeface="+mn-ea"/>
                <a:cs typeface="+mn-cs"/>
              </a:rPr>
              <a:t>Duplicate</a:t>
            </a:r>
            <a:r>
              <a:rPr lang="en-US" sz="1200" i="0" kern="1200" baseline="0" dirty="0" smtClean="0">
                <a:solidFill>
                  <a:schemeClr val="tx1"/>
                </a:solidFill>
                <a:latin typeface="+mn-lt"/>
                <a:ea typeface="+mn-ea"/>
                <a:cs typeface="+mn-cs"/>
              </a:rPr>
              <a:t>.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t>Click in the third text box and edit the text.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kern="1200" baseline="0" dirty="0" smtClean="0">
                <a:solidFill>
                  <a:schemeClr val="tx1"/>
                </a:solidFill>
                <a:latin typeface="+mn-lt"/>
                <a:ea typeface="+mn-ea"/>
                <a:cs typeface="+mn-cs"/>
              </a:rPr>
              <a:t>Select the third text box. </a:t>
            </a:r>
            <a:r>
              <a:rPr lang="en-US" sz="1200" i="0" baseline="0" dirty="0" smtClean="0"/>
              <a:t>Under </a:t>
            </a:r>
            <a:r>
              <a:rPr lang="en-US" sz="1200" b="1" i="0" baseline="0" dirty="0" smtClean="0"/>
              <a:t>Drawing Tools</a:t>
            </a:r>
            <a:r>
              <a:rPr lang="en-US" sz="1200" i="0" baseline="0" dirty="0" smtClean="0"/>
              <a:t>, on the </a:t>
            </a:r>
            <a:r>
              <a:rPr lang="en-US" sz="1200" b="1" i="0" baseline="0" dirty="0" smtClean="0"/>
              <a:t>Format</a:t>
            </a:r>
            <a:r>
              <a:rPr lang="en-US" sz="1200" i="0" baseline="0" dirty="0" smtClean="0"/>
              <a:t> tab, in the </a:t>
            </a:r>
            <a:r>
              <a:rPr lang="en-US" sz="1200" b="1" i="0" baseline="0" dirty="0" smtClean="0"/>
              <a:t>WordArt Styles </a:t>
            </a:r>
            <a:r>
              <a:rPr lang="en-US" sz="1200" i="0" baseline="0" dirty="0" smtClean="0"/>
              <a:t>group, click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Text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Effects</a:t>
            </a:r>
            <a:r>
              <a:rPr lang="en-US" sz="1200" kern="1200" dirty="0" smtClean="0">
                <a:solidFill>
                  <a:schemeClr val="tx1"/>
                </a:solidFill>
                <a:latin typeface="+mn-lt"/>
                <a:ea typeface="+mn-ea"/>
                <a:cs typeface="+mn-cs"/>
              </a:rPr>
              <a:t> dialog box launcher. In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Text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Effects</a:t>
            </a:r>
            <a:r>
              <a:rPr lang="en-US" sz="1200" kern="1200" dirty="0" smtClean="0">
                <a:solidFill>
                  <a:schemeClr val="tx1"/>
                </a:solidFill>
                <a:latin typeface="+mn-lt"/>
                <a:ea typeface="+mn-ea"/>
                <a:cs typeface="+mn-cs"/>
              </a:rPr>
              <a:t> dialog box,</a:t>
            </a:r>
            <a:r>
              <a:rPr lang="en-US" sz="1200" kern="1200" baseline="0" dirty="0" smtClean="0">
                <a:solidFill>
                  <a:schemeClr val="tx1"/>
                </a:solidFill>
                <a:latin typeface="+mn-lt"/>
                <a:ea typeface="+mn-ea"/>
                <a:cs typeface="+mn-cs"/>
              </a:rPr>
              <a:t> click </a:t>
            </a:r>
            <a:r>
              <a:rPr lang="en-US" sz="1200" b="1" kern="1200" baseline="0" dirty="0" smtClean="0">
                <a:solidFill>
                  <a:schemeClr val="tx1"/>
                </a:solidFill>
                <a:latin typeface="+mn-lt"/>
                <a:ea typeface="+mn-ea"/>
                <a:cs typeface="+mn-cs"/>
              </a:rPr>
              <a:t>3-D Rotation </a:t>
            </a:r>
            <a:r>
              <a:rPr lang="en-US" sz="1200" kern="1200" baseline="0" dirty="0" smtClean="0">
                <a:solidFill>
                  <a:schemeClr val="tx1"/>
                </a:solidFill>
                <a:latin typeface="+mn-lt"/>
                <a:ea typeface="+mn-ea"/>
                <a:cs typeface="+mn-cs"/>
              </a:rPr>
              <a:t>in the left pane. In the </a:t>
            </a:r>
            <a:r>
              <a:rPr lang="en-US" sz="1200" b="1" kern="1200" baseline="0" dirty="0" smtClean="0">
                <a:solidFill>
                  <a:schemeClr val="tx1"/>
                </a:solidFill>
                <a:latin typeface="+mn-lt"/>
                <a:ea typeface="+mn-ea"/>
                <a:cs typeface="+mn-cs"/>
              </a:rPr>
              <a:t>3-D Rotation </a:t>
            </a:r>
            <a:r>
              <a:rPr lang="en-US" sz="1200" kern="1200" baseline="0" dirty="0" smtClean="0">
                <a:solidFill>
                  <a:schemeClr val="tx1"/>
                </a:solidFill>
                <a:latin typeface="+mn-lt"/>
                <a:ea typeface="+mn-ea"/>
                <a:cs typeface="+mn-cs"/>
              </a:rPr>
              <a:t>pane, click the button next to </a:t>
            </a:r>
            <a:r>
              <a:rPr lang="en-US" sz="1200" b="1" kern="1200" baseline="0" dirty="0" smtClean="0">
                <a:solidFill>
                  <a:schemeClr val="tx1"/>
                </a:solidFill>
                <a:latin typeface="+mn-lt"/>
                <a:ea typeface="+mn-ea"/>
                <a:cs typeface="+mn-cs"/>
              </a:rPr>
              <a:t>Presets</a:t>
            </a:r>
            <a:r>
              <a:rPr lang="en-US" sz="1200" kern="1200" baseline="0" dirty="0" smtClean="0">
                <a:solidFill>
                  <a:schemeClr val="tx1"/>
                </a:solidFill>
                <a:latin typeface="+mn-lt"/>
                <a:ea typeface="+mn-ea"/>
                <a:cs typeface="+mn-cs"/>
              </a:rPr>
              <a:t>, and then under </a:t>
            </a:r>
            <a:r>
              <a:rPr lang="en-US" sz="1200" b="1" kern="1200" baseline="0" dirty="0" smtClean="0">
                <a:solidFill>
                  <a:schemeClr val="tx1"/>
                </a:solidFill>
                <a:latin typeface="+mn-lt"/>
                <a:ea typeface="+mn-ea"/>
                <a:cs typeface="+mn-cs"/>
              </a:rPr>
              <a:t>Parallel</a:t>
            </a:r>
            <a:r>
              <a:rPr lang="en-US" sz="1200" kern="1200" baseline="0" dirty="0" smtClean="0">
                <a:solidFill>
                  <a:schemeClr val="tx1"/>
                </a:solidFill>
                <a:latin typeface="+mn-lt"/>
                <a:ea typeface="+mn-ea"/>
                <a:cs typeface="+mn-cs"/>
              </a:rPr>
              <a:t> click </a:t>
            </a:r>
            <a:r>
              <a:rPr lang="en-US" sz="1200" b="1" kern="1200" dirty="0" smtClean="0">
                <a:solidFill>
                  <a:schemeClr val="tx1"/>
                </a:solidFill>
                <a:latin typeface="+mn-lt"/>
                <a:ea typeface="+mn-ea"/>
                <a:cs typeface="+mn-cs"/>
              </a:rPr>
              <a:t>Isometric Right Up </a:t>
            </a:r>
            <a:r>
              <a:rPr lang="en-US" sz="1200" b="0" kern="1200" dirty="0" smtClean="0">
                <a:solidFill>
                  <a:schemeClr val="tx1"/>
                </a:solidFill>
                <a:latin typeface="+mn-lt"/>
                <a:ea typeface="+mn-ea"/>
                <a:cs typeface="+mn-cs"/>
              </a:rPr>
              <a:t>(first row, second option from the left)</a:t>
            </a:r>
            <a:r>
              <a:rPr lang="en-US" sz="1200" kern="1200" baseline="0" dirty="0" smtClean="0">
                <a:solidFill>
                  <a:schemeClr val="tx1"/>
                </a:solidFill>
                <a:latin typeface="+mn-lt"/>
                <a:ea typeface="+mn-ea"/>
                <a:cs typeface="+mn-cs"/>
              </a:rPr>
              <a:t>.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baseline="0" dirty="0" smtClean="0"/>
              <a:t>Under </a:t>
            </a:r>
            <a:r>
              <a:rPr lang="en-US" sz="1200" b="1" i="0" baseline="0" dirty="0" smtClean="0"/>
              <a:t>Drawing Tools</a:t>
            </a:r>
            <a:r>
              <a:rPr lang="en-US" sz="1200" i="0" baseline="0" dirty="0" smtClean="0"/>
              <a:t>, on the </a:t>
            </a:r>
            <a:r>
              <a:rPr lang="en-US" sz="1200" b="1" i="0" baseline="0" dirty="0" smtClean="0"/>
              <a:t>Format</a:t>
            </a:r>
            <a:r>
              <a:rPr lang="en-US" sz="1200" i="0" baseline="0" dirty="0" smtClean="0"/>
              <a:t> tab, in the </a:t>
            </a:r>
            <a:r>
              <a:rPr lang="en-US" sz="1200" b="1" i="0" baseline="0" dirty="0" smtClean="0"/>
              <a:t>Size</a:t>
            </a:r>
            <a:r>
              <a:rPr lang="en-US" sz="1200" i="0" baseline="0" dirty="0" smtClean="0"/>
              <a:t> group, click the </a:t>
            </a:r>
            <a:r>
              <a:rPr lang="en-US" sz="1200" b="1" kern="1200" dirty="0" smtClean="0">
                <a:solidFill>
                  <a:schemeClr val="tx1"/>
                </a:solidFill>
                <a:latin typeface="+mn-lt"/>
                <a:ea typeface="+mn-ea"/>
                <a:cs typeface="+mn-cs"/>
              </a:rPr>
              <a:t>Size and Position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launcher. In the </a:t>
            </a:r>
            <a:r>
              <a:rPr lang="en-US" sz="1200" b="1" kern="1200" dirty="0" smtClean="0">
                <a:solidFill>
                  <a:schemeClr val="tx1"/>
                </a:solidFill>
                <a:latin typeface="+mn-lt"/>
                <a:ea typeface="+mn-ea"/>
                <a:cs typeface="+mn-cs"/>
              </a:rPr>
              <a:t>Size and Position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on the </a:t>
            </a:r>
            <a:r>
              <a:rPr lang="en-US" sz="1200" b="1" kern="1200" dirty="0" smtClean="0">
                <a:solidFill>
                  <a:schemeClr val="tx1"/>
                </a:solidFill>
                <a:latin typeface="+mn-lt"/>
                <a:ea typeface="+mn-ea"/>
                <a:cs typeface="+mn-cs"/>
              </a:rPr>
              <a:t>Position</a:t>
            </a:r>
            <a:r>
              <a:rPr lang="en-US" sz="1200" b="1" kern="1200" baseline="0" dirty="0" smtClean="0">
                <a:solidFill>
                  <a:schemeClr val="tx1"/>
                </a:solidFill>
                <a:latin typeface="+mn-lt"/>
                <a:ea typeface="+mn-ea"/>
                <a:cs typeface="+mn-cs"/>
              </a:rPr>
              <a:t> </a:t>
            </a:r>
            <a:r>
              <a:rPr lang="en-US" sz="1200" b="0" kern="1200" baseline="0" dirty="0" smtClean="0">
                <a:solidFill>
                  <a:schemeClr val="tx1"/>
                </a:solidFill>
                <a:latin typeface="+mn-lt"/>
                <a:ea typeface="+mn-ea"/>
                <a:cs typeface="+mn-cs"/>
              </a:rPr>
              <a:t>tab</a:t>
            </a:r>
            <a:r>
              <a:rPr lang="en-US" sz="1200" kern="1200" dirty="0" smtClean="0">
                <a:solidFill>
                  <a:schemeClr val="tx1"/>
                </a:solidFill>
                <a:latin typeface="+mn-lt"/>
                <a:ea typeface="+mn-ea"/>
                <a:cs typeface="+mn-cs"/>
              </a:rPr>
              <a:t>, do the following:</a:t>
            </a:r>
            <a:endParaRPr lang="en-US" sz="1200" kern="1200" baseline="0" dirty="0" smtClean="0">
              <a:solidFill>
                <a:schemeClr val="tx1"/>
              </a:solidFill>
              <a:latin typeface="+mn-lt"/>
              <a:ea typeface="+mn-ea"/>
              <a:cs typeface="+mn-cs"/>
            </a:endParaRP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Horizontal</a:t>
            </a:r>
            <a:r>
              <a:rPr lang="en-US" sz="1200" kern="1200" baseline="0" dirty="0" smtClean="0">
                <a:solidFill>
                  <a:schemeClr val="tx1"/>
                </a:solidFill>
                <a:latin typeface="+mn-lt"/>
                <a:ea typeface="+mn-ea"/>
                <a:cs typeface="+mn-cs"/>
              </a:rPr>
              <a:t> box, enter </a:t>
            </a:r>
            <a:r>
              <a:rPr lang="en-US" sz="1200" b="1" kern="1200" dirty="0" smtClean="0">
                <a:solidFill>
                  <a:schemeClr val="tx1"/>
                </a:solidFill>
                <a:latin typeface="+mn-lt"/>
                <a:ea typeface="+mn-ea"/>
                <a:cs typeface="+mn-cs"/>
              </a:rPr>
              <a:t>3.81</a:t>
            </a:r>
            <a:r>
              <a:rPr lang="en-US" sz="1200" b="1" kern="1200" baseline="0" dirty="0" smtClean="0">
                <a:solidFill>
                  <a:schemeClr val="tx1"/>
                </a:solidFill>
                <a:latin typeface="+mn-lt"/>
                <a:ea typeface="+mn-ea"/>
                <a:cs typeface="+mn-cs"/>
              </a:rPr>
              <a:t>”</a:t>
            </a:r>
            <a:r>
              <a:rPr lang="en-US" sz="1200" kern="1200" baseline="0" dirty="0" smtClean="0">
                <a:solidFill>
                  <a:schemeClr val="tx1"/>
                </a:solidFill>
                <a:latin typeface="+mn-lt"/>
                <a:ea typeface="+mn-ea"/>
                <a:cs typeface="+mn-cs"/>
              </a:rPr>
              <a:t>.</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Vertical</a:t>
            </a:r>
            <a:r>
              <a:rPr lang="en-US" sz="1200" kern="1200" baseline="0" dirty="0" smtClean="0">
                <a:solidFill>
                  <a:schemeClr val="tx1"/>
                </a:solidFill>
                <a:latin typeface="+mn-lt"/>
                <a:ea typeface="+mn-ea"/>
                <a:cs typeface="+mn-cs"/>
              </a:rPr>
              <a:t> box, enter </a:t>
            </a:r>
            <a:r>
              <a:rPr lang="en-US" sz="1200" b="1" kern="1200" dirty="0" smtClean="0">
                <a:solidFill>
                  <a:schemeClr val="tx1"/>
                </a:solidFill>
                <a:latin typeface="+mn-lt"/>
                <a:ea typeface="+mn-ea"/>
                <a:cs typeface="+mn-cs"/>
              </a:rPr>
              <a:t>2.59</a:t>
            </a:r>
            <a:r>
              <a:rPr lang="en-US" sz="1200" b="1" kern="1200" baseline="0" dirty="0" smtClean="0">
                <a:solidFill>
                  <a:schemeClr val="tx1"/>
                </a:solidFill>
                <a:latin typeface="+mn-lt"/>
                <a:ea typeface="+mn-ea"/>
                <a:cs typeface="+mn-cs"/>
              </a:rPr>
              <a:t>”</a:t>
            </a:r>
            <a:r>
              <a:rPr lang="en-US" sz="1200" kern="1200" baseline="0" dirty="0" smtClean="0">
                <a:solidFill>
                  <a:schemeClr val="tx1"/>
                </a:solidFill>
                <a:latin typeface="+mn-lt"/>
                <a:ea typeface="+mn-ea"/>
                <a:cs typeface="+mn-cs"/>
              </a:rPr>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smtClean="0">
                <a:solidFill>
                  <a:schemeClr val="tx1"/>
                </a:solidFill>
                <a:latin typeface="+mn-lt"/>
                <a:ea typeface="+mn-ea"/>
                <a:cs typeface="+mn-cs"/>
              </a:rPr>
              <a:t> </a:t>
            </a:r>
            <a:r>
              <a:rPr lang="en-US" sz="1200" i="0" kern="1200" baseline="0" dirty="0" smtClean="0">
                <a:solidFill>
                  <a:schemeClr val="tx1"/>
                </a:solidFill>
                <a:latin typeface="+mn-lt"/>
                <a:ea typeface="+mn-ea"/>
                <a:cs typeface="+mn-cs"/>
              </a:rPr>
              <a:t>Drag the square blue adjustment handles on the left and right of the third text box to adjust the width so that the text is centered on the bottom right face of the blue cube. </a:t>
            </a:r>
          </a:p>
          <a:p>
            <a:pPr marL="228600" marR="0" indent="-228600" algn="l" defTabSz="914400" rtl="0" eaLnBrk="1" fontAlgn="auto" latinLnBrk="0" hangingPunct="1">
              <a:lnSpc>
                <a:spcPct val="100000"/>
              </a:lnSpc>
              <a:spcBef>
                <a:spcPts val="0"/>
              </a:spcBef>
              <a:spcAft>
                <a:spcPts val="0"/>
              </a:spcAft>
              <a:buClrTx/>
              <a:buSzTx/>
              <a:buFont typeface="+mj-lt"/>
              <a:buNone/>
              <a:tabLst/>
              <a:defRPr/>
            </a:pPr>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baseline="0" dirty="0" smtClean="0"/>
              <a:t>To reproduce the background effects on this slide, do the following:</a:t>
            </a:r>
          </a:p>
          <a:p>
            <a:pPr marL="228600" lvl="0" indent="-228600">
              <a:buFont typeface="+mj-lt"/>
              <a:buAutoNum type="arabicPeriod"/>
            </a:pPr>
            <a:r>
              <a:rPr lang="en-US" sz="1200" kern="1200" dirty="0" smtClean="0">
                <a:solidFill>
                  <a:schemeClr val="tx1"/>
                </a:solidFill>
                <a:latin typeface="+mn-lt"/>
                <a:ea typeface="+mn-ea"/>
                <a:cs typeface="+mn-cs"/>
              </a:rPr>
              <a:t>On the </a:t>
            </a:r>
            <a:r>
              <a:rPr lang="en-US" sz="1200" b="1" kern="1200" dirty="0" smtClean="0">
                <a:solidFill>
                  <a:schemeClr val="tx1"/>
                </a:solidFill>
                <a:latin typeface="+mn-lt"/>
                <a:ea typeface="+mn-ea"/>
                <a:cs typeface="+mn-cs"/>
              </a:rPr>
              <a:t>Design</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Background</a:t>
            </a:r>
            <a:r>
              <a:rPr lang="en-US" sz="1200" kern="1200" baseline="0" dirty="0" smtClean="0">
                <a:solidFill>
                  <a:schemeClr val="tx1"/>
                </a:solidFill>
                <a:latin typeface="+mn-lt"/>
                <a:ea typeface="+mn-ea"/>
                <a:cs typeface="+mn-cs"/>
              </a:rPr>
              <a:t> group, click </a:t>
            </a:r>
            <a:r>
              <a:rPr lang="en-US" sz="1200" b="1" kern="1200" baseline="0" dirty="0" smtClean="0">
                <a:solidFill>
                  <a:schemeClr val="tx1"/>
                </a:solidFill>
                <a:latin typeface="+mn-lt"/>
                <a:ea typeface="+mn-ea"/>
                <a:cs typeface="+mn-cs"/>
              </a:rPr>
              <a:t>Background Styles</a:t>
            </a:r>
            <a:r>
              <a:rPr lang="en-US" sz="1200" kern="1200" dirty="0" smtClean="0">
                <a:solidFill>
                  <a:schemeClr val="tx1"/>
                </a:solidFill>
                <a:latin typeface="+mn-lt"/>
                <a:ea typeface="+mn-ea"/>
                <a:cs typeface="+mn-cs"/>
              </a:rPr>
              <a:t>, and then click </a:t>
            </a:r>
            <a:r>
              <a:rPr lang="en-US" sz="1200" b="1" kern="1200" dirty="0" smtClean="0">
                <a:solidFill>
                  <a:schemeClr val="tx1"/>
                </a:solidFill>
                <a:latin typeface="+mn-lt"/>
                <a:ea typeface="+mn-ea"/>
                <a:cs typeface="+mn-cs"/>
              </a:rPr>
              <a:t>Format Background</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Format Background </a:t>
            </a:r>
            <a:r>
              <a:rPr lang="en-US" sz="1200" kern="1200" dirty="0" smtClean="0">
                <a:solidFill>
                  <a:schemeClr val="tx1"/>
                </a:solidFill>
                <a:latin typeface="+mn-lt"/>
                <a:ea typeface="+mn-ea"/>
                <a:cs typeface="+mn-cs"/>
              </a:rPr>
              <a:t>dialog box, click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in the left pane, select </a:t>
            </a:r>
            <a:r>
              <a:rPr lang="en-US" sz="1200" b="1" kern="1200" dirty="0" smtClean="0">
                <a:solidFill>
                  <a:schemeClr val="tx1"/>
                </a:solidFill>
                <a:latin typeface="+mn-lt"/>
                <a:ea typeface="+mn-ea"/>
                <a:cs typeface="+mn-cs"/>
              </a:rPr>
              <a:t>Gradient fill</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pane, and then do the following:</a:t>
            </a:r>
          </a:p>
          <a:p>
            <a:pPr marL="685800" lvl="1"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Type</a:t>
            </a:r>
            <a:r>
              <a:rPr lang="en-US" sz="1200" kern="1200" dirty="0" smtClean="0">
                <a:solidFill>
                  <a:schemeClr val="tx1"/>
                </a:solidFill>
                <a:latin typeface="+mn-lt"/>
                <a:ea typeface="+mn-ea"/>
                <a:cs typeface="+mn-cs"/>
              </a:rPr>
              <a:t> list, select </a:t>
            </a:r>
            <a:r>
              <a:rPr lang="en-US" sz="1200" b="1" kern="1200" dirty="0" smtClean="0">
                <a:solidFill>
                  <a:schemeClr val="tx1"/>
                </a:solidFill>
                <a:latin typeface="+mn-lt"/>
                <a:ea typeface="+mn-ea"/>
                <a:cs typeface="+mn-cs"/>
              </a:rPr>
              <a:t>Radial</a:t>
            </a:r>
            <a:r>
              <a:rPr lang="en-US" sz="1200" kern="1200" dirty="0" smtClean="0">
                <a:solidFill>
                  <a:schemeClr val="tx1"/>
                </a:solidFill>
                <a:latin typeface="+mn-lt"/>
                <a:ea typeface="+mn-ea"/>
                <a:cs typeface="+mn-cs"/>
              </a:rPr>
              <a:t>.</a:t>
            </a:r>
          </a:p>
          <a:p>
            <a:pPr marL="685800" lvl="1"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Direction</a:t>
            </a:r>
            <a:r>
              <a:rPr lang="en-US" sz="1200" kern="1200" dirty="0" smtClean="0">
                <a:solidFill>
                  <a:schemeClr val="tx1"/>
                </a:solidFill>
                <a:latin typeface="+mn-lt"/>
                <a:ea typeface="+mn-ea"/>
                <a:cs typeface="+mn-cs"/>
              </a:rPr>
              <a:t>, and then click </a:t>
            </a:r>
            <a:r>
              <a:rPr lang="en-US" sz="1200" b="1" kern="1200" dirty="0" smtClean="0">
                <a:solidFill>
                  <a:schemeClr val="tx1"/>
                </a:solidFill>
                <a:latin typeface="+mn-lt"/>
                <a:ea typeface="+mn-ea"/>
                <a:cs typeface="+mn-cs"/>
              </a:rPr>
              <a:t>From Center </a:t>
            </a:r>
            <a:r>
              <a:rPr lang="en-US" sz="1200" b="0" kern="1200" dirty="0" smtClean="0">
                <a:solidFill>
                  <a:schemeClr val="tx1"/>
                </a:solidFill>
                <a:latin typeface="+mn-lt"/>
                <a:ea typeface="+mn-ea"/>
                <a:cs typeface="+mn-cs"/>
              </a:rPr>
              <a:t>(third option from the left).</a:t>
            </a:r>
            <a:endParaRPr lang="en-US" sz="1200" b="1" kern="1200" dirty="0" smtClean="0">
              <a:solidFill>
                <a:schemeClr val="tx1"/>
              </a:solidFill>
              <a:latin typeface="+mn-lt"/>
              <a:ea typeface="+mn-ea"/>
              <a:cs typeface="+mn-cs"/>
            </a:endParaRPr>
          </a:p>
          <a:p>
            <a:pPr marL="685800" lvl="1" indent="-228600">
              <a:buFont typeface="Arial" pitchFamily="34" charset="0"/>
              <a:buChar char="•"/>
            </a:pPr>
            <a:r>
              <a:rPr lang="en-US" sz="1200" kern="1200" dirty="0" smtClean="0">
                <a:solidFill>
                  <a:schemeClr val="tx1"/>
                </a:solidFill>
                <a:effectLst/>
                <a:latin typeface="+mn-lt"/>
                <a:ea typeface="+mn-ea"/>
                <a:cs typeface="+mn-cs"/>
              </a:rPr>
              <a:t>Under </a:t>
            </a:r>
            <a:r>
              <a:rPr lang="en-US" sz="1200" b="1" kern="1200" dirty="0" smtClean="0">
                <a:solidFill>
                  <a:schemeClr val="tx1"/>
                </a:solidFill>
                <a:effectLst/>
                <a:latin typeface="+mn-lt"/>
                <a:ea typeface="+mn-ea"/>
                <a:cs typeface="+mn-cs"/>
              </a:rPr>
              <a:t>Gradient stops</a:t>
            </a:r>
            <a:r>
              <a:rPr lang="en-US" sz="1200" kern="1200" dirty="0" smtClean="0">
                <a:solidFill>
                  <a:schemeClr val="tx1"/>
                </a:solidFill>
                <a:effectLst/>
                <a:latin typeface="+mn-lt"/>
                <a:ea typeface="+mn-ea"/>
                <a:cs typeface="+mn-cs"/>
              </a:rPr>
              <a:t>, click </a:t>
            </a:r>
            <a:r>
              <a:rPr lang="en-US" sz="1200" b="1" kern="1200" dirty="0" smtClean="0">
                <a:solidFill>
                  <a:schemeClr val="tx1"/>
                </a:solidFill>
                <a:effectLst/>
                <a:latin typeface="+mn-lt"/>
                <a:ea typeface="+mn-ea"/>
                <a:cs typeface="+mn-cs"/>
              </a:rPr>
              <a:t>Add gradient stops</a:t>
            </a:r>
            <a:r>
              <a:rPr lang="en-US" sz="1200" kern="1200" dirty="0" smtClean="0">
                <a:solidFill>
                  <a:schemeClr val="tx1"/>
                </a:solidFill>
                <a:effectLst/>
                <a:latin typeface="+mn-lt"/>
                <a:ea typeface="+mn-ea"/>
                <a:cs typeface="+mn-cs"/>
              </a:rPr>
              <a:t> or </a:t>
            </a:r>
            <a:r>
              <a:rPr lang="en-US" sz="1200" b="1" kern="1200" dirty="0" smtClean="0">
                <a:solidFill>
                  <a:schemeClr val="tx1"/>
                </a:solidFill>
                <a:effectLst/>
                <a:latin typeface="+mn-lt"/>
                <a:ea typeface="+mn-ea"/>
                <a:cs typeface="+mn-cs"/>
              </a:rPr>
              <a:t>Remove gradient stops</a:t>
            </a:r>
            <a:r>
              <a:rPr lang="en-US" sz="1200" kern="1200" dirty="0" smtClean="0">
                <a:solidFill>
                  <a:schemeClr val="tx1"/>
                </a:solidFill>
                <a:effectLst/>
                <a:latin typeface="+mn-lt"/>
                <a:ea typeface="+mn-ea"/>
                <a:cs typeface="+mn-cs"/>
              </a:rPr>
              <a:t> until two stops appear in the slider.</a:t>
            </a:r>
          </a:p>
          <a:p>
            <a:pPr marL="228600" indent="-228600">
              <a:buFont typeface="+mj-lt"/>
              <a:buAutoNum type="arabicPeriod"/>
            </a:pPr>
            <a:r>
              <a:rPr lang="en-US" sz="1200" kern="1200" dirty="0" smtClean="0">
                <a:solidFill>
                  <a:schemeClr val="tx1"/>
                </a:solidFill>
                <a:effectLst/>
                <a:latin typeface="+mn-lt"/>
                <a:ea typeface="+mn-ea"/>
                <a:cs typeface="+mn-cs"/>
              </a:rPr>
              <a:t>Also under </a:t>
            </a:r>
            <a:r>
              <a:rPr lang="en-US" sz="1200" b="1" kern="1200" dirty="0" smtClean="0">
                <a:solidFill>
                  <a:schemeClr val="tx1"/>
                </a:solidFill>
                <a:effectLst/>
                <a:latin typeface="+mn-lt"/>
                <a:ea typeface="+mn-ea"/>
                <a:cs typeface="+mn-cs"/>
              </a:rPr>
              <a:t>Gradient stops</a:t>
            </a:r>
            <a:r>
              <a:rPr lang="en-US" sz="1200" kern="1200" dirty="0" smtClean="0">
                <a:solidFill>
                  <a:schemeClr val="tx1"/>
                </a:solidFill>
                <a:effectLst/>
                <a:latin typeface="+mn-lt"/>
                <a:ea typeface="+mn-ea"/>
                <a:cs typeface="+mn-cs"/>
              </a:rPr>
              <a:t>, customize the gradient stops as follows:</a:t>
            </a:r>
          </a:p>
          <a:p>
            <a:pPr marL="685800" lvl="1" indent="-228600">
              <a:buFont typeface="Arial" pitchFamily="34" charset="0"/>
              <a:buChar char="•"/>
            </a:pPr>
            <a:r>
              <a:rPr lang="en-US" sz="1200" kern="1200" dirty="0" smtClean="0">
                <a:solidFill>
                  <a:schemeClr val="tx1"/>
                </a:solidFill>
                <a:effectLst/>
                <a:latin typeface="+mn-lt"/>
                <a:ea typeface="+mn-ea"/>
                <a:cs typeface="+mn-cs"/>
              </a:rPr>
              <a:t>Select the first stop in the slider, and then do the following: </a:t>
            </a:r>
          </a:p>
          <a:p>
            <a:pPr marL="1143000" lvl="2" indent="-228600">
              <a:buFont typeface="Arial" pitchFamily="34" charset="0"/>
              <a:buChar char="•"/>
            </a:pPr>
            <a:r>
              <a:rPr lang="en-US" sz="1200" kern="1200" dirty="0" smtClean="0">
                <a:solidFill>
                  <a:schemeClr val="tx1"/>
                </a:solidFill>
                <a:effectLst/>
                <a:latin typeface="+mn-lt"/>
                <a:ea typeface="+mn-ea"/>
                <a:cs typeface="+mn-cs"/>
              </a:rPr>
              <a:t>In the </a:t>
            </a:r>
            <a:r>
              <a:rPr lang="en-US" sz="1200" b="1" kern="1200" dirty="0" smtClean="0">
                <a:solidFill>
                  <a:schemeClr val="tx1"/>
                </a:solidFill>
                <a:effectLst/>
                <a:latin typeface="+mn-lt"/>
                <a:ea typeface="+mn-ea"/>
                <a:cs typeface="+mn-cs"/>
              </a:rPr>
              <a:t>Position </a:t>
            </a:r>
            <a:r>
              <a:rPr lang="en-US" sz="1200" kern="1200" dirty="0" smtClean="0">
                <a:solidFill>
                  <a:schemeClr val="tx1"/>
                </a:solidFill>
                <a:effectLst/>
                <a:latin typeface="+mn-lt"/>
                <a:ea typeface="+mn-ea"/>
                <a:cs typeface="+mn-cs"/>
              </a:rPr>
              <a:t>box, enter </a:t>
            </a:r>
            <a:r>
              <a:rPr lang="en-US" sz="1200" b="1" kern="1200" dirty="0" smtClean="0">
                <a:solidFill>
                  <a:schemeClr val="tx1"/>
                </a:solidFill>
                <a:effectLst/>
                <a:latin typeface="+mn-lt"/>
                <a:ea typeface="+mn-ea"/>
                <a:cs typeface="+mn-cs"/>
              </a:rPr>
              <a:t>0%</a:t>
            </a:r>
            <a:r>
              <a:rPr lang="en-US" sz="1200" kern="1200" dirty="0" smtClean="0">
                <a:solidFill>
                  <a:schemeClr val="tx1"/>
                </a:solidFill>
                <a:effectLst/>
                <a:latin typeface="+mn-lt"/>
                <a:ea typeface="+mn-ea"/>
                <a:cs typeface="+mn-cs"/>
              </a:rPr>
              <a:t>.</a:t>
            </a:r>
          </a:p>
          <a:p>
            <a:pPr marL="1143000" lvl="2" indent="-228600">
              <a:buFont typeface="Arial" pitchFamily="34" charset="0"/>
              <a:buChar char="•"/>
            </a:pPr>
            <a:r>
              <a:rPr lang="en-US" sz="1200" kern="1200" dirty="0" smtClean="0">
                <a:solidFill>
                  <a:schemeClr val="tx1"/>
                </a:solidFill>
                <a:effectLst/>
                <a:latin typeface="+mn-lt"/>
                <a:ea typeface="+mn-ea"/>
                <a:cs typeface="+mn-cs"/>
              </a:rPr>
              <a:t>Click the button next to </a:t>
            </a:r>
            <a:r>
              <a:rPr lang="en-US" sz="1200" b="1" kern="1200" dirty="0" smtClean="0">
                <a:solidFill>
                  <a:schemeClr val="tx1"/>
                </a:solidFill>
                <a:effectLst/>
                <a:latin typeface="+mn-lt"/>
                <a:ea typeface="+mn-ea"/>
                <a:cs typeface="+mn-cs"/>
              </a:rPr>
              <a:t>Color</a:t>
            </a:r>
            <a:r>
              <a:rPr lang="en-US" sz="1200" kern="1200" dirty="0" smtClean="0">
                <a:solidFill>
                  <a:schemeClr val="tx1"/>
                </a:solidFill>
                <a:effectLst/>
                <a:latin typeface="+mn-lt"/>
                <a:ea typeface="+mn-ea"/>
                <a:cs typeface="+mn-cs"/>
              </a:rPr>
              <a:t>, and then under </a:t>
            </a:r>
            <a:r>
              <a:rPr lang="en-US" sz="1200" b="1" kern="1200" dirty="0" smtClean="0">
                <a:solidFill>
                  <a:schemeClr val="tx1"/>
                </a:solidFill>
                <a:effectLst/>
                <a:latin typeface="+mn-lt"/>
                <a:ea typeface="+mn-ea"/>
                <a:cs typeface="+mn-cs"/>
              </a:rPr>
              <a:t>Theme Colors</a:t>
            </a:r>
            <a:r>
              <a:rPr lang="en-US" sz="1200" kern="1200" dirty="0" smtClean="0">
                <a:solidFill>
                  <a:schemeClr val="tx1"/>
                </a:solidFill>
                <a:effectLst/>
                <a:latin typeface="+mn-lt"/>
                <a:ea typeface="+mn-ea"/>
                <a:cs typeface="+mn-cs"/>
              </a:rPr>
              <a:t> click </a:t>
            </a:r>
            <a:r>
              <a:rPr lang="en-US" sz="1200" b="1" kern="1200" dirty="0" smtClean="0">
                <a:solidFill>
                  <a:schemeClr val="tx1"/>
                </a:solidFill>
                <a:effectLst/>
                <a:latin typeface="+mn-lt"/>
                <a:ea typeface="+mn-ea"/>
                <a:cs typeface="+mn-cs"/>
              </a:rPr>
              <a:t>White, Background 1 </a:t>
            </a:r>
            <a:r>
              <a:rPr lang="en-US" sz="1200" kern="1200" dirty="0" smtClean="0">
                <a:solidFill>
                  <a:schemeClr val="tx1"/>
                </a:solidFill>
                <a:effectLst/>
                <a:latin typeface="+mn-lt"/>
                <a:ea typeface="+mn-ea"/>
                <a:cs typeface="+mn-cs"/>
              </a:rPr>
              <a:t>(first row, first option from the left).</a:t>
            </a:r>
          </a:p>
          <a:p>
            <a:pPr marL="1143000" lvl="2" indent="-228600">
              <a:buFont typeface="Arial" pitchFamily="34" charset="0"/>
              <a:buChar char="•"/>
            </a:pPr>
            <a:r>
              <a:rPr lang="en-US" sz="1200" kern="1200" dirty="0" smtClean="0">
                <a:solidFill>
                  <a:schemeClr val="tx1"/>
                </a:solidFill>
                <a:effectLst/>
                <a:latin typeface="+mn-lt"/>
                <a:ea typeface="+mn-ea"/>
                <a:cs typeface="+mn-cs"/>
              </a:rPr>
              <a:t>In the </a:t>
            </a:r>
            <a:r>
              <a:rPr lang="en-US" sz="1200" b="1" kern="1200" dirty="0" smtClean="0">
                <a:solidFill>
                  <a:schemeClr val="tx1"/>
                </a:solidFill>
                <a:effectLst/>
                <a:latin typeface="+mn-lt"/>
                <a:ea typeface="+mn-ea"/>
                <a:cs typeface="+mn-cs"/>
              </a:rPr>
              <a:t>Transparency</a:t>
            </a:r>
            <a:r>
              <a:rPr lang="en-US" sz="1200" kern="1200" dirty="0" smtClean="0">
                <a:solidFill>
                  <a:schemeClr val="tx1"/>
                </a:solidFill>
                <a:effectLst/>
                <a:latin typeface="+mn-lt"/>
                <a:ea typeface="+mn-ea"/>
                <a:cs typeface="+mn-cs"/>
              </a:rPr>
              <a:t> box, enter </a:t>
            </a:r>
            <a:r>
              <a:rPr lang="en-US" sz="1200" b="1" kern="1200" dirty="0" smtClean="0">
                <a:solidFill>
                  <a:schemeClr val="tx1"/>
                </a:solidFill>
                <a:effectLst/>
                <a:latin typeface="+mn-lt"/>
                <a:ea typeface="+mn-ea"/>
                <a:cs typeface="+mn-cs"/>
              </a:rPr>
              <a:t>0%</a:t>
            </a:r>
            <a:r>
              <a:rPr lang="en-US" sz="1200" kern="1200" dirty="0" smtClean="0">
                <a:solidFill>
                  <a:schemeClr val="tx1"/>
                </a:solidFill>
                <a:effectLst/>
                <a:latin typeface="+mn-lt"/>
                <a:ea typeface="+mn-ea"/>
                <a:cs typeface="+mn-cs"/>
              </a:rPr>
              <a:t>. </a:t>
            </a:r>
          </a:p>
          <a:p>
            <a:pPr marL="685800" lvl="1" indent="-228600">
              <a:buFont typeface="Arial" pitchFamily="34" charset="0"/>
              <a:buChar char="•"/>
            </a:pPr>
            <a:r>
              <a:rPr lang="en-US" sz="1200" kern="1200" dirty="0" smtClean="0">
                <a:solidFill>
                  <a:schemeClr val="tx1"/>
                </a:solidFill>
                <a:effectLst/>
                <a:latin typeface="+mn-lt"/>
                <a:ea typeface="+mn-ea"/>
                <a:cs typeface="+mn-cs"/>
              </a:rPr>
              <a:t>Select the next stop in the slider, and then do the following: </a:t>
            </a:r>
          </a:p>
          <a:p>
            <a:pPr marL="1143000" lvl="2" indent="-228600">
              <a:buFont typeface="Arial" pitchFamily="34" charset="0"/>
              <a:buChar char="•"/>
            </a:pPr>
            <a:r>
              <a:rPr lang="en-US" sz="1200" kern="1200" dirty="0" smtClean="0">
                <a:solidFill>
                  <a:schemeClr val="tx1"/>
                </a:solidFill>
                <a:effectLst/>
                <a:latin typeface="+mn-lt"/>
                <a:ea typeface="+mn-ea"/>
                <a:cs typeface="+mn-cs"/>
              </a:rPr>
              <a:t>In the </a:t>
            </a:r>
            <a:r>
              <a:rPr lang="en-US" sz="1200" b="1" kern="1200" dirty="0" smtClean="0">
                <a:solidFill>
                  <a:schemeClr val="tx1"/>
                </a:solidFill>
                <a:effectLst/>
                <a:latin typeface="+mn-lt"/>
                <a:ea typeface="+mn-ea"/>
                <a:cs typeface="+mn-cs"/>
              </a:rPr>
              <a:t>Position </a:t>
            </a:r>
            <a:r>
              <a:rPr lang="en-US" sz="1200" kern="1200" dirty="0" smtClean="0">
                <a:solidFill>
                  <a:schemeClr val="tx1"/>
                </a:solidFill>
                <a:effectLst/>
                <a:latin typeface="+mn-lt"/>
                <a:ea typeface="+mn-ea"/>
                <a:cs typeface="+mn-cs"/>
              </a:rPr>
              <a:t>box, enter </a:t>
            </a:r>
            <a:r>
              <a:rPr lang="en-US" sz="1200" b="1" kern="1200" dirty="0" smtClean="0">
                <a:solidFill>
                  <a:schemeClr val="tx1"/>
                </a:solidFill>
                <a:effectLst/>
                <a:latin typeface="+mn-lt"/>
                <a:ea typeface="+mn-ea"/>
                <a:cs typeface="+mn-cs"/>
              </a:rPr>
              <a:t>100%</a:t>
            </a:r>
            <a:r>
              <a:rPr lang="en-US" sz="1200" kern="1200" dirty="0" smtClean="0">
                <a:solidFill>
                  <a:schemeClr val="tx1"/>
                </a:solidFill>
                <a:effectLst/>
                <a:latin typeface="+mn-lt"/>
                <a:ea typeface="+mn-ea"/>
                <a:cs typeface="+mn-cs"/>
              </a:rPr>
              <a:t>.</a:t>
            </a:r>
          </a:p>
          <a:p>
            <a:pPr marL="1143000" marR="0" lvl="2"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dirty="0" smtClean="0">
                <a:solidFill>
                  <a:schemeClr val="tx1"/>
                </a:solidFill>
                <a:effectLst/>
                <a:latin typeface="+mn-lt"/>
                <a:ea typeface="+mn-ea"/>
                <a:cs typeface="+mn-cs"/>
              </a:rPr>
              <a:t>Click the button next to </a:t>
            </a:r>
            <a:r>
              <a:rPr lang="en-US" sz="1200" b="1" kern="1200" dirty="0" smtClean="0">
                <a:solidFill>
                  <a:schemeClr val="tx1"/>
                </a:solidFill>
                <a:effectLst/>
                <a:latin typeface="+mn-lt"/>
                <a:ea typeface="+mn-ea"/>
                <a:cs typeface="+mn-cs"/>
              </a:rPr>
              <a:t>Color</a:t>
            </a:r>
            <a:r>
              <a:rPr lang="en-US" sz="1200" kern="1200" dirty="0" smtClean="0">
                <a:solidFill>
                  <a:schemeClr val="tx1"/>
                </a:solidFill>
                <a:effectLst/>
                <a:latin typeface="+mn-lt"/>
                <a:ea typeface="+mn-ea"/>
                <a:cs typeface="+mn-cs"/>
              </a:rPr>
              <a:t>, and then under </a:t>
            </a:r>
            <a:r>
              <a:rPr lang="en-US" sz="1200" b="1" kern="1200" dirty="0" smtClean="0">
                <a:solidFill>
                  <a:schemeClr val="tx1"/>
                </a:solidFill>
                <a:effectLst/>
                <a:latin typeface="+mn-lt"/>
                <a:ea typeface="+mn-ea"/>
                <a:cs typeface="+mn-cs"/>
              </a:rPr>
              <a:t>Theme Colors</a:t>
            </a:r>
            <a:r>
              <a:rPr lang="en-US" sz="1200" kern="1200" dirty="0" smtClean="0">
                <a:solidFill>
                  <a:schemeClr val="tx1"/>
                </a:solidFill>
                <a:effectLst/>
                <a:latin typeface="+mn-lt"/>
                <a:ea typeface="+mn-ea"/>
                <a:cs typeface="+mn-cs"/>
              </a:rPr>
              <a:t> click </a:t>
            </a:r>
            <a:r>
              <a:rPr lang="en-US" sz="1200" b="1" dirty="0" smtClean="0">
                <a:solidFill>
                  <a:schemeClr val="accent6"/>
                </a:solidFill>
              </a:rPr>
              <a:t>White, Background 1, Darker 35% </a:t>
            </a:r>
            <a:r>
              <a:rPr lang="en-US" sz="1200" b="0" dirty="0" smtClean="0">
                <a:solidFill>
                  <a:schemeClr val="accent6"/>
                </a:solidFill>
              </a:rPr>
              <a:t>(fifth row, first option from the left)</a:t>
            </a:r>
            <a:r>
              <a:rPr lang="en-US" sz="1200" b="0" baseline="0" dirty="0" smtClean="0">
                <a:solidFill>
                  <a:schemeClr val="accent6"/>
                </a:solidFill>
              </a:rPr>
              <a:t>.</a:t>
            </a:r>
            <a:endParaRPr lang="en-US" sz="1200" kern="1200" dirty="0" smtClean="0">
              <a:solidFill>
                <a:schemeClr val="tx1"/>
              </a:solidFill>
              <a:effectLst/>
              <a:latin typeface="+mn-lt"/>
              <a:ea typeface="+mn-ea"/>
              <a:cs typeface="+mn-cs"/>
            </a:endParaRPr>
          </a:p>
          <a:p>
            <a:pPr marL="1143000" lvl="2" indent="-228600">
              <a:buFont typeface="Arial" pitchFamily="34" charset="0"/>
              <a:buChar char="•"/>
            </a:pPr>
            <a:r>
              <a:rPr lang="en-US" sz="1200" kern="1200" dirty="0" smtClean="0">
                <a:solidFill>
                  <a:schemeClr val="tx1"/>
                </a:solidFill>
                <a:effectLst/>
                <a:latin typeface="+mn-lt"/>
                <a:ea typeface="+mn-ea"/>
                <a:cs typeface="+mn-cs"/>
              </a:rPr>
              <a:t>In the </a:t>
            </a:r>
            <a:r>
              <a:rPr lang="en-US" sz="1200" b="1" kern="1200" dirty="0" smtClean="0">
                <a:solidFill>
                  <a:schemeClr val="tx1"/>
                </a:solidFill>
                <a:effectLst/>
                <a:latin typeface="+mn-lt"/>
                <a:ea typeface="+mn-ea"/>
                <a:cs typeface="+mn-cs"/>
              </a:rPr>
              <a:t>Transparency</a:t>
            </a:r>
            <a:r>
              <a:rPr lang="en-US" sz="1200" kern="1200" dirty="0" smtClean="0">
                <a:solidFill>
                  <a:schemeClr val="tx1"/>
                </a:solidFill>
                <a:effectLst/>
                <a:latin typeface="+mn-lt"/>
                <a:ea typeface="+mn-ea"/>
                <a:cs typeface="+mn-cs"/>
              </a:rPr>
              <a:t> box, enter </a:t>
            </a:r>
            <a:r>
              <a:rPr lang="en-US" sz="1200" b="1" kern="1200" dirty="0" smtClean="0">
                <a:solidFill>
                  <a:schemeClr val="tx1"/>
                </a:solidFill>
                <a:effectLst/>
                <a:latin typeface="+mn-lt"/>
                <a:ea typeface="+mn-ea"/>
                <a:cs typeface="+mn-cs"/>
              </a:rPr>
              <a:t>0%</a:t>
            </a:r>
            <a:r>
              <a:rPr lang="en-US" sz="1200" kern="1200" dirty="0" smtClean="0">
                <a:solidFill>
                  <a:schemeClr val="tx1"/>
                </a:solidFill>
                <a:effectLst/>
                <a:latin typeface="+mn-lt"/>
                <a:ea typeface="+mn-ea"/>
                <a:cs typeface="+mn-cs"/>
              </a:rPr>
              <a:t>. </a:t>
            </a:r>
            <a:endParaRPr lang="en-US" sz="1200" kern="1200" dirty="0">
              <a:solidFill>
                <a:schemeClr val="tx1"/>
              </a:solidFill>
              <a:latin typeface="+mn-lt"/>
              <a:ea typeface="+mn-ea"/>
              <a:cs typeface="+mn-cs"/>
            </a:endParaRPr>
          </a:p>
        </p:txBody>
      </p:sp>
      <p:sp>
        <p:nvSpPr>
          <p:cNvPr id="6" name="Slide Image Placeholder 5"/>
          <p:cNvSpPr>
            <a:spLocks noGrp="1" noRot="1" noChangeAspect="1"/>
          </p:cNvSpPr>
          <p:nvPr>
            <p:ph type="sldImg"/>
          </p:nvPr>
        </p:nvSpPr>
        <p:spPr/>
      </p:sp>
    </p:spTree>
    <p:extLst>
      <p:ext uri="{BB962C8B-B14F-4D97-AF65-F5344CB8AC3E}">
        <p14:creationId xmlns:p14="http://schemas.microsoft.com/office/powerpoint/2010/main" val="11742606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smtClean="0"/>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smtClean="0"/>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12/13/2017</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12/13/2017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12/13/2017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12/13/2017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smtClean="0"/>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12/13/2017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12/13/2017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smtClean="0"/>
              <a:t>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smtClean="0"/>
              <a:t>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12/13/2017</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12/13/2017</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12/13/2017</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smtClean="0"/>
              <a:t>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12/13/2017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smtClean="0"/>
              <a:t>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smtClean="0"/>
              <a:t>Click icon to add picture</a:t>
            </a:r>
            <a:endParaRPr/>
          </a:p>
        </p:txBody>
      </p:sp>
      <p:sp>
        <p:nvSpPr>
          <p:cNvPr id="5" name="Date Placeholder 4"/>
          <p:cNvSpPr>
            <a:spLocks noGrp="1"/>
          </p:cNvSpPr>
          <p:nvPr>
            <p:ph type="dt" sz="half" idx="10"/>
          </p:nvPr>
        </p:nvSpPr>
        <p:spPr/>
        <p:txBody>
          <a:bodyPr/>
          <a:lstStyle/>
          <a:p>
            <a:fld id="{F0DFD029-FB74-4578-B929-F66AA97659CA}" type="datetimeFigureOut">
              <a:rPr lang="en-US"/>
              <a:t>12/13/2017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12/13/2017</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https://www.youtube.com/watch?v=ThrrYKPmIQ4"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5273992" y="2930136"/>
            <a:ext cx="1600200" cy="1600200"/>
          </a:xfrm>
          <a:prstGeom prst="rect">
            <a:avLst/>
          </a:prstGeom>
          <a:solidFill>
            <a:srgbClr val="F79A5B"/>
          </a:solidFill>
          <a:ln>
            <a:noFill/>
          </a:ln>
          <a:effectLst>
            <a:outerShdw blurRad="355600" dist="254000" dir="11400000" sx="110000" sy="110000" algn="tr" rotWithShape="0">
              <a:prstClr val="black">
                <a:alpha val="30000"/>
              </a:prstClr>
            </a:outerShdw>
          </a:effectLst>
          <a:scene3d>
            <a:camera prst="isometricTopUp"/>
            <a:lightRig rig="threePt" dir="t"/>
          </a:scene3d>
          <a:sp3d extrusionH="1651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5" name="Rectangle 4"/>
          <p:cNvSpPr/>
          <p:nvPr/>
        </p:nvSpPr>
        <p:spPr>
          <a:xfrm>
            <a:off x="4151310" y="914400"/>
            <a:ext cx="1600200" cy="1600200"/>
          </a:xfrm>
          <a:prstGeom prst="rect">
            <a:avLst/>
          </a:prstGeom>
          <a:solidFill>
            <a:srgbClr val="5DC7D9"/>
          </a:solidFill>
          <a:ln>
            <a:noFill/>
          </a:ln>
          <a:effectLst/>
          <a:scene3d>
            <a:camera prst="isometricTopUp"/>
            <a:lightRig rig="threePt" dir="t"/>
          </a:scene3d>
          <a:sp3d extrusionH="1651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6" name="Rectangle 5"/>
          <p:cNvSpPr/>
          <p:nvPr/>
        </p:nvSpPr>
        <p:spPr>
          <a:xfrm>
            <a:off x="3017202" y="2927523"/>
            <a:ext cx="1600200" cy="1600200"/>
          </a:xfrm>
          <a:prstGeom prst="rect">
            <a:avLst/>
          </a:prstGeom>
          <a:solidFill>
            <a:srgbClr val="E9605D"/>
          </a:solidFill>
          <a:ln>
            <a:noFill/>
          </a:ln>
          <a:effectLst>
            <a:outerShdw blurRad="355600" dist="254000" dir="11400000" sx="110000" sy="110000" algn="tr" rotWithShape="0">
              <a:prstClr val="black">
                <a:alpha val="30000"/>
              </a:prstClr>
            </a:outerShdw>
          </a:effectLst>
          <a:scene3d>
            <a:camera prst="isometricTopUp"/>
            <a:lightRig rig="threePt" dir="t"/>
          </a:scene3d>
          <a:sp3d extrusionH="1651000"/>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4000" dirty="0">
              <a:solidFill>
                <a:prstClr val="black"/>
              </a:solidFill>
              <a:latin typeface="Franklin Gothic Medium Cond" pitchFamily="34" charset="0"/>
            </a:endParaRPr>
          </a:p>
        </p:txBody>
      </p:sp>
      <p:sp>
        <p:nvSpPr>
          <p:cNvPr id="9" name="TextBox 8"/>
          <p:cNvSpPr txBox="1"/>
          <p:nvPr/>
        </p:nvSpPr>
        <p:spPr>
          <a:xfrm>
            <a:off x="4773891" y="2362200"/>
            <a:ext cx="1191353" cy="830997"/>
          </a:xfrm>
          <a:prstGeom prst="rect">
            <a:avLst/>
          </a:prstGeom>
          <a:noFill/>
        </p:spPr>
        <p:txBody>
          <a:bodyPr wrap="none" rtlCol="0">
            <a:spAutoFit/>
            <a:scene3d>
              <a:camera prst="isometricRightUp"/>
              <a:lightRig rig="threePt" dir="t"/>
            </a:scene3d>
          </a:bodyPr>
          <a:lstStyle/>
          <a:p>
            <a:pPr algn="ctr"/>
            <a:r>
              <a:rPr lang="en-US" dirty="0">
                <a:solidFill>
                  <a:prstClr val="black"/>
                </a:solidFill>
                <a:latin typeface="Franklin Gothic Medium Cond" pitchFamily="34" charset="0"/>
              </a:rPr>
              <a:t>a</a:t>
            </a:r>
            <a:r>
              <a:rPr lang="en-US" dirty="0" smtClean="0">
                <a:solidFill>
                  <a:prstClr val="black"/>
                </a:solidFill>
                <a:latin typeface="Franklin Gothic Medium Cond" pitchFamily="34" charset="0"/>
              </a:rPr>
              <a:t>nd DFS </a:t>
            </a:r>
          </a:p>
          <a:p>
            <a:pPr algn="ctr"/>
            <a:r>
              <a:rPr lang="en-US" dirty="0" smtClean="0">
                <a:solidFill>
                  <a:prstClr val="black"/>
                </a:solidFill>
                <a:latin typeface="Franklin Gothic Medium Cond" pitchFamily="34" charset="0"/>
              </a:rPr>
              <a:t>Problem</a:t>
            </a:r>
            <a:endParaRPr lang="en-US" dirty="0">
              <a:solidFill>
                <a:prstClr val="black"/>
              </a:solidFill>
              <a:latin typeface="Franklin Gothic Medium Cond" pitchFamily="34" charset="0"/>
            </a:endParaRPr>
          </a:p>
        </p:txBody>
      </p:sp>
      <p:sp>
        <p:nvSpPr>
          <p:cNvPr id="10" name="TextBox 9"/>
          <p:cNvSpPr txBox="1"/>
          <p:nvPr/>
        </p:nvSpPr>
        <p:spPr>
          <a:xfrm>
            <a:off x="4659629" y="3886200"/>
            <a:ext cx="1529008" cy="1569660"/>
          </a:xfrm>
          <a:prstGeom prst="rect">
            <a:avLst/>
          </a:prstGeom>
          <a:noFill/>
        </p:spPr>
        <p:txBody>
          <a:bodyPr wrap="none" rtlCol="0">
            <a:spAutoFit/>
            <a:scene3d>
              <a:camera prst="isometricLeftDown"/>
              <a:lightRig rig="threePt" dir="t"/>
            </a:scene3d>
          </a:bodyPr>
          <a:lstStyle/>
          <a:p>
            <a:pPr algn="ctr"/>
            <a:r>
              <a:rPr lang="en-US" sz="3200" dirty="0" smtClean="0">
                <a:solidFill>
                  <a:prstClr val="black"/>
                </a:solidFill>
                <a:latin typeface="Franklin Gothic Medium Cond" pitchFamily="34" charset="0"/>
              </a:rPr>
              <a:t>Samuel</a:t>
            </a:r>
          </a:p>
          <a:p>
            <a:pPr algn="ctr"/>
            <a:r>
              <a:rPr lang="en-US" sz="3200" dirty="0" smtClean="0">
                <a:solidFill>
                  <a:prstClr val="black"/>
                </a:solidFill>
                <a:latin typeface="Franklin Gothic Medium Cond" pitchFamily="34" charset="0"/>
              </a:rPr>
              <a:t> </a:t>
            </a:r>
            <a:r>
              <a:rPr lang="en-US" sz="3200" dirty="0" err="1" smtClean="0">
                <a:solidFill>
                  <a:prstClr val="black"/>
                </a:solidFill>
                <a:latin typeface="Franklin Gothic Medium Cond" pitchFamily="34" charset="0"/>
              </a:rPr>
              <a:t>Wynsma</a:t>
            </a:r>
            <a:r>
              <a:rPr lang="en-US" sz="3200" dirty="0" smtClean="0">
                <a:solidFill>
                  <a:prstClr val="black"/>
                </a:solidFill>
                <a:latin typeface="Franklin Gothic Medium Cond" pitchFamily="34" charset="0"/>
              </a:rPr>
              <a:t/>
            </a:r>
            <a:br>
              <a:rPr lang="en-US" sz="3200" dirty="0" smtClean="0">
                <a:solidFill>
                  <a:prstClr val="black"/>
                </a:solidFill>
                <a:latin typeface="Franklin Gothic Medium Cond" pitchFamily="34" charset="0"/>
              </a:rPr>
            </a:br>
            <a:endParaRPr lang="en-US" sz="3200" dirty="0">
              <a:solidFill>
                <a:prstClr val="black"/>
              </a:solidFill>
              <a:latin typeface="Franklin Gothic Medium Cond" pitchFamily="34" charset="0"/>
            </a:endParaRPr>
          </a:p>
        </p:txBody>
      </p:sp>
      <p:sp>
        <p:nvSpPr>
          <p:cNvPr id="8" name="TextBox 7"/>
          <p:cNvSpPr txBox="1"/>
          <p:nvPr/>
        </p:nvSpPr>
        <p:spPr>
          <a:xfrm rot="20160652">
            <a:off x="5257358" y="2805335"/>
            <a:ext cx="1415772" cy="1991186"/>
          </a:xfrm>
          <a:prstGeom prst="rect">
            <a:avLst/>
          </a:prstGeom>
          <a:noFill/>
        </p:spPr>
        <p:txBody>
          <a:bodyPr vert="vert" wrap="none" rtlCol="0">
            <a:spAutoFit/>
            <a:scene3d>
              <a:camera prst="isometricTopUp"/>
              <a:lightRig rig="threePt" dir="t"/>
            </a:scene3d>
          </a:bodyPr>
          <a:lstStyle/>
          <a:p>
            <a:pPr algn="ctr"/>
            <a:r>
              <a:rPr lang="en-US" sz="4000" dirty="0" smtClean="0">
                <a:solidFill>
                  <a:prstClr val="black"/>
                </a:solidFill>
                <a:latin typeface="Franklin Gothic Medium Cond" pitchFamily="34" charset="0"/>
              </a:rPr>
              <a:t>Presented</a:t>
            </a:r>
            <a:br>
              <a:rPr lang="en-US" sz="4000" dirty="0" smtClean="0">
                <a:solidFill>
                  <a:prstClr val="black"/>
                </a:solidFill>
                <a:latin typeface="Franklin Gothic Medium Cond" pitchFamily="34" charset="0"/>
              </a:rPr>
            </a:br>
            <a:r>
              <a:rPr lang="en-US" sz="4000" dirty="0" smtClean="0">
                <a:solidFill>
                  <a:prstClr val="black"/>
                </a:solidFill>
                <a:latin typeface="Franklin Gothic Medium Cond" pitchFamily="34" charset="0"/>
              </a:rPr>
              <a:t>By</a:t>
            </a:r>
            <a:endParaRPr lang="en-US" sz="4000" dirty="0" smtClean="0">
              <a:solidFill>
                <a:prstClr val="black"/>
              </a:solidFill>
              <a:latin typeface="Franklin Gothic Medium Cond" pitchFamily="34" charset="0"/>
            </a:endParaRPr>
          </a:p>
        </p:txBody>
      </p:sp>
      <p:sp>
        <p:nvSpPr>
          <p:cNvPr id="11" name="TextBox 10"/>
          <p:cNvSpPr txBox="1"/>
          <p:nvPr/>
        </p:nvSpPr>
        <p:spPr>
          <a:xfrm>
            <a:off x="2360612" y="3893403"/>
            <a:ext cx="1690271" cy="830997"/>
          </a:xfrm>
          <a:prstGeom prst="rect">
            <a:avLst/>
          </a:prstGeom>
          <a:noFill/>
        </p:spPr>
        <p:txBody>
          <a:bodyPr wrap="none" rtlCol="0">
            <a:spAutoFit/>
            <a:scene3d>
              <a:camera prst="isometricLeftDown"/>
              <a:lightRig rig="threePt" dir="t"/>
            </a:scene3d>
          </a:bodyPr>
          <a:lstStyle/>
          <a:p>
            <a:pPr algn="ctr"/>
            <a:r>
              <a:rPr lang="en-US" sz="4800" dirty="0" smtClean="0">
                <a:solidFill>
                  <a:prstClr val="black"/>
                </a:solidFill>
                <a:latin typeface="Franklin Gothic Medium Cond" pitchFamily="34" charset="0"/>
              </a:rPr>
              <a:t>Falling</a:t>
            </a:r>
            <a:endParaRPr lang="en-US" sz="4800" dirty="0">
              <a:solidFill>
                <a:prstClr val="black"/>
              </a:solidFill>
              <a:latin typeface="Franklin Gothic Medium Cond" pitchFamily="34" charset="0"/>
            </a:endParaRPr>
          </a:p>
        </p:txBody>
      </p:sp>
      <p:sp>
        <p:nvSpPr>
          <p:cNvPr id="12" name="TextBox 11"/>
          <p:cNvSpPr txBox="1"/>
          <p:nvPr/>
        </p:nvSpPr>
        <p:spPr>
          <a:xfrm>
            <a:off x="3530364" y="4292167"/>
            <a:ext cx="1701684" cy="830997"/>
          </a:xfrm>
          <a:prstGeom prst="rect">
            <a:avLst/>
          </a:prstGeom>
          <a:noFill/>
        </p:spPr>
        <p:txBody>
          <a:bodyPr wrap="none" rtlCol="0">
            <a:spAutoFit/>
            <a:scene3d>
              <a:camera prst="isometricRightUp"/>
              <a:lightRig rig="threePt" dir="t"/>
            </a:scene3d>
          </a:bodyPr>
          <a:lstStyle/>
          <a:p>
            <a:pPr algn="ctr"/>
            <a:r>
              <a:rPr lang="en-US" sz="4800" dirty="0" smtClean="0">
                <a:solidFill>
                  <a:prstClr val="black"/>
                </a:solidFill>
                <a:latin typeface="Franklin Gothic Medium Cond" pitchFamily="34" charset="0"/>
              </a:rPr>
              <a:t>Blocks</a:t>
            </a:r>
            <a:endParaRPr lang="en-US" sz="4800" dirty="0">
              <a:solidFill>
                <a:prstClr val="black"/>
              </a:solidFill>
              <a:latin typeface="Franklin Gothic Medium Cond" pitchFamily="34" charset="0"/>
            </a:endParaRPr>
          </a:p>
        </p:txBody>
      </p:sp>
      <p:sp>
        <p:nvSpPr>
          <p:cNvPr id="13" name="TextBox 12"/>
          <p:cNvSpPr txBox="1"/>
          <p:nvPr/>
        </p:nvSpPr>
        <p:spPr>
          <a:xfrm>
            <a:off x="5869743" y="4419600"/>
            <a:ext cx="1410130" cy="1077218"/>
          </a:xfrm>
          <a:prstGeom prst="rect">
            <a:avLst/>
          </a:prstGeom>
          <a:noFill/>
        </p:spPr>
        <p:txBody>
          <a:bodyPr wrap="none" rtlCol="0">
            <a:spAutoFit/>
            <a:scene3d>
              <a:camera prst="isometricRightUp"/>
              <a:lightRig rig="threePt" dir="t"/>
            </a:scene3d>
          </a:bodyPr>
          <a:lstStyle/>
          <a:p>
            <a:pPr algn="ctr"/>
            <a:r>
              <a:rPr lang="en-US" sz="3200" dirty="0">
                <a:solidFill>
                  <a:prstClr val="black"/>
                </a:solidFill>
                <a:latin typeface="Franklin Gothic Medium Cond" pitchFamily="34" charset="0"/>
              </a:rPr>
              <a:t>William</a:t>
            </a:r>
          </a:p>
          <a:p>
            <a:pPr algn="ctr"/>
            <a:r>
              <a:rPr lang="en-US" sz="3200" dirty="0">
                <a:solidFill>
                  <a:prstClr val="black"/>
                </a:solidFill>
                <a:latin typeface="Franklin Gothic Medium Cond" pitchFamily="34" charset="0"/>
              </a:rPr>
              <a:t> </a:t>
            </a:r>
            <a:r>
              <a:rPr lang="en-US" sz="3200" dirty="0" err="1">
                <a:solidFill>
                  <a:prstClr val="black"/>
                </a:solidFill>
                <a:latin typeface="Franklin Gothic Medium Cond" pitchFamily="34" charset="0"/>
              </a:rPr>
              <a:t>Tadlock</a:t>
            </a:r>
            <a:endParaRPr lang="en-US" sz="3200" dirty="0">
              <a:solidFill>
                <a:prstClr val="black"/>
              </a:solidFill>
              <a:latin typeface="Franklin Gothic Medium Cond" pitchFamily="34" charset="0"/>
            </a:endParaRPr>
          </a:p>
        </p:txBody>
      </p:sp>
      <p:sp>
        <p:nvSpPr>
          <p:cNvPr id="15" name="TextBox 14"/>
          <p:cNvSpPr txBox="1"/>
          <p:nvPr/>
        </p:nvSpPr>
        <p:spPr>
          <a:xfrm>
            <a:off x="3530034" y="1905000"/>
            <a:ext cx="1670650" cy="830997"/>
          </a:xfrm>
          <a:prstGeom prst="rect">
            <a:avLst/>
          </a:prstGeom>
          <a:noFill/>
        </p:spPr>
        <p:txBody>
          <a:bodyPr wrap="none" rtlCol="0">
            <a:spAutoFit/>
            <a:scene3d>
              <a:camera prst="isometricLeftDown"/>
              <a:lightRig rig="threePt" dir="t"/>
            </a:scene3d>
          </a:bodyPr>
          <a:lstStyle/>
          <a:p>
            <a:pPr algn="ctr"/>
            <a:r>
              <a:rPr lang="en-US" dirty="0">
                <a:solidFill>
                  <a:prstClr val="black"/>
                </a:solidFill>
                <a:latin typeface="Franklin Gothic Medium Cond" pitchFamily="34" charset="0"/>
              </a:rPr>
              <a:t>A connected</a:t>
            </a:r>
          </a:p>
          <a:p>
            <a:pPr algn="ctr"/>
            <a:r>
              <a:rPr lang="en-US" dirty="0">
                <a:solidFill>
                  <a:prstClr val="black"/>
                </a:solidFill>
                <a:latin typeface="Franklin Gothic Medium Cond" pitchFamily="34" charset="0"/>
              </a:rPr>
              <a:t> Components</a:t>
            </a:r>
          </a:p>
        </p:txBody>
      </p:sp>
    </p:spTree>
    <p:extLst>
      <p:ext uri="{BB962C8B-B14F-4D97-AF65-F5344CB8AC3E}">
        <p14:creationId xmlns:p14="http://schemas.microsoft.com/office/powerpoint/2010/main" val="667696956"/>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Falling Blocks Game?</a:t>
            </a:r>
            <a:endParaRPr lang="en-US" dirty="0"/>
          </a:p>
        </p:txBody>
      </p:sp>
      <p:sp>
        <p:nvSpPr>
          <p:cNvPr id="3" name="Content Placeholder 2"/>
          <p:cNvSpPr>
            <a:spLocks noGrp="1"/>
          </p:cNvSpPr>
          <p:nvPr>
            <p:ph idx="1"/>
          </p:nvPr>
        </p:nvSpPr>
        <p:spPr/>
        <p:txBody>
          <a:bodyPr>
            <a:normAutofit lnSpcReduction="10000"/>
          </a:bodyPr>
          <a:lstStyle/>
          <a:p>
            <a:r>
              <a:rPr lang="en-US" dirty="0"/>
              <a:t>Classic Example: </a:t>
            </a:r>
            <a:r>
              <a:rPr lang="en-US" dirty="0" smtClean="0">
                <a:hlinkClick r:id="rId2"/>
              </a:rPr>
              <a:t>TETRIS!!!!!!!</a:t>
            </a:r>
            <a:endParaRPr lang="en-US" dirty="0" smtClean="0"/>
          </a:p>
          <a:p>
            <a:r>
              <a:rPr lang="en-US" dirty="0" smtClean="0"/>
              <a:t>The game board is a set size</a:t>
            </a:r>
            <a:br>
              <a:rPr lang="en-US" dirty="0" smtClean="0"/>
            </a:br>
            <a:r>
              <a:rPr lang="en-US" dirty="0" smtClean="0"/>
              <a:t>(For Classic Tetris it is 24x10, our problem is 10x3)</a:t>
            </a:r>
          </a:p>
          <a:p>
            <a:r>
              <a:rPr lang="en-US" dirty="0" smtClean="0"/>
              <a:t>Set list of possible pieces to fall, each one having set number of blocks in a specific configuration</a:t>
            </a:r>
            <a:br>
              <a:rPr lang="en-US" dirty="0" smtClean="0"/>
            </a:br>
            <a:r>
              <a:rPr lang="en-US" dirty="0" smtClean="0"/>
              <a:t>(For Classic Tetris it is 7 pieces each made up of 4 blocks.              Our Problem is 8 pieces each  made up of 5 blocks)\</a:t>
            </a:r>
          </a:p>
          <a:p>
            <a:r>
              <a:rPr lang="en-US" dirty="0" smtClean="0"/>
              <a:t>The ability to rotate or shift the pieces as the blocks fall</a:t>
            </a:r>
            <a:br>
              <a:rPr lang="en-US" dirty="0" smtClean="0"/>
            </a:br>
            <a:r>
              <a:rPr lang="en-US" dirty="0" smtClean="0"/>
              <a:t>(Tetris allows both shifting and rotating, our problem only allows rotating)</a:t>
            </a:r>
            <a:endParaRPr lang="en-US" dirty="0"/>
          </a:p>
        </p:txBody>
      </p:sp>
    </p:spTree>
    <p:extLst>
      <p:ext uri="{BB962C8B-B14F-4D97-AF65-F5344CB8AC3E}">
        <p14:creationId xmlns:p14="http://schemas.microsoft.com/office/powerpoint/2010/main" val="1330934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smtClean="0"/>
              <a:t>The Problem</a:t>
            </a:r>
            <a:endParaRPr lang="en-US" dirty="0"/>
          </a:p>
        </p:txBody>
      </p:sp>
      <p:sp>
        <p:nvSpPr>
          <p:cNvPr id="14" name="Content Placeholder 13"/>
          <p:cNvSpPr>
            <a:spLocks noGrp="1"/>
          </p:cNvSpPr>
          <p:nvPr>
            <p:ph idx="1"/>
          </p:nvPr>
        </p:nvSpPr>
        <p:spPr/>
        <p:txBody>
          <a:bodyPr/>
          <a:lstStyle/>
          <a:p>
            <a:r>
              <a:rPr lang="en-US" dirty="0" smtClean="0"/>
              <a:t>The falling blocks </a:t>
            </a:r>
            <a:r>
              <a:rPr lang="en-US" dirty="0"/>
              <a:t>T</a:t>
            </a:r>
            <a:r>
              <a:rPr lang="en-US" dirty="0" smtClean="0"/>
              <a:t>etris problem.</a:t>
            </a:r>
          </a:p>
          <a:p>
            <a:r>
              <a:rPr lang="en-US" dirty="0" smtClean="0"/>
              <a:t>Goal: show the maximum number of blocks that can be placed before losing, or that the game can go on forever.</a:t>
            </a:r>
          </a:p>
          <a:p>
            <a:r>
              <a:rPr lang="en-US" dirty="0" smtClean="0"/>
              <a:t>Situation: 10*3 board of </a:t>
            </a:r>
            <a:r>
              <a:rPr lang="en-US" dirty="0"/>
              <a:t>T</a:t>
            </a:r>
            <a:r>
              <a:rPr lang="en-US" dirty="0" smtClean="0"/>
              <a:t>etris blocks</a:t>
            </a:r>
          </a:p>
          <a:p>
            <a:endParaRPr lang="en-US" dirty="0"/>
          </a:p>
        </p:txBody>
      </p:sp>
      <p:pic>
        <p:nvPicPr>
          <p:cNvPr id="7" name="Picture 6"/>
          <p:cNvPicPr>
            <a:picLocks noChangeAspect="1"/>
          </p:cNvPicPr>
          <p:nvPr/>
        </p:nvPicPr>
        <p:blipFill rotWithShape="1">
          <a:blip r:embed="rId2"/>
          <a:srcRect l="7038"/>
          <a:stretch/>
        </p:blipFill>
        <p:spPr>
          <a:xfrm>
            <a:off x="912812" y="3690937"/>
            <a:ext cx="6038850" cy="2647950"/>
          </a:xfrm>
          <a:prstGeom prst="rect">
            <a:avLst/>
          </a:prstGeom>
        </p:spPr>
      </p:pic>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Approach</a:t>
            </a:r>
            <a:endParaRPr lang="en-US" dirty="0"/>
          </a:p>
        </p:txBody>
      </p:sp>
      <p:sp>
        <p:nvSpPr>
          <p:cNvPr id="3" name="Content Placeholder 2"/>
          <p:cNvSpPr>
            <a:spLocks noGrp="1"/>
          </p:cNvSpPr>
          <p:nvPr>
            <p:ph idx="1"/>
          </p:nvPr>
        </p:nvSpPr>
        <p:spPr/>
        <p:txBody>
          <a:bodyPr/>
          <a:lstStyle/>
          <a:p>
            <a:r>
              <a:rPr lang="en-US" dirty="0" smtClean="0"/>
              <a:t>Check if there is a cycle within the game state tree as every block falls. (Depth-first Search + Strongly Connected Components)</a:t>
            </a:r>
          </a:p>
          <a:p>
            <a:r>
              <a:rPr lang="en-US" dirty="0" smtClean="0"/>
              <a:t>Needed a way to represent game states.</a:t>
            </a:r>
          </a:p>
          <a:p>
            <a:pPr lvl="1"/>
            <a:r>
              <a:rPr lang="en-US" dirty="0" smtClean="0"/>
              <a:t>First approach was with arrays, which didn’t work at all.</a:t>
            </a:r>
          </a:p>
          <a:p>
            <a:pPr lvl="1"/>
            <a:r>
              <a:rPr lang="en-US" dirty="0" smtClean="0"/>
              <a:t>Second approach was vectors, which worked, but had too much code.</a:t>
            </a:r>
          </a:p>
          <a:p>
            <a:pPr lvl="1"/>
            <a:r>
              <a:rPr lang="en-US" dirty="0" smtClean="0"/>
              <a:t>Final approach: use </a:t>
            </a:r>
            <a:r>
              <a:rPr lang="en-US" dirty="0" err="1" smtClean="0"/>
              <a:t>bitmasking</a:t>
            </a:r>
            <a:r>
              <a:rPr lang="en-US" dirty="0" smtClean="0"/>
              <a:t>.</a:t>
            </a:r>
          </a:p>
          <a:p>
            <a:r>
              <a:rPr lang="en-US" dirty="0" smtClean="0"/>
              <a:t>Main functions for block/game state manipulation.</a:t>
            </a:r>
          </a:p>
          <a:p>
            <a:pPr lvl="1"/>
            <a:r>
              <a:rPr lang="en-US" dirty="0" err="1" smtClean="0"/>
              <a:t>Addblock</a:t>
            </a:r>
            <a:r>
              <a:rPr lang="en-US" dirty="0" smtClean="0"/>
              <a:t>, </a:t>
            </a:r>
            <a:r>
              <a:rPr lang="en-US" dirty="0" err="1" smtClean="0"/>
              <a:t>rotateblock</a:t>
            </a:r>
            <a:r>
              <a:rPr lang="en-US" dirty="0" smtClean="0"/>
              <a:t>, </a:t>
            </a:r>
            <a:r>
              <a:rPr lang="en-US" dirty="0" err="1" smtClean="0"/>
              <a:t>clearline</a:t>
            </a:r>
            <a:r>
              <a:rPr lang="en-US" dirty="0" smtClean="0"/>
              <a:t>, </a:t>
            </a:r>
            <a:r>
              <a:rPr lang="en-US" dirty="0" err="1" smtClean="0"/>
              <a:t>chooseblock</a:t>
            </a:r>
            <a:endParaRPr lang="en-US" dirty="0"/>
          </a:p>
          <a:p>
            <a:pPr lvl="1"/>
            <a:r>
              <a:rPr lang="en-US" dirty="0" smtClean="0"/>
              <a:t>Print for debugging purposes</a:t>
            </a:r>
          </a:p>
        </p:txBody>
      </p:sp>
    </p:spTree>
    <p:extLst>
      <p:ext uri="{BB962C8B-B14F-4D97-AF65-F5344CB8AC3E}">
        <p14:creationId xmlns:p14="http://schemas.microsoft.com/office/powerpoint/2010/main" val="1980561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 Analysis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The depth first search clearly was a linear time problem.</a:t>
            </a:r>
          </a:p>
          <a:p>
            <a:r>
              <a:rPr lang="en-US" dirty="0" smtClean="0"/>
              <a:t>There are a limited number of overall states, but there can be up to 20 blocks per string.</a:t>
            </a:r>
          </a:p>
          <a:p>
            <a:r>
              <a:rPr lang="en-US" dirty="0" smtClean="0"/>
              <a:t>Worst case scenario for the problem statement is a 20 block string where all the blocks rotate 4 times. This will lead to a possible state tree of (20*4*(2^21 – 7*2^18 + (7C2)(2^15) – (7C3)(2^12) + (7C4)(2^9) – (7C5)(2^6) + (7C6)(2^3) - 1)). </a:t>
            </a:r>
          </a:p>
          <a:p>
            <a:r>
              <a:rPr lang="en-US" dirty="0" smtClean="0"/>
              <a:t>All states with blocks on rows 8-10 are losing states, and thus, cannot be added to the state tree. </a:t>
            </a:r>
          </a:p>
          <a:p>
            <a:r>
              <a:rPr lang="en-US" dirty="0" smtClean="0"/>
              <a:t>This formula is obtained by taking the block string, multiplying it by the rotations, and then multiplying it by all possible ending states. Because states with complete rows of 3 are not allowed, we need to subtract off all of those states. This tree value can be obtained using </a:t>
            </a:r>
            <a:r>
              <a:rPr lang="en-US" dirty="0" err="1" smtClean="0"/>
              <a:t>combinatorics</a:t>
            </a:r>
            <a:r>
              <a:rPr lang="en-US" dirty="0" smtClean="0"/>
              <a:t>.</a:t>
            </a:r>
            <a:endParaRPr lang="en-US" dirty="0"/>
          </a:p>
        </p:txBody>
      </p:sp>
    </p:spTree>
    <p:extLst>
      <p:ext uri="{BB962C8B-B14F-4D97-AF65-F5344CB8AC3E}">
        <p14:creationId xmlns:p14="http://schemas.microsoft.com/office/powerpoint/2010/main" val="1652317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 Analysis part 2.</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Because the state space size is unchanged, this function is actually linear for how many blocks are placed.</a:t>
            </a:r>
          </a:p>
          <a:p>
            <a:r>
              <a:rPr lang="en-US" dirty="0" smtClean="0"/>
              <a:t>Thus, this function is actually ʘ(n).</a:t>
            </a:r>
          </a:p>
          <a:p>
            <a:r>
              <a:rPr lang="en-US" dirty="0" smtClean="0"/>
              <a:t>Further, block creation with bit masking is linear with O(3n).</a:t>
            </a:r>
          </a:p>
          <a:p>
            <a:r>
              <a:rPr lang="en-US" dirty="0" smtClean="0"/>
              <a:t>While this function is linear, there are a lot of states, so it still takes a long time to go through everything with more than 6 blocks in a string.</a:t>
            </a:r>
          </a:p>
          <a:p>
            <a:r>
              <a:rPr lang="en-US" dirty="0" smtClean="0"/>
              <a:t>Further, our function has a cut-off that kills the program as soon as a strongly-connected component has been found. In these cases, the code takes much less time to complete.</a:t>
            </a:r>
          </a:p>
          <a:p>
            <a:r>
              <a:rPr lang="en-US" dirty="0" smtClean="0"/>
              <a:t>The depth of the graph matters more than the elements itself. So some codes will be more efficient despite having more characters.</a:t>
            </a:r>
          </a:p>
        </p:txBody>
      </p:sp>
    </p:spTree>
    <p:extLst>
      <p:ext uri="{BB962C8B-B14F-4D97-AF65-F5344CB8AC3E}">
        <p14:creationId xmlns:p14="http://schemas.microsoft.com/office/powerpoint/2010/main" val="3558287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Content Placeholder 2"/>
          <p:cNvSpPr>
            <a:spLocks noGrp="1"/>
          </p:cNvSpPr>
          <p:nvPr>
            <p:ph idx="1"/>
          </p:nvPr>
        </p:nvSpPr>
        <p:spPr/>
        <p:txBody>
          <a:bodyPr/>
          <a:lstStyle/>
          <a:p>
            <a:r>
              <a:rPr lang="en-US" dirty="0" smtClean="0"/>
              <a:t>How the falling blocks work.</a:t>
            </a:r>
          </a:p>
          <a:p>
            <a:r>
              <a:rPr lang="en-US" dirty="0" smtClean="0"/>
              <a:t>The algorithm itself.</a:t>
            </a:r>
            <a:endParaRPr lang="en-US" dirty="0"/>
          </a:p>
        </p:txBody>
      </p:sp>
    </p:spTree>
    <p:extLst>
      <p:ext uri="{BB962C8B-B14F-4D97-AF65-F5344CB8AC3E}">
        <p14:creationId xmlns:p14="http://schemas.microsoft.com/office/powerpoint/2010/main" val="1106911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a:t>
            </a:r>
            <a:endParaRPr lang="en-US" dirty="0"/>
          </a:p>
        </p:txBody>
      </p:sp>
      <p:sp>
        <p:nvSpPr>
          <p:cNvPr id="3" name="Content Placeholder 2"/>
          <p:cNvSpPr>
            <a:spLocks noGrp="1"/>
          </p:cNvSpPr>
          <p:nvPr>
            <p:ph idx="1"/>
          </p:nvPr>
        </p:nvSpPr>
        <p:spPr/>
        <p:txBody>
          <a:bodyPr/>
          <a:lstStyle/>
          <a:p>
            <a:r>
              <a:rPr lang="en-US" dirty="0" smtClean="0"/>
              <a:t>Getting the blocks to work properly.</a:t>
            </a:r>
          </a:p>
          <a:p>
            <a:r>
              <a:rPr lang="en-US" dirty="0" smtClean="0"/>
              <a:t>Rotation and inspecting the entire state space.</a:t>
            </a:r>
          </a:p>
          <a:p>
            <a:r>
              <a:rPr lang="en-US" dirty="0" smtClean="0"/>
              <a:t>Running our DFS/SCC solution.</a:t>
            </a:r>
          </a:p>
          <a:p>
            <a:r>
              <a:rPr lang="en-US" dirty="0" smtClean="0"/>
              <a:t>Adding the blocks to the state space.</a:t>
            </a:r>
          </a:p>
          <a:p>
            <a:r>
              <a:rPr lang="en-US" dirty="0" smtClean="0"/>
              <a:t>Spending too much time on a bad method of completing the project (bool arrays)</a:t>
            </a:r>
          </a:p>
          <a:p>
            <a:r>
              <a:rPr lang="en-US" dirty="0" smtClean="0"/>
              <a:t>Debugging the DFS/SCC (finite working, infinite not working).</a:t>
            </a:r>
            <a:endParaRPr lang="en-US" dirty="0"/>
          </a:p>
        </p:txBody>
      </p:sp>
    </p:spTree>
    <p:extLst>
      <p:ext uri="{BB962C8B-B14F-4D97-AF65-F5344CB8AC3E}">
        <p14:creationId xmlns:p14="http://schemas.microsoft.com/office/powerpoint/2010/main" val="497013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612097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customXml/itemProps2.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0C67BEE-D13F-4BD2-98A5-34D8A0977F68}">
  <ds:schemaRefs>
    <ds:schemaRef ds:uri="http://schemas.microsoft.com/office/2006/documentManagement/types"/>
    <ds:schemaRef ds:uri="http://schemas.openxmlformats.org/package/2006/metadata/core-properties"/>
    <ds:schemaRef ds:uri="http://purl.org/dc/elements/1.1/"/>
    <ds:schemaRef ds:uri="http://purl.org/dc/terms/"/>
    <ds:schemaRef ds:uri="http://schemas.microsoft.com/office/infopath/2007/PartnerControls"/>
    <ds:schemaRef ds:uri="4873beb7-5857-4685-be1f-d57550cc96cc"/>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90</TotalTime>
  <Words>549</Words>
  <Application>Microsoft Office PowerPoint</Application>
  <PresentationFormat>Custom</PresentationFormat>
  <Paragraphs>135</Paragraphs>
  <Slides>9</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Franklin Gothic Medium Cond</vt:lpstr>
      <vt:lpstr>Tech 16x9</vt:lpstr>
      <vt:lpstr>PowerPoint Presentation</vt:lpstr>
      <vt:lpstr>What is a Falling Blocks Game?</vt:lpstr>
      <vt:lpstr>The Problem</vt:lpstr>
      <vt:lpstr>Our Approach</vt:lpstr>
      <vt:lpstr>Algorithm Analysis</vt:lpstr>
      <vt:lpstr>Algorithm Analysis part 2.</vt:lpstr>
      <vt:lpstr>Demo</vt:lpstr>
      <vt:lpstr>Challenges</vt:lpstr>
      <vt:lpstr>Questions?</vt:lpstr>
    </vt:vector>
  </TitlesOfParts>
  <Company>Whitworth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9</cp:revision>
  <dcterms:created xsi:type="dcterms:W3CDTF">2017-12-12T23:57:56Z</dcterms:created>
  <dcterms:modified xsi:type="dcterms:W3CDTF">2017-12-13T20:53:42Z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