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Lst>
  <p:sldSz cx="329184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82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14D46-134E-4B34-8DD9-309C91AA1470}"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201662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14D46-134E-4B34-8DD9-309C91AA1470}"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221266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14D46-134E-4B34-8DD9-309C91AA1470}"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83896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14D46-134E-4B34-8DD9-309C91AA1470}"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311724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14D46-134E-4B34-8DD9-309C91AA1470}"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180902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14D46-134E-4B34-8DD9-309C91AA1470}"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250189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14D46-134E-4B34-8DD9-309C91AA1470}" type="datetimeFigureOut">
              <a:rPr lang="en-US" smtClean="0"/>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415127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14D46-134E-4B34-8DD9-309C91AA1470}" type="datetimeFigureOut">
              <a:rPr lang="en-US" smtClean="0"/>
              <a:t>9/18/2021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421129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14D46-134E-4B34-8DD9-309C91AA1470}" type="datetimeFigureOut">
              <a:rPr lang="en-US" smtClean="0"/>
              <a:t>9/18/2021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196742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82414D46-134E-4B34-8DD9-309C91AA1470}"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245147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82414D46-134E-4B34-8DD9-309C91AA1470}"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07E4E-933C-407A-A3D6-BEEAC56867F6}" type="slidenum">
              <a:rPr lang="en-US" smtClean="0"/>
              <a:t>‹#›</a:t>
            </a:fld>
            <a:endParaRPr lang="en-US"/>
          </a:p>
        </p:txBody>
      </p:sp>
    </p:spTree>
    <p:extLst>
      <p:ext uri="{BB962C8B-B14F-4D97-AF65-F5344CB8AC3E}">
        <p14:creationId xmlns:p14="http://schemas.microsoft.com/office/powerpoint/2010/main" val="271781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75000"/>
                  </a:schemeClr>
                </a:solidFill>
              </a:defRPr>
            </a:lvl1pPr>
          </a:lstStyle>
          <a:p>
            <a:fld id="{82414D46-134E-4B34-8DD9-309C91AA1470}" type="datetimeFigureOut">
              <a:rPr lang="en-US" smtClean="0"/>
              <a:t>9/18/2021</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75000"/>
                  </a:schemeClr>
                </a:solidFill>
              </a:defRPr>
            </a:lvl1pPr>
          </a:lstStyle>
          <a:p>
            <a:fld id="{9B707E4E-933C-407A-A3D6-BEEAC56867F6}" type="slidenum">
              <a:rPr lang="en-US" smtClean="0"/>
              <a:t>‹#›</a:t>
            </a:fld>
            <a:endParaRPr lang="en-US"/>
          </a:p>
        </p:txBody>
      </p:sp>
    </p:spTree>
    <p:extLst>
      <p:ext uri="{BB962C8B-B14F-4D97-AF65-F5344CB8AC3E}">
        <p14:creationId xmlns:p14="http://schemas.microsoft.com/office/powerpoint/2010/main" val="309503781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563BFC-FE7B-40CC-B5BF-5D99D5ACC2E5}"/>
              </a:ext>
            </a:extLst>
          </p:cNvPr>
          <p:cNvSpPr/>
          <p:nvPr/>
        </p:nvSpPr>
        <p:spPr>
          <a:xfrm>
            <a:off x="8984340" y="1"/>
            <a:ext cx="23934057" cy="5398068"/>
          </a:xfrm>
          <a:prstGeom prst="rect">
            <a:avLst/>
          </a:prstGeom>
          <a:solidFill>
            <a:schemeClr val="tx1">
              <a:lumMod val="7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83644-4CD4-4885-B7CD-86C5E9ACF2DE}"/>
              </a:ext>
            </a:extLst>
          </p:cNvPr>
          <p:cNvSpPr>
            <a:spLocks noGrp="1"/>
          </p:cNvSpPr>
          <p:nvPr>
            <p:ph type="ctrTitle"/>
          </p:nvPr>
        </p:nvSpPr>
        <p:spPr>
          <a:xfrm>
            <a:off x="9425380" y="739597"/>
            <a:ext cx="23362920" cy="1155274"/>
          </a:xfrm>
        </p:spPr>
        <p:txBody>
          <a:bodyPr>
            <a:normAutofit/>
          </a:bodyPr>
          <a:lstStyle/>
          <a:p>
            <a:r>
              <a:rPr lang="en-US" sz="6000" b="1" dirty="0">
                <a:solidFill>
                  <a:schemeClr val="bg1"/>
                </a:solidFill>
                <a:latin typeface="Times New Roman" panose="02020603050405020304" pitchFamily="18" charset="0"/>
                <a:cs typeface="Times New Roman" panose="02020603050405020304" pitchFamily="18" charset="0"/>
              </a:rPr>
              <a:t>Estimating Biomass of Forests From Images Using Machine Learning</a:t>
            </a:r>
          </a:p>
        </p:txBody>
      </p:sp>
      <p:sp>
        <p:nvSpPr>
          <p:cNvPr id="5" name="TextBox 4">
            <a:extLst>
              <a:ext uri="{FF2B5EF4-FFF2-40B4-BE49-F238E27FC236}">
                <a16:creationId xmlns:a16="http://schemas.microsoft.com/office/drawing/2014/main" id="{0A0ED882-256D-49CB-AF34-9571E71D685B}"/>
              </a:ext>
            </a:extLst>
          </p:cNvPr>
          <p:cNvSpPr txBox="1"/>
          <p:nvPr/>
        </p:nvSpPr>
        <p:spPr>
          <a:xfrm>
            <a:off x="15257084" y="2486100"/>
            <a:ext cx="11388576"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Research and Poster By: Samuel Wolnerman</a:t>
            </a:r>
          </a:p>
        </p:txBody>
      </p:sp>
      <p:pic>
        <p:nvPicPr>
          <p:cNvPr id="9" name="Picture 8" descr="Graphical user interface, text&#10;&#10;Description automatically generated">
            <a:extLst>
              <a:ext uri="{FF2B5EF4-FFF2-40B4-BE49-F238E27FC236}">
                <a16:creationId xmlns:a16="http://schemas.microsoft.com/office/drawing/2014/main" id="{ADFB6A80-0D30-4752-BF0B-010335AC0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4612"/>
            <a:ext cx="8984346" cy="5402680"/>
          </a:xfrm>
          <a:prstGeom prst="rect">
            <a:avLst/>
          </a:prstGeom>
        </p:spPr>
      </p:pic>
      <p:cxnSp>
        <p:nvCxnSpPr>
          <p:cNvPr id="12" name="Straight Connector 11">
            <a:extLst>
              <a:ext uri="{FF2B5EF4-FFF2-40B4-BE49-F238E27FC236}">
                <a16:creationId xmlns:a16="http://schemas.microsoft.com/office/drawing/2014/main" id="{323BE6D8-0AD4-4154-94ED-0E60BE3A5396}"/>
              </a:ext>
            </a:extLst>
          </p:cNvPr>
          <p:cNvCxnSpPr>
            <a:cxnSpLocks/>
          </p:cNvCxnSpPr>
          <p:nvPr/>
        </p:nvCxnSpPr>
        <p:spPr>
          <a:xfrm>
            <a:off x="8984343" y="5373812"/>
            <a:ext cx="2393405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8173F5F-D48D-4912-8CDB-45A8984C0451}"/>
              </a:ext>
            </a:extLst>
          </p:cNvPr>
          <p:cNvSpPr txBox="1"/>
          <p:nvPr/>
        </p:nvSpPr>
        <p:spPr>
          <a:xfrm>
            <a:off x="13960020" y="3549106"/>
            <a:ext cx="13982700" cy="830997"/>
          </a:xfrm>
          <a:prstGeom prst="rect">
            <a:avLst/>
          </a:prstGeom>
          <a:noFill/>
        </p:spPr>
        <p:txBody>
          <a:bodyPr wrap="square" rtlCol="0">
            <a:spAutoFit/>
          </a:bodyPr>
          <a:lstStyle/>
          <a:p>
            <a:pPr algn="ctr"/>
            <a:r>
              <a:rPr lang="en-US" sz="4800" dirty="0">
                <a:solidFill>
                  <a:schemeClr val="bg1"/>
                </a:solidFill>
                <a:latin typeface="Times New Roman" panose="02020603050405020304" pitchFamily="18" charset="0"/>
                <a:cs typeface="Times New Roman" panose="02020603050405020304" pitchFamily="18" charset="0"/>
              </a:rPr>
              <a:t>Mentors: Professor Michael Grossberg, Nicholas Steiner</a:t>
            </a:r>
          </a:p>
        </p:txBody>
      </p:sp>
      <p:sp>
        <p:nvSpPr>
          <p:cNvPr id="22" name="TextBox 21">
            <a:extLst>
              <a:ext uri="{FF2B5EF4-FFF2-40B4-BE49-F238E27FC236}">
                <a16:creationId xmlns:a16="http://schemas.microsoft.com/office/drawing/2014/main" id="{199812EB-9E4F-4483-B42C-4757EAF165B5}"/>
              </a:ext>
            </a:extLst>
          </p:cNvPr>
          <p:cNvSpPr txBox="1"/>
          <p:nvPr/>
        </p:nvSpPr>
        <p:spPr>
          <a:xfrm>
            <a:off x="14109839" y="5835889"/>
            <a:ext cx="4698722" cy="769441"/>
          </a:xfrm>
          <a:prstGeom prst="rect">
            <a:avLst/>
          </a:prstGeom>
          <a:noFill/>
        </p:spPr>
        <p:txBody>
          <a:bodyPr wrap="non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p>
        </p:txBody>
      </p:sp>
      <p:pic>
        <p:nvPicPr>
          <p:cNvPr id="23" name="Picture 22">
            <a:extLst>
              <a:ext uri="{FF2B5EF4-FFF2-40B4-BE49-F238E27FC236}">
                <a16:creationId xmlns:a16="http://schemas.microsoft.com/office/drawing/2014/main" id="{C0BE35DF-C76E-4197-B1DB-E47FFF1990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33567" y="32474584"/>
            <a:ext cx="12782557" cy="7523338"/>
          </a:xfrm>
          <a:prstGeom prst="rect">
            <a:avLst/>
          </a:prstGeom>
          <a:noFill/>
          <a:ln>
            <a:noFill/>
          </a:ln>
        </p:spPr>
      </p:pic>
      <p:sp>
        <p:nvSpPr>
          <p:cNvPr id="25" name="TextBox 24">
            <a:extLst>
              <a:ext uri="{FF2B5EF4-FFF2-40B4-BE49-F238E27FC236}">
                <a16:creationId xmlns:a16="http://schemas.microsoft.com/office/drawing/2014/main" id="{037DAFAE-0209-4379-B3B9-FD97625E4D69}"/>
              </a:ext>
            </a:extLst>
          </p:cNvPr>
          <p:cNvSpPr txBox="1"/>
          <p:nvPr/>
        </p:nvSpPr>
        <p:spPr>
          <a:xfrm>
            <a:off x="1181100" y="6753626"/>
            <a:ext cx="30556200" cy="3323987"/>
          </a:xfrm>
          <a:prstGeom prst="rect">
            <a:avLst/>
          </a:prstGeom>
          <a:solidFill>
            <a:schemeClr val="bg2">
              <a:lumMod val="20000"/>
              <a:lumOff val="80000"/>
            </a:schemeClr>
          </a:solidFill>
        </p:spPr>
        <p:txBody>
          <a:bodyPr wrap="square" lIns="182880" tIns="274320" rIns="182880" bIns="274320" rtlCol="0">
            <a:spAutoFit/>
          </a:bodyPr>
          <a:lstStyle/>
          <a:p>
            <a:r>
              <a:rPr lang="en-US" sz="3600" dirty="0">
                <a:solidFill>
                  <a:schemeClr val="bg1"/>
                </a:solidFill>
                <a:latin typeface="Times New Roman" panose="02020603050405020304" pitchFamily="18" charset="0"/>
                <a:cs typeface="Times New Roman" panose="02020603050405020304" pitchFamily="18" charset="0"/>
              </a:rPr>
              <a:t>One of the most important attributes measured on trees in forestry is the diameter of their stems at breast height. Among other things, tree stem diameter often correlated closely with other aspects of trees which are harder to measure, such as biomass. Generally, for researchers to estimate the total biomass of a forest, tedious measurements of many individual trees with diameter tape is required. These measurements are arduous and expensive as they require much time, labor, and equipment. To simplify the process of taking these important measurements, we wanted to see the effects of machine learning as an approach to this problem. More specifically, we explored the question if machine learning can accurately solve for the stem diameter when given individual images of trees.</a:t>
            </a:r>
          </a:p>
        </p:txBody>
      </p:sp>
      <p:sp>
        <p:nvSpPr>
          <p:cNvPr id="26" name="TextBox 25">
            <a:extLst>
              <a:ext uri="{FF2B5EF4-FFF2-40B4-BE49-F238E27FC236}">
                <a16:creationId xmlns:a16="http://schemas.microsoft.com/office/drawing/2014/main" id="{893B02BB-2FD0-41C9-8303-2262FC21CA32}"/>
              </a:ext>
            </a:extLst>
          </p:cNvPr>
          <p:cNvSpPr txBox="1"/>
          <p:nvPr/>
        </p:nvSpPr>
        <p:spPr>
          <a:xfrm>
            <a:off x="6614305" y="24880935"/>
            <a:ext cx="3070071" cy="769441"/>
          </a:xfrm>
          <a:prstGeom prst="rect">
            <a:avLst/>
          </a:prstGeom>
          <a:noFill/>
        </p:spPr>
        <p:txBody>
          <a:bodyPr wrap="non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METHODS</a:t>
            </a:r>
          </a:p>
        </p:txBody>
      </p:sp>
      <p:sp>
        <p:nvSpPr>
          <p:cNvPr id="27" name="TextBox 26">
            <a:extLst>
              <a:ext uri="{FF2B5EF4-FFF2-40B4-BE49-F238E27FC236}">
                <a16:creationId xmlns:a16="http://schemas.microsoft.com/office/drawing/2014/main" id="{D2B2838E-9A61-49CF-A2F5-99FD11208D96}"/>
              </a:ext>
            </a:extLst>
          </p:cNvPr>
          <p:cNvSpPr txBox="1"/>
          <p:nvPr/>
        </p:nvSpPr>
        <p:spPr>
          <a:xfrm>
            <a:off x="1181095" y="25756135"/>
            <a:ext cx="14287505" cy="5539978"/>
          </a:xfrm>
          <a:prstGeom prst="rect">
            <a:avLst/>
          </a:prstGeom>
          <a:solidFill>
            <a:schemeClr val="bg2">
              <a:lumMod val="20000"/>
              <a:lumOff val="80000"/>
            </a:schemeClr>
          </a:solidFill>
        </p:spPr>
        <p:txBody>
          <a:bodyPr wrap="square" lIns="182880" tIns="274320" rIns="182880" bIns="274320" rtlCol="0">
            <a:spAutoFit/>
          </a:bodyPr>
          <a:lstStyle/>
          <a:p>
            <a:r>
              <a:rPr lang="en-US" sz="3600" dirty="0">
                <a:solidFill>
                  <a:schemeClr val="bg1"/>
                </a:solidFill>
                <a:latin typeface="Times New Roman" panose="02020603050405020304" pitchFamily="18" charset="0"/>
                <a:cs typeface="Times New Roman" panose="02020603050405020304" pitchFamily="18" charset="0"/>
              </a:rPr>
              <a:t>In order to have images of trees with known depth maps and stem diameters, a virtual forest was constructed in Blender. A walkthrough video through this forest was generated and extracted into a string of JPEG images along with its depth map equivalent. </a:t>
            </a:r>
          </a:p>
          <a:p>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Using Python image processing libraries such as skimage, NumPy, and SciPy, the data was reduced to solely the trunks of the trees, allowing for later measurements. Pre-trained neural networks (such as KITTI</a:t>
            </a:r>
            <a:r>
              <a:rPr lang="en-US" sz="3600" baseline="30000" dirty="0">
                <a:solidFill>
                  <a:schemeClr val="bg1"/>
                </a:solidFill>
                <a:latin typeface="Times New Roman" panose="02020603050405020304" pitchFamily="18" charset="0"/>
                <a:cs typeface="Times New Roman" panose="02020603050405020304" pitchFamily="18" charset="0"/>
              </a:rPr>
              <a:t>2</a:t>
            </a:r>
            <a:r>
              <a:rPr lang="en-US" sz="3600" dirty="0">
                <a:solidFill>
                  <a:schemeClr val="bg1"/>
                </a:solidFill>
                <a:latin typeface="Times New Roman" panose="02020603050405020304" pitchFamily="18" charset="0"/>
                <a:cs typeface="Times New Roman" panose="02020603050405020304" pitchFamily="18" charset="0"/>
              </a:rPr>
              <a:t> and NYU Depth</a:t>
            </a:r>
            <a:r>
              <a:rPr lang="en-US" sz="3600" baseline="30000" dirty="0">
                <a:solidFill>
                  <a:schemeClr val="bg1"/>
                </a:solidFill>
                <a:latin typeface="Times New Roman" panose="02020603050405020304" pitchFamily="18" charset="0"/>
                <a:cs typeface="Times New Roman" panose="02020603050405020304" pitchFamily="18" charset="0"/>
              </a:rPr>
              <a:t>3</a:t>
            </a:r>
            <a:r>
              <a:rPr lang="en-US" sz="3600" dirty="0">
                <a:solidFill>
                  <a:schemeClr val="bg1"/>
                </a:solidFill>
                <a:latin typeface="Times New Roman" panose="02020603050405020304" pitchFamily="18" charset="0"/>
                <a:cs typeface="Times New Roman" panose="02020603050405020304" pitchFamily="18" charset="0"/>
              </a:rPr>
              <a:t>) were used to recover depth maps from the images. </a:t>
            </a:r>
          </a:p>
        </p:txBody>
      </p:sp>
      <p:sp>
        <p:nvSpPr>
          <p:cNvPr id="28" name="TextBox 27">
            <a:extLst>
              <a:ext uri="{FF2B5EF4-FFF2-40B4-BE49-F238E27FC236}">
                <a16:creationId xmlns:a16="http://schemas.microsoft.com/office/drawing/2014/main" id="{85D25357-84FE-4F47-8647-9C88C24D1C81}"/>
              </a:ext>
            </a:extLst>
          </p:cNvPr>
          <p:cNvSpPr txBox="1"/>
          <p:nvPr/>
        </p:nvSpPr>
        <p:spPr>
          <a:xfrm>
            <a:off x="22607233" y="27312067"/>
            <a:ext cx="4323620" cy="769441"/>
          </a:xfrm>
          <a:prstGeom prst="rect">
            <a:avLst/>
          </a:prstGeom>
          <a:noFill/>
        </p:spPr>
        <p:txBody>
          <a:bodyPr wrap="non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CONCLUSIONS</a:t>
            </a:r>
          </a:p>
        </p:txBody>
      </p:sp>
      <p:sp>
        <p:nvSpPr>
          <p:cNvPr id="29" name="TextBox 28">
            <a:extLst>
              <a:ext uri="{FF2B5EF4-FFF2-40B4-BE49-F238E27FC236}">
                <a16:creationId xmlns:a16="http://schemas.microsoft.com/office/drawing/2014/main" id="{ED027EEC-E9DB-4EA2-8D7B-CC76E90B8DEA}"/>
              </a:ext>
            </a:extLst>
          </p:cNvPr>
          <p:cNvSpPr txBox="1"/>
          <p:nvPr/>
        </p:nvSpPr>
        <p:spPr>
          <a:xfrm>
            <a:off x="17449784" y="28184945"/>
            <a:ext cx="14287506" cy="6647974"/>
          </a:xfrm>
          <a:prstGeom prst="rect">
            <a:avLst/>
          </a:prstGeom>
          <a:solidFill>
            <a:schemeClr val="bg2">
              <a:lumMod val="20000"/>
              <a:lumOff val="80000"/>
            </a:schemeClr>
          </a:solidFill>
        </p:spPr>
        <p:txBody>
          <a:bodyPr wrap="square" lIns="182880" tIns="274320" rIns="182880" bIns="274320" rtlCol="0">
            <a:spAutoFit/>
          </a:bodyPr>
          <a:lstStyle/>
          <a:p>
            <a:r>
              <a:rPr lang="en-US" sz="3600" dirty="0">
                <a:solidFill>
                  <a:schemeClr val="bg1"/>
                </a:solidFill>
                <a:latin typeface="Times New Roman" panose="02020603050405020304" pitchFamily="18" charset="0"/>
                <a:cs typeface="Times New Roman" panose="02020603050405020304" pitchFamily="18" charset="0"/>
              </a:rPr>
              <a:t>Using the trunk’s radius in pixels we can find its pixel circumference at breast height. This measurement must be scaled with the depth map of each image to find the real-world measurement of the trunk’s circumference. While the depth maps we created via the pre-trained neural networks worked aptly, more research needs to be done on measuring the error produced by those depth maps for calculating the trunk measurements.</a:t>
            </a:r>
          </a:p>
          <a:p>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In the future, we will work on training a neural network on our own set of images, decreasing the error produced by our measurements. Once accurate measurements of the trunks are calculated, biomass will be estimated using allometry equations from Springer</a:t>
            </a:r>
            <a:r>
              <a:rPr lang="en-US" sz="3600" baseline="30000" dirty="0">
                <a:solidFill>
                  <a:schemeClr val="bg1"/>
                </a:solidFill>
                <a:latin typeface="Times New Roman" panose="02020603050405020304" pitchFamily="18" charset="0"/>
                <a:cs typeface="Times New Roman" panose="02020603050405020304" pitchFamily="18" charset="0"/>
              </a:rPr>
              <a:t>1</a:t>
            </a:r>
            <a:r>
              <a:rPr lang="en-US" sz="3600" dirty="0">
                <a:solidFill>
                  <a:schemeClr val="bg1"/>
                </a:solidFill>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03D71E78-846D-4B7D-A137-DB4D00F6ADC0}"/>
              </a:ext>
            </a:extLst>
          </p:cNvPr>
          <p:cNvSpPr txBox="1"/>
          <p:nvPr/>
        </p:nvSpPr>
        <p:spPr>
          <a:xfrm>
            <a:off x="21106840" y="35134595"/>
            <a:ext cx="6973384" cy="769441"/>
          </a:xfrm>
          <a:prstGeom prst="rect">
            <a:avLst/>
          </a:prstGeom>
          <a:noFill/>
        </p:spPr>
        <p:txBody>
          <a:bodyPr wrap="non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ACKNOWLEDGEMENTS</a:t>
            </a:r>
          </a:p>
        </p:txBody>
      </p:sp>
      <p:sp>
        <p:nvSpPr>
          <p:cNvPr id="32" name="TextBox 31">
            <a:extLst>
              <a:ext uri="{FF2B5EF4-FFF2-40B4-BE49-F238E27FC236}">
                <a16:creationId xmlns:a16="http://schemas.microsoft.com/office/drawing/2014/main" id="{335FC1B9-143D-4741-AAF1-27D1227D1F52}"/>
              </a:ext>
            </a:extLst>
          </p:cNvPr>
          <p:cNvSpPr txBox="1"/>
          <p:nvPr/>
        </p:nvSpPr>
        <p:spPr>
          <a:xfrm>
            <a:off x="22779558" y="38143830"/>
            <a:ext cx="3978974"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
        <p:nvSpPr>
          <p:cNvPr id="33" name="TextBox 32">
            <a:extLst>
              <a:ext uri="{FF2B5EF4-FFF2-40B4-BE49-F238E27FC236}">
                <a16:creationId xmlns:a16="http://schemas.microsoft.com/office/drawing/2014/main" id="{31E14865-DA98-4ABF-8602-D492A3D17721}"/>
              </a:ext>
            </a:extLst>
          </p:cNvPr>
          <p:cNvSpPr txBox="1"/>
          <p:nvPr/>
        </p:nvSpPr>
        <p:spPr>
          <a:xfrm>
            <a:off x="17449786" y="36065352"/>
            <a:ext cx="14287512" cy="1661993"/>
          </a:xfrm>
          <a:prstGeom prst="rect">
            <a:avLst/>
          </a:prstGeom>
          <a:solidFill>
            <a:schemeClr val="bg2">
              <a:lumMod val="20000"/>
              <a:lumOff val="80000"/>
            </a:schemeClr>
          </a:solidFill>
        </p:spPr>
        <p:txBody>
          <a:bodyPr wrap="square" lIns="182880" tIns="274320" rIns="182880" bIns="274320" rtlCol="0">
            <a:spAutoFit/>
          </a:bodyPr>
          <a:lstStyle/>
          <a:p>
            <a:r>
              <a:rPr lang="en-US" sz="3600" dirty="0">
                <a:solidFill>
                  <a:schemeClr val="bg1"/>
                </a:solidFill>
                <a:latin typeface="Times New Roman" panose="02020603050405020304" pitchFamily="18" charset="0"/>
                <a:cs typeface="Times New Roman" panose="02020603050405020304" pitchFamily="18" charset="0"/>
              </a:rPr>
              <a:t>I would like to thank City College and the ORCA program for this amazing opportunity!</a:t>
            </a:r>
          </a:p>
        </p:txBody>
      </p:sp>
      <p:sp>
        <p:nvSpPr>
          <p:cNvPr id="34" name="TextBox 33">
            <a:extLst>
              <a:ext uri="{FF2B5EF4-FFF2-40B4-BE49-F238E27FC236}">
                <a16:creationId xmlns:a16="http://schemas.microsoft.com/office/drawing/2014/main" id="{6CDB02F2-F139-4880-8303-DCB0BD3C23FE}"/>
              </a:ext>
            </a:extLst>
          </p:cNvPr>
          <p:cNvSpPr txBox="1"/>
          <p:nvPr/>
        </p:nvSpPr>
        <p:spPr>
          <a:xfrm>
            <a:off x="17449778" y="38972260"/>
            <a:ext cx="14287512" cy="2400657"/>
          </a:xfrm>
          <a:prstGeom prst="rect">
            <a:avLst/>
          </a:prstGeom>
          <a:solidFill>
            <a:schemeClr val="bg2">
              <a:lumMod val="20000"/>
              <a:lumOff val="80000"/>
            </a:schemeClr>
          </a:solidFill>
        </p:spPr>
        <p:txBody>
          <a:bodyPr wrap="square" lIns="182880" tIns="274320" rIns="182880" bIns="274320" rtlCol="0">
            <a:spAutoFit/>
          </a:bodyPr>
          <a:lstStyle/>
          <a:p>
            <a:pPr marL="742950" indent="-742950">
              <a:buAutoNum type="arabicPeriod"/>
            </a:pPr>
            <a:r>
              <a:rPr lang="en-US" sz="2400" dirty="0">
                <a:solidFill>
                  <a:schemeClr val="bg1"/>
                </a:solidFill>
                <a:effectLst/>
                <a:latin typeface="Times New Roman" panose="02020603050405020304" pitchFamily="18" charset="0"/>
                <a:cs typeface="Times New Roman" panose="02020603050405020304" pitchFamily="18" charset="0"/>
              </a:rPr>
              <a:t>West, P. W. (2015). </a:t>
            </a:r>
            <a:r>
              <a:rPr lang="en-US" sz="2400" i="1" dirty="0">
                <a:solidFill>
                  <a:schemeClr val="bg1"/>
                </a:solidFill>
                <a:effectLst/>
                <a:latin typeface="Times New Roman" panose="02020603050405020304" pitchFamily="18" charset="0"/>
                <a:cs typeface="Times New Roman" panose="02020603050405020304" pitchFamily="18" charset="0"/>
              </a:rPr>
              <a:t>Tree and forest measurement</a:t>
            </a:r>
            <a:r>
              <a:rPr lang="en-US" sz="2400" dirty="0">
                <a:solidFill>
                  <a:schemeClr val="bg1"/>
                </a:solidFill>
                <a:effectLst/>
                <a:latin typeface="Times New Roman" panose="02020603050405020304" pitchFamily="18" charset="0"/>
                <a:cs typeface="Times New Roman" panose="02020603050405020304" pitchFamily="18" charset="0"/>
              </a:rPr>
              <a:t>. Springer.</a:t>
            </a:r>
          </a:p>
          <a:p>
            <a:pPr marL="742950" indent="-742950">
              <a:buFontTx/>
              <a:buAutoNum type="arabicPeriod"/>
            </a:pPr>
            <a:r>
              <a:rPr lang="en-US" sz="2400" baseline="-25000" dirty="0">
                <a:solidFill>
                  <a:schemeClr val="bg1"/>
                </a:solidFill>
                <a:effectLst/>
                <a:latin typeface="Times New Roman" panose="02020603050405020304" pitchFamily="18" charset="0"/>
                <a:cs typeface="Times New Roman" panose="02020603050405020304" pitchFamily="18" charset="0"/>
              </a:rPr>
              <a:t> </a:t>
            </a:r>
            <a:r>
              <a:rPr lang="en-US" sz="2400" dirty="0">
                <a:solidFill>
                  <a:schemeClr val="bg1"/>
                </a:solidFill>
                <a:effectLst/>
                <a:latin typeface="Times New Roman" panose="02020603050405020304" pitchFamily="18" charset="0"/>
                <a:cs typeface="Times New Roman" panose="02020603050405020304" pitchFamily="18" charset="0"/>
              </a:rPr>
              <a:t>Silberman, N., Kohli, P., Hoiem, D., &amp; Fergus, R. (n.d.). </a:t>
            </a:r>
            <a:r>
              <a:rPr lang="en-US" sz="2400" i="1" dirty="0">
                <a:solidFill>
                  <a:schemeClr val="bg1"/>
                </a:solidFill>
                <a:effectLst/>
                <a:latin typeface="Times New Roman" panose="02020603050405020304" pitchFamily="18" charset="0"/>
                <a:cs typeface="Times New Roman" panose="02020603050405020304" pitchFamily="18" charset="0"/>
              </a:rPr>
              <a:t>NYU depth Dataset V2</a:t>
            </a:r>
            <a:r>
              <a:rPr lang="en-US" sz="2400" dirty="0">
                <a:solidFill>
                  <a:schemeClr val="bg1"/>
                </a:solidFill>
                <a:effectLst/>
                <a:latin typeface="Times New Roman" panose="02020603050405020304" pitchFamily="18" charset="0"/>
                <a:cs typeface="Times New Roman" panose="02020603050405020304" pitchFamily="18" charset="0"/>
              </a:rPr>
              <a:t>. NYU Depth V2 " Nathan Silberman. Retrieved September 18, 2021, from https://cs.nyu.edu/~silberman/datasets/nyu_depth_v2.html.</a:t>
            </a:r>
          </a:p>
          <a:p>
            <a:pPr marL="742950" indent="-742950">
              <a:buFontTx/>
              <a:buAutoNum type="arabicPeriod"/>
            </a:pPr>
            <a:r>
              <a:rPr lang="en-US" sz="2400" dirty="0">
                <a:solidFill>
                  <a:schemeClr val="bg1"/>
                </a:solidFill>
                <a:effectLst/>
                <a:latin typeface="Times New Roman" panose="02020603050405020304" pitchFamily="18" charset="0"/>
                <a:cs typeface="Times New Roman" panose="02020603050405020304" pitchFamily="18" charset="0"/>
              </a:rPr>
              <a:t> Geiger, A., Lenz, P., &amp; Urtasun, R. (n.d.). </a:t>
            </a:r>
            <a:r>
              <a:rPr lang="en-US" sz="2400" i="1" dirty="0">
                <a:solidFill>
                  <a:schemeClr val="bg1"/>
                </a:solidFill>
                <a:effectLst/>
                <a:latin typeface="Times New Roman" panose="02020603050405020304" pitchFamily="18" charset="0"/>
                <a:cs typeface="Times New Roman" panose="02020603050405020304" pitchFamily="18" charset="0"/>
              </a:rPr>
              <a:t>The KITTI Vision Benchmark Suite</a:t>
            </a:r>
            <a:r>
              <a:rPr lang="en-US" sz="2400" dirty="0">
                <a:solidFill>
                  <a:schemeClr val="bg1"/>
                </a:solidFill>
                <a:effectLst/>
                <a:latin typeface="Times New Roman" panose="02020603050405020304" pitchFamily="18" charset="0"/>
                <a:cs typeface="Times New Roman" panose="02020603050405020304" pitchFamily="18" charset="0"/>
              </a:rPr>
              <a:t>. Retrieved September 18, 2021, from http://www.cvlibs.net/datasets/kitti/. </a:t>
            </a:r>
            <a:r>
              <a:rPr lang="en-US" sz="2400" baseline="-25000" dirty="0">
                <a:solidFill>
                  <a:schemeClr val="bg1"/>
                </a:solidFill>
                <a:latin typeface="Times New Roman" panose="02020603050405020304" pitchFamily="18" charset="0"/>
                <a:cs typeface="Times New Roman" panose="02020603050405020304" pitchFamily="18" charset="0"/>
              </a:rPr>
              <a:t> </a:t>
            </a:r>
          </a:p>
        </p:txBody>
      </p:sp>
      <p:pic>
        <p:nvPicPr>
          <p:cNvPr id="36" name="Picture 35" descr="A picture containing tree, outdoor, person, hand&#10;&#10;Description automatically generated">
            <a:extLst>
              <a:ext uri="{FF2B5EF4-FFF2-40B4-BE49-F238E27FC236}">
                <a16:creationId xmlns:a16="http://schemas.microsoft.com/office/drawing/2014/main" id="{3B5D72FD-10F0-48B3-AC68-1A202DAA0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870" y="11071988"/>
            <a:ext cx="9050036" cy="5037489"/>
          </a:xfrm>
          <a:prstGeom prst="rect">
            <a:avLst/>
          </a:prstGeom>
        </p:spPr>
      </p:pic>
      <p:sp>
        <p:nvSpPr>
          <p:cNvPr id="37" name="TextBox 36">
            <a:extLst>
              <a:ext uri="{FF2B5EF4-FFF2-40B4-BE49-F238E27FC236}">
                <a16:creationId xmlns:a16="http://schemas.microsoft.com/office/drawing/2014/main" id="{C42F6F4E-D724-4FFB-B384-CBBE21E6A1D6}"/>
              </a:ext>
            </a:extLst>
          </p:cNvPr>
          <p:cNvSpPr txBox="1"/>
          <p:nvPr/>
        </p:nvSpPr>
        <p:spPr>
          <a:xfrm>
            <a:off x="2454665" y="16143012"/>
            <a:ext cx="10530447"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1: </a:t>
            </a:r>
            <a:r>
              <a:rPr lang="en-US" sz="2400" dirty="0">
                <a:solidFill>
                  <a:schemeClr val="bg1"/>
                </a:solidFill>
                <a:latin typeface="Times New Roman" panose="02020603050405020304" pitchFamily="18" charset="0"/>
                <a:cs typeface="Times New Roman" panose="02020603050405020304" pitchFamily="18" charset="0"/>
              </a:rPr>
              <a:t>Standard technique for getting trunk circumference with a measuring tape.</a:t>
            </a:r>
          </a:p>
        </p:txBody>
      </p:sp>
      <p:sp>
        <p:nvSpPr>
          <p:cNvPr id="38" name="TextBox 37">
            <a:extLst>
              <a:ext uri="{FF2B5EF4-FFF2-40B4-BE49-F238E27FC236}">
                <a16:creationId xmlns:a16="http://schemas.microsoft.com/office/drawing/2014/main" id="{DBC108AF-14A4-4D88-8B6E-C1AAC80ECC08}"/>
              </a:ext>
            </a:extLst>
          </p:cNvPr>
          <p:cNvSpPr txBox="1"/>
          <p:nvPr/>
        </p:nvSpPr>
        <p:spPr>
          <a:xfrm>
            <a:off x="5988333" y="16885945"/>
            <a:ext cx="4322017" cy="769441"/>
          </a:xfrm>
          <a:prstGeom prst="rect">
            <a:avLst/>
          </a:prstGeom>
          <a:noFill/>
        </p:spPr>
        <p:txBody>
          <a:bodyPr wrap="non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BACKGROUND</a:t>
            </a:r>
          </a:p>
        </p:txBody>
      </p:sp>
      <p:sp>
        <p:nvSpPr>
          <p:cNvPr id="39" name="TextBox 38">
            <a:extLst>
              <a:ext uri="{FF2B5EF4-FFF2-40B4-BE49-F238E27FC236}">
                <a16:creationId xmlns:a16="http://schemas.microsoft.com/office/drawing/2014/main" id="{3DC78B5F-7D96-4440-9AD2-1B4FD5EB18C5}"/>
              </a:ext>
            </a:extLst>
          </p:cNvPr>
          <p:cNvSpPr txBox="1"/>
          <p:nvPr/>
        </p:nvSpPr>
        <p:spPr>
          <a:xfrm>
            <a:off x="1181093" y="17767268"/>
            <a:ext cx="14287507" cy="6647974"/>
          </a:xfrm>
          <a:prstGeom prst="rect">
            <a:avLst/>
          </a:prstGeom>
          <a:solidFill>
            <a:schemeClr val="bg2">
              <a:lumMod val="20000"/>
              <a:lumOff val="80000"/>
            </a:schemeClr>
          </a:solidFill>
        </p:spPr>
        <p:txBody>
          <a:bodyPr wrap="square" lIns="182880" tIns="274320" rIns="182880" bIns="274320" rtlCol="0">
            <a:spAutoFit/>
          </a:bodyPr>
          <a:lstStyle/>
          <a:p>
            <a:r>
              <a:rPr lang="en-US" sz="3600" dirty="0">
                <a:solidFill>
                  <a:schemeClr val="bg1"/>
                </a:solidFill>
                <a:latin typeface="Times New Roman" panose="02020603050405020304" pitchFamily="18" charset="0"/>
                <a:cs typeface="Times New Roman" panose="02020603050405020304" pitchFamily="18" charset="0"/>
              </a:rPr>
              <a:t>Using the allometry of trees, we can approximate the biomass of a tree by its trunk diameter with the equation shown below. Due to climate change, there has been considerable interest in determining how much of a forest is carbon. From biomass, we can also accurately approximate carbon content contained in the tree, which is about 50% of its biomass.</a:t>
            </a:r>
          </a:p>
          <a:p>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As measuring an entire forest by hand is incredibly difficult, sampling of specie population is done which leads to larger errors in measurements. To eliminate the need for these measurement assumptions, as well as expediating the completion of these forest surveys, we set out to automate the measurements portion of the process.</a:t>
            </a:r>
          </a:p>
        </p:txBody>
      </p:sp>
      <p:sp>
        <p:nvSpPr>
          <p:cNvPr id="41" name="TextBox 40">
            <a:extLst>
              <a:ext uri="{FF2B5EF4-FFF2-40B4-BE49-F238E27FC236}">
                <a16:creationId xmlns:a16="http://schemas.microsoft.com/office/drawing/2014/main" id="{DE08C52C-9943-425B-8A13-BFA9B65020C1}"/>
              </a:ext>
            </a:extLst>
          </p:cNvPr>
          <p:cNvSpPr txBox="1"/>
          <p:nvPr/>
        </p:nvSpPr>
        <p:spPr>
          <a:xfrm>
            <a:off x="17449785" y="11294313"/>
            <a:ext cx="14287505" cy="2215991"/>
          </a:xfrm>
          <a:prstGeom prst="rect">
            <a:avLst/>
          </a:prstGeom>
          <a:solidFill>
            <a:schemeClr val="bg2">
              <a:lumMod val="20000"/>
              <a:lumOff val="80000"/>
            </a:schemeClr>
          </a:solidFill>
        </p:spPr>
        <p:txBody>
          <a:bodyPr wrap="square" lIns="182880" tIns="274320" rIns="182880" bIns="274320" rtlCol="0">
            <a:spAutoFit/>
          </a:bodyPr>
          <a:lstStyle/>
          <a:p>
            <a:r>
              <a:rPr lang="en-US" sz="3600" dirty="0">
                <a:solidFill>
                  <a:schemeClr val="bg1"/>
                </a:solidFill>
                <a:latin typeface="Times New Roman" panose="02020603050405020304" pitchFamily="18" charset="0"/>
                <a:cs typeface="Times New Roman" panose="02020603050405020304" pitchFamily="18" charset="0"/>
              </a:rPr>
              <a:t>The pre-trained neural network KITTI outperformed the NYU Depth model in almost every capacity. These depth maps were used to extract the tree trunks and give context for distance used to scale the measurements taken.</a:t>
            </a:r>
          </a:p>
        </p:txBody>
      </p:sp>
      <p:pic>
        <p:nvPicPr>
          <p:cNvPr id="43" name="Picture 42" descr="A picture containing text&#10;&#10;Description automatically generated">
            <a:extLst>
              <a:ext uri="{FF2B5EF4-FFF2-40B4-BE49-F238E27FC236}">
                <a16:creationId xmlns:a16="http://schemas.microsoft.com/office/drawing/2014/main" id="{439C98B0-73E6-4B7D-AC28-EFD42E3BB022}"/>
              </a:ext>
            </a:extLst>
          </p:cNvPr>
          <p:cNvPicPr>
            <a:picLocks noChangeAspect="1"/>
          </p:cNvPicPr>
          <p:nvPr/>
        </p:nvPicPr>
        <p:blipFill rotWithShape="1">
          <a:blip r:embed="rId5">
            <a:extLst>
              <a:ext uri="{28A0092B-C50C-407E-A947-70E740481C1C}">
                <a14:useLocalDpi xmlns:a14="http://schemas.microsoft.com/office/drawing/2010/main" val="0"/>
              </a:ext>
            </a:extLst>
          </a:blip>
          <a:srcRect l="26221" t="12206" r="23877" b="12874"/>
          <a:stretch/>
        </p:blipFill>
        <p:spPr>
          <a:xfrm>
            <a:off x="26077000" y="13939637"/>
            <a:ext cx="5476875" cy="4105275"/>
          </a:xfrm>
          <a:prstGeom prst="rect">
            <a:avLst/>
          </a:prstGeom>
        </p:spPr>
      </p:pic>
      <p:pic>
        <p:nvPicPr>
          <p:cNvPr id="45" name="Picture 44" descr="Shape&#10;&#10;Description automatically generated">
            <a:extLst>
              <a:ext uri="{FF2B5EF4-FFF2-40B4-BE49-F238E27FC236}">
                <a16:creationId xmlns:a16="http://schemas.microsoft.com/office/drawing/2014/main" id="{BE43B43A-1488-40EB-BFB2-DE82283CB4EC}"/>
              </a:ext>
            </a:extLst>
          </p:cNvPr>
          <p:cNvPicPr>
            <a:picLocks noChangeAspect="1"/>
          </p:cNvPicPr>
          <p:nvPr/>
        </p:nvPicPr>
        <p:blipFill rotWithShape="1">
          <a:blip r:embed="rId6">
            <a:extLst>
              <a:ext uri="{28A0092B-C50C-407E-A947-70E740481C1C}">
                <a14:useLocalDpi xmlns:a14="http://schemas.microsoft.com/office/drawing/2010/main" val="0"/>
              </a:ext>
            </a:extLst>
          </a:blip>
          <a:srcRect l="26481" t="12595" r="23617" b="12595"/>
          <a:stretch/>
        </p:blipFill>
        <p:spPr>
          <a:xfrm>
            <a:off x="17863160" y="19096175"/>
            <a:ext cx="5476875" cy="4105275"/>
          </a:xfrm>
          <a:prstGeom prst="rect">
            <a:avLst/>
          </a:prstGeom>
        </p:spPr>
      </p:pic>
      <p:pic>
        <p:nvPicPr>
          <p:cNvPr id="47" name="Picture 46" descr="Shape&#10;&#10;Description automatically generated">
            <a:extLst>
              <a:ext uri="{FF2B5EF4-FFF2-40B4-BE49-F238E27FC236}">
                <a16:creationId xmlns:a16="http://schemas.microsoft.com/office/drawing/2014/main" id="{FA488759-27EE-47A5-85FB-3A283BD7A3CB}"/>
              </a:ext>
            </a:extLst>
          </p:cNvPr>
          <p:cNvPicPr>
            <a:picLocks noChangeAspect="1"/>
          </p:cNvPicPr>
          <p:nvPr/>
        </p:nvPicPr>
        <p:blipFill rotWithShape="1">
          <a:blip r:embed="rId7">
            <a:extLst>
              <a:ext uri="{28A0092B-C50C-407E-A947-70E740481C1C}">
                <a14:useLocalDpi xmlns:a14="http://schemas.microsoft.com/office/drawing/2010/main" val="0"/>
              </a:ext>
            </a:extLst>
          </a:blip>
          <a:srcRect l="26409" t="12595" r="23849" b="12595"/>
          <a:stretch/>
        </p:blipFill>
        <p:spPr>
          <a:xfrm>
            <a:off x="26077000" y="19096174"/>
            <a:ext cx="5476875" cy="4105275"/>
          </a:xfrm>
          <a:prstGeom prst="rect">
            <a:avLst/>
          </a:prstGeom>
        </p:spPr>
      </p:pic>
      <p:pic>
        <p:nvPicPr>
          <p:cNvPr id="49" name="Picture 48" descr="A picture containing text&#10;&#10;Description automatically generated">
            <a:extLst>
              <a:ext uri="{FF2B5EF4-FFF2-40B4-BE49-F238E27FC236}">
                <a16:creationId xmlns:a16="http://schemas.microsoft.com/office/drawing/2014/main" id="{5FE742D9-E38C-41A7-B6F7-887212956C53}"/>
              </a:ext>
            </a:extLst>
          </p:cNvPr>
          <p:cNvPicPr>
            <a:picLocks noChangeAspect="1"/>
          </p:cNvPicPr>
          <p:nvPr/>
        </p:nvPicPr>
        <p:blipFill rotWithShape="1">
          <a:blip r:embed="rId8">
            <a:extLst>
              <a:ext uri="{28A0092B-C50C-407E-A947-70E740481C1C}">
                <a14:useLocalDpi xmlns:a14="http://schemas.microsoft.com/office/drawing/2010/main" val="0"/>
              </a:ext>
            </a:extLst>
          </a:blip>
          <a:srcRect l="18071" t="13095" r="15578" b="12699"/>
          <a:stretch/>
        </p:blipFill>
        <p:spPr>
          <a:xfrm>
            <a:off x="17863161" y="13989410"/>
            <a:ext cx="5476875" cy="4105275"/>
          </a:xfrm>
          <a:prstGeom prst="rect">
            <a:avLst/>
          </a:prstGeom>
        </p:spPr>
      </p:pic>
      <p:sp>
        <p:nvSpPr>
          <p:cNvPr id="31" name="TextBox 30">
            <a:extLst>
              <a:ext uri="{FF2B5EF4-FFF2-40B4-BE49-F238E27FC236}">
                <a16:creationId xmlns:a16="http://schemas.microsoft.com/office/drawing/2014/main" id="{11110F27-F9F3-409D-A74A-6C2653E80161}"/>
              </a:ext>
            </a:extLst>
          </p:cNvPr>
          <p:cNvSpPr txBox="1"/>
          <p:nvPr/>
        </p:nvSpPr>
        <p:spPr>
          <a:xfrm>
            <a:off x="23240694" y="10435580"/>
            <a:ext cx="2705677" cy="769441"/>
          </a:xfrm>
          <a:prstGeom prst="rect">
            <a:avLst/>
          </a:prstGeom>
          <a:noFill/>
        </p:spPr>
        <p:txBody>
          <a:bodyPr wrap="non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RESULTS</a:t>
            </a:r>
          </a:p>
        </p:txBody>
      </p:sp>
      <p:sp>
        <p:nvSpPr>
          <p:cNvPr id="35" name="TextBox 34">
            <a:extLst>
              <a:ext uri="{FF2B5EF4-FFF2-40B4-BE49-F238E27FC236}">
                <a16:creationId xmlns:a16="http://schemas.microsoft.com/office/drawing/2014/main" id="{CD58EA68-8A85-4A6D-84CE-50F6A0C405F5}"/>
              </a:ext>
            </a:extLst>
          </p:cNvPr>
          <p:cNvSpPr txBox="1"/>
          <p:nvPr/>
        </p:nvSpPr>
        <p:spPr>
          <a:xfrm>
            <a:off x="17449784" y="24711214"/>
            <a:ext cx="14287506" cy="2215991"/>
          </a:xfrm>
          <a:prstGeom prst="rect">
            <a:avLst/>
          </a:prstGeom>
          <a:solidFill>
            <a:schemeClr val="bg2">
              <a:lumMod val="20000"/>
              <a:lumOff val="80000"/>
            </a:schemeClr>
          </a:solidFill>
        </p:spPr>
        <p:txBody>
          <a:bodyPr wrap="square" lIns="182880" tIns="274320" rIns="182880" bIns="274320" rtlCol="0">
            <a:spAutoFit/>
          </a:bodyPr>
          <a:lstStyle/>
          <a:p>
            <a:r>
              <a:rPr lang="en-US" sz="3600" dirty="0">
                <a:solidFill>
                  <a:schemeClr val="bg1"/>
                </a:solidFill>
                <a:latin typeface="Times New Roman" panose="02020603050405020304" pitchFamily="18" charset="0"/>
                <a:cs typeface="Times New Roman" panose="02020603050405020304" pitchFamily="18" charset="0"/>
              </a:rPr>
              <a:t>After using image processing to extract the tree trunks, each trunk was isolated. We then used the orthogonal line to the line of best fit to measure the trunk’s radius in pixels. </a:t>
            </a:r>
          </a:p>
        </p:txBody>
      </p:sp>
      <p:sp>
        <p:nvSpPr>
          <p:cNvPr id="42" name="TextBox 41">
            <a:extLst>
              <a:ext uri="{FF2B5EF4-FFF2-40B4-BE49-F238E27FC236}">
                <a16:creationId xmlns:a16="http://schemas.microsoft.com/office/drawing/2014/main" id="{370EEC43-DB1C-4372-8E18-EB110842A183}"/>
              </a:ext>
            </a:extLst>
          </p:cNvPr>
          <p:cNvSpPr txBox="1"/>
          <p:nvPr/>
        </p:nvSpPr>
        <p:spPr>
          <a:xfrm>
            <a:off x="2062832" y="40104249"/>
            <a:ext cx="12524025" cy="1200329"/>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2: </a:t>
            </a:r>
            <a:r>
              <a:rPr lang="en-US" sz="2400" dirty="0">
                <a:solidFill>
                  <a:schemeClr val="bg1"/>
                </a:solidFill>
                <a:latin typeface="Times New Roman" panose="02020603050405020304" pitchFamily="18" charset="0"/>
                <a:cs typeface="Times New Roman" panose="02020603050405020304" pitchFamily="18" charset="0"/>
              </a:rPr>
              <a:t>First column contains images of the walk through the virtual forest. The second column shows the depth map of those respective images from Blender. Third and fourth columns contain the depth maps from the two pre-trained neural networks</a:t>
            </a:r>
            <a:r>
              <a:rPr lang="en-US" sz="2400" baseline="30000" dirty="0">
                <a:solidFill>
                  <a:schemeClr val="bg1"/>
                </a:solidFill>
                <a:latin typeface="Times New Roman" panose="02020603050405020304" pitchFamily="18" charset="0"/>
                <a:cs typeface="Times New Roman" panose="02020603050405020304" pitchFamily="18" charset="0"/>
              </a:rPr>
              <a:t>2,3</a:t>
            </a:r>
            <a:r>
              <a:rPr lang="en-US" sz="2400" dirty="0">
                <a:solidFill>
                  <a:schemeClr val="bg1"/>
                </a:solidFill>
                <a:latin typeface="Times New Roman" panose="02020603050405020304" pitchFamily="18" charset="0"/>
                <a:cs typeface="Times New Roman" panose="02020603050405020304" pitchFamily="18" charset="0"/>
              </a:rPr>
              <a:t>.</a:t>
            </a:r>
          </a:p>
        </p:txBody>
      </p:sp>
      <p:sp>
        <p:nvSpPr>
          <p:cNvPr id="44" name="TextBox 43">
            <a:extLst>
              <a:ext uri="{FF2B5EF4-FFF2-40B4-BE49-F238E27FC236}">
                <a16:creationId xmlns:a16="http://schemas.microsoft.com/office/drawing/2014/main" id="{01E0FB7B-D938-404D-ABF1-9B88510E9AA2}"/>
              </a:ext>
            </a:extLst>
          </p:cNvPr>
          <p:cNvSpPr txBox="1"/>
          <p:nvPr/>
        </p:nvSpPr>
        <p:spPr>
          <a:xfrm>
            <a:off x="17499976" y="18158057"/>
            <a:ext cx="6314920"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3A: </a:t>
            </a:r>
            <a:r>
              <a:rPr lang="en-US" sz="2400" dirty="0">
                <a:solidFill>
                  <a:schemeClr val="bg1"/>
                </a:solidFill>
                <a:latin typeface="Times New Roman" panose="02020603050405020304" pitchFamily="18" charset="0"/>
                <a:cs typeface="Times New Roman" panose="02020603050405020304" pitchFamily="18" charset="0"/>
              </a:rPr>
              <a:t>Sample image separated into tree trunks</a:t>
            </a:r>
          </a:p>
        </p:txBody>
      </p:sp>
      <p:sp>
        <p:nvSpPr>
          <p:cNvPr id="46" name="TextBox 45">
            <a:extLst>
              <a:ext uri="{FF2B5EF4-FFF2-40B4-BE49-F238E27FC236}">
                <a16:creationId xmlns:a16="http://schemas.microsoft.com/office/drawing/2014/main" id="{0FBC2893-2379-410B-9FDA-A270D040F43F}"/>
              </a:ext>
            </a:extLst>
          </p:cNvPr>
          <p:cNvSpPr txBox="1"/>
          <p:nvPr/>
        </p:nvSpPr>
        <p:spPr>
          <a:xfrm>
            <a:off x="26077000" y="18108058"/>
            <a:ext cx="5476875"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3B: </a:t>
            </a:r>
            <a:r>
              <a:rPr lang="en-US" sz="2400" dirty="0">
                <a:solidFill>
                  <a:schemeClr val="bg1"/>
                </a:solidFill>
                <a:latin typeface="Times New Roman" panose="02020603050405020304" pitchFamily="18" charset="0"/>
                <a:cs typeface="Times New Roman" panose="02020603050405020304" pitchFamily="18" charset="0"/>
              </a:rPr>
              <a:t>Main trunks separated into colors</a:t>
            </a:r>
          </a:p>
        </p:txBody>
      </p:sp>
      <p:sp>
        <p:nvSpPr>
          <p:cNvPr id="48" name="TextBox 47">
            <a:extLst>
              <a:ext uri="{FF2B5EF4-FFF2-40B4-BE49-F238E27FC236}">
                <a16:creationId xmlns:a16="http://schemas.microsoft.com/office/drawing/2014/main" id="{2ABE23B0-3BF7-4BB6-AA02-44CC8D6DE563}"/>
              </a:ext>
            </a:extLst>
          </p:cNvPr>
          <p:cNvSpPr txBox="1"/>
          <p:nvPr/>
        </p:nvSpPr>
        <p:spPr>
          <a:xfrm>
            <a:off x="17890075" y="23234503"/>
            <a:ext cx="5224359"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3C: </a:t>
            </a:r>
            <a:r>
              <a:rPr lang="en-US" sz="2400" dirty="0">
                <a:solidFill>
                  <a:schemeClr val="bg1"/>
                </a:solidFill>
                <a:latin typeface="Times New Roman" panose="02020603050405020304" pitchFamily="18" charset="0"/>
                <a:cs typeface="Times New Roman" panose="02020603050405020304" pitchFamily="18" charset="0"/>
              </a:rPr>
              <a:t>Separated to deal with one tree</a:t>
            </a:r>
          </a:p>
        </p:txBody>
      </p:sp>
      <p:sp>
        <p:nvSpPr>
          <p:cNvPr id="50" name="TextBox 49">
            <a:extLst>
              <a:ext uri="{FF2B5EF4-FFF2-40B4-BE49-F238E27FC236}">
                <a16:creationId xmlns:a16="http://schemas.microsoft.com/office/drawing/2014/main" id="{B40A4F6E-D76E-441F-8434-DAAE95D5BEB3}"/>
              </a:ext>
            </a:extLst>
          </p:cNvPr>
          <p:cNvSpPr txBox="1"/>
          <p:nvPr/>
        </p:nvSpPr>
        <p:spPr>
          <a:xfrm>
            <a:off x="25657977" y="23201449"/>
            <a:ext cx="6314920" cy="1200329"/>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3D: </a:t>
            </a:r>
            <a:r>
              <a:rPr lang="en-US" sz="2400" dirty="0">
                <a:solidFill>
                  <a:schemeClr val="bg1"/>
                </a:solidFill>
                <a:latin typeface="Times New Roman" panose="02020603050405020304" pitchFamily="18" charset="0"/>
                <a:cs typeface="Times New Roman" panose="02020603050405020304" pitchFamily="18" charset="0"/>
              </a:rPr>
              <a:t>Trunk cut with line of best fit. Center of mass shown in red, with orthogonal line measuring trunk radius.</a:t>
            </a:r>
          </a:p>
        </p:txBody>
      </p:sp>
      <p:cxnSp>
        <p:nvCxnSpPr>
          <p:cNvPr id="4" name="Straight Arrow Connector 3">
            <a:extLst>
              <a:ext uri="{FF2B5EF4-FFF2-40B4-BE49-F238E27FC236}">
                <a16:creationId xmlns:a16="http://schemas.microsoft.com/office/drawing/2014/main" id="{7768C9F7-6649-4428-9B16-57E02D5D82C9}"/>
              </a:ext>
            </a:extLst>
          </p:cNvPr>
          <p:cNvCxnSpPr>
            <a:cxnSpLocks/>
          </p:cNvCxnSpPr>
          <p:nvPr/>
        </p:nvCxnSpPr>
        <p:spPr>
          <a:xfrm>
            <a:off x="23602950" y="16042047"/>
            <a:ext cx="2343420"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E7DAF74-D03F-47F6-8BAC-65C5B1535937}"/>
              </a:ext>
            </a:extLst>
          </p:cNvPr>
          <p:cNvCxnSpPr>
            <a:cxnSpLocks/>
          </p:cNvCxnSpPr>
          <p:nvPr/>
        </p:nvCxnSpPr>
        <p:spPr>
          <a:xfrm flipH="1">
            <a:off x="23602950" y="17416514"/>
            <a:ext cx="2243322" cy="3099352"/>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F74E161-132B-4455-A1E3-377CA97AD611}"/>
              </a:ext>
            </a:extLst>
          </p:cNvPr>
          <p:cNvCxnSpPr>
            <a:cxnSpLocks/>
          </p:cNvCxnSpPr>
          <p:nvPr/>
        </p:nvCxnSpPr>
        <p:spPr>
          <a:xfrm>
            <a:off x="23602950" y="21110979"/>
            <a:ext cx="2337805"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4426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15620</TotalTime>
  <Words>830</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Estimating Biomass of Forests From Images Using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Yitzchak</dc:creator>
  <cp:lastModifiedBy>Yitzchak</cp:lastModifiedBy>
  <cp:revision>82</cp:revision>
  <dcterms:created xsi:type="dcterms:W3CDTF">2021-09-07T23:24:49Z</dcterms:created>
  <dcterms:modified xsi:type="dcterms:W3CDTF">2021-09-20T00:55:18Z</dcterms:modified>
</cp:coreProperties>
</file>