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4_722DC632.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9" r:id="rId7"/>
    <p:sldId id="270" r:id="rId8"/>
    <p:sldId id="267" r:id="rId9"/>
    <p:sldId id="268" r:id="rId10"/>
    <p:sldId id="261"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553F9E8-5CBF-3E0F-16BD-FF96BEDBFF90}" name="Weese, Sam (weesesr)" initials="WS" userId="S::weesesr@mail.uc.edu::82fcc45b-bbc8-42b5-9e4c-3796848509a5"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0EBFD9-1EBE-CCA9-15CC-E17C4FEFEEB3}" v="11" dt="2024-11-30T00:07:56.158"/>
    <p1510:client id="{161B2F64-6B84-65F9-B492-1BB548243B33}" v="47" dt="2024-11-29T23:10:47.335"/>
    <p1510:client id="{33991D21-BC75-5C3B-7EC4-D47F70E4B02C}" v="320" dt="2024-11-28T16:33:50.178"/>
    <p1510:client id="{C49F8611-7496-24DC-C320-6F2B3D43CED9}" v="114" dt="2024-11-29T21:12:48.769"/>
    <p1510:client id="{DE5996C3-E905-671D-5CC6-EA8FB8C6B02A}" v="302" dt="2024-11-28T04:49:03.6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modernComment_104_722DC632.xml><?xml version="1.0" encoding="utf-8"?>
<p188:cmLst xmlns:a="http://schemas.openxmlformats.org/drawingml/2006/main" xmlns:r="http://schemas.openxmlformats.org/officeDocument/2006/relationships" xmlns:p188="http://schemas.microsoft.com/office/powerpoint/2018/8/main">
  <p188:cm id="{F4CCF389-D039-4C73-AC58-5AA2A2A58504}" authorId="{9553F9E8-5CBF-3E0F-16BD-FF96BEDBFF90}" status="resolved" created="2024-11-27T20:12:27.436" complete="100000">
    <pc:sldMkLst xmlns:pc="http://schemas.microsoft.com/office/powerpoint/2013/main/command">
      <pc:docMk/>
      <pc:sldMk cId="1915602482" sldId="260"/>
    </pc:sldMkLst>
    <p188:txBody>
      <a:bodyPr/>
      <a:lstStyle/>
      <a:p>
        <a:r>
          <a:rPr lang="en-US"/>
          <a:t>Nate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7BD8CF-146F-4A06-8555-226382889D6A}" type="datetimeFigureOut">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04852-6DBB-4B26-80A2-2609F774643A}" type="slidenum">
              <a:t>‹#›</a:t>
            </a:fld>
            <a:endParaRPr lang="en-US"/>
          </a:p>
        </p:txBody>
      </p:sp>
    </p:spTree>
    <p:extLst>
      <p:ext uri="{BB962C8B-B14F-4D97-AF65-F5344CB8AC3E}">
        <p14:creationId xmlns:p14="http://schemas.microsoft.com/office/powerpoint/2010/main" val="2961317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Gabe</a:t>
            </a:r>
            <a:br>
              <a:rPr lang="en-US">
                <a:ea typeface="Calibri"/>
                <a:cs typeface="+mn-lt"/>
              </a:rPr>
            </a:br>
            <a:r>
              <a:rPr lang="en-US">
                <a:ea typeface="Calibri"/>
                <a:cs typeface="Calibri"/>
              </a:rPr>
              <a:t>- A rootkit is any form of software which bypasses privilege protection to escalate the privilege level of any process or user to a root privilege level.</a:t>
            </a:r>
          </a:p>
          <a:p>
            <a:r>
              <a:rPr lang="en-US">
                <a:ea typeface="Calibri"/>
                <a:cs typeface="Calibri"/>
              </a:rPr>
              <a:t>A boot kit is any form of software which hijacks the boot process to take over the system prior to our at the beginning of media booting.</a:t>
            </a:r>
          </a:p>
          <a:p>
            <a:endParaRPr lang="en-US">
              <a:ea typeface="Calibri"/>
              <a:cs typeface="Calibri"/>
            </a:endParaRPr>
          </a:p>
          <a:p>
            <a:pPr marL="171450" indent="-171450">
              <a:buFont typeface="Calibri"/>
              <a:buChar char="-"/>
            </a:pPr>
            <a:endParaRPr lang="en-US">
              <a:ea typeface="Calibri"/>
              <a:cs typeface="Calibri"/>
            </a:endParaRPr>
          </a:p>
        </p:txBody>
      </p:sp>
      <p:sp>
        <p:nvSpPr>
          <p:cNvPr id="4" name="Slide Number Placeholder 3"/>
          <p:cNvSpPr>
            <a:spLocks noGrp="1"/>
          </p:cNvSpPr>
          <p:nvPr>
            <p:ph type="sldNum" sz="quarter" idx="5"/>
          </p:nvPr>
        </p:nvSpPr>
        <p:spPr/>
        <p:txBody>
          <a:bodyPr/>
          <a:lstStyle/>
          <a:p>
            <a:fld id="{34E04852-6DBB-4B26-80A2-2609F774643A}" type="slidenum">
              <a:rPr lang="en-US"/>
              <a:t>1</a:t>
            </a:fld>
            <a:endParaRPr lang="en-US"/>
          </a:p>
        </p:txBody>
      </p:sp>
    </p:spTree>
    <p:extLst>
      <p:ext uri="{BB962C8B-B14F-4D97-AF65-F5344CB8AC3E}">
        <p14:creationId xmlns:p14="http://schemas.microsoft.com/office/powerpoint/2010/main" val="3897782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Sam does this</a:t>
            </a:r>
          </a:p>
        </p:txBody>
      </p:sp>
      <p:sp>
        <p:nvSpPr>
          <p:cNvPr id="4" name="Slide Number Placeholder 3"/>
          <p:cNvSpPr>
            <a:spLocks noGrp="1"/>
          </p:cNvSpPr>
          <p:nvPr>
            <p:ph type="sldNum" sz="quarter" idx="5"/>
          </p:nvPr>
        </p:nvSpPr>
        <p:spPr/>
        <p:txBody>
          <a:bodyPr/>
          <a:lstStyle/>
          <a:p>
            <a:fld id="{34E04852-6DBB-4B26-80A2-2609F774643A}" type="slidenum">
              <a:rPr lang="en-US"/>
              <a:t>11</a:t>
            </a:fld>
            <a:endParaRPr lang="en-US"/>
          </a:p>
        </p:txBody>
      </p:sp>
    </p:spTree>
    <p:extLst>
      <p:ext uri="{BB962C8B-B14F-4D97-AF65-F5344CB8AC3E}">
        <p14:creationId xmlns:p14="http://schemas.microsoft.com/office/powerpoint/2010/main" val="3515592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Sam does this</a:t>
            </a:r>
          </a:p>
        </p:txBody>
      </p:sp>
      <p:sp>
        <p:nvSpPr>
          <p:cNvPr id="4" name="Slide Number Placeholder 3"/>
          <p:cNvSpPr>
            <a:spLocks noGrp="1"/>
          </p:cNvSpPr>
          <p:nvPr>
            <p:ph type="sldNum" sz="quarter" idx="5"/>
          </p:nvPr>
        </p:nvSpPr>
        <p:spPr/>
        <p:txBody>
          <a:bodyPr/>
          <a:lstStyle/>
          <a:p>
            <a:fld id="{34E04852-6DBB-4B26-80A2-2609F774643A}" type="slidenum">
              <a:rPr lang="en-US"/>
              <a:t>12</a:t>
            </a:fld>
            <a:endParaRPr lang="en-US"/>
          </a:p>
        </p:txBody>
      </p:sp>
    </p:spTree>
    <p:extLst>
      <p:ext uri="{BB962C8B-B14F-4D97-AF65-F5344CB8AC3E}">
        <p14:creationId xmlns:p14="http://schemas.microsoft.com/office/powerpoint/2010/main" val="3208016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Gabe</a:t>
            </a:r>
          </a:p>
          <a:p>
            <a:pPr marL="171450" indent="-171450">
              <a:buFont typeface="Calibri"/>
              <a:buChar char="-"/>
            </a:pPr>
            <a:r>
              <a:rPr lang="en-US">
                <a:ea typeface="Calibri"/>
                <a:cs typeface="Calibri"/>
              </a:rPr>
              <a:t>All of the above are loaded on the motherboard itself, with the exception of SEC. SEC is the code stored in the CPU.</a:t>
            </a:r>
          </a:p>
          <a:p>
            <a:pPr marL="171450" indent="-171450">
              <a:buFont typeface="Calibri"/>
              <a:buChar char="-"/>
            </a:pPr>
            <a:r>
              <a:rPr lang="en-US">
                <a:ea typeface="Calibri"/>
                <a:cs typeface="Calibri"/>
              </a:rPr>
              <a:t>UEFI claims to have prevented all attacks against it from the OS, but this claim is shoddy due to software such as Black Lotus and System Sleep exploits</a:t>
            </a:r>
          </a:p>
        </p:txBody>
      </p:sp>
      <p:sp>
        <p:nvSpPr>
          <p:cNvPr id="4" name="Slide Number Placeholder 3"/>
          <p:cNvSpPr>
            <a:spLocks noGrp="1"/>
          </p:cNvSpPr>
          <p:nvPr>
            <p:ph type="sldNum" sz="quarter" idx="5"/>
          </p:nvPr>
        </p:nvSpPr>
        <p:spPr/>
        <p:txBody>
          <a:bodyPr/>
          <a:lstStyle/>
          <a:p>
            <a:fld id="{34E04852-6DBB-4B26-80A2-2609F774643A}" type="slidenum">
              <a:t>2</a:t>
            </a:fld>
            <a:endParaRPr lang="en-US"/>
          </a:p>
        </p:txBody>
      </p:sp>
    </p:spTree>
    <p:extLst>
      <p:ext uri="{BB962C8B-B14F-4D97-AF65-F5344CB8AC3E}">
        <p14:creationId xmlns:p14="http://schemas.microsoft.com/office/powerpoint/2010/main" val="3016527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Gabe</a:t>
            </a:r>
          </a:p>
          <a:p>
            <a:pPr marL="171450" indent="-171450">
              <a:buFont typeface="Calibri"/>
              <a:buChar char="-"/>
            </a:pPr>
            <a:r>
              <a:rPr lang="en-US" dirty="0">
                <a:ea typeface="Calibri"/>
                <a:cs typeface="Calibri"/>
              </a:rPr>
              <a:t>Ok, this is where stuff gets tricky. </a:t>
            </a:r>
          </a:p>
          <a:p>
            <a:pPr marL="171450" indent="-171450">
              <a:buFont typeface="Calibri"/>
              <a:buChar char="-"/>
            </a:pPr>
            <a:r>
              <a:rPr lang="en-US" dirty="0">
                <a:ea typeface="Calibri"/>
                <a:cs typeface="Calibri"/>
              </a:rPr>
              <a:t>SEC is the CPU starting up, where it receives power on power input pin 3.</a:t>
            </a:r>
          </a:p>
          <a:p>
            <a:pPr marL="171450" indent="-171450">
              <a:buFont typeface="Calibri"/>
              <a:buChar char="-"/>
            </a:pPr>
            <a:r>
              <a:rPr lang="en-US" dirty="0">
                <a:ea typeface="Calibri"/>
                <a:cs typeface="Calibri"/>
              </a:rPr>
              <a:t>PEI is where the board begins to be started, however things such as PCIE slots, RAM are started up at this point. System management mode is started here</a:t>
            </a:r>
          </a:p>
          <a:p>
            <a:pPr marL="171450" indent="-171450">
              <a:buFont typeface="Calibri"/>
              <a:buChar char="-"/>
            </a:pPr>
            <a:r>
              <a:rPr lang="en-US" dirty="0">
                <a:ea typeface="Calibri"/>
                <a:cs typeface="Calibri"/>
              </a:rPr>
              <a:t>DXE is where all of the drivers (such as mouse control, keyboard control, networking for PXE) are initialized. SMRAM and RAM exist at this phase as a raw memory map. system management ram is still accessible until </a:t>
            </a:r>
            <a:r>
              <a:rPr lang="en-US" dirty="0" err="1">
                <a:ea typeface="Calibri"/>
                <a:cs typeface="Calibri"/>
              </a:rPr>
              <a:t>ExitBootServices</a:t>
            </a:r>
            <a:r>
              <a:rPr lang="en-US" dirty="0">
                <a:ea typeface="Calibri"/>
                <a:cs typeface="Calibri"/>
              </a:rPr>
              <a:t>() is called, cleaning up and partitioning SMRAM and SMMODE to a new, isolated mode.</a:t>
            </a:r>
          </a:p>
          <a:p>
            <a:pPr marL="171450" indent="-171450">
              <a:buFont typeface="Calibri"/>
              <a:buChar char="-"/>
            </a:pPr>
            <a:r>
              <a:rPr lang="en-US" dirty="0">
                <a:ea typeface="Calibri"/>
                <a:cs typeface="Calibri"/>
              </a:rPr>
              <a:t>BDS is where you get the screen to select a drive/OS.</a:t>
            </a:r>
          </a:p>
          <a:p>
            <a:pPr marL="171450" indent="-171450">
              <a:buFont typeface="Calibri"/>
              <a:buChar char="-"/>
            </a:pPr>
            <a:r>
              <a:rPr lang="en-US" dirty="0">
                <a:ea typeface="Calibri"/>
                <a:cs typeface="Calibri"/>
              </a:rPr>
              <a:t>TSL is where you get the windows loading circle, at this point UEFI should not be accessible to the OS</a:t>
            </a:r>
          </a:p>
          <a:p>
            <a:pPr marL="171450" indent="-171450">
              <a:buFont typeface="Calibri"/>
              <a:buChar char="-"/>
            </a:pPr>
            <a:r>
              <a:rPr lang="en-US" dirty="0">
                <a:ea typeface="Calibri"/>
                <a:cs typeface="Calibri"/>
              </a:rPr>
              <a:t>RT is the </a:t>
            </a:r>
            <a:r>
              <a:rPr lang="en-US" dirty="0" err="1">
                <a:ea typeface="Calibri"/>
                <a:cs typeface="Calibri"/>
              </a:rPr>
              <a:t>the</a:t>
            </a:r>
            <a:r>
              <a:rPr lang="en-US" dirty="0">
                <a:ea typeface="Calibri"/>
                <a:cs typeface="Calibri"/>
              </a:rPr>
              <a:t> system is booted</a:t>
            </a:r>
          </a:p>
          <a:p>
            <a:pPr marL="171450" indent="-171450">
              <a:buFont typeface="Calibri"/>
              <a:buChar char="-"/>
            </a:pPr>
            <a:r>
              <a:rPr lang="en-US" dirty="0">
                <a:ea typeface="Calibri"/>
                <a:cs typeface="Calibri"/>
              </a:rPr>
              <a:t>AL is when the system shutdown, UEFI watchdogs and SMM watchdogs which report back to the next boot phase with results of last boot</a:t>
            </a:r>
            <a:br>
              <a:rPr lang="en-US" dirty="0">
                <a:ea typeface="Calibri"/>
                <a:cs typeface="+mn-lt"/>
              </a:rPr>
            </a:br>
            <a:r>
              <a:rPr lang="en-US" dirty="0">
                <a:ea typeface="Calibri"/>
                <a:cs typeface="Calibri"/>
              </a:rPr>
              <a:t>TECHNICALLY NONE OF THIS IS ACCESSIBLE (OR SHOULD BE) AFTER BOOT</a:t>
            </a:r>
          </a:p>
          <a:p>
            <a:pPr marL="171450" indent="-171450">
              <a:buFont typeface="Calibri"/>
              <a:buChar char="-"/>
            </a:pPr>
            <a:endParaRPr lang="en-US">
              <a:ea typeface="Calibri"/>
              <a:cs typeface="Calibri"/>
            </a:endParaRPr>
          </a:p>
          <a:p>
            <a:pPr marL="171450" indent="-171450">
              <a:buFont typeface="Calibri"/>
              <a:buChar char="-"/>
            </a:pPr>
            <a:endParaRPr lang="en-US">
              <a:ea typeface="Calibri"/>
              <a:cs typeface="Calibri"/>
            </a:endParaRPr>
          </a:p>
          <a:p>
            <a:pPr marL="171450" indent="-171450">
              <a:buFont typeface="Calibri"/>
              <a:buChar char="-"/>
            </a:pPr>
            <a:endParaRPr lang="en-US">
              <a:ea typeface="Calibri"/>
              <a:cs typeface="Calibri"/>
            </a:endParaRPr>
          </a:p>
          <a:p>
            <a:pPr marL="171450" indent="-171450">
              <a:buFont typeface="Calibri"/>
              <a:buChar char="-"/>
            </a:pPr>
            <a:endParaRPr lang="en-US">
              <a:ea typeface="Calibri"/>
              <a:cs typeface="Calibri"/>
            </a:endParaRPr>
          </a:p>
        </p:txBody>
      </p:sp>
      <p:sp>
        <p:nvSpPr>
          <p:cNvPr id="4" name="Slide Number Placeholder 3"/>
          <p:cNvSpPr>
            <a:spLocks noGrp="1"/>
          </p:cNvSpPr>
          <p:nvPr>
            <p:ph type="sldNum" sz="quarter" idx="5"/>
          </p:nvPr>
        </p:nvSpPr>
        <p:spPr/>
        <p:txBody>
          <a:bodyPr/>
          <a:lstStyle/>
          <a:p>
            <a:fld id="{34E04852-6DBB-4B26-80A2-2609F774643A}" type="slidenum">
              <a:t>3</a:t>
            </a:fld>
            <a:endParaRPr lang="en-US"/>
          </a:p>
        </p:txBody>
      </p:sp>
    </p:spTree>
    <p:extLst>
      <p:ext uri="{BB962C8B-B14F-4D97-AF65-F5344CB8AC3E}">
        <p14:creationId xmlns:p14="http://schemas.microsoft.com/office/powerpoint/2010/main" val="1192685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Gabe</a:t>
            </a:r>
            <a:br>
              <a:rPr lang="en-US" dirty="0">
                <a:ea typeface="Calibri"/>
                <a:cs typeface="+mn-lt"/>
              </a:rPr>
            </a:br>
            <a:r>
              <a:rPr lang="en-US" dirty="0">
                <a:ea typeface="Calibri"/>
                <a:cs typeface="Calibri"/>
              </a:rPr>
              <a:t>- BIOS begins by setting up POST (Power On Self Test) to allow the system to ensure the hardware works</a:t>
            </a:r>
          </a:p>
          <a:p>
            <a:r>
              <a:rPr lang="en-US" dirty="0">
                <a:ea typeface="Calibri"/>
                <a:cs typeface="Calibri"/>
              </a:rPr>
              <a:t>Then it creates IVT or interrupt vector table. Important values are stored off to the CMOS registers, to be used later</a:t>
            </a:r>
          </a:p>
          <a:p>
            <a:r>
              <a:rPr lang="en-US" dirty="0">
                <a:ea typeface="Calibri"/>
                <a:cs typeface="Calibri"/>
              </a:rPr>
              <a:t>master boot record then finds disks boot sections via iterative search (specific offsets provided by </a:t>
            </a:r>
            <a:r>
              <a:rPr lang="en-US" dirty="0"/>
              <a:t>original equipment manufacturer</a:t>
            </a:r>
            <a:r>
              <a:rPr lang="en-US" dirty="0">
                <a:ea typeface="Calibri"/>
                <a:cs typeface="Calibri"/>
              </a:rPr>
              <a:t>)</a:t>
            </a:r>
          </a:p>
          <a:p>
            <a:r>
              <a:rPr lang="en-US" dirty="0">
                <a:ea typeface="Calibri"/>
                <a:cs typeface="Calibri"/>
              </a:rPr>
              <a:t>Once found, an active partition is listed for the user to boot into</a:t>
            </a:r>
          </a:p>
          <a:p>
            <a:r>
              <a:rPr lang="en-US" dirty="0" err="1">
                <a:ea typeface="Calibri"/>
                <a:cs typeface="Calibri"/>
              </a:rPr>
              <a:t>THe</a:t>
            </a:r>
            <a:r>
              <a:rPr lang="en-US" dirty="0">
                <a:ea typeface="Calibri"/>
                <a:cs typeface="Calibri"/>
              </a:rPr>
              <a:t> bootloader (code in BIOS) loads the drive at the boot section, and begins processing to boot an OS</a:t>
            </a:r>
          </a:p>
          <a:p>
            <a:r>
              <a:rPr lang="en-US" dirty="0">
                <a:ea typeface="Calibri"/>
                <a:cs typeface="Calibri"/>
              </a:rPr>
              <a:t>THIS IS ALL ACCESSIBLE AFTER BOOT VIA KERNEL</a:t>
            </a:r>
          </a:p>
        </p:txBody>
      </p:sp>
      <p:sp>
        <p:nvSpPr>
          <p:cNvPr id="4" name="Slide Number Placeholder 3"/>
          <p:cNvSpPr>
            <a:spLocks noGrp="1"/>
          </p:cNvSpPr>
          <p:nvPr>
            <p:ph type="sldNum" sz="quarter" idx="5"/>
          </p:nvPr>
        </p:nvSpPr>
        <p:spPr/>
        <p:txBody>
          <a:bodyPr/>
          <a:lstStyle/>
          <a:p>
            <a:fld id="{34E04852-6DBB-4B26-80A2-2609F774643A}" type="slidenum">
              <a:t>4</a:t>
            </a:fld>
            <a:endParaRPr lang="en-US"/>
          </a:p>
        </p:txBody>
      </p:sp>
    </p:spTree>
    <p:extLst>
      <p:ext uri="{BB962C8B-B14F-4D97-AF65-F5344CB8AC3E}">
        <p14:creationId xmlns:p14="http://schemas.microsoft.com/office/powerpoint/2010/main" val="3499248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Nate does this</a:t>
            </a:r>
          </a:p>
          <a:p>
            <a:pPr marL="171450" indent="-171450">
              <a:buFont typeface="Calibri"/>
              <a:buChar char="-"/>
            </a:pPr>
            <a:r>
              <a:rPr lang="en-US">
                <a:ea typeface="Calibri"/>
                <a:cs typeface="Calibri"/>
              </a:rPr>
              <a:t>Sam makes slide on Issues with traditional fixes</a:t>
            </a:r>
            <a:endParaRPr lang="en-US"/>
          </a:p>
          <a:p>
            <a:pPr marL="171450" indent="-171450">
              <a:buFont typeface="Calibri"/>
              <a:buChar char="-"/>
            </a:pPr>
            <a:r>
              <a:rPr lang="en-US">
                <a:ea typeface="Calibri"/>
                <a:cs typeface="Calibri"/>
              </a:rPr>
              <a:t>Reflash of SPI Chip and MOBA</a:t>
            </a:r>
          </a:p>
          <a:p>
            <a:pPr marL="171450" indent="-171450">
              <a:buFont typeface="Calibri"/>
              <a:buChar char="-"/>
            </a:pPr>
            <a:r>
              <a:rPr lang="en-US">
                <a:ea typeface="Calibri"/>
                <a:cs typeface="Calibri"/>
              </a:rPr>
              <a:t>Clean OS install doesn't fix this</a:t>
            </a:r>
          </a:p>
          <a:p>
            <a:pPr marL="171450" indent="-171450">
              <a:buFont typeface="Calibri"/>
              <a:buChar char="-"/>
            </a:pPr>
            <a:r>
              <a:rPr lang="en-US">
                <a:ea typeface="Calibri"/>
                <a:cs typeface="Calibri"/>
              </a:rPr>
              <a:t>The only thing that can fix a bios level rootkit is a complete clean and new OS, Mother Board, and </a:t>
            </a:r>
            <a:r>
              <a:rPr lang="en-US" err="1">
                <a:ea typeface="Calibri"/>
                <a:cs typeface="Calibri"/>
              </a:rPr>
              <a:t>spi</a:t>
            </a:r>
            <a:r>
              <a:rPr lang="en-US">
                <a:ea typeface="Calibri"/>
                <a:cs typeface="Calibri"/>
              </a:rPr>
              <a:t> chip. Which basically means a new computer.</a:t>
            </a:r>
          </a:p>
          <a:p>
            <a:pPr marL="171450" indent="-171450">
              <a:buFont typeface="Calibri"/>
              <a:buChar char="-"/>
            </a:pPr>
            <a:r>
              <a:rPr lang="en-US">
                <a:ea typeface="Calibri"/>
                <a:cs typeface="Calibri"/>
              </a:rPr>
              <a:t>Make points on steps to remove to show how hard.</a:t>
            </a:r>
          </a:p>
          <a:p>
            <a:r>
              <a:rPr lang="en-US">
                <a:ea typeface="Calibri"/>
                <a:cs typeface="Calibri"/>
              </a:rPr>
              <a:t>    </a:t>
            </a:r>
            <a:endParaRPr lang="en-US"/>
          </a:p>
          <a:p>
            <a:r>
              <a:rPr lang="en-US">
                <a:ea typeface="Calibri"/>
                <a:cs typeface="Calibri"/>
              </a:rPr>
              <a:t>The only thing that can fix a bios level rootkit is a complete clean OS, Mother Board   </a:t>
            </a:r>
            <a:endParaRPr lang="en-US"/>
          </a:p>
        </p:txBody>
      </p:sp>
      <p:sp>
        <p:nvSpPr>
          <p:cNvPr id="4" name="Slide Number Placeholder 3"/>
          <p:cNvSpPr>
            <a:spLocks noGrp="1"/>
          </p:cNvSpPr>
          <p:nvPr>
            <p:ph type="sldNum" sz="quarter" idx="5"/>
          </p:nvPr>
        </p:nvSpPr>
        <p:spPr/>
        <p:txBody>
          <a:bodyPr/>
          <a:lstStyle/>
          <a:p>
            <a:fld id="{34E04852-6DBB-4B26-80A2-2609F774643A}" type="slidenum">
              <a:t>5</a:t>
            </a:fld>
            <a:endParaRPr lang="en-US"/>
          </a:p>
        </p:txBody>
      </p:sp>
    </p:spTree>
    <p:extLst>
      <p:ext uri="{BB962C8B-B14F-4D97-AF65-F5344CB8AC3E}">
        <p14:creationId xmlns:p14="http://schemas.microsoft.com/office/powerpoint/2010/main" val="1658893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Nate does this</a:t>
            </a:r>
          </a:p>
          <a:p>
            <a:pPr marL="171450" indent="-171450">
              <a:buFont typeface="Calibri"/>
              <a:buChar char="-"/>
            </a:pPr>
            <a:r>
              <a:rPr lang="en-US">
                <a:ea typeface="Calibri"/>
                <a:cs typeface="Calibri"/>
              </a:rPr>
              <a:t>Sam makes slide on Issues with traditional fixes</a:t>
            </a:r>
            <a:endParaRPr lang="en-US"/>
          </a:p>
          <a:p>
            <a:pPr marL="171450" indent="-171450">
              <a:buFont typeface="Calibri"/>
              <a:buChar char="-"/>
            </a:pPr>
            <a:r>
              <a:rPr lang="en-US">
                <a:ea typeface="Calibri"/>
                <a:cs typeface="Calibri"/>
              </a:rPr>
              <a:t>Reflash of SPI Chip and MOBA</a:t>
            </a:r>
          </a:p>
          <a:p>
            <a:pPr marL="171450" indent="-171450">
              <a:buFont typeface="Calibri"/>
              <a:buChar char="-"/>
            </a:pPr>
            <a:r>
              <a:rPr lang="en-US">
                <a:ea typeface="Calibri"/>
                <a:cs typeface="Calibri"/>
              </a:rPr>
              <a:t>Clean OS install doesn't fix this</a:t>
            </a:r>
          </a:p>
          <a:p>
            <a:pPr marL="171450" indent="-171450">
              <a:buFont typeface="Calibri"/>
              <a:buChar char="-"/>
            </a:pPr>
            <a:r>
              <a:rPr lang="en-US">
                <a:ea typeface="Calibri"/>
                <a:cs typeface="Calibri"/>
              </a:rPr>
              <a:t>The only thing that can fix a bios level rootkit is a complete clean and new OS, Mother Board, and </a:t>
            </a:r>
            <a:r>
              <a:rPr lang="en-US" err="1">
                <a:ea typeface="Calibri"/>
                <a:cs typeface="Calibri"/>
              </a:rPr>
              <a:t>spi</a:t>
            </a:r>
            <a:r>
              <a:rPr lang="en-US">
                <a:ea typeface="Calibri"/>
                <a:cs typeface="Calibri"/>
              </a:rPr>
              <a:t> chip. Which basically means a new computer.</a:t>
            </a:r>
          </a:p>
          <a:p>
            <a:pPr marL="171450" indent="-171450">
              <a:buFont typeface="Calibri"/>
              <a:buChar char="-"/>
            </a:pPr>
            <a:r>
              <a:rPr lang="en-US">
                <a:ea typeface="Calibri"/>
                <a:cs typeface="Calibri"/>
              </a:rPr>
              <a:t>Make points on steps to remove to show how hard.</a:t>
            </a:r>
          </a:p>
          <a:p>
            <a:r>
              <a:rPr lang="en-US">
                <a:ea typeface="Calibri"/>
                <a:cs typeface="Calibri"/>
              </a:rPr>
              <a:t>    </a:t>
            </a:r>
            <a:endParaRPr lang="en-US"/>
          </a:p>
          <a:p>
            <a:r>
              <a:rPr lang="en-US">
                <a:ea typeface="Calibri"/>
                <a:cs typeface="Calibri"/>
              </a:rPr>
              <a:t>The only thing that can fix a bios level rootkit is a complete clean OS, Mother Board   </a:t>
            </a:r>
            <a:endParaRPr lang="en-US"/>
          </a:p>
        </p:txBody>
      </p:sp>
      <p:sp>
        <p:nvSpPr>
          <p:cNvPr id="4" name="Slide Number Placeholder 3"/>
          <p:cNvSpPr>
            <a:spLocks noGrp="1"/>
          </p:cNvSpPr>
          <p:nvPr>
            <p:ph type="sldNum" sz="quarter" idx="5"/>
          </p:nvPr>
        </p:nvSpPr>
        <p:spPr/>
        <p:txBody>
          <a:bodyPr/>
          <a:lstStyle/>
          <a:p>
            <a:fld id="{34E04852-6DBB-4B26-80A2-2609F774643A}" type="slidenum">
              <a:t>6</a:t>
            </a:fld>
            <a:endParaRPr lang="en-US"/>
          </a:p>
        </p:txBody>
      </p:sp>
    </p:spTree>
    <p:extLst>
      <p:ext uri="{BB962C8B-B14F-4D97-AF65-F5344CB8AC3E}">
        <p14:creationId xmlns:p14="http://schemas.microsoft.com/office/powerpoint/2010/main" val="1429916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Nate does this</a:t>
            </a:r>
          </a:p>
        </p:txBody>
      </p:sp>
      <p:sp>
        <p:nvSpPr>
          <p:cNvPr id="4" name="Slide Number Placeholder 3"/>
          <p:cNvSpPr>
            <a:spLocks noGrp="1"/>
          </p:cNvSpPr>
          <p:nvPr>
            <p:ph type="sldNum" sz="quarter" idx="5"/>
          </p:nvPr>
        </p:nvSpPr>
        <p:spPr/>
        <p:txBody>
          <a:bodyPr/>
          <a:lstStyle/>
          <a:p>
            <a:fld id="{34E04852-6DBB-4B26-80A2-2609F774643A}" type="slidenum">
              <a:rPr lang="en-US"/>
              <a:t>8</a:t>
            </a:fld>
            <a:endParaRPr lang="en-US"/>
          </a:p>
        </p:txBody>
      </p:sp>
    </p:spTree>
    <p:extLst>
      <p:ext uri="{BB962C8B-B14F-4D97-AF65-F5344CB8AC3E}">
        <p14:creationId xmlns:p14="http://schemas.microsoft.com/office/powerpoint/2010/main" val="2623555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Nate does this</a:t>
            </a:r>
          </a:p>
        </p:txBody>
      </p:sp>
      <p:sp>
        <p:nvSpPr>
          <p:cNvPr id="4" name="Slide Number Placeholder 3"/>
          <p:cNvSpPr>
            <a:spLocks noGrp="1"/>
          </p:cNvSpPr>
          <p:nvPr>
            <p:ph type="sldNum" sz="quarter" idx="5"/>
          </p:nvPr>
        </p:nvSpPr>
        <p:spPr/>
        <p:txBody>
          <a:bodyPr/>
          <a:lstStyle/>
          <a:p>
            <a:fld id="{34E04852-6DBB-4B26-80A2-2609F774643A}" type="slidenum">
              <a:rPr lang="en-US"/>
              <a:t>9</a:t>
            </a:fld>
            <a:endParaRPr lang="en-US"/>
          </a:p>
        </p:txBody>
      </p:sp>
    </p:spTree>
    <p:extLst>
      <p:ext uri="{BB962C8B-B14F-4D97-AF65-F5344CB8AC3E}">
        <p14:creationId xmlns:p14="http://schemas.microsoft.com/office/powerpoint/2010/main" val="998873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Sam does this</a:t>
            </a:r>
          </a:p>
        </p:txBody>
      </p:sp>
      <p:sp>
        <p:nvSpPr>
          <p:cNvPr id="4" name="Slide Number Placeholder 3"/>
          <p:cNvSpPr>
            <a:spLocks noGrp="1"/>
          </p:cNvSpPr>
          <p:nvPr>
            <p:ph type="sldNum" sz="quarter" idx="5"/>
          </p:nvPr>
        </p:nvSpPr>
        <p:spPr/>
        <p:txBody>
          <a:bodyPr/>
          <a:lstStyle/>
          <a:p>
            <a:fld id="{34E04852-6DBB-4B26-80A2-2609F774643A}" type="slidenum">
              <a:rPr lang="en-US"/>
              <a:t>10</a:t>
            </a:fld>
            <a:endParaRPr lang="en-US"/>
          </a:p>
        </p:txBody>
      </p:sp>
    </p:spTree>
    <p:extLst>
      <p:ext uri="{BB962C8B-B14F-4D97-AF65-F5344CB8AC3E}">
        <p14:creationId xmlns:p14="http://schemas.microsoft.com/office/powerpoint/2010/main" val="3612034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04_722DC632.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attack.mitre.org/tactics/TA0003/"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t>Rootkits and </a:t>
            </a:r>
            <a:r>
              <a:rPr lang="en-US" err="1"/>
              <a:t>Bootkits</a:t>
            </a:r>
            <a:endParaRPr lang="en-US"/>
          </a:p>
        </p:txBody>
      </p:sp>
      <p:sp>
        <p:nvSpPr>
          <p:cNvPr id="3" name="Subtitle 2"/>
          <p:cNvSpPr>
            <a:spLocks noGrp="1"/>
          </p:cNvSpPr>
          <p:nvPr>
            <p:ph type="subTitle" idx="1"/>
          </p:nvPr>
        </p:nvSpPr>
        <p:spPr/>
        <p:txBody>
          <a:bodyPr vert="horz" lIns="91440" tIns="45720" rIns="91440" bIns="45720" rtlCol="0" anchor="t">
            <a:normAutofit fontScale="92500"/>
          </a:bodyPr>
          <a:lstStyle/>
          <a:p>
            <a:r>
              <a:rPr lang="en-US" sz="5400">
                <a:ea typeface="+mn-lt"/>
                <a:cs typeface="+mn-lt"/>
              </a:rPr>
              <a:t>Attack Vectors Lurking Beneath the OS in UEFI and BIOS</a:t>
            </a:r>
            <a:endParaRPr lang="en-US"/>
          </a:p>
        </p:txBody>
      </p:sp>
      <p:pic>
        <p:nvPicPr>
          <p:cNvPr id="6" name="Picture 5" descr="A black and white drawing of an octopus&#10;&#10;Description automatically generated">
            <a:extLst>
              <a:ext uri="{FF2B5EF4-FFF2-40B4-BE49-F238E27FC236}">
                <a16:creationId xmlns:a16="http://schemas.microsoft.com/office/drawing/2014/main" id="{A8D5E2F6-E78D-C200-C202-FD8C39AB774B}"/>
              </a:ext>
            </a:extLst>
          </p:cNvPr>
          <p:cNvPicPr>
            <a:picLocks noChangeAspect="1"/>
          </p:cNvPicPr>
          <p:nvPr/>
        </p:nvPicPr>
        <p:blipFill>
          <a:blip r:embed="rId3"/>
          <a:stretch>
            <a:fillRect/>
          </a:stretch>
        </p:blipFill>
        <p:spPr>
          <a:xfrm>
            <a:off x="8304355" y="-4610"/>
            <a:ext cx="3812777" cy="411480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FEF99-D3D6-481F-0EB1-FCCACF186CAD}"/>
              </a:ext>
            </a:extLst>
          </p:cNvPr>
          <p:cNvSpPr>
            <a:spLocks noGrp="1"/>
          </p:cNvSpPr>
          <p:nvPr>
            <p:ph type="title"/>
          </p:nvPr>
        </p:nvSpPr>
        <p:spPr/>
        <p:txBody>
          <a:bodyPr/>
          <a:lstStyle/>
          <a:p>
            <a:r>
              <a:rPr lang="en-US"/>
              <a:t>Vectors to Achieve UEFI Persistence</a:t>
            </a:r>
          </a:p>
        </p:txBody>
      </p:sp>
      <p:sp>
        <p:nvSpPr>
          <p:cNvPr id="3" name="Content Placeholder 2">
            <a:extLst>
              <a:ext uri="{FF2B5EF4-FFF2-40B4-BE49-F238E27FC236}">
                <a16:creationId xmlns:a16="http://schemas.microsoft.com/office/drawing/2014/main" id="{D2A4A82E-0832-A5B8-B591-95A0A89BD4C6}"/>
              </a:ext>
            </a:extLst>
          </p:cNvPr>
          <p:cNvSpPr>
            <a:spLocks noGrp="1"/>
          </p:cNvSpPr>
          <p:nvPr>
            <p:ph idx="1"/>
          </p:nvPr>
        </p:nvSpPr>
        <p:spPr/>
        <p:txBody>
          <a:bodyPr vert="horz" lIns="91440" tIns="45720" rIns="91440" bIns="45720" rtlCol="0" anchor="t">
            <a:normAutofit/>
          </a:bodyPr>
          <a:lstStyle/>
          <a:p>
            <a:r>
              <a:rPr lang="en-US"/>
              <a:t>SMM (System Management Mode)</a:t>
            </a:r>
          </a:p>
          <a:p>
            <a:r>
              <a:rPr lang="en-US" err="1"/>
              <a:t>Dxe</a:t>
            </a:r>
            <a:r>
              <a:rPr lang="en-US"/>
              <a:t> Drivers Extended beyond Lifetime</a:t>
            </a:r>
          </a:p>
          <a:p>
            <a:r>
              <a:rPr lang="en-US"/>
              <a:t>Sleep Mode Interrupt</a:t>
            </a:r>
          </a:p>
          <a:p>
            <a:r>
              <a:rPr lang="en-US" err="1"/>
              <a:t>swi</a:t>
            </a:r>
            <a:r>
              <a:rPr lang="en-US"/>
              <a:t>(3) use after free</a:t>
            </a:r>
          </a:p>
          <a:p>
            <a:endParaRPr lang="en-US"/>
          </a:p>
          <a:p>
            <a:endParaRPr lang="en-US"/>
          </a:p>
        </p:txBody>
      </p:sp>
    </p:spTree>
    <p:extLst>
      <p:ext uri="{BB962C8B-B14F-4D97-AF65-F5344CB8AC3E}">
        <p14:creationId xmlns:p14="http://schemas.microsoft.com/office/powerpoint/2010/main" val="1767748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5B23-5C13-5E80-11C2-1ABC2DD7156C}"/>
              </a:ext>
            </a:extLst>
          </p:cNvPr>
          <p:cNvSpPr>
            <a:spLocks noGrp="1"/>
          </p:cNvSpPr>
          <p:nvPr>
            <p:ph type="title"/>
          </p:nvPr>
        </p:nvSpPr>
        <p:spPr/>
        <p:txBody>
          <a:bodyPr/>
          <a:lstStyle/>
          <a:p>
            <a:r>
              <a:rPr lang="en-US"/>
              <a:t>Vectors to Achieve BIOS Persistence</a:t>
            </a:r>
          </a:p>
        </p:txBody>
      </p:sp>
      <p:sp>
        <p:nvSpPr>
          <p:cNvPr id="3" name="Content Placeholder 2">
            <a:extLst>
              <a:ext uri="{FF2B5EF4-FFF2-40B4-BE49-F238E27FC236}">
                <a16:creationId xmlns:a16="http://schemas.microsoft.com/office/drawing/2014/main" id="{5F82263A-09AB-80F0-3B13-295E7565E7C4}"/>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a:t>"Intended" Super User Operations</a:t>
            </a:r>
          </a:p>
          <a:p>
            <a:r>
              <a:rPr lang="en-US"/>
              <a:t>Linux Kernel Mode Driver Updates</a:t>
            </a:r>
          </a:p>
          <a:p>
            <a:r>
              <a:rPr lang="en-US"/>
              <a:t>Windows Kernel Updates</a:t>
            </a:r>
          </a:p>
          <a:p>
            <a:r>
              <a:rPr lang="en-US"/>
              <a:t>Windows BIOS Updates</a:t>
            </a:r>
          </a:p>
          <a:p>
            <a:r>
              <a:rPr lang="en-US"/>
              <a:t>Windows Hypervisor Updates</a:t>
            </a:r>
          </a:p>
          <a:p>
            <a:r>
              <a:rPr lang="en-US"/>
              <a:t>MBR Overrides (Grub, Windows Boot Loader, </a:t>
            </a:r>
            <a:r>
              <a:rPr lang="en-US" err="1"/>
              <a:t>etc</a:t>
            </a:r>
            <a:r>
              <a:rPr lang="en-US"/>
              <a:t>)</a:t>
            </a:r>
          </a:p>
          <a:p>
            <a:pPr marL="0" indent="0">
              <a:buNone/>
            </a:pPr>
            <a:r>
              <a:rPr lang="en-US"/>
              <a:t>Unintended Operations</a:t>
            </a:r>
          </a:p>
          <a:p>
            <a:r>
              <a:rPr lang="en-US"/>
              <a:t>MBR Overrides (overflows from disk image, hijacks of global memory map pointer table</a:t>
            </a:r>
          </a:p>
          <a:p>
            <a:r>
              <a:rPr lang="en-US"/>
              <a:t>Malformed BIOS Driver Calls</a:t>
            </a:r>
          </a:p>
          <a:p>
            <a:r>
              <a:rPr lang="en-US"/>
              <a:t>Physical Hijacking</a:t>
            </a:r>
          </a:p>
          <a:p>
            <a:pPr lvl="1">
              <a:buFont typeface="Courier New" panose="020B0604020202020204" pitchFamily="34" charset="0"/>
              <a:buChar char="o"/>
            </a:pPr>
            <a:r>
              <a:rPr lang="en-US"/>
              <a:t>USB, Chip replacement, Chip reprogramming</a:t>
            </a:r>
          </a:p>
          <a:p>
            <a:endParaRPr lang="en-US"/>
          </a:p>
          <a:p>
            <a:endParaRPr lang="en-US"/>
          </a:p>
          <a:p>
            <a:endParaRPr lang="en-US"/>
          </a:p>
        </p:txBody>
      </p:sp>
    </p:spTree>
    <p:extLst>
      <p:ext uri="{BB962C8B-B14F-4D97-AF65-F5344CB8AC3E}">
        <p14:creationId xmlns:p14="http://schemas.microsoft.com/office/powerpoint/2010/main" val="2601457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E84D-1806-5805-0E1E-D6A383B8DC2B}"/>
              </a:ext>
            </a:extLst>
          </p:cNvPr>
          <p:cNvSpPr>
            <a:spLocks noGrp="1"/>
          </p:cNvSpPr>
          <p:nvPr>
            <p:ph type="title"/>
          </p:nvPr>
        </p:nvSpPr>
        <p:spPr/>
        <p:txBody>
          <a:bodyPr/>
          <a:lstStyle/>
          <a:p>
            <a:r>
              <a:rPr lang="en-US"/>
              <a:t>Solutions</a:t>
            </a:r>
          </a:p>
        </p:txBody>
      </p:sp>
      <p:sp>
        <p:nvSpPr>
          <p:cNvPr id="3" name="Content Placeholder 2">
            <a:extLst>
              <a:ext uri="{FF2B5EF4-FFF2-40B4-BE49-F238E27FC236}">
                <a16:creationId xmlns:a16="http://schemas.microsoft.com/office/drawing/2014/main" id="{4017B3E9-8147-544D-99AE-C7EB9F22A9CB}"/>
              </a:ext>
            </a:extLst>
          </p:cNvPr>
          <p:cNvSpPr>
            <a:spLocks noGrp="1"/>
          </p:cNvSpPr>
          <p:nvPr>
            <p:ph idx="1"/>
          </p:nvPr>
        </p:nvSpPr>
        <p:spPr>
          <a:xfrm>
            <a:off x="838200" y="1825625"/>
            <a:ext cx="5429480" cy="4351338"/>
          </a:xfrm>
        </p:spPr>
        <p:txBody>
          <a:bodyPr vert="horz" lIns="91440" tIns="45720" rIns="91440" bIns="45720" rtlCol="0" anchor="t">
            <a:normAutofit/>
          </a:bodyPr>
          <a:lstStyle/>
          <a:p>
            <a:pPr marL="0" indent="0">
              <a:buNone/>
            </a:pPr>
            <a:r>
              <a:rPr lang="en-US" sz="3200"/>
              <a:t>Root of Trust</a:t>
            </a:r>
          </a:p>
          <a:p>
            <a:r>
              <a:rPr lang="en-US"/>
              <a:t>Hardware vs Software</a:t>
            </a:r>
          </a:p>
          <a:p>
            <a:r>
              <a:rPr lang="en-US"/>
              <a:t>Trusted Anchor Module (Cisco)</a:t>
            </a:r>
          </a:p>
          <a:p>
            <a:r>
              <a:rPr lang="en-US"/>
              <a:t>Trusted Execution Technology (Intel)</a:t>
            </a:r>
          </a:p>
          <a:p>
            <a:r>
              <a:rPr lang="en-US"/>
              <a:t>Titan M (Google Pixel 3)</a:t>
            </a:r>
          </a:p>
          <a:p>
            <a:endParaRPr lang="en-US"/>
          </a:p>
          <a:p>
            <a:endParaRPr lang="en-US"/>
          </a:p>
        </p:txBody>
      </p:sp>
      <p:sp>
        <p:nvSpPr>
          <p:cNvPr id="5" name="Content Placeholder 2">
            <a:extLst>
              <a:ext uri="{FF2B5EF4-FFF2-40B4-BE49-F238E27FC236}">
                <a16:creationId xmlns:a16="http://schemas.microsoft.com/office/drawing/2014/main" id="{E7A9FBF2-E413-21DD-DB34-17F332F99755}"/>
              </a:ext>
            </a:extLst>
          </p:cNvPr>
          <p:cNvSpPr txBox="1">
            <a:spLocks/>
          </p:cNvSpPr>
          <p:nvPr/>
        </p:nvSpPr>
        <p:spPr>
          <a:xfrm>
            <a:off x="6269517" y="1684242"/>
            <a:ext cx="583343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a:t>Trusted Execution Environment</a:t>
            </a:r>
          </a:p>
          <a:p>
            <a:r>
              <a:rPr lang="en-US">
                <a:ea typeface="+mn-lt"/>
                <a:cs typeface="+mn-lt"/>
              </a:rPr>
              <a:t>Secure Execution Environment (Qualcomm)</a:t>
            </a:r>
          </a:p>
          <a:p>
            <a:r>
              <a:rPr lang="en-US">
                <a:ea typeface="+mn-lt"/>
                <a:cs typeface="+mn-lt"/>
              </a:rPr>
              <a:t>Trust Zone (AMD)</a:t>
            </a:r>
          </a:p>
          <a:p>
            <a:r>
              <a:rPr lang="en-US"/>
              <a:t>Knox (Samsung Phones)</a:t>
            </a:r>
          </a:p>
          <a:p>
            <a:endParaRPr lang="en-US"/>
          </a:p>
          <a:p>
            <a:endParaRPr lang="en-US"/>
          </a:p>
          <a:p>
            <a:endParaRPr lang="en-US"/>
          </a:p>
          <a:p>
            <a:endParaRPr lang="en-US"/>
          </a:p>
          <a:p>
            <a:endParaRPr lang="en-US"/>
          </a:p>
        </p:txBody>
      </p:sp>
    </p:spTree>
    <p:extLst>
      <p:ext uri="{BB962C8B-B14F-4D97-AF65-F5344CB8AC3E}">
        <p14:creationId xmlns:p14="http://schemas.microsoft.com/office/powerpoint/2010/main" val="409524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BAB0F-BE56-5053-D283-5B95B6E1DA7E}"/>
              </a:ext>
            </a:extLst>
          </p:cNvPr>
          <p:cNvSpPr>
            <a:spLocks noGrp="1"/>
          </p:cNvSpPr>
          <p:nvPr>
            <p:ph type="title"/>
          </p:nvPr>
        </p:nvSpPr>
        <p:spPr/>
        <p:txBody>
          <a:bodyPr/>
          <a:lstStyle/>
          <a:p>
            <a:r>
              <a:rPr lang="en-US"/>
              <a:t>What is Beneath Your OS?</a:t>
            </a:r>
          </a:p>
        </p:txBody>
      </p:sp>
      <p:sp>
        <p:nvSpPr>
          <p:cNvPr id="3" name="Content Placeholder 2">
            <a:extLst>
              <a:ext uri="{FF2B5EF4-FFF2-40B4-BE49-F238E27FC236}">
                <a16:creationId xmlns:a16="http://schemas.microsoft.com/office/drawing/2014/main" id="{97408BBD-36D9-A634-AC83-03E624D4496F}"/>
              </a:ext>
            </a:extLst>
          </p:cNvPr>
          <p:cNvSpPr>
            <a:spLocks noGrp="1"/>
          </p:cNvSpPr>
          <p:nvPr>
            <p:ph idx="1"/>
          </p:nvPr>
        </p:nvSpPr>
        <p:spPr>
          <a:xfrm>
            <a:off x="838200" y="1825625"/>
            <a:ext cx="10837571" cy="4673309"/>
          </a:xfrm>
        </p:spPr>
        <p:txBody>
          <a:bodyPr vert="horz" lIns="91440" tIns="45720" rIns="91440" bIns="45720" rtlCol="0" anchor="t">
            <a:normAutofit fontScale="92500" lnSpcReduction="10000"/>
          </a:bodyPr>
          <a:lstStyle/>
          <a:p>
            <a:r>
              <a:rPr lang="en-US" dirty="0"/>
              <a:t> BIOS/UEFI</a:t>
            </a:r>
          </a:p>
          <a:p>
            <a:pPr lvl="1">
              <a:buFont typeface="Courier New" panose="020B0604020202020204" pitchFamily="34" charset="0"/>
              <a:buChar char="o"/>
            </a:pPr>
            <a:r>
              <a:rPr lang="en-US" dirty="0"/>
              <a:t>Basic Input/Output System </a:t>
            </a:r>
          </a:p>
          <a:p>
            <a:pPr lvl="1">
              <a:buFont typeface="Courier New" panose="020B0604020202020204" pitchFamily="34" charset="0"/>
              <a:buChar char="o"/>
            </a:pPr>
            <a:r>
              <a:rPr lang="en-US" dirty="0"/>
              <a:t>Unified Extensible Firmware Interface</a:t>
            </a:r>
          </a:p>
          <a:p>
            <a:r>
              <a:rPr lang="en-US" dirty="0"/>
              <a:t>Out of Band Management</a:t>
            </a:r>
          </a:p>
          <a:p>
            <a:pPr lvl="1">
              <a:buFont typeface="Courier New" panose="020B0604020202020204" pitchFamily="34" charset="0"/>
              <a:buChar char="o"/>
            </a:pPr>
            <a:r>
              <a:rPr lang="en-US" dirty="0"/>
              <a:t>Usually reserved for servers</a:t>
            </a:r>
          </a:p>
          <a:p>
            <a:r>
              <a:rPr lang="en-US" dirty="0"/>
              <a:t>Hardware Drivers</a:t>
            </a:r>
          </a:p>
          <a:p>
            <a:pPr lvl="1">
              <a:buFont typeface="Courier New" panose="020B0604020202020204" pitchFamily="34" charset="0"/>
              <a:buChar char="o"/>
            </a:pPr>
            <a:r>
              <a:rPr lang="en-US" dirty="0"/>
              <a:t>DXE – Driver </a:t>
            </a:r>
            <a:r>
              <a:rPr lang="en-US" dirty="0" err="1"/>
              <a:t>eXecution</a:t>
            </a:r>
            <a:r>
              <a:rPr lang="en-US" dirty="0"/>
              <a:t> Environment</a:t>
            </a:r>
          </a:p>
          <a:p>
            <a:pPr lvl="1">
              <a:buFont typeface="Courier New" panose="020B0604020202020204" pitchFamily="34" charset="0"/>
              <a:buChar char="o"/>
            </a:pPr>
            <a:r>
              <a:rPr lang="en-US" dirty="0"/>
              <a:t>EFI - </a:t>
            </a:r>
            <a:r>
              <a:rPr lang="en" dirty="0">
                <a:ea typeface="+mn-lt"/>
                <a:cs typeface="+mn-lt"/>
              </a:rPr>
              <a:t>Extensible Firmware Interface</a:t>
            </a:r>
          </a:p>
          <a:p>
            <a:pPr lvl="1">
              <a:buFont typeface="Courier New" panose="020B0604020202020204" pitchFamily="34" charset="0"/>
              <a:buChar char="o"/>
            </a:pPr>
            <a:r>
              <a:rPr lang="en-US" dirty="0"/>
              <a:t>PEIM – Pre-EFI Init Module</a:t>
            </a:r>
          </a:p>
          <a:p>
            <a:pPr lvl="1">
              <a:buFont typeface="Courier New" panose="020B0604020202020204" pitchFamily="34" charset="0"/>
              <a:buChar char="o"/>
            </a:pPr>
            <a:r>
              <a:rPr lang="en-US" dirty="0"/>
              <a:t>Legacy BIOS Drivers</a:t>
            </a:r>
          </a:p>
          <a:p>
            <a:r>
              <a:rPr lang="en-US" dirty="0"/>
              <a:t>SEC Code</a:t>
            </a:r>
          </a:p>
          <a:p>
            <a:pPr lvl="1">
              <a:buFont typeface="Courier New" panose="020B0604020202020204" pitchFamily="34" charset="0"/>
              <a:buChar char="o"/>
            </a:pPr>
            <a:r>
              <a:rPr lang="en-US" dirty="0"/>
              <a:t>Stored in the CPU</a:t>
            </a:r>
          </a:p>
          <a:p>
            <a:endParaRPr lang="en-US"/>
          </a:p>
          <a:p>
            <a:endParaRPr lang="en-US"/>
          </a:p>
          <a:p>
            <a:endParaRPr lang="en-US"/>
          </a:p>
        </p:txBody>
      </p:sp>
    </p:spTree>
    <p:extLst>
      <p:ext uri="{BB962C8B-B14F-4D97-AF65-F5344CB8AC3E}">
        <p14:creationId xmlns:p14="http://schemas.microsoft.com/office/powerpoint/2010/main" val="775087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8293-4AEF-C6A2-BF18-A7E8E7DA20D5}"/>
              </a:ext>
            </a:extLst>
          </p:cNvPr>
          <p:cNvSpPr>
            <a:spLocks noGrp="1"/>
          </p:cNvSpPr>
          <p:nvPr>
            <p:ph type="title"/>
          </p:nvPr>
        </p:nvSpPr>
        <p:spPr/>
        <p:txBody>
          <a:bodyPr/>
          <a:lstStyle/>
          <a:p>
            <a:r>
              <a:rPr lang="en-US"/>
              <a:t>UEFI Boot Order</a:t>
            </a:r>
          </a:p>
        </p:txBody>
      </p:sp>
      <p:pic>
        <p:nvPicPr>
          <p:cNvPr id="6" name="Picture 5" descr="A diagram of a computer system&#10;&#10;Description automatically generated">
            <a:extLst>
              <a:ext uri="{FF2B5EF4-FFF2-40B4-BE49-F238E27FC236}">
                <a16:creationId xmlns:a16="http://schemas.microsoft.com/office/drawing/2014/main" id="{D81DA937-2720-5FE8-3073-73E2EEB46C43}"/>
              </a:ext>
            </a:extLst>
          </p:cNvPr>
          <p:cNvPicPr>
            <a:picLocks noChangeAspect="1"/>
          </p:cNvPicPr>
          <p:nvPr/>
        </p:nvPicPr>
        <p:blipFill>
          <a:blip r:embed="rId3"/>
          <a:stretch>
            <a:fillRect/>
          </a:stretch>
        </p:blipFill>
        <p:spPr>
          <a:xfrm>
            <a:off x="1751369" y="1305937"/>
            <a:ext cx="8692902" cy="5404504"/>
          </a:xfrm>
          <a:prstGeom prst="rect">
            <a:avLst/>
          </a:prstGeom>
        </p:spPr>
      </p:pic>
    </p:spTree>
    <p:extLst>
      <p:ext uri="{BB962C8B-B14F-4D97-AF65-F5344CB8AC3E}">
        <p14:creationId xmlns:p14="http://schemas.microsoft.com/office/powerpoint/2010/main" val="4267144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43F4F-B261-76FF-FC2B-D5EDF10F4671}"/>
              </a:ext>
            </a:extLst>
          </p:cNvPr>
          <p:cNvSpPr>
            <a:spLocks noGrp="1"/>
          </p:cNvSpPr>
          <p:nvPr>
            <p:ph type="title"/>
          </p:nvPr>
        </p:nvSpPr>
        <p:spPr/>
        <p:txBody>
          <a:bodyPr/>
          <a:lstStyle/>
          <a:p>
            <a:r>
              <a:rPr lang="en-US"/>
              <a:t>BIOS Boot Order</a:t>
            </a:r>
          </a:p>
        </p:txBody>
      </p:sp>
      <p:pic>
        <p:nvPicPr>
          <p:cNvPr id="6" name="Picture 5">
            <a:extLst>
              <a:ext uri="{FF2B5EF4-FFF2-40B4-BE49-F238E27FC236}">
                <a16:creationId xmlns:a16="http://schemas.microsoft.com/office/drawing/2014/main" id="{C37518F1-428E-2D3F-96E3-C5947FC8E598}"/>
              </a:ext>
            </a:extLst>
          </p:cNvPr>
          <p:cNvPicPr>
            <a:picLocks noChangeAspect="1"/>
          </p:cNvPicPr>
          <p:nvPr/>
        </p:nvPicPr>
        <p:blipFill>
          <a:blip r:embed="rId3"/>
          <a:stretch>
            <a:fillRect/>
          </a:stretch>
        </p:blipFill>
        <p:spPr>
          <a:xfrm>
            <a:off x="679048" y="1498981"/>
            <a:ext cx="10833903" cy="4072238"/>
          </a:xfrm>
          <a:prstGeom prst="rect">
            <a:avLst/>
          </a:prstGeom>
        </p:spPr>
      </p:pic>
    </p:spTree>
    <p:extLst>
      <p:ext uri="{BB962C8B-B14F-4D97-AF65-F5344CB8AC3E}">
        <p14:creationId xmlns:p14="http://schemas.microsoft.com/office/powerpoint/2010/main" val="2643313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43F4F-B261-76FF-FC2B-D5EDF10F4671}"/>
              </a:ext>
            </a:extLst>
          </p:cNvPr>
          <p:cNvSpPr>
            <a:spLocks noGrp="1"/>
          </p:cNvSpPr>
          <p:nvPr>
            <p:ph type="title"/>
          </p:nvPr>
        </p:nvSpPr>
        <p:spPr/>
        <p:txBody>
          <a:bodyPr/>
          <a:lstStyle/>
          <a:p>
            <a:r>
              <a:rPr lang="en-US"/>
              <a:t>Persistence and Its Importance</a:t>
            </a:r>
          </a:p>
        </p:txBody>
      </p:sp>
      <p:sp>
        <p:nvSpPr>
          <p:cNvPr id="3" name="Content Placeholder 2">
            <a:extLst>
              <a:ext uri="{FF2B5EF4-FFF2-40B4-BE49-F238E27FC236}">
                <a16:creationId xmlns:a16="http://schemas.microsoft.com/office/drawing/2014/main" id="{7FA1B130-57F3-21C7-841A-A0DF005EE947}"/>
              </a:ext>
            </a:extLst>
          </p:cNvPr>
          <p:cNvSpPr>
            <a:spLocks noGrp="1"/>
          </p:cNvSpPr>
          <p:nvPr>
            <p:ph idx="1"/>
          </p:nvPr>
        </p:nvSpPr>
        <p:spPr/>
        <p:txBody>
          <a:bodyPr vert="horz" lIns="91440" tIns="45720" rIns="91440" bIns="45720" rtlCol="0" anchor="t">
            <a:normAutofit/>
          </a:bodyPr>
          <a:lstStyle/>
          <a:p>
            <a:r>
              <a:rPr lang="en-US"/>
              <a:t>From Mitre (</a:t>
            </a:r>
            <a:r>
              <a:rPr lang="en-US">
                <a:ea typeface="+mn-lt"/>
                <a:cs typeface="+mn-lt"/>
                <a:hlinkClick r:id="rId4"/>
              </a:rPr>
              <a:t>https://attack.mitre.org/tactics/TA0003/</a:t>
            </a:r>
            <a:r>
              <a:rPr lang="en-US">
                <a:ea typeface="+mn-lt"/>
                <a:cs typeface="+mn-lt"/>
              </a:rPr>
              <a:t>):</a:t>
            </a:r>
            <a:endParaRPr lang="en-US"/>
          </a:p>
          <a:p>
            <a:pPr lvl="1">
              <a:buFont typeface="Courier New" panose="020B0604020202020204" pitchFamily="34" charset="0"/>
              <a:buChar char="o"/>
            </a:pPr>
            <a:r>
              <a:rPr lang="en-US"/>
              <a:t>"</a:t>
            </a:r>
            <a:r>
              <a:rPr lang="en-US">
                <a:ea typeface="+mn-lt"/>
                <a:cs typeface="+mn-lt"/>
              </a:rPr>
              <a:t>The adversary is trying to maintain their foothold. Persistence consists of techniques that adversaries use to keep access to systems across restarts, changed credentials, and other interruptions that could cut off their access. Techniques used for persistence include any access, action, or configuration changes that let them maintain their foothold on systems, such as replacing or hijacking legitimate code or adding startup code."</a:t>
            </a:r>
          </a:p>
          <a:p>
            <a:r>
              <a:rPr lang="en-US">
                <a:ea typeface="+mn-lt"/>
                <a:cs typeface="+mn-lt"/>
              </a:rPr>
              <a:t>Specifically, this is startup code.</a:t>
            </a:r>
          </a:p>
        </p:txBody>
      </p:sp>
    </p:spTree>
    <p:extLst>
      <p:ext uri="{BB962C8B-B14F-4D97-AF65-F5344CB8AC3E}">
        <p14:creationId xmlns:p14="http://schemas.microsoft.com/office/powerpoint/2010/main" val="1915602482"/>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43F4F-B261-76FF-FC2B-D5EDF10F4671}"/>
              </a:ext>
            </a:extLst>
          </p:cNvPr>
          <p:cNvSpPr>
            <a:spLocks noGrp="1"/>
          </p:cNvSpPr>
          <p:nvPr>
            <p:ph type="title"/>
          </p:nvPr>
        </p:nvSpPr>
        <p:spPr/>
        <p:txBody>
          <a:bodyPr/>
          <a:lstStyle/>
          <a:p>
            <a:r>
              <a:rPr lang="en-US"/>
              <a:t>Common vectors of achieving persistence</a:t>
            </a:r>
          </a:p>
        </p:txBody>
      </p:sp>
      <p:sp>
        <p:nvSpPr>
          <p:cNvPr id="3" name="Content Placeholder 2">
            <a:extLst>
              <a:ext uri="{FF2B5EF4-FFF2-40B4-BE49-F238E27FC236}">
                <a16:creationId xmlns:a16="http://schemas.microsoft.com/office/drawing/2014/main" id="{7FA1B130-57F3-21C7-841A-A0DF005EE947}"/>
              </a:ext>
            </a:extLst>
          </p:cNvPr>
          <p:cNvSpPr>
            <a:spLocks noGrp="1"/>
          </p:cNvSpPr>
          <p:nvPr>
            <p:ph idx="1"/>
          </p:nvPr>
        </p:nvSpPr>
        <p:spPr/>
        <p:txBody>
          <a:bodyPr vert="horz" lIns="91440" tIns="45720" rIns="91440" bIns="45720" rtlCol="0" anchor="t">
            <a:normAutofit fontScale="92500" lnSpcReduction="20000"/>
          </a:bodyPr>
          <a:lstStyle/>
          <a:p>
            <a:r>
              <a:rPr lang="en-US">
                <a:ea typeface="+mn-lt"/>
                <a:cs typeface="+mn-lt"/>
              </a:rPr>
              <a:t>Registry Modifications</a:t>
            </a:r>
          </a:p>
          <a:p>
            <a:pPr lvl="1">
              <a:buFont typeface="Courier New" panose="020B0604020202020204" pitchFamily="34" charset="0"/>
              <a:buChar char="o"/>
            </a:pPr>
            <a:r>
              <a:rPr lang="en-US">
                <a:ea typeface="+mn-lt"/>
                <a:cs typeface="+mn-lt"/>
              </a:rPr>
              <a:t>Creating keys or modifying existing ones to execute scripts or executables on startup.</a:t>
            </a:r>
          </a:p>
          <a:p>
            <a:pPr lvl="1">
              <a:buFont typeface="Courier New" panose="020B0604020202020204" pitchFamily="34" charset="0"/>
              <a:buChar char="o"/>
            </a:pPr>
            <a:r>
              <a:rPr lang="en-US">
                <a:ea typeface="+mn-lt"/>
                <a:cs typeface="+mn-lt"/>
              </a:rPr>
              <a:t>HKEY_CURRENT_USER\Software\Microsoft\Windows\CurrentVersion\Run</a:t>
            </a:r>
          </a:p>
          <a:p>
            <a:r>
              <a:rPr lang="en-US">
                <a:ea typeface="+mn-lt"/>
                <a:cs typeface="+mn-lt"/>
              </a:rPr>
              <a:t>Startup Folders</a:t>
            </a:r>
          </a:p>
          <a:p>
            <a:pPr lvl="1">
              <a:buFont typeface="Courier New" panose="020B0604020202020204" pitchFamily="34" charset="0"/>
              <a:buChar char="o"/>
            </a:pPr>
            <a:r>
              <a:rPr lang="en-US">
                <a:ea typeface="+mn-lt"/>
                <a:cs typeface="+mn-lt"/>
              </a:rPr>
              <a:t>Placing scripts or executables in folders that run on system boot.</a:t>
            </a:r>
          </a:p>
          <a:p>
            <a:r>
              <a:rPr lang="en-US">
                <a:ea typeface="+mn-lt"/>
                <a:cs typeface="+mn-lt"/>
              </a:rPr>
              <a:t>Services and Drivers</a:t>
            </a:r>
          </a:p>
          <a:p>
            <a:pPr lvl="1">
              <a:spcBef>
                <a:spcPts val="1000"/>
              </a:spcBef>
              <a:buFont typeface="Arial" panose="020B0604020202020204" pitchFamily="34" charset="0"/>
              <a:buChar char="o"/>
            </a:pPr>
            <a:r>
              <a:rPr lang="en-US">
                <a:ea typeface="+mn-lt"/>
                <a:cs typeface="+mn-lt"/>
              </a:rPr>
              <a:t>Installing malicious services or drivers that load during boot.</a:t>
            </a:r>
          </a:p>
          <a:p>
            <a:r>
              <a:rPr lang="en-US" err="1">
                <a:ea typeface="+mn-lt"/>
                <a:cs typeface="+mn-lt"/>
              </a:rPr>
              <a:t>Bootkits</a:t>
            </a:r>
            <a:r>
              <a:rPr lang="en-US">
                <a:ea typeface="+mn-lt"/>
                <a:cs typeface="+mn-lt"/>
              </a:rPr>
              <a:t> and Rootkits</a:t>
            </a:r>
          </a:p>
          <a:p>
            <a:pPr lvl="1">
              <a:buFont typeface="Courier New" panose="020B0604020202020204" pitchFamily="34" charset="0"/>
              <a:buChar char="o"/>
            </a:pPr>
            <a:r>
              <a:rPr lang="en-US">
                <a:ea typeface="+mn-lt"/>
                <a:cs typeface="+mn-lt"/>
              </a:rPr>
              <a:t>Modifying the boot process or kernel to maintain control over the system.</a:t>
            </a:r>
          </a:p>
          <a:p>
            <a:r>
              <a:rPr lang="en-US">
                <a:ea typeface="+mn-lt"/>
                <a:cs typeface="+mn-lt"/>
              </a:rPr>
              <a:t>DLL Hijacking</a:t>
            </a:r>
          </a:p>
          <a:p>
            <a:pPr lvl="1">
              <a:buFont typeface="Courier New" panose="020B0604020202020204" pitchFamily="34" charset="0"/>
              <a:buChar char="o"/>
            </a:pPr>
            <a:r>
              <a:rPr lang="en-US">
                <a:ea typeface="+mn-lt"/>
                <a:cs typeface="+mn-lt"/>
              </a:rPr>
              <a:t>Loading malicious Dynamic Link Libraries (DLLs) instead of legitimate ones.</a:t>
            </a:r>
          </a:p>
        </p:txBody>
      </p:sp>
    </p:spTree>
    <p:extLst>
      <p:ext uri="{BB962C8B-B14F-4D97-AF65-F5344CB8AC3E}">
        <p14:creationId xmlns:p14="http://schemas.microsoft.com/office/powerpoint/2010/main" val="1985695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EF70D-7B38-0309-1541-799899AD4ED4}"/>
              </a:ext>
            </a:extLst>
          </p:cNvPr>
          <p:cNvSpPr>
            <a:spLocks noGrp="1"/>
          </p:cNvSpPr>
          <p:nvPr>
            <p:ph type="title"/>
          </p:nvPr>
        </p:nvSpPr>
        <p:spPr/>
        <p:txBody>
          <a:bodyPr/>
          <a:lstStyle/>
          <a:p>
            <a:r>
              <a:rPr lang="en-US"/>
              <a:t>Common ways to remove malware</a:t>
            </a:r>
          </a:p>
        </p:txBody>
      </p:sp>
      <p:sp>
        <p:nvSpPr>
          <p:cNvPr id="3" name="Content Placeholder 2">
            <a:extLst>
              <a:ext uri="{FF2B5EF4-FFF2-40B4-BE49-F238E27FC236}">
                <a16:creationId xmlns:a16="http://schemas.microsoft.com/office/drawing/2014/main" id="{9DC446C0-0630-8C9B-55B3-77272BE0CF8B}"/>
              </a:ext>
            </a:extLst>
          </p:cNvPr>
          <p:cNvSpPr>
            <a:spLocks noGrp="1"/>
          </p:cNvSpPr>
          <p:nvPr>
            <p:ph idx="1"/>
          </p:nvPr>
        </p:nvSpPr>
        <p:spPr/>
        <p:txBody>
          <a:bodyPr vert="horz" lIns="91440" tIns="45720" rIns="91440" bIns="45720" rtlCol="0" anchor="t">
            <a:normAutofit/>
          </a:bodyPr>
          <a:lstStyle/>
          <a:p>
            <a:r>
              <a:rPr lang="en-US"/>
              <a:t>Identify and Isolate.</a:t>
            </a:r>
          </a:p>
          <a:p>
            <a:r>
              <a:rPr lang="en-US"/>
              <a:t>Kill active processes. </a:t>
            </a:r>
          </a:p>
          <a:p>
            <a:r>
              <a:rPr lang="en-US"/>
              <a:t>Remove persistence mechanisms.</a:t>
            </a:r>
          </a:p>
          <a:p>
            <a:r>
              <a:rPr lang="en-US"/>
              <a:t>Delete malware files and/or restore backup.</a:t>
            </a:r>
          </a:p>
          <a:p>
            <a:endParaRPr lang="en-US"/>
          </a:p>
          <a:p>
            <a:r>
              <a:rPr lang="en-US"/>
              <a:t>This allows the user to continue using the same system. BIOS and UEFI rootkits and </a:t>
            </a:r>
            <a:r>
              <a:rPr lang="en-US" err="1"/>
              <a:t>bootkits</a:t>
            </a:r>
            <a:r>
              <a:rPr lang="en-US"/>
              <a:t> are much harder to remove and effectively force you to abandon all the files on your computer completely to ensure removal.</a:t>
            </a:r>
          </a:p>
          <a:p>
            <a:endParaRPr lang="en-US"/>
          </a:p>
        </p:txBody>
      </p:sp>
    </p:spTree>
    <p:extLst>
      <p:ext uri="{BB962C8B-B14F-4D97-AF65-F5344CB8AC3E}">
        <p14:creationId xmlns:p14="http://schemas.microsoft.com/office/powerpoint/2010/main" val="2339486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79D55-8B44-3AC4-7767-D69ADA1655F1}"/>
              </a:ext>
            </a:extLst>
          </p:cNvPr>
          <p:cNvSpPr>
            <a:spLocks noGrp="1"/>
          </p:cNvSpPr>
          <p:nvPr>
            <p:ph type="title"/>
          </p:nvPr>
        </p:nvSpPr>
        <p:spPr/>
        <p:txBody>
          <a:bodyPr/>
          <a:lstStyle/>
          <a:p>
            <a:r>
              <a:rPr lang="en-US"/>
              <a:t>Removal of BIOS </a:t>
            </a:r>
            <a:r>
              <a:rPr lang="en-US" err="1"/>
              <a:t>Bootkit</a:t>
            </a:r>
            <a:r>
              <a:rPr lang="en-US"/>
              <a:t> or Rootkit</a:t>
            </a:r>
          </a:p>
        </p:txBody>
      </p:sp>
      <p:sp>
        <p:nvSpPr>
          <p:cNvPr id="3" name="Content Placeholder 2">
            <a:extLst>
              <a:ext uri="{FF2B5EF4-FFF2-40B4-BE49-F238E27FC236}">
                <a16:creationId xmlns:a16="http://schemas.microsoft.com/office/drawing/2014/main" id="{FF8E83E4-E1E1-299C-ACA2-982676C8ECBA}"/>
              </a:ext>
            </a:extLst>
          </p:cNvPr>
          <p:cNvSpPr>
            <a:spLocks noGrp="1"/>
          </p:cNvSpPr>
          <p:nvPr>
            <p:ph idx="1"/>
          </p:nvPr>
        </p:nvSpPr>
        <p:spPr/>
        <p:txBody>
          <a:bodyPr vert="horz" lIns="91440" tIns="45720" rIns="91440" bIns="45720" rtlCol="0" anchor="t">
            <a:normAutofit lnSpcReduction="10000"/>
          </a:bodyPr>
          <a:lstStyle/>
          <a:p>
            <a:pPr marL="0" indent="0">
              <a:buNone/>
            </a:pPr>
            <a:r>
              <a:rPr lang="en-US" sz="2600" dirty="0">
                <a:ea typeface="+mn-lt"/>
                <a:cs typeface="+mn-lt"/>
              </a:rPr>
              <a:t>Rootkit:</a:t>
            </a:r>
            <a:endParaRPr lang="en-US" dirty="0"/>
          </a:p>
          <a:p>
            <a:pPr marL="0" indent="0">
              <a:buNone/>
            </a:pPr>
            <a:r>
              <a:rPr lang="en-US" sz="2600" dirty="0">
                <a:ea typeface="+mn-lt"/>
                <a:cs typeface="+mn-lt"/>
              </a:rPr>
              <a:t>Uninstall OS</a:t>
            </a:r>
          </a:p>
          <a:p>
            <a:pPr marL="0" indent="0">
              <a:buNone/>
            </a:pPr>
            <a:r>
              <a:rPr lang="en-US" sz="2600" dirty="0">
                <a:ea typeface="+mn-lt"/>
                <a:cs typeface="+mn-lt"/>
              </a:rPr>
              <a:t>Reinstall OS</a:t>
            </a:r>
          </a:p>
          <a:p>
            <a:endParaRPr lang="en-US" sz="2600">
              <a:ea typeface="+mn-lt"/>
              <a:cs typeface="+mn-lt"/>
            </a:endParaRPr>
          </a:p>
          <a:p>
            <a:pPr marL="0" indent="0">
              <a:buNone/>
            </a:pPr>
            <a:r>
              <a:rPr lang="en-US" sz="2600" dirty="0" err="1">
                <a:ea typeface="+mn-lt"/>
                <a:cs typeface="+mn-lt"/>
              </a:rPr>
              <a:t>Bootkit</a:t>
            </a:r>
            <a:r>
              <a:rPr lang="en-US" sz="2600" dirty="0">
                <a:ea typeface="+mn-lt"/>
                <a:cs typeface="+mn-lt"/>
              </a:rPr>
              <a:t>:</a:t>
            </a:r>
            <a:br>
              <a:rPr lang="en-US" sz="2600" dirty="0">
                <a:ea typeface="+mn-lt"/>
                <a:cs typeface="+mn-lt"/>
              </a:rPr>
            </a:br>
            <a:r>
              <a:rPr lang="en-US" sz="2600" dirty="0">
                <a:ea typeface="+mn-lt"/>
                <a:cs typeface="+mn-lt"/>
              </a:rPr>
              <a:t>Uninstall OS</a:t>
            </a:r>
            <a:endParaRPr lang="en-US">
              <a:ea typeface="+mn-lt"/>
              <a:cs typeface="+mn-lt"/>
            </a:endParaRPr>
          </a:p>
          <a:p>
            <a:pPr marL="0" indent="0">
              <a:buNone/>
            </a:pPr>
            <a:r>
              <a:rPr lang="en-US" sz="2600" dirty="0"/>
              <a:t>Remove CMOS Battery and hold power for 30s for power drain of NVRAM variables</a:t>
            </a:r>
          </a:p>
          <a:p>
            <a:pPr marL="0" indent="0">
              <a:buNone/>
            </a:pPr>
            <a:r>
              <a:rPr lang="en-US" sz="2600" dirty="0"/>
              <a:t>Replace CMOS Battery</a:t>
            </a:r>
          </a:p>
          <a:p>
            <a:pPr marL="0" indent="0">
              <a:buNone/>
            </a:pPr>
            <a:r>
              <a:rPr lang="en-US" sz="2600" dirty="0"/>
              <a:t>Reinstall OS</a:t>
            </a:r>
          </a:p>
          <a:p>
            <a:endParaRPr lang="en-US" sz="2600"/>
          </a:p>
        </p:txBody>
      </p:sp>
    </p:spTree>
    <p:extLst>
      <p:ext uri="{BB962C8B-B14F-4D97-AF65-F5344CB8AC3E}">
        <p14:creationId xmlns:p14="http://schemas.microsoft.com/office/powerpoint/2010/main" val="2603593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FEDB4-9E7F-B8EF-8B84-315993E33B2C}"/>
              </a:ext>
            </a:extLst>
          </p:cNvPr>
          <p:cNvSpPr>
            <a:spLocks noGrp="1"/>
          </p:cNvSpPr>
          <p:nvPr>
            <p:ph type="title"/>
          </p:nvPr>
        </p:nvSpPr>
        <p:spPr/>
        <p:txBody>
          <a:bodyPr/>
          <a:lstStyle/>
          <a:p>
            <a:r>
              <a:rPr lang="en-US"/>
              <a:t>Removal of UEFI </a:t>
            </a:r>
            <a:r>
              <a:rPr lang="en-US" err="1"/>
              <a:t>Bootkit</a:t>
            </a:r>
            <a:r>
              <a:rPr lang="en-US"/>
              <a:t> or Rootkit</a:t>
            </a:r>
          </a:p>
        </p:txBody>
      </p:sp>
      <p:sp>
        <p:nvSpPr>
          <p:cNvPr id="3" name="Content Placeholder 2">
            <a:extLst>
              <a:ext uri="{FF2B5EF4-FFF2-40B4-BE49-F238E27FC236}">
                <a16:creationId xmlns:a16="http://schemas.microsoft.com/office/drawing/2014/main" id="{349E4D65-40D9-A2FC-B31A-FE0BD71FD73A}"/>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dirty="0"/>
              <a:t>Rootkit:</a:t>
            </a:r>
          </a:p>
          <a:p>
            <a:pPr marL="0" indent="0">
              <a:buNone/>
            </a:pPr>
            <a:r>
              <a:rPr lang="en-US" dirty="0"/>
              <a:t>Uninstall OS</a:t>
            </a:r>
          </a:p>
          <a:p>
            <a:pPr marL="0" indent="0">
              <a:buNone/>
            </a:pPr>
            <a:r>
              <a:rPr lang="en-US" dirty="0"/>
              <a:t>Reinstall OS</a:t>
            </a:r>
          </a:p>
          <a:p>
            <a:pPr marL="0" indent="0">
              <a:buNone/>
            </a:pPr>
            <a:endParaRPr lang="en-US"/>
          </a:p>
          <a:p>
            <a:pPr marL="0" indent="0">
              <a:buNone/>
            </a:pPr>
            <a:r>
              <a:rPr lang="en-US" dirty="0" err="1"/>
              <a:t>Bootkit</a:t>
            </a:r>
            <a:r>
              <a:rPr lang="en-US" dirty="0"/>
              <a:t>:</a:t>
            </a:r>
            <a:br>
              <a:rPr lang="en-US" dirty="0"/>
            </a:br>
            <a:r>
              <a:rPr lang="en-US" dirty="0"/>
              <a:t>Uninstall OS</a:t>
            </a:r>
          </a:p>
          <a:p>
            <a:pPr marL="0" indent="0">
              <a:buNone/>
            </a:pPr>
            <a:r>
              <a:rPr lang="en-US" dirty="0"/>
              <a:t>Remove SPI Chip and CMOS Battery (to also clear NVRAM)</a:t>
            </a:r>
          </a:p>
          <a:p>
            <a:pPr marL="0" indent="0">
              <a:buNone/>
            </a:pPr>
            <a:r>
              <a:rPr lang="en-US" dirty="0"/>
              <a:t>Reflash UEFI SPI CHIP</a:t>
            </a:r>
          </a:p>
          <a:p>
            <a:pPr marL="0" indent="0">
              <a:buNone/>
            </a:pPr>
            <a:r>
              <a:rPr lang="en-US" dirty="0"/>
              <a:t>Replace CMOS Battery</a:t>
            </a:r>
          </a:p>
          <a:p>
            <a:pPr marL="0" indent="0">
              <a:buNone/>
            </a:pPr>
            <a:r>
              <a:rPr lang="en-US" dirty="0"/>
              <a:t>Reinstall OS</a:t>
            </a:r>
          </a:p>
          <a:p>
            <a:pPr marL="0" indent="0">
              <a:buNone/>
            </a:pPr>
            <a:endParaRPr lang="en-US"/>
          </a:p>
        </p:txBody>
      </p:sp>
    </p:spTree>
    <p:extLst>
      <p:ext uri="{BB962C8B-B14F-4D97-AF65-F5344CB8AC3E}">
        <p14:creationId xmlns:p14="http://schemas.microsoft.com/office/powerpoint/2010/main" val="1026139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11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Rootkits and Bootkits</vt:lpstr>
      <vt:lpstr>What is Beneath Your OS?</vt:lpstr>
      <vt:lpstr>UEFI Boot Order</vt:lpstr>
      <vt:lpstr>BIOS Boot Order</vt:lpstr>
      <vt:lpstr>Persistence and Its Importance</vt:lpstr>
      <vt:lpstr>Common vectors of achieving persistence</vt:lpstr>
      <vt:lpstr>Common ways to remove malware</vt:lpstr>
      <vt:lpstr>Removal of BIOS Bootkit or Rootkit</vt:lpstr>
      <vt:lpstr>Removal of UEFI Bootkit or Rootkit</vt:lpstr>
      <vt:lpstr>Vectors to Achieve UEFI Persistence</vt:lpstr>
      <vt:lpstr>Vectors to Achieve BIOS Persistence</vt:lpstr>
      <vt:lpstr>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28</cp:revision>
  <dcterms:created xsi:type="dcterms:W3CDTF">2024-11-25T16:07:00Z</dcterms:created>
  <dcterms:modified xsi:type="dcterms:W3CDTF">2024-12-03T02:04:30Z</dcterms:modified>
</cp:coreProperties>
</file>