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95" r:id="rId5"/>
    <p:sldId id="258" r:id="rId6"/>
    <p:sldId id="261" r:id="rId7"/>
    <p:sldId id="259" r:id="rId8"/>
    <p:sldId id="260" r:id="rId9"/>
    <p:sldId id="262" r:id="rId10"/>
    <p:sldId id="263" r:id="rId11"/>
    <p:sldId id="289" r:id="rId12"/>
    <p:sldId id="264" r:id="rId13"/>
    <p:sldId id="265" r:id="rId14"/>
    <p:sldId id="266" r:id="rId15"/>
    <p:sldId id="290" r:id="rId16"/>
    <p:sldId id="267" r:id="rId17"/>
    <p:sldId id="270" r:id="rId18"/>
    <p:sldId id="269" r:id="rId19"/>
    <p:sldId id="268" r:id="rId20"/>
    <p:sldId id="271" r:id="rId21"/>
    <p:sldId id="291" r:id="rId22"/>
    <p:sldId id="272" r:id="rId23"/>
    <p:sldId id="273" r:id="rId24"/>
    <p:sldId id="274" r:id="rId25"/>
    <p:sldId id="292" r:id="rId26"/>
    <p:sldId id="278" r:id="rId27"/>
    <p:sldId id="275" r:id="rId28"/>
    <p:sldId id="276" r:id="rId29"/>
    <p:sldId id="280" r:id="rId30"/>
    <p:sldId id="277" r:id="rId31"/>
    <p:sldId id="279" r:id="rId32"/>
    <p:sldId id="285" r:id="rId33"/>
    <p:sldId id="294" r:id="rId34"/>
    <p:sldId id="281" r:id="rId35"/>
    <p:sldId id="283" r:id="rId36"/>
    <p:sldId id="284" r:id="rId37"/>
    <p:sldId id="287" r:id="rId38"/>
    <p:sldId id="286" r:id="rId39"/>
    <p:sldId id="293" r:id="rId40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102AC9-50A4-495F-9B33-64950CCB9676}">
          <p14:sldIdLst>
            <p14:sldId id="256"/>
            <p14:sldId id="257"/>
            <p14:sldId id="288"/>
            <p14:sldId id="295"/>
            <p14:sldId id="258"/>
            <p14:sldId id="261"/>
            <p14:sldId id="259"/>
            <p14:sldId id="260"/>
            <p14:sldId id="262"/>
            <p14:sldId id="263"/>
            <p14:sldId id="289"/>
            <p14:sldId id="264"/>
            <p14:sldId id="265"/>
            <p14:sldId id="266"/>
            <p14:sldId id="290"/>
            <p14:sldId id="267"/>
            <p14:sldId id="270"/>
            <p14:sldId id="269"/>
            <p14:sldId id="268"/>
            <p14:sldId id="271"/>
            <p14:sldId id="291"/>
            <p14:sldId id="272"/>
            <p14:sldId id="273"/>
            <p14:sldId id="274"/>
            <p14:sldId id="292"/>
            <p14:sldId id="278"/>
            <p14:sldId id="275"/>
            <p14:sldId id="276"/>
            <p14:sldId id="280"/>
            <p14:sldId id="277"/>
            <p14:sldId id="279"/>
            <p14:sldId id="285"/>
            <p14:sldId id="294"/>
            <p14:sldId id="281"/>
            <p14:sldId id="283"/>
            <p14:sldId id="284"/>
            <p14:sldId id="287"/>
            <p14:sldId id="286"/>
            <p14:sldId id="293"/>
          </p14:sldIdLst>
        </p14:section>
        <p14:section name="Untitled Section" id="{A5960AC8-04AC-4601-973E-E6E0407AEA1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D570-7E65-4FFC-98FC-9C4D03CED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9F9B2-3383-405D-B28E-BC009F74F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B90C-9E47-49D9-B974-D95ABCC4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92B1-4D1C-4491-9B87-2F7478CEA97C}" type="datetimeFigureOut">
              <a:rPr lang="zh-HK" altLang="en-US" smtClean="0"/>
              <a:t>28/12/2020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C2A79-84A0-42BD-B3D2-2D15C52B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2E699-694C-495A-9341-5C846519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57F3-7E2D-49EC-9DC4-75DAC01FA5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3187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63AE-0687-43A4-B8A7-743C5739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C795A-B33F-4D8C-90C6-C40C4D2E7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3B7B6-EF3A-4F88-8816-B38B3833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92B1-4D1C-4491-9B87-2F7478CEA97C}" type="datetimeFigureOut">
              <a:rPr lang="zh-HK" altLang="en-US" smtClean="0"/>
              <a:t>28/12/2020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43BC8-132B-4204-8ED5-D13B38A5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60627-0821-415E-9911-6F6558C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57F3-7E2D-49EC-9DC4-75DAC01FA5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5105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D850F-4AC2-48F3-A081-09690CA1D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6EFD0-D763-48CC-9345-8105C5628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29FF-DC36-44D9-8FDB-E0D9C2DC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92B1-4D1C-4491-9B87-2F7478CEA97C}" type="datetimeFigureOut">
              <a:rPr lang="zh-HK" altLang="en-US" smtClean="0"/>
              <a:t>28/12/2020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95397-0AA2-49D3-B548-8B08170B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F241-8608-4E26-987A-88D277E7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57F3-7E2D-49EC-9DC4-75DAC01FA5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9482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7490-7918-4AE8-90E6-73DEA149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5EE46-6705-4B13-A267-E0C5B764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E59C-3B87-449E-BA47-1643775A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92B1-4D1C-4491-9B87-2F7478CEA97C}" type="datetimeFigureOut">
              <a:rPr lang="zh-HK" altLang="en-US" smtClean="0"/>
              <a:t>28/12/2020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963FE-C7C6-44C5-9DFB-F20699BE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17A54-C7FF-4FB2-B4CD-E3DD1E10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57F3-7E2D-49EC-9DC4-75DAC01FA5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7360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41E0-A8FB-48CB-B58D-49BFEDA7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7515A-47EF-4C72-A55E-470B59AEC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CC360-5267-4D77-88B6-F4C5E953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92B1-4D1C-4491-9B87-2F7478CEA97C}" type="datetimeFigureOut">
              <a:rPr lang="zh-HK" altLang="en-US" smtClean="0"/>
              <a:t>28/12/2020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35654-B428-446F-B038-CFBD633B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11035-474A-40DD-8F03-12BA2CB2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57F3-7E2D-49EC-9DC4-75DAC01FA5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3990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8606-F1F8-46D7-A250-FFD52AF1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3BF02-1A9E-480B-8AB0-FFFDF341C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213E5-23D9-4C95-A6C9-68381664C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FB942-50C7-4197-981F-722585AA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92B1-4D1C-4491-9B87-2F7478CEA97C}" type="datetimeFigureOut">
              <a:rPr lang="zh-HK" altLang="en-US" smtClean="0"/>
              <a:t>28/12/2020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77F74-8168-4063-A3DA-E9DF6F7B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F31D7-C922-4B12-9810-1BCBDC9C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57F3-7E2D-49EC-9DC4-75DAC01FA5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8041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B00B-6547-4A69-B522-73CF9D34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89BA6-64AA-4ACD-8A19-66CF7A129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F9B23-DADC-4F71-BEFF-36C6A0B87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D0CEA-0FF4-4BE8-8E2C-3FA462083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CF424-4E53-47C1-9065-BEA0B3601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FDF7F-A3CE-4C92-BCA2-BFFC8A96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92B1-4D1C-4491-9B87-2F7478CEA97C}" type="datetimeFigureOut">
              <a:rPr lang="zh-HK" altLang="en-US" smtClean="0"/>
              <a:t>28/12/2020</a:t>
            </a:fld>
            <a:endParaRPr lang="zh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62C01-3C9A-45E9-86C4-16DC0E7A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9EBC2-1E35-4CD2-8173-66B46A2C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57F3-7E2D-49EC-9DC4-75DAC01FA5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4437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78F1-AC01-48DF-9D24-7072FF1C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7A21C-9BBB-4BCE-8CD4-E26D067D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92B1-4D1C-4491-9B87-2F7478CEA97C}" type="datetimeFigureOut">
              <a:rPr lang="zh-HK" altLang="en-US" smtClean="0"/>
              <a:t>28/12/2020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254D4-6498-4687-8B6E-424C6B6E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00354-44B4-4687-A255-2C47C4FC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57F3-7E2D-49EC-9DC4-75DAC01FA5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4667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E7C28-0DF6-4745-A0D1-FF9A8A70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92B1-4D1C-4491-9B87-2F7478CEA97C}" type="datetimeFigureOut">
              <a:rPr lang="zh-HK" altLang="en-US" smtClean="0"/>
              <a:t>28/12/2020</a:t>
            </a:fld>
            <a:endParaRPr lang="zh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7F408-7589-4A1C-9DC7-8FD6E9CD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432B6-DBFA-43BB-9057-72B8BCA2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57F3-7E2D-49EC-9DC4-75DAC01FA5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5128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0789-A435-412A-9135-96EBCF20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2B62E-0AB4-420C-8102-60BD31CAE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18E34-563F-4C82-9D92-64D65A431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7DF83-4014-4545-BC7E-9C811E38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92B1-4D1C-4491-9B87-2F7478CEA97C}" type="datetimeFigureOut">
              <a:rPr lang="zh-HK" altLang="en-US" smtClean="0"/>
              <a:t>28/12/2020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CE0DD-BD2F-44F4-B8B8-1F07169D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353A7-7A69-49E6-8CAC-6BA235CD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57F3-7E2D-49EC-9DC4-75DAC01FA5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0881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B22D-2556-4635-BBA2-A2602F73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D24A2-6722-47B6-8E18-505F4C008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F4A79-DA61-4FC7-92BE-9727B5608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436DA-58C0-4640-8A97-98938C7B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92B1-4D1C-4491-9B87-2F7478CEA97C}" type="datetimeFigureOut">
              <a:rPr lang="zh-HK" altLang="en-US" smtClean="0"/>
              <a:t>28/12/2020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11527-B18B-4417-B8AF-1253B1F9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F01E8-FFCB-4088-B35E-E2005B48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57F3-7E2D-49EC-9DC4-75DAC01FA5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9054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145E0-5967-47D5-95A3-D6107B7B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BE76-63FA-4B5D-9004-F6B6AAEA7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F1F2-3267-4ADB-82F1-7A755CD5F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92B1-4D1C-4491-9B87-2F7478CEA97C}" type="datetimeFigureOut">
              <a:rPr lang="zh-HK" altLang="en-US" smtClean="0"/>
              <a:t>28/12/2020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90C6-2F03-464C-AF24-BB0A97854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E934B-2CB8-4387-9DC6-28C7BED9A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57F3-7E2D-49EC-9DC4-75DAC01FA5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1431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e/economist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p/paretoprinciple.asp" TargetMode="External"/><Relationship Id="rId2" Type="http://schemas.openxmlformats.org/officeDocument/2006/relationships/hyperlink" Target="https://online.stat.psu.edu/stat857/node/22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soroushghaderi/chocolate-bar-202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lavorsofcaca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00FB-0614-46EB-91CE-23A010F5D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altLang="zh-HK" dirty="0"/>
              <a:t>Classification on Chocolate Bar</a:t>
            </a:r>
            <a:endParaRPr lang="zh-HK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E688-5D62-4124-AC58-FD410215C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altLang="zh-HK" dirty="0"/>
              <a:t>Wong Ho Sum, 12311942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9855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BF66-143F-40C9-9258-0CC49497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dirty="0"/>
              <a:t>Sample Size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8540-96EA-48E7-A3C3-12BE325E8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HK" dirty="0"/>
              <a:t>We will be using 80% training and 20% testing in this project</a:t>
            </a:r>
          </a:p>
          <a:p>
            <a:pPr lvl="1"/>
            <a:r>
              <a:rPr lang="en-US" altLang="zh-HK" b="0" i="0" dirty="0">
                <a:solidFill>
                  <a:srgbClr val="000000"/>
                </a:solidFill>
                <a:effectLst/>
                <a:latin typeface="Linux Libertine"/>
              </a:rPr>
              <a:t>Pareto principle</a:t>
            </a:r>
          </a:p>
          <a:p>
            <a:pPr lvl="1"/>
            <a:r>
              <a:rPr lang="en-US" altLang="zh-HK" b="0" i="0" dirty="0">
                <a:solidFill>
                  <a:srgbClr val="111111"/>
                </a:solidFill>
                <a:effectLst/>
                <a:latin typeface="SourceSansPro"/>
              </a:rPr>
              <a:t>The Pareto Principle, named after esteemed </a:t>
            </a:r>
            <a:r>
              <a:rPr lang="en-US" altLang="zh-HK" b="0" i="0" u="sng" dirty="0">
                <a:solidFill>
                  <a:srgbClr val="2C40D0"/>
                </a:solidFill>
                <a:effectLst/>
                <a:latin typeface="SourceSansPro"/>
                <a:hlinkClick r:id="rId2"/>
              </a:rPr>
              <a:t>economist</a:t>
            </a:r>
            <a:r>
              <a:rPr lang="en-US" altLang="zh-HK" b="0" i="0" dirty="0">
                <a:solidFill>
                  <a:srgbClr val="111111"/>
                </a:solidFill>
                <a:effectLst/>
                <a:latin typeface="SourceSansPro"/>
              </a:rPr>
              <a:t> Vilfredo Pareto, specifies that 80% of consequences come from 20% of the causes, asserting an unequal relationship between inputs and outputs. (Vilfredo Pareto)</a:t>
            </a:r>
            <a:endParaRPr lang="en-CA" altLang="zh-HK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 marL="457200" lvl="1" indent="0">
              <a:buNone/>
            </a:pPr>
            <a:endParaRPr lang="en-US" altLang="zh-HK" b="0" i="0" dirty="0">
              <a:solidFill>
                <a:srgbClr val="111111"/>
              </a:solidFill>
              <a:effectLst/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227862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AFB8E1-AC3E-4644-9EA8-84F98DE6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CA" altLang="zh-HK" sz="5200" dirty="0">
                <a:solidFill>
                  <a:schemeClr val="tx2"/>
                </a:solidFill>
              </a:rPr>
              <a:t>S</a:t>
            </a:r>
            <a:r>
              <a:rPr lang="en-CA" altLang="zh-HK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upport </a:t>
            </a:r>
            <a:r>
              <a:rPr lang="en-CA" altLang="zh-HK" sz="5200" dirty="0">
                <a:solidFill>
                  <a:schemeClr val="tx2"/>
                </a:solidFill>
              </a:rPr>
              <a:t>V</a:t>
            </a:r>
            <a:r>
              <a:rPr lang="en-CA" altLang="zh-HK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ector Machines </a:t>
            </a:r>
            <a:endParaRPr lang="en-US" altLang="zh-HK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511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5756-3473-49F4-B571-7308A2C1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dirty="0"/>
              <a:t>SVM</a:t>
            </a:r>
            <a:endParaRPr lang="zh-HK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1D4A57-3FF4-4323-9A78-1B2EB92EE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HK" dirty="0"/>
              <a:t>Using tune() to find out best SVM</a:t>
            </a:r>
            <a:endParaRPr lang="zh-HK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D136D2-AEC3-485F-BF4A-F7E5BE505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5380"/>
            <a:ext cx="8447619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4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5514-223F-4C6C-8102-77FDA176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dirty="0"/>
              <a:t>Accuracy of SVM with 3 Class(8:2)</a:t>
            </a:r>
            <a:endParaRPr lang="zh-HK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0F3583-AAF0-4F50-9E0A-866CFD41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HK" dirty="0"/>
              <a:t>(69+107)/(69+107+84+70+30+85)=40%</a:t>
            </a:r>
          </a:p>
          <a:p>
            <a:r>
              <a:rPr lang="en-CA" altLang="zh-HK" dirty="0"/>
              <a:t>We have only 40% accuracy.</a:t>
            </a:r>
            <a:endParaRPr lang="zh-HK" alt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A7E0815-81DB-4189-8426-8E0C685D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4682"/>
            <a:ext cx="4161877" cy="249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3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6850-4C6F-4D34-929B-AFB8F26A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dirty="0"/>
              <a:t>SVM with 3 Class (5:5) </a:t>
            </a:r>
            <a:endParaRPr lang="zh-HK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E7F7E4-C94B-41AE-A80F-92F3F3B8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HK" dirty="0"/>
              <a:t>(289+129+18)/1112</a:t>
            </a:r>
          </a:p>
          <a:p>
            <a:r>
              <a:rPr lang="en-CA" altLang="zh-HK" dirty="0"/>
              <a:t>We have only 39% accuracy</a:t>
            </a:r>
            <a:endParaRPr lang="zh-HK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8EFACF-5F0B-4F7A-BB40-75283CAC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1192"/>
            <a:ext cx="3466668" cy="20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0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E3D16-9950-4777-AC6E-E5E4E64C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CA" altLang="zh-HK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with 2 label</a:t>
            </a:r>
            <a:endParaRPr lang="en-US" altLang="zh-HK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3639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71D0-34F0-4BE1-8E89-FF4FEF67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dirty="0"/>
              <a:t>Class  -&gt; Rating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4CBAD-6644-45A9-9D5C-7C73B9A1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HK" dirty="0"/>
              <a:t>Class 0 -&gt; below 3.25</a:t>
            </a:r>
          </a:p>
          <a:p>
            <a:r>
              <a:rPr lang="en-CA" altLang="zh-HK" dirty="0"/>
              <a:t>Class 1 -&gt; Higher than or equal to 3.25</a:t>
            </a:r>
            <a:endParaRPr lang="zh-HK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BDB83-9E4E-4E36-BC50-0039CFB0B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514" y="2705619"/>
            <a:ext cx="6714286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19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FD35-E963-439A-8CCF-75A36B7B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dirty="0"/>
              <a:t>SVM with 2 Class (8:2)</a:t>
            </a:r>
            <a:endParaRPr lang="zh-HK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71F435-26D8-4D8F-81CB-0BFEFDDCE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HK" dirty="0"/>
              <a:t>We using tune() again to perform SVM regression</a:t>
            </a:r>
            <a:endParaRPr lang="zh-HK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267584-3388-4BF3-BF69-1E1AB847A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9865"/>
            <a:ext cx="8790476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91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B728-B443-40EE-85CC-E4378A5F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dirty="0"/>
              <a:t>SVM (8:2)</a:t>
            </a:r>
            <a:endParaRPr lang="zh-HK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1D594B-A173-4738-8A32-17E77C536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(88+191)/(88+191+118+48)=0.6269</a:t>
            </a:r>
          </a:p>
          <a:p>
            <a:r>
              <a:rPr lang="en-US" altLang="zh-HK" dirty="0"/>
              <a:t>This SVM model with 2 class have 63% accuracy</a:t>
            </a:r>
            <a:endParaRPr lang="zh-HK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BFF929-2974-4A22-A842-2AC660604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04122"/>
            <a:ext cx="3592066" cy="22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01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9BE7-31E9-4830-B8A4-500AE9ED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dirty="0"/>
              <a:t>SVM (5:5)</a:t>
            </a:r>
            <a:endParaRPr lang="zh-HK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C67189-AE0C-4CFE-AB87-015E02E71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(149+506)/(149+506+106+351)=0.5890</a:t>
            </a:r>
          </a:p>
          <a:p>
            <a:r>
              <a:rPr lang="en-US" altLang="zh-HK" dirty="0"/>
              <a:t>This SVM model with 2 class have 59% accuracy</a:t>
            </a:r>
            <a:endParaRPr lang="zh-HK" altLang="en-US" dirty="0"/>
          </a:p>
          <a:p>
            <a:endParaRPr lang="zh-HK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2076B1-C2AC-4E28-9B3B-745E2F586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5972"/>
            <a:ext cx="8371428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3590-1B12-4803-9BEA-FBB026DD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dirty="0"/>
              <a:t>Why is this topic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2B586-0090-4B0A-AD1F-44315C45D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HK" dirty="0"/>
              <a:t>Interested in Classification</a:t>
            </a:r>
          </a:p>
          <a:p>
            <a:r>
              <a:rPr lang="en-CA" altLang="zh-HK" dirty="0"/>
              <a:t>Food dataset -&gt; Good classification dataset</a:t>
            </a:r>
          </a:p>
          <a:p>
            <a:r>
              <a:rPr lang="en-CA" altLang="zh-HK" dirty="0"/>
              <a:t>Chocolate bar is one of the popular snack in the world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8203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3CEA-71FC-4465-850B-7B067437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77EE-8E52-4185-B1BB-584E4A55C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HK" dirty="0"/>
              <a:t>SVM performance not bad, the accuracy is acceptable (62 %)</a:t>
            </a:r>
          </a:p>
          <a:p>
            <a:r>
              <a:rPr lang="en-CA" altLang="zh-HK" dirty="0"/>
              <a:t>But can be better!!!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62448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837A9A-6493-412F-99A3-57BE0E08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CA" altLang="zh-HK" sz="5400" dirty="0"/>
              <a:t>Logistics Regression </a:t>
            </a:r>
            <a:endParaRPr lang="en-US" altLang="zh-HK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2120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A19-9000-4BE5-A358-2AD5ED6F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dirty="0"/>
              <a:t>Logistics Regression 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11DF-80C3-4DC6-85B1-1722897A5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HK" dirty="0"/>
              <a:t>We need a dependent variable in binary</a:t>
            </a:r>
          </a:p>
          <a:p>
            <a:r>
              <a:rPr lang="en-CA" altLang="zh-HK" dirty="0"/>
              <a:t>Class 0  -&gt; Not good</a:t>
            </a:r>
          </a:p>
          <a:p>
            <a:r>
              <a:rPr lang="en-CA" altLang="zh-HK" dirty="0"/>
              <a:t>Class 1 -&gt; Good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40416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3164-C6CF-4D99-BDA7-4CE36143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dirty="0"/>
              <a:t>Logistics Regression </a:t>
            </a:r>
            <a:endParaRPr lang="zh-HK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60A7D1-4335-497A-B382-D3C2C7453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24860C-7231-42BA-A4A7-DA288171B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38" y="1690688"/>
            <a:ext cx="8546898" cy="503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87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8E58-9AED-40A6-83ED-D9E523EE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dirty="0"/>
              <a:t>Logistics Regression 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82C88-84B0-4307-AB68-B6AFEC718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HK" dirty="0"/>
              <a:t>The fitted Logistics Regression</a:t>
            </a:r>
          </a:p>
          <a:p>
            <a:r>
              <a:rPr lang="en-CA" altLang="zh-HK" dirty="0"/>
              <a:t>Concordance = 0.5633 -&gt; 1 is perfect model </a:t>
            </a:r>
          </a:p>
          <a:p>
            <a:r>
              <a:rPr lang="en-CA" altLang="zh-HK" dirty="0"/>
              <a:t>The accuracy of this model is 63%</a:t>
            </a:r>
            <a:endParaRPr lang="zh-HK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729B8-B8F3-41CC-825C-2468CC55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86" y="3227104"/>
            <a:ext cx="8188549" cy="1548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83733-39B6-413E-BDEE-6168BAF79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86" y="5076223"/>
            <a:ext cx="7520039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57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47CC91-D991-485B-856C-213F0D5D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CA" altLang="zh-HK" sz="5400" dirty="0"/>
              <a:t>Decision Tree and Random Forest</a:t>
            </a:r>
            <a:endParaRPr lang="en-US" altLang="zh-HK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9981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1B76-BF55-493B-B48A-36B76C1D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dirty="0"/>
              <a:t>Decision Tree or Random Forest?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FD66-5C35-4938-94EF-5984A262A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HK" dirty="0"/>
              <a:t>Decision tree model</a:t>
            </a:r>
          </a:p>
          <a:p>
            <a:pPr lvl="1"/>
            <a:r>
              <a:rPr lang="en-CA" altLang="zh-HK" dirty="0"/>
              <a:t>If training data set Large, accuracy will increase.</a:t>
            </a:r>
          </a:p>
          <a:p>
            <a:pPr lvl="1"/>
            <a:r>
              <a:rPr lang="en-CA" altLang="zh-HK" dirty="0"/>
              <a:t>Easy to interpret</a:t>
            </a:r>
          </a:p>
          <a:p>
            <a:pPr lvl="1"/>
            <a:r>
              <a:rPr lang="en-CA" altLang="zh-HK" dirty="0"/>
              <a:t>Easily overfit the data</a:t>
            </a:r>
          </a:p>
          <a:p>
            <a:r>
              <a:rPr lang="en-CA" altLang="zh-HK" dirty="0"/>
              <a:t>Random Forest model</a:t>
            </a:r>
          </a:p>
          <a:p>
            <a:pPr lvl="1"/>
            <a:r>
              <a:rPr lang="en-CA" altLang="zh-HK" dirty="0"/>
              <a:t>Specify the number of features in each tree</a:t>
            </a:r>
          </a:p>
          <a:p>
            <a:pPr lvl="1"/>
            <a:r>
              <a:rPr lang="en-CA" altLang="zh-HK" dirty="0"/>
              <a:t>Must be randomness</a:t>
            </a:r>
          </a:p>
          <a:p>
            <a:pPr lvl="1"/>
            <a:r>
              <a:rPr lang="en-CA" altLang="zh-HK" dirty="0"/>
              <a:t>If more tree in the model, accuracy will increase</a:t>
            </a:r>
          </a:p>
        </p:txBody>
      </p:sp>
    </p:spTree>
    <p:extLst>
      <p:ext uri="{BB962C8B-B14F-4D97-AF65-F5344CB8AC3E}">
        <p14:creationId xmlns:p14="http://schemas.microsoft.com/office/powerpoint/2010/main" val="2387780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6E4D-500B-4959-87AA-03A40741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dirty="0"/>
              <a:t>Decision Tree</a:t>
            </a:r>
            <a:endParaRPr lang="zh-HK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039640-F238-40F9-949A-D49E5FB76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262DD7-4F94-456C-89E5-773D6BB25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57" y="1489073"/>
            <a:ext cx="8427619" cy="516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0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085B-D993-480A-B81A-E4941CA5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dirty="0"/>
              <a:t>Decision Tree 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75D6-8887-473A-A74B-EA8CDBC75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HK" dirty="0"/>
              <a:t>The accuracy of decision tree </a:t>
            </a:r>
          </a:p>
          <a:p>
            <a:r>
              <a:rPr lang="en-US" altLang="zh-HK" dirty="0"/>
              <a:t>(65+196)/(65+196+141+43)</a:t>
            </a:r>
            <a:r>
              <a:rPr lang="en-CA" altLang="zh-HK" dirty="0"/>
              <a:t>=0.59</a:t>
            </a:r>
          </a:p>
          <a:p>
            <a:r>
              <a:rPr lang="en-CA" altLang="zh-HK" dirty="0"/>
              <a:t>Nearly 60%, not bad!!</a:t>
            </a:r>
            <a:endParaRPr lang="zh-HK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44D686-B0D2-48A3-B612-5F9DE54F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865"/>
            <a:ext cx="4222974" cy="23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3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085B-D993-480A-B81A-E4941CA5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dirty="0"/>
              <a:t>Decision Tree 5:5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75D6-8887-473A-A74B-EA8CDBC75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HK" dirty="0"/>
              <a:t>The accuracy of decision tree </a:t>
            </a:r>
          </a:p>
          <a:p>
            <a:r>
              <a:rPr lang="en-US" altLang="zh-HK" dirty="0"/>
              <a:t>(171+494)/(171+329+118+494)</a:t>
            </a:r>
            <a:r>
              <a:rPr lang="en-CA" altLang="zh-HK" dirty="0"/>
              <a:t>=0.5980</a:t>
            </a:r>
          </a:p>
          <a:p>
            <a:r>
              <a:rPr lang="en-CA" altLang="zh-HK" dirty="0"/>
              <a:t>Nearly 60%, not bad!!</a:t>
            </a:r>
            <a:endParaRPr lang="zh-HK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16138-5EC7-415C-BBDC-DD2DA6B01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3753108" cy="24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0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81548D-0BB4-4033-81AD-E9F7B073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CA" altLang="zh-HK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Dataset</a:t>
            </a:r>
            <a:br>
              <a:rPr lang="en-CA" altLang="zh-HK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altLang="zh-HK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1258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1404-CA15-4E21-B43A-07B5EAE6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dirty="0"/>
              <a:t>Random Forest</a:t>
            </a:r>
            <a:endParaRPr lang="zh-HK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E93EC4-C5EA-45DF-9817-D9ADDF346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459" y="2227250"/>
            <a:ext cx="5738514" cy="3905854"/>
          </a:xfrm>
        </p:spPr>
      </p:pic>
    </p:spTree>
    <p:extLst>
      <p:ext uri="{BB962C8B-B14F-4D97-AF65-F5344CB8AC3E}">
        <p14:creationId xmlns:p14="http://schemas.microsoft.com/office/powerpoint/2010/main" val="2204203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8F3F-515F-4972-8CB3-D534D0E4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dirty="0"/>
              <a:t>Random Forest</a:t>
            </a:r>
            <a:endParaRPr lang="zh-HK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BCBBAB-DEB8-4C8B-8C18-A237E6D9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OOB estimate of  error rate: 39.01%</a:t>
            </a:r>
            <a:endParaRPr lang="en-CA" altLang="zh-HK" dirty="0"/>
          </a:p>
          <a:p>
            <a:pPr lvl="1"/>
            <a:r>
              <a:rPr lang="en-CA" altLang="zh-HK" dirty="0"/>
              <a:t>Accuracy -&gt; ~60%</a:t>
            </a:r>
            <a:endParaRPr lang="zh-HK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56141D-6614-4CB9-A99C-D0AB9B999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26" y="3178629"/>
            <a:ext cx="11086148" cy="299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55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C70A-BB01-4FC0-9F1F-8B9DDA0F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BA3EA-9F3D-440A-A356-37CA9D02F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503" y="675565"/>
            <a:ext cx="9022994" cy="5506870"/>
          </a:xfrm>
        </p:spPr>
      </p:pic>
    </p:spTree>
    <p:extLst>
      <p:ext uri="{BB962C8B-B14F-4D97-AF65-F5344CB8AC3E}">
        <p14:creationId xmlns:p14="http://schemas.microsoft.com/office/powerpoint/2010/main" val="3865741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AA0E-CF14-4B52-B27A-32E6AE46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CF4C-2F0B-4382-8EE7-A9A2500BE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HK" dirty="0"/>
              <a:t>Red---Alzheimer</a:t>
            </a:r>
          </a:p>
          <a:p>
            <a:r>
              <a:rPr lang="en-CA" altLang="zh-HK" dirty="0"/>
              <a:t>Black---OOB</a:t>
            </a:r>
          </a:p>
          <a:p>
            <a:r>
              <a:rPr lang="en-CA" altLang="zh-HK" dirty="0"/>
              <a:t>Green---Control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19508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9170-CD49-4B09-9D82-8DB72D74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dirty="0"/>
              <a:t>Random Forest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33A8C-175F-4478-8B90-E8430B60A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HK" dirty="0"/>
              <a:t>In the result we should focus on class error</a:t>
            </a:r>
          </a:p>
          <a:p>
            <a:pPr lvl="1"/>
            <a:r>
              <a:rPr lang="en-CA" altLang="zh-HK" dirty="0"/>
              <a:t>Which class 0 get 0.724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130670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2DFF-80F8-44DC-93E9-6C631861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dirty="0"/>
              <a:t>Class Error problem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32A2-7228-4605-BB58-66AECD4C2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HK" dirty="0"/>
              <a:t>SVM with 3 label</a:t>
            </a:r>
          </a:p>
          <a:p>
            <a:r>
              <a:rPr lang="en-CA" altLang="zh-HK" dirty="0"/>
              <a:t>SVM with 2 label</a:t>
            </a:r>
          </a:p>
          <a:p>
            <a:r>
              <a:rPr lang="en-CA" altLang="zh-HK" dirty="0"/>
              <a:t>Logistics Regression</a:t>
            </a:r>
          </a:p>
          <a:p>
            <a:r>
              <a:rPr lang="en-CA" altLang="zh-HK" dirty="0"/>
              <a:t>Decision Tree</a:t>
            </a:r>
          </a:p>
          <a:p>
            <a:r>
              <a:rPr lang="en-CA" altLang="zh-HK" dirty="0"/>
              <a:t> Random Forest</a:t>
            </a:r>
          </a:p>
          <a:p>
            <a:endParaRPr lang="en-CA" altLang="zh-HK" dirty="0"/>
          </a:p>
          <a:p>
            <a:endParaRPr lang="zh-HK" alt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89A8137-0808-4A0B-B1DA-88CDB97CD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7"/>
            <a:ext cx="2451558" cy="1470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CDB8F6-7475-444A-9185-C8B08F8DD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143" y="1690687"/>
            <a:ext cx="2451558" cy="1502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D89F28-0769-470A-AF2A-097B24D7F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289" y="4322068"/>
            <a:ext cx="2654537" cy="15025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781054-3F17-4E80-95D3-1C5FBEA93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875" y="3357662"/>
            <a:ext cx="7520039" cy="8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388B0D-F558-4536-9602-448B4496E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0057" y="4378113"/>
            <a:ext cx="4657295" cy="179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08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B0B6-CBA5-4E82-AE2E-8CD40316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FEA998-EB97-4C08-A2E3-D6E06257E2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403461"/>
              </p:ext>
            </p:extLst>
          </p:nvPr>
        </p:nvGraphicFramePr>
        <p:xfrm>
          <a:off x="838200" y="1825625"/>
          <a:ext cx="105156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9597288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276912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552994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41600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768504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03913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zh-HK" dirty="0"/>
                        <a:t>SVM with 3 label</a:t>
                      </a:r>
                    </a:p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zh-HK" dirty="0"/>
                        <a:t>SVM with 2 label</a:t>
                      </a:r>
                    </a:p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zh-HK" dirty="0"/>
                        <a:t>Logistics Regression</a:t>
                      </a:r>
                    </a:p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zh-HK" dirty="0"/>
                        <a:t>Decision Tree</a:t>
                      </a:r>
                    </a:p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zh-HK" dirty="0"/>
                        <a:t>Random Forest</a:t>
                      </a:r>
                    </a:p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1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altLang="zh-HK" dirty="0"/>
                        <a:t>Total Accuracy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HK" dirty="0"/>
                        <a:t>40%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HK" dirty="0"/>
                        <a:t>63%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HK" dirty="0"/>
                        <a:t>63%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HK" dirty="0"/>
                        <a:t>59%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HK" dirty="0"/>
                        <a:t>61%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06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altLang="zh-HK" dirty="0"/>
                        <a:t>Class 0 Accuracy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HK" dirty="0"/>
                        <a:t>42%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HK" dirty="0"/>
                        <a:t>57%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HK" dirty="0"/>
                        <a:t>32%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HK" dirty="0"/>
                        <a:t>28%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altLang="zh-HK" dirty="0"/>
                        <a:t>Class 1 Accuracy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HK" dirty="0"/>
                        <a:t>80%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HK" dirty="0"/>
                        <a:t>65%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HK" dirty="0"/>
                        <a:t>82%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HK" dirty="0"/>
                        <a:t>86%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294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CB7E-8CC8-4BE9-AD5B-BCEAA52B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dirty="0"/>
              <a:t>Conclusion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9E85-5145-433D-AED2-CDBE19960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HK" dirty="0"/>
              <a:t>SVM with 2 labels and Logistics Regression have better performance</a:t>
            </a:r>
          </a:p>
          <a:p>
            <a:r>
              <a:rPr lang="en-CA" altLang="zh-HK" dirty="0"/>
              <a:t> After we solved the problem of distribution in this dataset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86652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70D6-A17C-4B89-9494-8688E707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dirty="0"/>
              <a:t>Limitation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9662-7355-4B4F-A5D2-8B980026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HK" dirty="0"/>
              <a:t>Dataset does not large enough -&gt; Some of the variable got weird distribution</a:t>
            </a:r>
          </a:p>
          <a:p>
            <a:pPr lvl="1"/>
            <a:r>
              <a:rPr lang="en-CA" altLang="zh-HK" dirty="0"/>
              <a:t>Most of the data tend to one event</a:t>
            </a:r>
          </a:p>
          <a:p>
            <a:r>
              <a:rPr lang="en-CA" altLang="zh-HK" dirty="0"/>
              <a:t>Country of beans origin is an important factor</a:t>
            </a:r>
          </a:p>
          <a:p>
            <a:pPr lvl="1"/>
            <a:r>
              <a:rPr lang="en-CA" altLang="zh-HK" dirty="0"/>
              <a:t>But there are so many country with few observation</a:t>
            </a:r>
          </a:p>
          <a:p>
            <a:pPr lvl="1"/>
            <a:r>
              <a:rPr lang="en-CA" altLang="zh-HK" dirty="0"/>
              <a:t>So it is hard to perform a regression</a:t>
            </a:r>
          </a:p>
          <a:p>
            <a:r>
              <a:rPr lang="en-CA" altLang="zh-HK" dirty="0"/>
              <a:t>Company is facing same problem</a:t>
            </a:r>
          </a:p>
          <a:p>
            <a:pPr lvl="1"/>
            <a:r>
              <a:rPr lang="en-CA" altLang="zh-HK" dirty="0"/>
              <a:t>Which is some of the company only have few observations</a:t>
            </a:r>
          </a:p>
          <a:p>
            <a:pPr lvl="1"/>
            <a:endParaRPr lang="en-CA" altLang="zh-HK" dirty="0"/>
          </a:p>
          <a:p>
            <a:pPr lvl="1"/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40048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E8F5-2E63-48A8-994B-0AA198B4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References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7886-60F0-4821-BCE9-7757F3F0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hlinkClick r:id="rId2"/>
              </a:rPr>
              <a:t>https://online.stat.psu.edu/stat857/node/220/</a:t>
            </a:r>
            <a:endParaRPr lang="en-US" altLang="zh-HK" dirty="0"/>
          </a:p>
          <a:p>
            <a:pPr lvl="1"/>
            <a:r>
              <a:rPr lang="en-US" altLang="zh-HK" dirty="0"/>
              <a:t>Eberly College of Science</a:t>
            </a:r>
          </a:p>
          <a:p>
            <a:r>
              <a:rPr lang="en-US" altLang="zh-HK" dirty="0">
                <a:hlinkClick r:id="rId3"/>
              </a:rPr>
              <a:t>https://www.investopedia.com/terms/p/paretoprinciple.asp</a:t>
            </a:r>
            <a:endParaRPr lang="en-US" altLang="zh-HK" dirty="0"/>
          </a:p>
          <a:p>
            <a:pPr lvl="1"/>
            <a:r>
              <a:rPr lang="en-US" altLang="zh-HK" dirty="0"/>
              <a:t>Investopedia</a:t>
            </a:r>
          </a:p>
          <a:p>
            <a:r>
              <a:rPr lang="en-US" altLang="zh-HK" dirty="0">
                <a:hlinkClick r:id="rId4"/>
              </a:rPr>
              <a:t>https://www.kaggle.com/soroushghaderi/chocolate-bar-2020</a:t>
            </a:r>
            <a:endParaRPr lang="en-US" altLang="zh-HK" dirty="0"/>
          </a:p>
          <a:p>
            <a:pPr lvl="1"/>
            <a:r>
              <a:rPr lang="en-US" altLang="zh-HK" dirty="0"/>
              <a:t>Kaggle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1136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FD09-7AB1-45F0-8DA7-4B998BE2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dirty="0"/>
              <a:t>Dataset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F142C-1C4F-47C3-A38A-C106BC38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HK" dirty="0"/>
              <a:t>This dataset is collected by Brady </a:t>
            </a:r>
            <a:r>
              <a:rPr lang="en-CA" altLang="zh-HK" dirty="0" err="1"/>
              <a:t>Brelinski</a:t>
            </a:r>
            <a:r>
              <a:rPr lang="en-US" altLang="zh-HK" b="0" i="0" dirty="0">
                <a:effectLst/>
                <a:latin typeface="Inter"/>
              </a:rPr>
              <a:t>, Founding Member of the Manhattan Chocolate Society.</a:t>
            </a:r>
          </a:p>
          <a:p>
            <a:r>
              <a:rPr lang="en-US" altLang="zh-HK" dirty="0">
                <a:hlinkClick r:id="rId2"/>
              </a:rPr>
              <a:t>http://flavorsofcacao.com/</a:t>
            </a:r>
            <a:endParaRPr lang="en-US" altLang="zh-HK" dirty="0">
              <a:latin typeface="Inter"/>
            </a:endParaRP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59853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1D53-5810-4E37-83CD-996BF6D4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dirty="0"/>
              <a:t>Variables in dataset</a:t>
            </a:r>
            <a:endParaRPr lang="zh-HK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93EA12-0247-49FF-81A5-FC3161D6F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19" y="2061885"/>
            <a:ext cx="10515600" cy="13671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6487B1-57E1-44D6-B8BB-590CEE899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19" y="3488747"/>
            <a:ext cx="11114286" cy="1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168883-201A-44AF-AE5D-123D59756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19" y="4891352"/>
            <a:ext cx="11419047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4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42FD-C486-48D4-84C1-1880493A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dirty="0"/>
              <a:t>Variables We Need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DF8EB-7B38-4DF4-998A-57989F1B4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altLang="zh-HK" dirty="0" err="1"/>
              <a:t>Cocoa_percent</a:t>
            </a:r>
            <a:endParaRPr lang="en-CA" altLang="zh-HK" dirty="0"/>
          </a:p>
          <a:p>
            <a:r>
              <a:rPr lang="en-CA" altLang="zh-HK" dirty="0"/>
              <a:t>Rating</a:t>
            </a:r>
          </a:p>
          <a:p>
            <a:r>
              <a:rPr lang="en-CA" altLang="zh-HK" dirty="0" err="1"/>
              <a:t>Counts_of_ingredients</a:t>
            </a:r>
            <a:endParaRPr lang="en-CA" altLang="zh-HK" dirty="0"/>
          </a:p>
          <a:p>
            <a:r>
              <a:rPr lang="en-CA" altLang="zh-HK" dirty="0" err="1"/>
              <a:t>Cocoa_butter</a:t>
            </a:r>
            <a:endParaRPr lang="en-CA" altLang="zh-HK" dirty="0"/>
          </a:p>
          <a:p>
            <a:r>
              <a:rPr lang="en-CA" altLang="zh-HK" dirty="0"/>
              <a:t>Vanilla</a:t>
            </a:r>
          </a:p>
          <a:p>
            <a:r>
              <a:rPr lang="en-CA" altLang="zh-HK" dirty="0"/>
              <a:t>Lecithin</a:t>
            </a:r>
          </a:p>
          <a:p>
            <a:r>
              <a:rPr lang="en-CA" altLang="zh-HK" dirty="0"/>
              <a:t>Salt</a:t>
            </a:r>
          </a:p>
          <a:p>
            <a:r>
              <a:rPr lang="en-CA" altLang="zh-HK" dirty="0"/>
              <a:t>Sugar</a:t>
            </a:r>
          </a:p>
          <a:p>
            <a:r>
              <a:rPr lang="en-CA" altLang="zh-HK" dirty="0" err="1"/>
              <a:t>Sweetener_without_sugar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3648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E717F-6FCE-4D4C-87D7-4E32F94F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CA" altLang="zh-HK" sz="4000" dirty="0"/>
              <a:t>Variables in dataset</a:t>
            </a:r>
            <a:endParaRPr lang="zh-HK" altLang="en-US"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3561BC-822E-4853-A181-D361C82DD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CA" altLang="zh-HK" sz="2000"/>
              <a:t>Rating is a score out of 5 for chocolate bar</a:t>
            </a:r>
          </a:p>
          <a:p>
            <a:r>
              <a:rPr lang="en-US" altLang="zh-HK" sz="2000"/>
              <a:t>Dependent variable Y</a:t>
            </a:r>
          </a:p>
          <a:p>
            <a:r>
              <a:rPr lang="en-US" altLang="zh-HK" sz="2000"/>
              <a:t>Most of rating(2.5-4)</a:t>
            </a:r>
            <a:endParaRPr lang="zh-HK" altLang="en-US" sz="20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058302-B6D6-42EA-BA15-BF5597B5E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75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1A2E1C-F780-480B-BC73-E8B6A8584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54" y="3429000"/>
            <a:ext cx="3795466" cy="29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6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8F5F-A04D-40AE-8E42-872B04BE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sz="4400" dirty="0"/>
              <a:t>Variables in dataset</a:t>
            </a:r>
            <a:endParaRPr lang="zh-HK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CB3898-CD81-4633-9B16-EFEA1D6FB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9462" y="365125"/>
            <a:ext cx="11337593" cy="628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0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2427-17A0-4BA2-BC45-A4CE394A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HK" dirty="0"/>
              <a:t>Class -&gt; Rating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583E-52F4-4593-B2B7-69CCE0825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HK" dirty="0"/>
              <a:t>Class 1 -&gt; more than or equal to 3.5</a:t>
            </a:r>
          </a:p>
          <a:p>
            <a:r>
              <a:rPr lang="en-CA" altLang="zh-HK" dirty="0"/>
              <a:t>Class 2 -&gt; between 3.5 and3</a:t>
            </a:r>
          </a:p>
          <a:p>
            <a:r>
              <a:rPr lang="en-CA" altLang="zh-HK" dirty="0"/>
              <a:t>Class 3 -&gt; below 3</a:t>
            </a:r>
            <a:endParaRPr lang="zh-HK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207BF4-4D04-4FE4-B342-EEC9593E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752" y="2903096"/>
            <a:ext cx="6666667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0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718</Words>
  <Application>Microsoft Office PowerPoint</Application>
  <PresentationFormat>Widescreen</PresentationFormat>
  <Paragraphs>141</Paragraphs>
  <Slides>39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Inter</vt:lpstr>
      <vt:lpstr>Linux Libertine</vt:lpstr>
      <vt:lpstr>SourceSansPro</vt:lpstr>
      <vt:lpstr>Arial</vt:lpstr>
      <vt:lpstr>Calibri</vt:lpstr>
      <vt:lpstr>Calibri Light</vt:lpstr>
      <vt:lpstr>Office Theme</vt:lpstr>
      <vt:lpstr>Classification on Chocolate Bar</vt:lpstr>
      <vt:lpstr>Why is this topic</vt:lpstr>
      <vt:lpstr>Dataset </vt:lpstr>
      <vt:lpstr>Dataset</vt:lpstr>
      <vt:lpstr>Variables in dataset</vt:lpstr>
      <vt:lpstr>Variables We Need</vt:lpstr>
      <vt:lpstr>Variables in dataset</vt:lpstr>
      <vt:lpstr>Variables in dataset</vt:lpstr>
      <vt:lpstr>Class -&gt; Rating</vt:lpstr>
      <vt:lpstr>Sample Size</vt:lpstr>
      <vt:lpstr>Support Vector Machines </vt:lpstr>
      <vt:lpstr>SVM</vt:lpstr>
      <vt:lpstr>Accuracy of SVM with 3 Class(8:2)</vt:lpstr>
      <vt:lpstr>SVM with 3 Class (5:5) </vt:lpstr>
      <vt:lpstr>Model with 2 label</vt:lpstr>
      <vt:lpstr>Class  -&gt; Rating</vt:lpstr>
      <vt:lpstr>SVM with 2 Class (8:2)</vt:lpstr>
      <vt:lpstr>SVM (8:2)</vt:lpstr>
      <vt:lpstr>SVM (5:5)</vt:lpstr>
      <vt:lpstr>PowerPoint Presentation</vt:lpstr>
      <vt:lpstr>Logistics Regression </vt:lpstr>
      <vt:lpstr>Logistics Regression </vt:lpstr>
      <vt:lpstr>Logistics Regression </vt:lpstr>
      <vt:lpstr>Logistics Regression </vt:lpstr>
      <vt:lpstr>Decision Tree and Random Forest</vt:lpstr>
      <vt:lpstr>Decision Tree or Random Forest?</vt:lpstr>
      <vt:lpstr>Decision Tree</vt:lpstr>
      <vt:lpstr>Decision Tree </vt:lpstr>
      <vt:lpstr>Decision Tree 5:5</vt:lpstr>
      <vt:lpstr>Random Forest</vt:lpstr>
      <vt:lpstr>Random Forest</vt:lpstr>
      <vt:lpstr>PowerPoint Presentation</vt:lpstr>
      <vt:lpstr>PowerPoint Presentation</vt:lpstr>
      <vt:lpstr>Random Forest</vt:lpstr>
      <vt:lpstr>Class Error problem</vt:lpstr>
      <vt:lpstr>PowerPoint Presentation</vt:lpstr>
      <vt:lpstr>Conclusion</vt:lpstr>
      <vt:lpstr>Limitation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on Chocolate Bar</dc:title>
  <dc:creator>a1231194</dc:creator>
  <cp:lastModifiedBy>a1231194</cp:lastModifiedBy>
  <cp:revision>5</cp:revision>
  <dcterms:created xsi:type="dcterms:W3CDTF">2020-12-23T16:50:06Z</dcterms:created>
  <dcterms:modified xsi:type="dcterms:W3CDTF">2020-12-27T16:45:22Z</dcterms:modified>
</cp:coreProperties>
</file>