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Nuni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CD5A77-C1C5-427F-9468-4BB71CCC266A}">
  <a:tblStyle styleId="{F5CD5A77-C1C5-427F-9468-4BB71CCC26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Nuni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unito-italic.fntdata"/><Relationship Id="rId47" Type="http://schemas.openxmlformats.org/officeDocument/2006/relationships/font" Target="fonts/Nunito-bold.fntdata"/><Relationship Id="rId49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dd4bfd2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3dd4bfd2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931d7c90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931d7c9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931d7c9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931d7c9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3dd4bfd2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3dd4bfd2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3dd4bfd2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3dd4bfd2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ba9068bca_5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ba9068bca_5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ba9068bca_5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ba9068bca_5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21e491765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21e491765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21e491765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21e491765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ba9068bca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ba9068bca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3dd4bfd2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3dd4bfd2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ba9068bca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ba9068bca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0d94f0b64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0d94f0b64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ba9068bca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ba9068bca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ba9068bca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ba9068bca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0d94f0b64_7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0d94f0b64_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ba9068bca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ba9068bca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ba9068bca_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ba9068bca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ba9068bca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ba9068bca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ba9068bca_5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ba9068bca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2666a9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2666a9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d94f0b64_7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0d94f0b64_7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2666a9a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2666a9a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1ca0cf7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1ca0cf7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1ca0cf7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1ca0cf7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1ca0cf7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31ca0cf7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1ca0cf7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1ca0cf7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1ca0cf74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31ca0cf7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21e49176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321e49176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1a637dd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1a637dd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3d880f0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33d880f0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3d880f04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33d880f04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3dd4bfd2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3dd4bfd2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2666a9a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2666a9a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3dd4bfd2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3dd4bfd2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3dd4bfd26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3dd4bfd26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0d94f0b64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0d94f0b64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3dd4bfd26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3dd4bfd26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53200" y="1065350"/>
            <a:ext cx="7715100" cy="22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資料庫系統課程自選專題-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台灣美食旅遊住宿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實作成果發表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latin typeface="Nunito"/>
                <a:ea typeface="Nunito"/>
                <a:cs typeface="Nunito"/>
                <a:sym typeface="Nunito"/>
              </a:rPr>
              <a:t>第一組：吳宗翰、林禔摩、邵禹翔、劉仲昀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504600" y="311400"/>
            <a:ext cx="64638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資料表總覽</a:t>
            </a:r>
            <a:endParaRPr b="1"/>
          </a:p>
        </p:txBody>
      </p:sp>
      <p:graphicFrame>
        <p:nvGraphicFramePr>
          <p:cNvPr id="205" name="Google Shape;205;p22"/>
          <p:cNvGraphicFramePr/>
          <p:nvPr/>
        </p:nvGraphicFramePr>
        <p:xfrm>
          <a:off x="952500" y="976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2728300"/>
                <a:gridCol w="4510700"/>
              </a:tblGrid>
              <a:tr h="41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500"/>
                        <a:t>資料表名稱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500"/>
                        <a:t>定義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SPOT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紀錄基隆市景點/住宿/餐廳的基本資料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ACCOMMODATION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紀錄基隆市住宿的資料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ROOMTYPE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紀錄房型的資料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ATTRACTION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紀錄基隆市景點的資料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RESTAURANT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紀錄基隆市餐廳的資料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FEEDBACK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紀錄用戶回饋資料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USER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紀錄用戶資料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ROUTE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紀錄路線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PRICE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記錄飯店不同房型在不同時間的價格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508275" y="521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SPOT</a:t>
            </a:r>
            <a:endParaRPr b="1"/>
          </a:p>
        </p:txBody>
      </p:sp>
      <p:graphicFrame>
        <p:nvGraphicFramePr>
          <p:cNvPr id="211" name="Google Shape;211;p23"/>
          <p:cNvGraphicFramePr/>
          <p:nvPr/>
        </p:nvGraphicFramePr>
        <p:xfrm>
          <a:off x="952500" y="12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552775"/>
                <a:gridCol w="1434700"/>
                <a:gridCol w="1632025"/>
                <a:gridCol w="1240425"/>
                <a:gridCol w="1172575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序號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欄位名稱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中文名稱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資料型態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備註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編號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Title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名稱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Address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地址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Description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地點描述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longtext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GoogleMap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Google</a:t>
                      </a:r>
                      <a:r>
                        <a:rPr lang="zh-CN"/>
                        <a:t>地圖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Rate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綜合評分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float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0.0~5.0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SPOT</a:t>
            </a:r>
            <a:endParaRPr b="1"/>
          </a:p>
        </p:txBody>
      </p:sp>
      <p:graphicFrame>
        <p:nvGraphicFramePr>
          <p:cNvPr id="217" name="Google Shape;217;p24"/>
          <p:cNvGraphicFramePr/>
          <p:nvPr/>
        </p:nvGraphicFramePr>
        <p:xfrm>
          <a:off x="442125" y="103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987050"/>
                <a:gridCol w="1173800"/>
                <a:gridCol w="1886600"/>
                <a:gridCol w="1711850"/>
                <a:gridCol w="1771050"/>
                <a:gridCol w="729400"/>
              </a:tblGrid>
              <a:tr h="38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Title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Address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Google Map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212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AT00000192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桃園國際機場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桃園市337大園區航站南路9號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可以待上一天的戶外觀景平台，無論是看夕陽、看星空、看飛機起降都很推﹔重現舊時大稻埕的玩藝大街，彩繪打卡牆引你進入一段復古時光。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https://www.google.com/maps/embed?pb=!1m18!1m12!1m3!1d3613.655841129272!2d121.23202295082504!3d25.079651383872278!2m3!1f0!2f0!3f0!3m2!1i1024!2i768!4f13.1!3m3!1m2!1s0x34429fc062d215d5%3A0x70a3b690a9b5b109!2z6Ie654Gj5qGD5ZyS5ZyL6Zqb5qmf5aC0!5e0!3m2!1szh-TW!2stw!4v1654680228034!5m2!1szh-TW!2stw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/>
                        <a:t>3.8</a:t>
                      </a:r>
                      <a:endParaRPr sz="1500"/>
                    </a:p>
                  </a:txBody>
                  <a:tcPr marT="91425" marB="91425" marR="91425" marL="91425" anchor="ctr"/>
                </a:tc>
              </a:tr>
              <a:tr h="59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RE00000348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zh-CN"/>
                        <a:t>家鄉烤肉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南投縣545埔里鎮北環路230號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點心宵夜好地點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NULL</a:t>
                      </a:r>
                      <a:endParaRPr sz="1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/>
                        <a:t>4.1</a:t>
                      </a:r>
                      <a:endParaRPr sz="15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AC00008586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梅山富里居民宿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嘉義縣梅山鄉大南村8鄰南勢坑51之4號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大阿里山下旅人的家,簡約清新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NULL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/>
                        <a:t>4.5</a:t>
                      </a:r>
                      <a:endParaRPr sz="15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517150" y="272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ACCOMMODATION</a:t>
            </a:r>
            <a:endParaRPr b="1"/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912700" y="92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552775"/>
                <a:gridCol w="1321875"/>
                <a:gridCol w="1744850"/>
                <a:gridCol w="1247200"/>
                <a:gridCol w="11658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序號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欄位名稱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中文名稱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資料型態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備註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住宿編號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Region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縣市名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Town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鄉鎮區名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Phone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住宿電話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</a:t>
                      </a:r>
                      <a:r>
                        <a:rPr lang="zh-CN">
                          <a:solidFill>
                            <a:srgbClr val="595959"/>
                          </a:solidFill>
                        </a:rPr>
                        <a:t>har(255)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Pic1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圖片1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434343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Pic2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圖片2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434343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Pic3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圖片3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434343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</a:t>
                      </a:r>
                      <a:r>
                        <a:rPr lang="zh-CN">
                          <a:solidFill>
                            <a:srgbClr val="595959"/>
                          </a:solidFill>
                        </a:rPr>
                        <a:t>arking_info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停車資訊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434343"/>
                          </a:solidFill>
                        </a:rPr>
                        <a:t>varchar(255)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434343"/>
                          </a:solidFill>
                        </a:rPr>
                        <a:t>O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Wifi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是否有提供wifi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434343"/>
                          </a:solidFill>
                        </a:rPr>
                        <a:t>tinyint</a:t>
                      </a:r>
                      <a:r>
                        <a:rPr lang="zh-CN">
                          <a:solidFill>
                            <a:srgbClr val="434343"/>
                          </a:solidFill>
                        </a:rPr>
                        <a:t>(1)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434343"/>
                          </a:solidFill>
                        </a:rPr>
                        <a:t>X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ACCOMMODATION</a:t>
            </a:r>
            <a:endParaRPr b="1"/>
          </a:p>
        </p:txBody>
      </p:sp>
      <p:graphicFrame>
        <p:nvGraphicFramePr>
          <p:cNvPr id="229" name="Google Shape;229;p26"/>
          <p:cNvGraphicFramePr/>
          <p:nvPr/>
        </p:nvGraphicFramePr>
        <p:xfrm>
          <a:off x="521538" y="118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1226750"/>
                <a:gridCol w="1093250"/>
                <a:gridCol w="719500"/>
                <a:gridCol w="1339350"/>
                <a:gridCol w="1019000"/>
                <a:gridCol w="654125"/>
                <a:gridCol w="591675"/>
                <a:gridCol w="1214575"/>
                <a:gridCol w="525950"/>
              </a:tblGrid>
              <a:tr h="50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Region</a:t>
                      </a:r>
                      <a:endParaRPr/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Town</a:t>
                      </a:r>
                      <a:endParaRPr/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</a:t>
                      </a:r>
                      <a:r>
                        <a:rPr lang="zh-CN"/>
                        <a:t>hone</a:t>
                      </a:r>
                      <a:endParaRPr/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Pic1</a:t>
                      </a:r>
                      <a:endParaRPr/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Pic2</a:t>
                      </a:r>
                      <a:endParaRPr/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Pic3</a:t>
                      </a:r>
                      <a:endParaRPr/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</a:t>
                      </a:r>
                      <a:r>
                        <a:rPr lang="zh-CN"/>
                        <a:t>arking_info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</a:t>
                      </a:r>
                      <a:r>
                        <a:rPr lang="zh-CN"/>
                        <a:t>ifi</a:t>
                      </a:r>
                      <a:endParaRPr/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117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AC00000003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台東縣</a:t>
                      </a:r>
                      <a:endParaRPr sz="1200"/>
                    </a:p>
                  </a:txBody>
                  <a:tcPr marT="91425" marB="91425" marR="91425" marL="91425"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關山鎮</a:t>
                      </a:r>
                      <a:endParaRPr sz="1200"/>
                    </a:p>
                  </a:txBody>
                  <a:tcPr marT="91425" marB="91425" marR="91425" marL="91425"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886-988-627798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NULL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NULL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NULL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車位: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小客車0輛、機車0輛、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大客車0輛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522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AC00010273</a:t>
                      </a:r>
                      <a:endParaRPr sz="1200"/>
                    </a:p>
                  </a:txBody>
                  <a:tcPr marT="91425" marB="91425" marR="91425" marL="91425">
                    <a:lnL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高雄市</a:t>
                      </a:r>
                      <a:endParaRPr sz="1200"/>
                    </a:p>
                  </a:txBody>
                  <a:tcPr marT="91425" marB="91425" marR="91425" marL="91425"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三民區</a:t>
                      </a:r>
                      <a:endParaRPr sz="1200"/>
                    </a:p>
                  </a:txBody>
                  <a:tcPr marT="91425" marB="91425" marR="91425" marL="91425"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886-7-3215558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https://taiwan.taiwanstay.net.tw/twpic/34949.jpg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NULL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NULL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車位: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小客車0輛、機車0輛、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大客車0輛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ROOMTYPE</a:t>
            </a:r>
            <a:endParaRPr b="1"/>
          </a:p>
        </p:txBody>
      </p:sp>
      <p:graphicFrame>
        <p:nvGraphicFramePr>
          <p:cNvPr id="235" name="Google Shape;235;p27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554500"/>
                <a:gridCol w="1325975"/>
                <a:gridCol w="1750275"/>
                <a:gridCol w="1210250"/>
                <a:gridCol w="1210250"/>
                <a:gridCol w="1210250"/>
              </a:tblGrid>
              <a:tr h="32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序號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欄位名稱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中文名稱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資料型態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備註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2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Acc_id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住宿編號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zh-CN">
                          <a:solidFill>
                            <a:srgbClr val="FF0000"/>
                          </a:solidFill>
                        </a:rPr>
                        <a:t>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房型編號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</a:t>
                      </a:r>
                      <a:r>
                        <a:rPr lang="zh-CN">
                          <a:solidFill>
                            <a:srgbClr val="595959"/>
                          </a:solidFill>
                        </a:rPr>
                        <a:t>ount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人數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int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T</a:t>
                      </a:r>
                      <a:r>
                        <a:rPr lang="zh-CN">
                          <a:solidFill>
                            <a:srgbClr val="595959"/>
                          </a:solidFill>
                        </a:rPr>
                        <a:t>ype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房型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P_weekday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平日價格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int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2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P_weekend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假</a:t>
                      </a:r>
                      <a:r>
                        <a:rPr lang="zh-CN"/>
                        <a:t>日價格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int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ROOMTYPE</a:t>
            </a:r>
            <a:endParaRPr b="1"/>
          </a:p>
        </p:txBody>
      </p:sp>
      <p:graphicFrame>
        <p:nvGraphicFramePr>
          <p:cNvPr id="241" name="Google Shape;241;p28"/>
          <p:cNvGraphicFramePr/>
          <p:nvPr/>
        </p:nvGraphicFramePr>
        <p:xfrm>
          <a:off x="1177875" y="133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1359825"/>
                <a:gridCol w="805950"/>
                <a:gridCol w="993350"/>
                <a:gridCol w="1191750"/>
                <a:gridCol w="1189400"/>
                <a:gridCol w="1189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Acc_id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zh-CN">
                          <a:solidFill>
                            <a:srgbClr val="FF0000"/>
                          </a:solidFill>
                        </a:rPr>
                        <a:t>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Count</a:t>
                      </a:r>
                      <a:endParaRPr/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Type</a:t>
                      </a:r>
                      <a:endParaRPr/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P_weekday</a:t>
                      </a:r>
                      <a:endParaRPr/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P_weekend</a:t>
                      </a:r>
                      <a:endParaRPr/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629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AC00000001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雙人房</a:t>
                      </a:r>
                      <a:endParaRPr/>
                    </a:p>
                  </a:txBody>
                  <a:tcPr marT="91425" marB="91425" marR="91425" marL="91425"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1000</a:t>
                      </a:r>
                      <a:endParaRPr/>
                    </a:p>
                  </a:txBody>
                  <a:tcPr marT="91425" marB="91425" marR="91425" marL="91425"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29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AC00000001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家庭</a:t>
                      </a:r>
                      <a:r>
                        <a:rPr lang="zh-CN"/>
                        <a:t>房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1800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2800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29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AC00000002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標準</a:t>
                      </a:r>
                      <a:r>
                        <a:rPr lang="zh-CN"/>
                        <a:t>雙人房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18</a:t>
                      </a:r>
                      <a:r>
                        <a:rPr lang="zh-CN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76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AC00000002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豪華雙人</a:t>
                      </a:r>
                      <a:r>
                        <a:rPr lang="zh-CN"/>
                        <a:t>房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32</a:t>
                      </a:r>
                      <a:r>
                        <a:rPr lang="zh-CN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6800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PRICE</a:t>
            </a:r>
            <a:endParaRPr b="1"/>
          </a:p>
        </p:txBody>
      </p:sp>
      <p:graphicFrame>
        <p:nvGraphicFramePr>
          <p:cNvPr id="247" name="Google Shape;247;p29"/>
          <p:cNvGraphicFramePr/>
          <p:nvPr/>
        </p:nvGraphicFramePr>
        <p:xfrm>
          <a:off x="1037463" y="133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382850"/>
                <a:gridCol w="1321875"/>
                <a:gridCol w="174485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序號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欄位名稱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中文名稱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資料型態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備註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Acc_id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住宿編號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No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房型編號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int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000000"/>
                          </a:solidFill>
                        </a:rPr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P_type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價錢類型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int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000000"/>
                          </a:solidFill>
                        </a:rPr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Start_day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000000"/>
                          </a:solidFill>
                        </a:rPr>
                        <a:t>開始日期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Date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End_day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結束日期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Date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價錢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int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PRICE</a:t>
            </a:r>
            <a:endParaRPr b="1"/>
          </a:p>
        </p:txBody>
      </p:sp>
      <p:graphicFrame>
        <p:nvGraphicFramePr>
          <p:cNvPr id="253" name="Google Shape;253;p30"/>
          <p:cNvGraphicFramePr/>
          <p:nvPr/>
        </p:nvGraphicFramePr>
        <p:xfrm>
          <a:off x="1001425" y="133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1442975"/>
                <a:gridCol w="855225"/>
                <a:gridCol w="1054075"/>
                <a:gridCol w="1264625"/>
                <a:gridCol w="1262125"/>
                <a:gridCol w="1262125"/>
              </a:tblGrid>
              <a:tr h="5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Acc_id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No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P_type</a:t>
                      </a:r>
                      <a:endParaRPr/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000000"/>
                          </a:solidFill>
                        </a:rPr>
                        <a:t>Start_day</a:t>
                      </a:r>
                      <a:endParaRPr/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000000"/>
                          </a:solidFill>
                        </a:rPr>
                        <a:t>End_day</a:t>
                      </a:r>
                      <a:endParaRPr/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000000"/>
                          </a:solidFill>
                        </a:rPr>
                        <a:t>Price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62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AC00005554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2022-05-27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2022-06-27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AC00005554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2022-07-27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2022-08-10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AC00005554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2022-05-27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/>
                        <a:t>2022-06-27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AC00005554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2022-07-27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2023-08-10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/>
                        <a:t>5000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A9D08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p31"/>
          <p:cNvGraphicFramePr/>
          <p:nvPr/>
        </p:nvGraphicFramePr>
        <p:xfrm>
          <a:off x="952500" y="80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552775"/>
                <a:gridCol w="1434700"/>
                <a:gridCol w="1632025"/>
                <a:gridCol w="1240425"/>
                <a:gridCol w="1172575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序號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欄位名稱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中文名稱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資料型態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備註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餐廳編號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Region</a:t>
                      </a:r>
                      <a:endParaRPr sz="18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縣市名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Town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鄉鎮區名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Phone</a:t>
                      </a:r>
                      <a:endParaRPr sz="18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餐廳連絡電話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Busi_hours</a:t>
                      </a:r>
                      <a:endParaRPr sz="18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營業時間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Parking_info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停車資訊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Pic1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圖片1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Pic2</a:t>
                      </a:r>
                      <a:endParaRPr sz="18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圖片2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Pic3</a:t>
                      </a:r>
                      <a:endParaRPr sz="18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圖片3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59" name="Google Shape;259;p31"/>
          <p:cNvSpPr txBox="1"/>
          <p:nvPr>
            <p:ph type="title"/>
          </p:nvPr>
        </p:nvSpPr>
        <p:spPr>
          <a:xfrm>
            <a:off x="512650" y="218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RESTAURANT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應用情境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615475" y="1068625"/>
            <a:ext cx="7655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AutoNum type="arabicPeriod"/>
            </a:pPr>
            <a:r>
              <a:rPr lang="zh-C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提供使用者搜尋台灣的</a:t>
            </a:r>
            <a:r>
              <a:rPr lang="zh-C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住宿、餐廳與景點</a:t>
            </a:r>
            <a:r>
              <a:rPr lang="zh-C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，可以根據評分、描述知道好壞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AutoNum type="arabicPeriod"/>
            </a:pPr>
            <a:r>
              <a:rPr lang="zh-C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使用者可透過時間、入住人數篩選出理想的住宿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AutoNum type="arabicPeriod"/>
            </a:pPr>
            <a:r>
              <a:rPr lang="zh-C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可以對</a:t>
            </a:r>
            <a:r>
              <a:rPr lang="zh-C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住宿、餐廳與景點</a:t>
            </a:r>
            <a:r>
              <a:rPr lang="zh-C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留下心得與評分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AutoNum type="arabicPeriod"/>
            </a:pPr>
            <a:r>
              <a:rPr lang="zh-C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可以建立由多個旅遊點組成的路線，儲存旅遊的美好回憶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530450" y="272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RESTAURANT</a:t>
            </a:r>
            <a:endParaRPr b="1"/>
          </a:p>
        </p:txBody>
      </p:sp>
      <p:graphicFrame>
        <p:nvGraphicFramePr>
          <p:cNvPr id="265" name="Google Shape;265;p32"/>
          <p:cNvGraphicFramePr/>
          <p:nvPr/>
        </p:nvGraphicFramePr>
        <p:xfrm>
          <a:off x="454563" y="1052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1095400"/>
                <a:gridCol w="783900"/>
                <a:gridCol w="668250"/>
                <a:gridCol w="1337800"/>
                <a:gridCol w="744525"/>
                <a:gridCol w="922250"/>
                <a:gridCol w="1500625"/>
                <a:gridCol w="664200"/>
                <a:gridCol w="673050"/>
              </a:tblGrid>
              <a:tr h="63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Region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Town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</a:t>
                      </a:r>
                      <a:r>
                        <a:rPr lang="zh-CN"/>
                        <a:t>hone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Busi_hours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Parking_info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Pic1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Pic2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Pic3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02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RE00000001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花蓮縣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壽豐</a:t>
                      </a:r>
                      <a:r>
                        <a:rPr lang="zh-CN" sz="1200"/>
                        <a:t>鄉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886-9-37533483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11:30 - 20:00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NULL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https://www.eastcoast-nsa.gov.tw/image/41530/640x480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NULL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NULL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4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RE00000002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花蓮縣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豐濱鄉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886-3-8711339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11:00 - 14:00</a:t>
                      </a:r>
                      <a:r>
                        <a:rPr lang="zh-CN" sz="1200"/>
                        <a:t>、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17:00 - 19:00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NULL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https://www.eastcoast-nsa.gov.tw/image/51996/640x480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NULL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NULL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ATTRACTION</a:t>
            </a:r>
            <a:endParaRPr b="1"/>
          </a:p>
        </p:txBody>
      </p:sp>
      <p:graphicFrame>
        <p:nvGraphicFramePr>
          <p:cNvPr id="271" name="Google Shape;271;p33"/>
          <p:cNvGraphicFramePr/>
          <p:nvPr/>
        </p:nvGraphicFramePr>
        <p:xfrm>
          <a:off x="697075" y="1019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591025"/>
                <a:gridCol w="1413300"/>
                <a:gridCol w="1865550"/>
                <a:gridCol w="1289975"/>
                <a:gridCol w="1289975"/>
                <a:gridCol w="1289975"/>
              </a:tblGrid>
              <a:tr h="48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序號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欄位名稱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中文名稱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資料型態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NULL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備註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48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景點編號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Primary Key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Phone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景點聯絡電話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434343"/>
                          </a:solidFill>
                        </a:rPr>
                        <a:t>O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3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Region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所在縣市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</a:tr>
              <a:tr h="48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4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Town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所在鄉鎮市區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8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Traf_guide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交通資訊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434343"/>
                          </a:solidFill>
                        </a:rPr>
                        <a:t>X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6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Visit_hours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開放時間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ATTRACTION</a:t>
            </a:r>
            <a:endParaRPr b="1"/>
          </a:p>
        </p:txBody>
      </p:sp>
      <p:graphicFrame>
        <p:nvGraphicFramePr>
          <p:cNvPr id="277" name="Google Shape;277;p34"/>
          <p:cNvGraphicFramePr/>
          <p:nvPr/>
        </p:nvGraphicFramePr>
        <p:xfrm>
          <a:off x="697075" y="1019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591025"/>
                <a:gridCol w="1413300"/>
                <a:gridCol w="1865550"/>
                <a:gridCol w="1289975"/>
                <a:gridCol w="1289975"/>
                <a:gridCol w="1289975"/>
              </a:tblGrid>
              <a:tr h="58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序號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欄位名稱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中文名稱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資料型態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NULL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備註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58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7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Picture1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照片一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58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8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Picture2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照片二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</a:tr>
              <a:tr h="58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9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Picture3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照片三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</a:tr>
              <a:tr h="58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10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Parking_info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停車資訊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6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11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Ticket_price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入場費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ATTRACTION</a:t>
            </a:r>
            <a:endParaRPr b="1"/>
          </a:p>
        </p:txBody>
      </p:sp>
      <p:graphicFrame>
        <p:nvGraphicFramePr>
          <p:cNvPr id="283" name="Google Shape;283;p35"/>
          <p:cNvGraphicFramePr/>
          <p:nvPr/>
        </p:nvGraphicFramePr>
        <p:xfrm>
          <a:off x="503275" y="190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1425675"/>
                <a:gridCol w="1327600"/>
                <a:gridCol w="1111875"/>
                <a:gridCol w="1509875"/>
                <a:gridCol w="1520750"/>
                <a:gridCol w="1241675"/>
              </a:tblGrid>
              <a:tr h="51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Phone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Region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202124"/>
                          </a:solidFill>
                        </a:rPr>
                        <a:t>Town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202124"/>
                          </a:solidFill>
                        </a:rPr>
                        <a:t>Trafic_guide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202124"/>
                          </a:solidFill>
                        </a:rPr>
                        <a:t>Visit_hours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51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AT00000001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886-9-15777124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台東縣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202124"/>
                          </a:solidFill>
                        </a:rPr>
                        <a:t>成功鎮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202124"/>
                          </a:solidFill>
                        </a:rPr>
                        <a:t>北上:由台東火車站前...</a:t>
                      </a:r>
                      <a:endParaRPr sz="11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202124"/>
                          </a:solidFill>
                        </a:rPr>
                        <a:t>全天候開放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51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AT00000002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886-8-9561211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台東縣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202124"/>
                          </a:solidFill>
                        </a:rPr>
                        <a:t>延平鄉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202124"/>
                          </a:solidFill>
                        </a:rPr>
                        <a:t>公車:搭乘鼎東客院山線...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202124"/>
                          </a:solidFill>
                        </a:rPr>
                        <a:t>詳見官網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p36"/>
          <p:cNvGraphicFramePr/>
          <p:nvPr/>
        </p:nvGraphicFramePr>
        <p:xfrm>
          <a:off x="503275" y="190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1683725"/>
                <a:gridCol w="1567900"/>
                <a:gridCol w="1313125"/>
                <a:gridCol w="1783175"/>
                <a:gridCol w="1796000"/>
              </a:tblGrid>
              <a:tr h="51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202124"/>
                          </a:solidFill>
                        </a:rPr>
                        <a:t>Picture1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Picture2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Picture3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202124"/>
                          </a:solidFill>
                        </a:rPr>
                        <a:t>Parking_info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202124"/>
                          </a:solidFill>
                        </a:rPr>
                        <a:t>Ticket_price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50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https://taiwan.taiwanstay.net.tw/twpic/34949.jpg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NULL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NULL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202124"/>
                          </a:solidFill>
                        </a:rPr>
                        <a:t>路邊停車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202124"/>
                          </a:solidFill>
                        </a:rPr>
                        <a:t>無門票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NULL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NULL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NULL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202124"/>
                          </a:solidFill>
                        </a:rPr>
                        <a:t>布農部落園區外有停車場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202124"/>
                          </a:solidFill>
                        </a:rPr>
                        <a:t>一人150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202124"/>
                          </a:solidFill>
                        </a:rPr>
                        <a:t>(3歲以下免費)</a:t>
                      </a:r>
                      <a:endParaRPr sz="13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36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ATTRACTION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USER</a:t>
            </a:r>
            <a:endParaRPr b="1"/>
          </a:p>
        </p:txBody>
      </p:sp>
      <p:graphicFrame>
        <p:nvGraphicFramePr>
          <p:cNvPr id="295" name="Google Shape;295;p37"/>
          <p:cNvGraphicFramePr/>
          <p:nvPr/>
        </p:nvGraphicFramePr>
        <p:xfrm>
          <a:off x="952500" y="142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552775"/>
                <a:gridCol w="1321875"/>
                <a:gridCol w="1744850"/>
                <a:gridCol w="1402625"/>
                <a:gridCol w="1010375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序號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欄位名稱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中文名稱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資料型態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備註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使用者</a:t>
                      </a:r>
                      <a:r>
                        <a:rPr lang="zh-CN"/>
                        <a:t>名稱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使用者編號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使用者性別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Birth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使用者出生日期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date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Phone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使用者連絡電話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varchar(255)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USER</a:t>
            </a:r>
            <a:endParaRPr b="1"/>
          </a:p>
        </p:txBody>
      </p:sp>
      <p:graphicFrame>
        <p:nvGraphicFramePr>
          <p:cNvPr id="301" name="Google Shape;301;p38"/>
          <p:cNvGraphicFramePr/>
          <p:nvPr/>
        </p:nvGraphicFramePr>
        <p:xfrm>
          <a:off x="971738" y="138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1105300"/>
                <a:gridCol w="1875150"/>
                <a:gridCol w="752175"/>
                <a:gridCol w="1678425"/>
                <a:gridCol w="17894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Sex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B</a:t>
                      </a:r>
                      <a:r>
                        <a:rPr lang="zh-CN"/>
                        <a:t>irth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</a:t>
                      </a:r>
                      <a:r>
                        <a:rPr lang="zh-CN"/>
                        <a:t>hone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Kai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US00000001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1980-05-16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0996751359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Hunter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US00000002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1994-10-16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0986089316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Kane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US00000003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2000-02-14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0984686629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FEEDBACK</a:t>
            </a:r>
            <a:endParaRPr b="1"/>
          </a:p>
        </p:txBody>
      </p:sp>
      <p:graphicFrame>
        <p:nvGraphicFramePr>
          <p:cNvPr id="307" name="Google Shape;307;p39"/>
          <p:cNvGraphicFramePr/>
          <p:nvPr/>
        </p:nvGraphicFramePr>
        <p:xfrm>
          <a:off x="952500" y="12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552775"/>
                <a:gridCol w="1321875"/>
                <a:gridCol w="174485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序號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欄位名稱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中文名稱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資料型態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備註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回饋編號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User_id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使用者編號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Spot_id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地點編號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</a:t>
                      </a:r>
                      <a:r>
                        <a:rPr lang="zh-CN">
                          <a:solidFill>
                            <a:srgbClr val="595959"/>
                          </a:solidFill>
                        </a:rPr>
                        <a:t>10</a:t>
                      </a:r>
                      <a:r>
                        <a:rPr lang="zh-CN">
                          <a:solidFill>
                            <a:srgbClr val="595959"/>
                          </a:solidFill>
                        </a:rPr>
                        <a:t>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時間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Timestamp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Describe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體驗描述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longtext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評分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float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0.0~5.0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FEEDBACK</a:t>
            </a:r>
            <a:endParaRPr b="1"/>
          </a:p>
        </p:txBody>
      </p:sp>
      <p:graphicFrame>
        <p:nvGraphicFramePr>
          <p:cNvPr id="313" name="Google Shape;313;p40"/>
          <p:cNvGraphicFramePr/>
          <p:nvPr/>
        </p:nvGraphicFramePr>
        <p:xfrm>
          <a:off x="410175" y="14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1236250"/>
                <a:gridCol w="1399250"/>
                <a:gridCol w="1297725"/>
                <a:gridCol w="1080275"/>
                <a:gridCol w="2725100"/>
                <a:gridCol w="5996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User_id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Spot_id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Time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Describe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FE00000001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US</a:t>
                      </a:r>
                      <a:r>
                        <a:rPr lang="zh-CN"/>
                        <a:t>00000008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AT</a:t>
                      </a:r>
                      <a:r>
                        <a:rPr lang="zh-CN"/>
                        <a:t>00000016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2021-10-14 13:40:00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/>
                        <a:t>優點：景色美、觀景台夠大...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4.6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FE00000002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US00000001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AT00000002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2011-07-28 10:23:00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專業烘焙單品咖啡豆很棒...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4.8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ROUTE</a:t>
            </a:r>
            <a:endParaRPr b="1"/>
          </a:p>
        </p:txBody>
      </p:sp>
      <p:graphicFrame>
        <p:nvGraphicFramePr>
          <p:cNvPr id="319" name="Google Shape;319;p41"/>
          <p:cNvGraphicFramePr/>
          <p:nvPr/>
        </p:nvGraphicFramePr>
        <p:xfrm>
          <a:off x="1160925" y="133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552775"/>
                <a:gridCol w="1321875"/>
                <a:gridCol w="174485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序號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欄位名稱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中文名稱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資料型態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備註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User_id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使用者編號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路線名稱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varchar(30)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Time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撰寫時間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Timestamp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000000"/>
                          </a:solidFill>
                        </a:rPr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Spot1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地點1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Spot2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000000"/>
                          </a:solidFill>
                        </a:rPr>
                        <a:t>地點2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Spot3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000000"/>
                          </a:solidFill>
                        </a:rPr>
                        <a:t>地點3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資料庫特殊性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615475" y="916225"/>
            <a:ext cx="77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571875" y="3130400"/>
            <a:ext cx="74118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資料表的 ID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Feedback </a:t>
            </a: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為了 reference </a:t>
            </a:r>
            <a:r>
              <a:rPr lang="zh-C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住宿、餐廳與景點，新增SPOT table儲存一些基本資料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571875" y="3813325"/>
            <a:ext cx="7764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路線紀錄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新增 ROUTE table，讓使用者可以自由新增自己的旅遊路線</a:t>
            </a: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，並留下評價和大概花費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其他使用者可以參考已被新增的路線，依自己的喜好和預算來安排行程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571875" y="981350"/>
            <a:ext cx="6543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評分機制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使用者可以為</a:t>
            </a:r>
            <a:r>
              <a:rPr lang="zh-C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住宿、餐廳與景點</a:t>
            </a: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評 0.0 ~ 5.0 之間的分數與發表感想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將所有使用者對該</a:t>
            </a:r>
            <a:r>
              <a:rPr lang="zh-C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住宿、餐廳或景點</a:t>
            </a: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評分的結果作平均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775" y="907775"/>
            <a:ext cx="1255325" cy="12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571875" y="2089550"/>
            <a:ext cx="7764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住宿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考慮到一間飯店可能會有多種房型，所以將房型與價格額外建立一個 Table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使用者可以根據人數、房型、價格去挑選住宿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ROUTE</a:t>
            </a:r>
            <a:endParaRPr b="1"/>
          </a:p>
        </p:txBody>
      </p:sp>
      <p:graphicFrame>
        <p:nvGraphicFramePr>
          <p:cNvPr id="325" name="Google Shape;325;p42"/>
          <p:cNvGraphicFramePr/>
          <p:nvPr/>
        </p:nvGraphicFramePr>
        <p:xfrm>
          <a:off x="975175" y="127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573375"/>
                <a:gridCol w="1371150"/>
                <a:gridCol w="1809900"/>
                <a:gridCol w="1251500"/>
                <a:gridCol w="1147450"/>
                <a:gridCol w="1355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序號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欄位名稱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中文名稱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資料型態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NULL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備註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Spot4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000000"/>
                          </a:solidFill>
                        </a:rPr>
                        <a:t>地點4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Spot5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地點5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Spot6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000000"/>
                          </a:solidFill>
                        </a:rPr>
                        <a:t>地點6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Spot7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000000"/>
                          </a:solidFill>
                        </a:rPr>
                        <a:t>地點7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char(10)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O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Describe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體驗描述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longtext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Price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000000"/>
                          </a:solidFill>
                        </a:rPr>
                        <a:t>花費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int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rgbClr val="595959"/>
                          </a:solidFill>
                        </a:rPr>
                        <a:t>X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功能說明_</a:t>
            </a:r>
            <a:r>
              <a:rPr b="1" lang="zh-CN"/>
              <a:t>使用者</a:t>
            </a:r>
            <a:endParaRPr b="1"/>
          </a:p>
        </p:txBody>
      </p:sp>
      <p:sp>
        <p:nvSpPr>
          <p:cNvPr id="331" name="Google Shape;331;p43"/>
          <p:cNvSpPr txBox="1"/>
          <p:nvPr/>
        </p:nvSpPr>
        <p:spPr>
          <a:xfrm>
            <a:off x="686525" y="1242275"/>
            <a:ext cx="287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輸入基本資料就能建立使用者，每次登入輸入使用者ID即可，使用者能夠留下評論與建立路線。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900" y="738050"/>
            <a:ext cx="3411124" cy="143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590" y="2741725"/>
            <a:ext cx="2571726" cy="18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550" y="2900012"/>
            <a:ext cx="3852350" cy="155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43"/>
          <p:cNvCxnSpPr>
            <a:stCxn id="332" idx="2"/>
            <a:endCxn id="333" idx="0"/>
          </p:cNvCxnSpPr>
          <p:nvPr/>
        </p:nvCxnSpPr>
        <p:spPr>
          <a:xfrm>
            <a:off x="6275462" y="2176546"/>
            <a:ext cx="0" cy="5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43"/>
          <p:cNvCxnSpPr>
            <a:stCxn id="333" idx="1"/>
            <a:endCxn id="334" idx="3"/>
          </p:cNvCxnSpPr>
          <p:nvPr/>
        </p:nvCxnSpPr>
        <p:spPr>
          <a:xfrm rot="10800000">
            <a:off x="4373990" y="3678125"/>
            <a:ext cx="61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功能說明_</a:t>
            </a:r>
            <a:r>
              <a:rPr b="1" lang="zh-CN"/>
              <a:t>搜尋</a:t>
            </a:r>
            <a:endParaRPr b="1"/>
          </a:p>
        </p:txBody>
      </p:sp>
      <p:sp>
        <p:nvSpPr>
          <p:cNvPr id="342" name="Google Shape;342;p44"/>
          <p:cNvSpPr txBox="1"/>
          <p:nvPr/>
        </p:nvSpPr>
        <p:spPr>
          <a:xfrm>
            <a:off x="686525" y="1242275"/>
            <a:ext cx="285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能夠利用名稱、地址資訊搜尋出餐廳、景點，會搜尋到完整名稱與地址，以及平均評分。點擊即可看到更多詳細資訊。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25" y="2244700"/>
            <a:ext cx="4192002" cy="2583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4" name="Google Shape;34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452" y="378925"/>
            <a:ext cx="3897748" cy="221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3573" y="2571738"/>
            <a:ext cx="3713503" cy="21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功能說明_</a:t>
            </a:r>
            <a:r>
              <a:rPr b="1" lang="zh-CN"/>
              <a:t>住宿</a:t>
            </a:r>
            <a:endParaRPr b="1"/>
          </a:p>
        </p:txBody>
      </p:sp>
      <p:sp>
        <p:nvSpPr>
          <p:cNvPr id="351" name="Google Shape;351;p45"/>
          <p:cNvSpPr txBox="1"/>
          <p:nvPr/>
        </p:nvSpPr>
        <p:spPr>
          <a:xfrm>
            <a:off x="686525" y="1242275"/>
            <a:ext cx="287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用名稱、地址搜尋住宿。並填入入住日期、人數，會幫你計算出該日期與人數入住會花費多少錢。</a:t>
            </a:r>
            <a:endParaRPr/>
          </a:p>
        </p:txBody>
      </p:sp>
      <p:pic>
        <p:nvPicPr>
          <p:cNvPr id="352" name="Google Shape;35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25" y="2409675"/>
            <a:ext cx="4899250" cy="2110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3" name="Google Shape;35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5985" y="317850"/>
            <a:ext cx="2676380" cy="210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5"/>
          <p:cNvPicPr preferRelativeResize="0"/>
          <p:nvPr/>
        </p:nvPicPr>
        <p:blipFill rotWithShape="1">
          <a:blip r:embed="rId5">
            <a:alphaModFix/>
          </a:blip>
          <a:srcRect b="2240" l="0" r="0" t="-2240"/>
          <a:stretch/>
        </p:blipFill>
        <p:spPr>
          <a:xfrm>
            <a:off x="5853625" y="2375963"/>
            <a:ext cx="2721101" cy="136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2513" y="3679523"/>
            <a:ext cx="2643324" cy="120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功能說明_評論</a:t>
            </a:r>
            <a:endParaRPr b="1"/>
          </a:p>
        </p:txBody>
      </p:sp>
      <p:sp>
        <p:nvSpPr>
          <p:cNvPr id="361" name="Google Shape;361;p46"/>
          <p:cNvSpPr txBox="1"/>
          <p:nvPr/>
        </p:nvSpPr>
        <p:spPr>
          <a:xfrm>
            <a:off x="686525" y="1242275"/>
            <a:ext cx="285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在詳細資訊的頁面中，可以看見他人的評分與評論，也可以自己加入評分與評論。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475" y="378934"/>
            <a:ext cx="2690351" cy="207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575" y="2651549"/>
            <a:ext cx="6754326" cy="212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功能說明_</a:t>
            </a:r>
            <a:r>
              <a:rPr b="1" lang="zh-CN"/>
              <a:t>路線</a:t>
            </a:r>
            <a:endParaRPr b="1"/>
          </a:p>
        </p:txBody>
      </p:sp>
      <p:sp>
        <p:nvSpPr>
          <p:cNvPr id="369" name="Google Shape;369;p47"/>
          <p:cNvSpPr txBox="1"/>
          <p:nvPr/>
        </p:nvSpPr>
        <p:spPr>
          <a:xfrm>
            <a:off x="686525" y="1242275"/>
            <a:ext cx="285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從左側利用關鍵字搜尋 SPOT，並將該 SPOT 的 ID 填入 Spot 1~7 當中，並留下對這條路線的描述就能成功建立一條路線。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550" y="695325"/>
            <a:ext cx="5303351" cy="19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550" y="2643600"/>
            <a:ext cx="5235350" cy="203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500" y="2288975"/>
            <a:ext cx="2855099" cy="2302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/>
        </p:nvSpPr>
        <p:spPr>
          <a:xfrm>
            <a:off x="1259700" y="2048400"/>
            <a:ext cx="662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5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/>
          <p:nvPr/>
        </p:nvSpPr>
        <p:spPr>
          <a:xfrm>
            <a:off x="1259700" y="2048400"/>
            <a:ext cx="662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Thanks For Listening!</a:t>
            </a:r>
            <a:endParaRPr sz="5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/>
        </p:nvSpPr>
        <p:spPr>
          <a:xfrm>
            <a:off x="1259700" y="2048400"/>
            <a:ext cx="662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 sz="5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/>
        </p:nvSpPr>
        <p:spPr>
          <a:xfrm>
            <a:off x="521550" y="1333525"/>
            <a:ext cx="66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A : 沒有參考現有網站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51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: 路線功能是否有參考其他網站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99300" y="52200"/>
            <a:ext cx="29847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ER </a:t>
            </a:r>
            <a:r>
              <a:rPr b="1" lang="zh-CN"/>
              <a:t>Diagram</a:t>
            </a:r>
            <a:endParaRPr b="1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50" y="675625"/>
            <a:ext cx="8708301" cy="408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99300" y="52200"/>
            <a:ext cx="29847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ER Diagram</a:t>
            </a:r>
            <a:endParaRPr b="1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375" y="675500"/>
            <a:ext cx="7057250" cy="41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Schema Diagram</a:t>
            </a:r>
            <a:endParaRPr b="1"/>
          </a:p>
        </p:txBody>
      </p:sp>
      <p:graphicFrame>
        <p:nvGraphicFramePr>
          <p:cNvPr id="164" name="Google Shape;164;p18"/>
          <p:cNvGraphicFramePr/>
          <p:nvPr/>
        </p:nvGraphicFramePr>
        <p:xfrm>
          <a:off x="328175" y="22453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513450"/>
                <a:gridCol w="1090750"/>
                <a:gridCol w="785225"/>
                <a:gridCol w="1048675"/>
                <a:gridCol w="676550"/>
                <a:gridCol w="654400"/>
                <a:gridCol w="735775"/>
                <a:gridCol w="1323250"/>
                <a:gridCol w="1187750"/>
              </a:tblGrid>
              <a:tr h="43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Region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Town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Phone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Pic1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Pic2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Pic3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Parking_info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has_wifi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18"/>
          <p:cNvSpPr txBox="1"/>
          <p:nvPr/>
        </p:nvSpPr>
        <p:spPr>
          <a:xfrm>
            <a:off x="328175" y="1847475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Calibri"/>
                <a:ea typeface="Calibri"/>
                <a:cs typeface="Calibri"/>
                <a:sym typeface="Calibri"/>
              </a:rPr>
              <a:t>ACCOMMODATION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p18"/>
          <p:cNvGraphicFramePr/>
          <p:nvPr/>
        </p:nvGraphicFramePr>
        <p:xfrm>
          <a:off x="325138" y="4050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382850"/>
                <a:gridCol w="961650"/>
                <a:gridCol w="824675"/>
                <a:gridCol w="797525"/>
                <a:gridCol w="1513475"/>
                <a:gridCol w="1424800"/>
                <a:gridCol w="710675"/>
                <a:gridCol w="733500"/>
                <a:gridCol w="6788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Region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Town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Phone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Busi_hours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Parking_info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Pic1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Pi2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Pic3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18"/>
          <p:cNvSpPr txBox="1"/>
          <p:nvPr/>
        </p:nvSpPr>
        <p:spPr>
          <a:xfrm>
            <a:off x="328175" y="3650575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Calibri"/>
                <a:ea typeface="Calibri"/>
                <a:cs typeface="Calibri"/>
                <a:sym typeface="Calibri"/>
              </a:rPr>
              <a:t>RESTAURANT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Google Shape;168;p18"/>
          <p:cNvGraphicFramePr/>
          <p:nvPr/>
        </p:nvGraphicFramePr>
        <p:xfrm>
          <a:off x="328175" y="3171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1081175"/>
                <a:gridCol w="727850"/>
                <a:gridCol w="1019575"/>
                <a:gridCol w="1648550"/>
                <a:gridCol w="1984100"/>
                <a:gridCol w="1554575"/>
              </a:tblGrid>
              <a:tr h="43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FF0000"/>
                          </a:solidFill>
                        </a:rPr>
                        <a:t>Acc_</a:t>
                      </a:r>
                      <a:r>
                        <a:rPr lang="zh-CN" sz="12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zh-CN" sz="1200">
                          <a:solidFill>
                            <a:srgbClr val="FF0000"/>
                          </a:solidFill>
                        </a:rPr>
                        <a:t>o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C</a:t>
                      </a:r>
                      <a:r>
                        <a:rPr lang="zh-CN" sz="1200"/>
                        <a:t>ount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T</a:t>
                      </a:r>
                      <a:r>
                        <a:rPr lang="zh-CN" sz="1200"/>
                        <a:t>ype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P_weekday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P_weekend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18"/>
          <p:cNvSpPr txBox="1"/>
          <p:nvPr/>
        </p:nvSpPr>
        <p:spPr>
          <a:xfrm>
            <a:off x="328175" y="2758038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Calibri"/>
                <a:ea typeface="Calibri"/>
                <a:cs typeface="Calibri"/>
                <a:sym typeface="Calibri"/>
              </a:rPr>
              <a:t>ROOMTYPE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18"/>
          <p:cNvGraphicFramePr/>
          <p:nvPr/>
        </p:nvGraphicFramePr>
        <p:xfrm>
          <a:off x="328163" y="14149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571800"/>
                <a:gridCol w="1022025"/>
                <a:gridCol w="1683900"/>
                <a:gridCol w="1683900"/>
                <a:gridCol w="2028475"/>
                <a:gridCol w="1025725"/>
              </a:tblGrid>
              <a:tr h="4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T</a:t>
                      </a:r>
                      <a:r>
                        <a:rPr lang="zh-CN" sz="1200"/>
                        <a:t>itle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A</a:t>
                      </a:r>
                      <a:r>
                        <a:rPr lang="zh-CN" sz="1200"/>
                        <a:t>ddress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GoogleMap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Description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Rate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1" name="Google Shape;171;p18"/>
          <p:cNvSpPr txBox="1"/>
          <p:nvPr/>
        </p:nvSpPr>
        <p:spPr>
          <a:xfrm>
            <a:off x="328175" y="1014725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Calibri"/>
                <a:ea typeface="Calibri"/>
                <a:cs typeface="Calibri"/>
                <a:sym typeface="Calibri"/>
              </a:rPr>
              <a:t>SPOT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Schema Diagram</a:t>
            </a:r>
            <a:endParaRPr b="1"/>
          </a:p>
        </p:txBody>
      </p:sp>
      <p:graphicFrame>
        <p:nvGraphicFramePr>
          <p:cNvPr id="177" name="Google Shape;177;p19"/>
          <p:cNvGraphicFramePr/>
          <p:nvPr/>
        </p:nvGraphicFramePr>
        <p:xfrm>
          <a:off x="686375" y="21993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1344050"/>
                <a:gridCol w="1351725"/>
                <a:gridCol w="1351725"/>
                <a:gridCol w="1784950"/>
                <a:gridCol w="19464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Pic</a:t>
                      </a: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ture</a:t>
                      </a: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1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Picture2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Picture3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Parking_info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Ticket_price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19"/>
          <p:cNvSpPr txBox="1"/>
          <p:nvPr/>
        </p:nvSpPr>
        <p:spPr>
          <a:xfrm>
            <a:off x="678700" y="1396913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Calibri"/>
                <a:ea typeface="Calibri"/>
                <a:cs typeface="Calibri"/>
                <a:sym typeface="Calibri"/>
              </a:rPr>
              <a:t>ATTRACTION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9" name="Google Shape;179;p19"/>
          <p:cNvGraphicFramePr/>
          <p:nvPr/>
        </p:nvGraphicFramePr>
        <p:xfrm>
          <a:off x="686363" y="1797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581150"/>
                <a:gridCol w="1429700"/>
                <a:gridCol w="1429700"/>
                <a:gridCol w="1429700"/>
                <a:gridCol w="1429700"/>
                <a:gridCol w="1478950"/>
              </a:tblGrid>
              <a:tr h="4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Phone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Region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Town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</a:rPr>
                        <a:t>Traf_guide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Visit_hours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0" name="Google Shape;180;p19"/>
          <p:cNvGraphicFramePr/>
          <p:nvPr/>
        </p:nvGraphicFramePr>
        <p:xfrm>
          <a:off x="682550" y="33808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1080325"/>
                <a:gridCol w="1080325"/>
                <a:gridCol w="1080325"/>
                <a:gridCol w="1426575"/>
                <a:gridCol w="1555675"/>
                <a:gridCol w="15556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User_id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Spot_id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Time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Describe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Rate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81" name="Google Shape;181;p19"/>
          <p:cNvSpPr txBox="1"/>
          <p:nvPr/>
        </p:nvSpPr>
        <p:spPr>
          <a:xfrm>
            <a:off x="682550" y="2997975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Schema Diagram</a:t>
            </a:r>
            <a:endParaRPr b="1"/>
          </a:p>
        </p:txBody>
      </p:sp>
      <p:graphicFrame>
        <p:nvGraphicFramePr>
          <p:cNvPr id="187" name="Google Shape;187;p20"/>
          <p:cNvGraphicFramePr/>
          <p:nvPr/>
        </p:nvGraphicFramePr>
        <p:xfrm>
          <a:off x="682525" y="3040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1301100"/>
                <a:gridCol w="1384450"/>
                <a:gridCol w="1595525"/>
                <a:gridCol w="1730025"/>
                <a:gridCol w="17678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Sex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Birthday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Phone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Google Shape;188;p20"/>
          <p:cNvSpPr txBox="1"/>
          <p:nvPr/>
        </p:nvSpPr>
        <p:spPr>
          <a:xfrm>
            <a:off x="682525" y="2631550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Calibri"/>
                <a:ea typeface="Calibri"/>
                <a:cs typeface="Calibri"/>
                <a:sym typeface="Calibri"/>
              </a:rPr>
              <a:t>USER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9" name="Google Shape;189;p20"/>
          <p:cNvGraphicFramePr/>
          <p:nvPr/>
        </p:nvGraphicFramePr>
        <p:xfrm>
          <a:off x="682525" y="3823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1060175"/>
                <a:gridCol w="1128075"/>
                <a:gridCol w="1300075"/>
                <a:gridCol w="1409650"/>
                <a:gridCol w="1440475"/>
                <a:gridCol w="14404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FF0000"/>
                          </a:solidFill>
                        </a:rPr>
                        <a:t>No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FF0000"/>
                          </a:solidFill>
                        </a:rPr>
                        <a:t>P_type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Start_day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End_day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Price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" name="Google Shape;190;p20"/>
          <p:cNvSpPr txBox="1"/>
          <p:nvPr/>
        </p:nvSpPr>
        <p:spPr>
          <a:xfrm>
            <a:off x="682525" y="3414775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Calibri"/>
                <a:ea typeface="Calibri"/>
                <a:cs typeface="Calibri"/>
                <a:sym typeface="Calibri"/>
              </a:rPr>
              <a:t>PRICE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1" name="Google Shape;191;p20"/>
          <p:cNvGraphicFramePr/>
          <p:nvPr/>
        </p:nvGraphicFramePr>
        <p:xfrm>
          <a:off x="686375" y="22755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1140450"/>
                <a:gridCol w="1043950"/>
                <a:gridCol w="1172875"/>
                <a:gridCol w="1220650"/>
                <a:gridCol w="1644075"/>
                <a:gridCol w="15569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Spot4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Spot5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Spot6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Spot7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Describe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Price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20"/>
          <p:cNvSpPr txBox="1"/>
          <p:nvPr/>
        </p:nvSpPr>
        <p:spPr>
          <a:xfrm>
            <a:off x="678700" y="1473113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Calibri"/>
                <a:ea typeface="Calibri"/>
                <a:cs typeface="Calibri"/>
                <a:sym typeface="Calibri"/>
              </a:rPr>
              <a:t>ROUTE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Google Shape;193;p20"/>
          <p:cNvGraphicFramePr/>
          <p:nvPr/>
        </p:nvGraphicFramePr>
        <p:xfrm>
          <a:off x="686363" y="1873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{F5CD5A77-C1C5-427F-9468-4BB71CCC266A}</a:tableStyleId>
              </a:tblPr>
              <a:tblGrid>
                <a:gridCol w="733725"/>
                <a:gridCol w="1277125"/>
                <a:gridCol w="1429700"/>
                <a:gridCol w="1429700"/>
                <a:gridCol w="1429700"/>
                <a:gridCol w="1478950"/>
              </a:tblGrid>
              <a:tr h="4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FF0000"/>
                          </a:solidFill>
                        </a:rPr>
                        <a:t>User_</a:t>
                      </a:r>
                      <a:r>
                        <a:rPr lang="zh-CN" sz="12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Name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FF0000"/>
                          </a:solidFill>
                        </a:rPr>
                        <a:t>Time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Spot1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Spot2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202124"/>
                          </a:solidFill>
                        </a:rPr>
                        <a:t>Spot3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521550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參照關係</a:t>
            </a:r>
            <a:endParaRPr b="1"/>
          </a:p>
        </p:txBody>
      </p:sp>
      <p:sp>
        <p:nvSpPr>
          <p:cNvPr id="199" name="Google Shape;199;p21"/>
          <p:cNvSpPr txBox="1"/>
          <p:nvPr/>
        </p:nvSpPr>
        <p:spPr>
          <a:xfrm>
            <a:off x="291775" y="1199975"/>
            <a:ext cx="83598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400">
                <a:solidFill>
                  <a:srgbClr val="595959"/>
                </a:solidFill>
              </a:rPr>
              <a:t>The Attibute id of Relation ACCOMMODATION references Relation SPOT.</a:t>
            </a:r>
            <a:endParaRPr sz="6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6400">
                <a:solidFill>
                  <a:srgbClr val="595959"/>
                </a:solidFill>
              </a:rPr>
              <a:t>The Attibute id of Relation RESTAURANT references Relation SPOT.</a:t>
            </a:r>
            <a:endParaRPr sz="6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6400">
                <a:solidFill>
                  <a:srgbClr val="595959"/>
                </a:solidFill>
              </a:rPr>
              <a:t>The Attibute id of Relation ATTRACTION references Relation SPOT.</a:t>
            </a:r>
            <a:endParaRPr sz="6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6400">
                <a:solidFill>
                  <a:srgbClr val="595959"/>
                </a:solidFill>
              </a:rPr>
              <a:t>The Attibute Acc_id of Relation ROOMTYPE references Relation SPOT.</a:t>
            </a:r>
            <a:endParaRPr sz="6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6400">
                <a:solidFill>
                  <a:srgbClr val="595959"/>
                </a:solidFill>
              </a:rPr>
              <a:t>The Attibute Spot_id of Relation FEEDBACK references Relation SPOT.</a:t>
            </a:r>
            <a:endParaRPr sz="6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6400">
                <a:solidFill>
                  <a:srgbClr val="595959"/>
                </a:solidFill>
              </a:rPr>
              <a:t>The Attibute User_id of Relation FEEDBACK references Relation USER.</a:t>
            </a:r>
            <a:endParaRPr sz="6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6400">
                <a:solidFill>
                  <a:srgbClr val="595959"/>
                </a:solidFill>
              </a:rPr>
              <a:t>The Attibute id of Relation PRICE references Relation ACCOMMODATION.</a:t>
            </a:r>
            <a:endParaRPr sz="6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6400">
                <a:solidFill>
                  <a:srgbClr val="595959"/>
                </a:solidFill>
              </a:rPr>
              <a:t>The Attibute spot1~7 of Relation ROUTE references Relation SPOT.</a:t>
            </a:r>
            <a:endParaRPr sz="6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