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67bb9386_3_1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67bb9386_3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6dd906d3_0_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e6dd906d3_0_4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72dbbf61_0_1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72dbbf61_0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72dbbf61_0_11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72dbbf61_0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72dbbf61_0_15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72dbbf61_0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67bb96e0_0_0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67bb96e0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12192000" cy="6858000"/>
          </a:xfrm>
          <a:custGeom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1734">
              <a:alpha val="8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12192000" cy="6858000"/>
          </a:xfrm>
          <a:custGeom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cap="flat" cmpd="sng" w="12175">
            <a:solidFill>
              <a:srgbClr val="1F27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2"/>
          <p:cNvSpPr/>
          <p:nvPr/>
        </p:nvSpPr>
        <p:spPr>
          <a:xfrm>
            <a:off x="1351788" y="528827"/>
            <a:ext cx="9488805" cy="5800725"/>
          </a:xfrm>
          <a:custGeom>
            <a:pathLst>
              <a:path extrusionOk="0" h="5800725" w="9488805">
                <a:moveTo>
                  <a:pt x="0" y="5800344"/>
                </a:moveTo>
                <a:lnTo>
                  <a:pt x="9488423" y="5800344"/>
                </a:lnTo>
                <a:lnTo>
                  <a:pt x="9488423" y="0"/>
                </a:lnTo>
                <a:lnTo>
                  <a:pt x="0" y="0"/>
                </a:lnTo>
                <a:lnTo>
                  <a:pt x="0" y="5800344"/>
                </a:lnTo>
                <a:close/>
              </a:path>
            </a:pathLst>
          </a:custGeom>
          <a:solidFill>
            <a:srgbClr val="FFFFFF">
              <a:alpha val="8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4527930" y="9855"/>
            <a:ext cx="3136138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27930" y="9855"/>
            <a:ext cx="3136138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27930" y="9855"/>
            <a:ext cx="3136138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7930" y="9855"/>
            <a:ext cx="3136138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2405252" y="1064209"/>
            <a:ext cx="7381875" cy="125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Original Sinnens</a:t>
            </a:r>
            <a:endParaRPr b="1" i="1" sz="6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i="0" lang="en-US" sz="2000">
                <a:latin typeface="Balthazar"/>
                <a:ea typeface="Balthazar"/>
                <a:cs typeface="Balthazar"/>
                <a:sym typeface="Balthazar"/>
              </a:rPr>
              <a:t>Still the f</a:t>
            </a:r>
            <a:r>
              <a:rPr b="1" i="0" lang="en-US" sz="2000" u="none" cap="none" strike="noStrik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inest architects money can hire</a:t>
            </a:r>
            <a:endParaRPr b="1" i="1" sz="2000" u="none" cap="none" strike="noStrike">
              <a:solidFill>
                <a:schemeClr val="dk1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3132201" y="3674109"/>
            <a:ext cx="59264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990725" lvl="0" marL="200342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The </a:t>
            </a:r>
            <a:r>
              <a:rPr i="1" lang="en-US" sz="1800">
                <a:latin typeface="Rockwell"/>
                <a:ea typeface="Rockwell"/>
                <a:cs typeface="Rockwell"/>
                <a:sym typeface="Rockwell"/>
              </a:rPr>
              <a:t>original </a:t>
            </a: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solution to the parallel scheduling problem:  Progress report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5708396" y="5595010"/>
            <a:ext cx="7772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Team 5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356453" y="539500"/>
            <a:ext cx="94791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Progress and </a:t>
            </a:r>
            <a:r>
              <a:rPr lang="en-US" sz="4800"/>
              <a:t>Integration</a:t>
            </a:r>
            <a:endParaRPr sz="4800"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675" y="1343025"/>
            <a:ext cx="65436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525" y="3242925"/>
            <a:ext cx="8580250" cy="2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9"/>
          <p:cNvSpPr/>
          <p:nvPr/>
        </p:nvSpPr>
        <p:spPr>
          <a:xfrm>
            <a:off x="10872216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134E">
              <a:alpha val="7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9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134E">
              <a:alpha val="7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9"/>
          <p:cNvSpPr/>
          <p:nvPr/>
        </p:nvSpPr>
        <p:spPr>
          <a:xfrm>
            <a:off x="0" y="0"/>
            <a:ext cx="12192000" cy="6858000"/>
          </a:xfrm>
          <a:custGeom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cap="flat" cmpd="sng" w="121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9"/>
          <p:cNvSpPr/>
          <p:nvPr/>
        </p:nvSpPr>
        <p:spPr>
          <a:xfrm>
            <a:off x="13837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9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Cost function (Sam)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When to schedule a task on a processor ?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High complexity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Testing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Constant communication with algorithm implementer (Alex)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Pull request approvals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0"/>
          <p:cNvSpPr/>
          <p:nvPr/>
        </p:nvSpPr>
        <p:spPr>
          <a:xfrm>
            <a:off x="10872591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0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0"/>
          <p:cNvSpPr/>
          <p:nvPr/>
        </p:nvSpPr>
        <p:spPr>
          <a:xfrm>
            <a:off x="13837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0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Recursion (Alex)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What data structures will it use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What functions?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Writing the recursion itself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1"/>
          <p:cNvSpPr/>
          <p:nvPr/>
        </p:nvSpPr>
        <p:spPr>
          <a:xfrm>
            <a:off x="10808450" y="0"/>
            <a:ext cx="1382873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1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1"/>
          <p:cNvSpPr/>
          <p:nvPr/>
        </p:nvSpPr>
        <p:spPr>
          <a:xfrm>
            <a:off x="13515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1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Input/Output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(Edwar)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Input reading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DOT file parsing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Proof of concept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2"/>
          <p:cNvSpPr/>
          <p:nvPr/>
        </p:nvSpPr>
        <p:spPr>
          <a:xfrm>
            <a:off x="10872591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2"/>
          <p:cNvSpPr/>
          <p:nvPr/>
        </p:nvSpPr>
        <p:spPr>
          <a:xfrm>
            <a:off x="1351625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2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Algorithm processing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(Andrew)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New state created by scheduling a task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Task must be ‘free’ to be scheduled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Based on graph dependencies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Free tasks to be updated with each new state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4527930" y="9855"/>
            <a:ext cx="3136200" cy="8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3"/>
          <p:cNvSpPr/>
          <p:nvPr/>
        </p:nvSpPr>
        <p:spPr>
          <a:xfrm>
            <a:off x="10872591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27B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3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27B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3"/>
          <p:cNvSpPr/>
          <p:nvPr/>
        </p:nvSpPr>
        <p:spPr>
          <a:xfrm>
            <a:off x="13837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3"/>
          <p:cNvSpPr txBox="1"/>
          <p:nvPr/>
        </p:nvSpPr>
        <p:spPr>
          <a:xfrm>
            <a:off x="2312101" y="237475"/>
            <a:ext cx="7567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Graphical User interface &amp; representation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(</a:t>
            </a:r>
            <a:r>
              <a:rPr lang="en-US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Cameron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2334650" y="1547650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Visualisation of optimal schedule using Gantt chart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Statistics to be implemented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JFreeChart used, currently mocked</a:t>
            </a:r>
            <a:endParaRPr sz="24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001" y="2750250"/>
            <a:ext cx="5948000" cy="39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4"/>
          <p:cNvSpPr/>
          <p:nvPr/>
        </p:nvSpPr>
        <p:spPr>
          <a:xfrm>
            <a:off x="10872216" y="0"/>
            <a:ext cx="1320165" cy="6858000"/>
          </a:xfrm>
          <a:custGeom>
            <a:pathLst>
              <a:path extrusionOk="0" h="6858000" w="1320165">
                <a:moveTo>
                  <a:pt x="0" y="6858000"/>
                </a:moveTo>
                <a:lnTo>
                  <a:pt x="1319783" y="6858000"/>
                </a:lnTo>
                <a:lnTo>
                  <a:pt x="131978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3375">
              <a:alpha val="772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14"/>
          <p:cNvSpPr/>
          <p:nvPr/>
        </p:nvSpPr>
        <p:spPr>
          <a:xfrm>
            <a:off x="0" y="0"/>
            <a:ext cx="1384300" cy="6858000"/>
          </a:xfrm>
          <a:custGeom>
            <a:pathLst>
              <a:path extrusionOk="0" h="6858000" w="1384300">
                <a:moveTo>
                  <a:pt x="0" y="6858000"/>
                </a:moveTo>
                <a:lnTo>
                  <a:pt x="1383792" y="6858000"/>
                </a:lnTo>
                <a:lnTo>
                  <a:pt x="138379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3375">
              <a:alpha val="772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4"/>
          <p:cNvSpPr/>
          <p:nvPr/>
        </p:nvSpPr>
        <p:spPr>
          <a:xfrm>
            <a:off x="0" y="0"/>
            <a:ext cx="12192000" cy="6858000"/>
          </a:xfrm>
          <a:custGeom>
            <a:pathLst>
              <a:path extrusionOk="0" h="6858000" w="12192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cap="flat" cmpd="sng" w="12175">
            <a:solidFill>
              <a:srgbClr val="1F27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14"/>
          <p:cNvSpPr/>
          <p:nvPr/>
        </p:nvSpPr>
        <p:spPr>
          <a:xfrm>
            <a:off x="1383791" y="0"/>
            <a:ext cx="9488805" cy="6858000"/>
          </a:xfrm>
          <a:custGeom>
            <a:pathLst>
              <a:path extrusionOk="0" h="6858000" w="9488805">
                <a:moveTo>
                  <a:pt x="0" y="6858000"/>
                </a:moveTo>
                <a:lnTo>
                  <a:pt x="9488424" y="6858000"/>
                </a:lnTo>
                <a:lnTo>
                  <a:pt x="94884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47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4"/>
          <p:cNvSpPr txBox="1"/>
          <p:nvPr/>
        </p:nvSpPr>
        <p:spPr>
          <a:xfrm>
            <a:off x="4527930" y="9855"/>
            <a:ext cx="31362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687705" lvl="0" marL="701675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1" i="1"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292375" y="1776575"/>
            <a:ext cx="7587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Pre - processing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Post - processing (if needed)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Integration</a:t>
            </a:r>
            <a:r>
              <a:rPr lang="en-US" sz="2400"/>
              <a:t> testing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