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Bold" charset="1" panose="000008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Montserrat Semi-Bold" charset="1" panose="00000700000000000000"/>
      <p:regular r:id="rId24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994285" cy="10287000"/>
            <a:chOff x="0" y="0"/>
            <a:chExt cx="263224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22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32240">
                  <a:moveTo>
                    <a:pt x="0" y="0"/>
                  </a:moveTo>
                  <a:lnTo>
                    <a:pt x="2632240" y="0"/>
                  </a:lnTo>
                  <a:lnTo>
                    <a:pt x="26322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3224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8518" y="3792536"/>
            <a:ext cx="7858161" cy="2616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spc="4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ANALISI DELLA</a:t>
            </a:r>
          </a:p>
          <a:p>
            <a:pPr algn="l">
              <a:lnSpc>
                <a:spcPts val="6999"/>
              </a:lnSpc>
            </a:pPr>
            <a:r>
              <a:rPr lang="en-US" sz="4999" spc="4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RETINOPATIA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b="true" sz="4999" spc="4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DIABETICA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94376" y="1682888"/>
            <a:ext cx="11593624" cy="6921224"/>
            <a:chOff x="0" y="0"/>
            <a:chExt cx="6350000" cy="37908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3790857"/>
            </a:xfrm>
            <a:custGeom>
              <a:avLst/>
              <a:gdLst/>
              <a:ahLst/>
              <a:cxnLst/>
              <a:rect r="r" b="b" t="t" l="l"/>
              <a:pathLst>
                <a:path h="3790857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3790857"/>
                  </a:lnTo>
                  <a:lnTo>
                    <a:pt x="0" y="3790857"/>
                  </a:lnTo>
                  <a:close/>
                </a:path>
              </a:pathLst>
            </a:custGeom>
            <a:blipFill>
              <a:blip r:embed="rId2"/>
              <a:stretch>
                <a:fillRect l="-3522" t="0" r="-3522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585051"/>
            <a:ext cx="11139488" cy="3701949"/>
            <a:chOff x="0" y="0"/>
            <a:chExt cx="2933857" cy="974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3857" cy="974999"/>
            </a:xfrm>
            <a:custGeom>
              <a:avLst/>
              <a:gdLst/>
              <a:ahLst/>
              <a:cxnLst/>
              <a:rect r="r" b="b" t="t" l="l"/>
              <a:pathLst>
                <a:path h="974999" w="2933857">
                  <a:moveTo>
                    <a:pt x="0" y="0"/>
                  </a:moveTo>
                  <a:lnTo>
                    <a:pt x="2933857" y="0"/>
                  </a:lnTo>
                  <a:lnTo>
                    <a:pt x="2933857" y="974999"/>
                  </a:lnTo>
                  <a:lnTo>
                    <a:pt x="0" y="974999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3857" cy="1013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676617" y="2138544"/>
            <a:ext cx="7611383" cy="4281403"/>
          </a:xfrm>
          <a:custGeom>
            <a:avLst/>
            <a:gdLst/>
            <a:ahLst/>
            <a:cxnLst/>
            <a:rect r="r" b="b" t="t" l="l"/>
            <a:pathLst>
              <a:path h="4281403" w="7611383">
                <a:moveTo>
                  <a:pt x="0" y="0"/>
                </a:moveTo>
                <a:lnTo>
                  <a:pt x="7611383" y="0"/>
                </a:lnTo>
                <a:lnTo>
                  <a:pt x="7611383" y="4281403"/>
                </a:lnTo>
                <a:lnTo>
                  <a:pt x="0" y="4281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7893" y="7528142"/>
            <a:ext cx="7594695" cy="1568470"/>
          </a:xfrm>
          <a:custGeom>
            <a:avLst/>
            <a:gdLst/>
            <a:ahLst/>
            <a:cxnLst/>
            <a:rect r="r" b="b" t="t" l="l"/>
            <a:pathLst>
              <a:path h="1568470" w="7594695">
                <a:moveTo>
                  <a:pt x="0" y="0"/>
                </a:moveTo>
                <a:lnTo>
                  <a:pt x="7594695" y="0"/>
                </a:lnTo>
                <a:lnTo>
                  <a:pt x="7594695" y="1568470"/>
                </a:lnTo>
                <a:lnTo>
                  <a:pt x="0" y="1568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7494" y="677575"/>
            <a:ext cx="664287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14C5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Fine-Tuning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7494" y="2029441"/>
            <a:ext cx="9122768" cy="399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Il fine-tuning è una tecnica ampiamente utilizzata per il riutilizzo del modello. Tale procedura consiste nello scongelare i pesi di alcuni dei livelli superiori di una rete convolutiva base pre-addestrata, utilizzata per l’estrazione delle caratteristiche e nell’addestrare sia la nuova parte del modello sia i livelli superiori che sono stati scongelati. </a:t>
            </a:r>
          </a:p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Questo permette di regolare delle rappresentazioni più astratte del modello che viene riutilizzato, per renderle più rilevanti per il problema in questione.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767528"/>
            <a:ext cx="7533081" cy="76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Congeliamo l’addestramento di  tutti i livelli del VGG16, tranne gli ultimi dieci: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22199"/>
            <a:ext cx="11558912" cy="2364026"/>
          </a:xfrm>
          <a:custGeom>
            <a:avLst/>
            <a:gdLst/>
            <a:ahLst/>
            <a:cxnLst/>
            <a:rect r="r" b="b" t="t" l="l"/>
            <a:pathLst>
              <a:path h="2364026" w="11558912">
                <a:moveTo>
                  <a:pt x="0" y="0"/>
                </a:moveTo>
                <a:lnTo>
                  <a:pt x="11558912" y="0"/>
                </a:lnTo>
                <a:lnTo>
                  <a:pt x="11558912" y="2364026"/>
                </a:lnTo>
                <a:lnTo>
                  <a:pt x="0" y="2364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1655" y="4705980"/>
            <a:ext cx="11373001" cy="2291449"/>
          </a:xfrm>
          <a:custGeom>
            <a:avLst/>
            <a:gdLst/>
            <a:ahLst/>
            <a:cxnLst/>
            <a:rect r="r" b="b" t="t" l="l"/>
            <a:pathLst>
              <a:path h="2291449" w="11373001">
                <a:moveTo>
                  <a:pt x="0" y="0"/>
                </a:moveTo>
                <a:lnTo>
                  <a:pt x="11373002" y="0"/>
                </a:lnTo>
                <a:lnTo>
                  <a:pt x="11373002" y="2291449"/>
                </a:lnTo>
                <a:lnTo>
                  <a:pt x="0" y="2291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7" t="0" r="-1047" b="-405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1655" y="7617183"/>
            <a:ext cx="11373001" cy="2294036"/>
          </a:xfrm>
          <a:custGeom>
            <a:avLst/>
            <a:gdLst/>
            <a:ahLst/>
            <a:cxnLst/>
            <a:rect r="r" b="b" t="t" l="l"/>
            <a:pathLst>
              <a:path h="2294036" w="11373001">
                <a:moveTo>
                  <a:pt x="0" y="0"/>
                </a:moveTo>
                <a:lnTo>
                  <a:pt x="11373002" y="0"/>
                </a:lnTo>
                <a:lnTo>
                  <a:pt x="11373002" y="2294036"/>
                </a:lnTo>
                <a:lnTo>
                  <a:pt x="0" y="2294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1" t="-2735" r="-269" b="-2051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3423"/>
            <a:ext cx="6239017" cy="975277"/>
            <a:chOff x="0" y="0"/>
            <a:chExt cx="1643198" cy="2568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43198" cy="256863"/>
            </a:xfrm>
            <a:custGeom>
              <a:avLst/>
              <a:gdLst/>
              <a:ahLst/>
              <a:cxnLst/>
              <a:rect r="r" b="b" t="t" l="l"/>
              <a:pathLst>
                <a:path h="256863" w="1643198">
                  <a:moveTo>
                    <a:pt x="0" y="0"/>
                  </a:moveTo>
                  <a:lnTo>
                    <a:pt x="1643198" y="0"/>
                  </a:lnTo>
                  <a:lnTo>
                    <a:pt x="1643198" y="256863"/>
                  </a:lnTo>
                  <a:lnTo>
                    <a:pt x="0" y="256863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43198" cy="294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21655" y="1994439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87612" y="2668944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87612" y="5616436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Validation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94657" y="8528933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8444" y="269599"/>
            <a:ext cx="49612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VGG16 “base” - Predizioni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807011" y="1994439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142854" y="1994439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2" y="0"/>
                </a:lnTo>
                <a:lnTo>
                  <a:pt x="2002292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492366" y="1994439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492366" y="4995138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07011" y="4995138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1655" y="4995138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23709" y="7902304"/>
            <a:ext cx="1900238" cy="1900238"/>
          </a:xfrm>
          <a:custGeom>
            <a:avLst/>
            <a:gdLst/>
            <a:ahLst/>
            <a:cxnLst/>
            <a:rect r="r" b="b" t="t" l="l"/>
            <a:pathLst>
              <a:path h="1900238" w="1900238">
                <a:moveTo>
                  <a:pt x="0" y="0"/>
                </a:moveTo>
                <a:lnTo>
                  <a:pt x="1900237" y="0"/>
                </a:lnTo>
                <a:lnTo>
                  <a:pt x="1900237" y="1900237"/>
                </a:lnTo>
                <a:lnTo>
                  <a:pt x="0" y="1900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858037" y="7902304"/>
            <a:ext cx="1951264" cy="1951264"/>
          </a:xfrm>
          <a:custGeom>
            <a:avLst/>
            <a:gdLst/>
            <a:ahLst/>
            <a:cxnLst/>
            <a:rect r="r" b="b" t="t" l="l"/>
            <a:pathLst>
              <a:path h="1951264" w="1951264">
                <a:moveTo>
                  <a:pt x="0" y="0"/>
                </a:moveTo>
                <a:lnTo>
                  <a:pt x="1951265" y="0"/>
                </a:lnTo>
                <a:lnTo>
                  <a:pt x="1951265" y="1951264"/>
                </a:lnTo>
                <a:lnTo>
                  <a:pt x="0" y="19512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491950" y="7902304"/>
            <a:ext cx="1900238" cy="1900238"/>
          </a:xfrm>
          <a:custGeom>
            <a:avLst/>
            <a:gdLst/>
            <a:ahLst/>
            <a:cxnLst/>
            <a:rect r="r" b="b" t="t" l="l"/>
            <a:pathLst>
              <a:path h="1900238" w="1900238">
                <a:moveTo>
                  <a:pt x="0" y="0"/>
                </a:moveTo>
                <a:lnTo>
                  <a:pt x="1900237" y="0"/>
                </a:lnTo>
                <a:lnTo>
                  <a:pt x="1900237" y="1900237"/>
                </a:lnTo>
                <a:lnTo>
                  <a:pt x="0" y="1900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71344" y="1994439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2" y="0"/>
                </a:lnTo>
                <a:lnTo>
                  <a:pt x="2002292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471344" y="4995138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2" y="0"/>
                </a:lnTo>
                <a:lnTo>
                  <a:pt x="2002292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152202" y="4995138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489846" y="7851277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1" y="0"/>
                </a:lnTo>
                <a:lnTo>
                  <a:pt x="2002291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142854" y="7876790"/>
            <a:ext cx="2002291" cy="2002291"/>
          </a:xfrm>
          <a:custGeom>
            <a:avLst/>
            <a:gdLst/>
            <a:ahLst/>
            <a:cxnLst/>
            <a:rect r="r" b="b" t="t" l="l"/>
            <a:pathLst>
              <a:path h="2002291" w="2002291">
                <a:moveTo>
                  <a:pt x="0" y="0"/>
                </a:moveTo>
                <a:lnTo>
                  <a:pt x="2002292" y="0"/>
                </a:lnTo>
                <a:lnTo>
                  <a:pt x="2002292" y="2002291"/>
                </a:lnTo>
                <a:lnTo>
                  <a:pt x="0" y="20022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3423"/>
            <a:ext cx="6239017" cy="975277"/>
            <a:chOff x="0" y="0"/>
            <a:chExt cx="1643198" cy="256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3198" cy="256863"/>
            </a:xfrm>
            <a:custGeom>
              <a:avLst/>
              <a:gdLst/>
              <a:ahLst/>
              <a:cxnLst/>
              <a:rect r="r" b="b" t="t" l="l"/>
              <a:pathLst>
                <a:path h="256863" w="1643198">
                  <a:moveTo>
                    <a:pt x="0" y="0"/>
                  </a:moveTo>
                  <a:lnTo>
                    <a:pt x="1643198" y="0"/>
                  </a:lnTo>
                  <a:lnTo>
                    <a:pt x="1643198" y="256863"/>
                  </a:lnTo>
                  <a:lnTo>
                    <a:pt x="0" y="256863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43198" cy="294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613194"/>
            <a:ext cx="3946162" cy="4164787"/>
          </a:xfrm>
          <a:custGeom>
            <a:avLst/>
            <a:gdLst/>
            <a:ahLst/>
            <a:cxnLst/>
            <a:rect r="r" b="b" t="t" l="l"/>
            <a:pathLst>
              <a:path h="4164787" w="3946162">
                <a:moveTo>
                  <a:pt x="0" y="0"/>
                </a:moveTo>
                <a:lnTo>
                  <a:pt x="3946162" y="0"/>
                </a:lnTo>
                <a:lnTo>
                  <a:pt x="3946162" y="4164787"/>
                </a:lnTo>
                <a:lnTo>
                  <a:pt x="0" y="416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0119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385" y="5835131"/>
            <a:ext cx="3725478" cy="4164787"/>
          </a:xfrm>
          <a:custGeom>
            <a:avLst/>
            <a:gdLst/>
            <a:ahLst/>
            <a:cxnLst/>
            <a:rect r="r" b="b" t="t" l="l"/>
            <a:pathLst>
              <a:path h="4164787" w="3725478">
                <a:moveTo>
                  <a:pt x="0" y="0"/>
                </a:moveTo>
                <a:lnTo>
                  <a:pt x="3725477" y="0"/>
                </a:lnTo>
                <a:lnTo>
                  <a:pt x="3725477" y="4164787"/>
                </a:lnTo>
                <a:lnTo>
                  <a:pt x="0" y="416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112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21239" y="1613194"/>
            <a:ext cx="3845522" cy="4164787"/>
          </a:xfrm>
          <a:custGeom>
            <a:avLst/>
            <a:gdLst/>
            <a:ahLst/>
            <a:cxnLst/>
            <a:rect r="r" b="b" t="t" l="l"/>
            <a:pathLst>
              <a:path h="4164787" w="3845522">
                <a:moveTo>
                  <a:pt x="0" y="0"/>
                </a:moveTo>
                <a:lnTo>
                  <a:pt x="3845522" y="0"/>
                </a:lnTo>
                <a:lnTo>
                  <a:pt x="3845522" y="4164787"/>
                </a:lnTo>
                <a:lnTo>
                  <a:pt x="0" y="416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313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67717" y="5835131"/>
            <a:ext cx="3752567" cy="4164787"/>
          </a:xfrm>
          <a:custGeom>
            <a:avLst/>
            <a:gdLst/>
            <a:ahLst/>
            <a:cxnLst/>
            <a:rect r="r" b="b" t="t" l="l"/>
            <a:pathLst>
              <a:path h="4164787" w="3752567">
                <a:moveTo>
                  <a:pt x="0" y="0"/>
                </a:moveTo>
                <a:lnTo>
                  <a:pt x="3752566" y="0"/>
                </a:lnTo>
                <a:lnTo>
                  <a:pt x="3752566" y="4164787"/>
                </a:lnTo>
                <a:lnTo>
                  <a:pt x="0" y="416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816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02388" y="1613194"/>
            <a:ext cx="3927552" cy="4164787"/>
          </a:xfrm>
          <a:custGeom>
            <a:avLst/>
            <a:gdLst/>
            <a:ahLst/>
            <a:cxnLst/>
            <a:rect r="r" b="b" t="t" l="l"/>
            <a:pathLst>
              <a:path h="4164787" w="3927552">
                <a:moveTo>
                  <a:pt x="0" y="0"/>
                </a:moveTo>
                <a:lnTo>
                  <a:pt x="3927552" y="0"/>
                </a:lnTo>
                <a:lnTo>
                  <a:pt x="3927552" y="4164787"/>
                </a:lnTo>
                <a:lnTo>
                  <a:pt x="0" y="4164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8389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79977" y="5835131"/>
            <a:ext cx="3572374" cy="4019167"/>
          </a:xfrm>
          <a:custGeom>
            <a:avLst/>
            <a:gdLst/>
            <a:ahLst/>
            <a:cxnLst/>
            <a:rect r="r" b="b" t="t" l="l"/>
            <a:pathLst>
              <a:path h="4019167" w="3572374">
                <a:moveTo>
                  <a:pt x="0" y="0"/>
                </a:moveTo>
                <a:lnTo>
                  <a:pt x="3572374" y="0"/>
                </a:lnTo>
                <a:lnTo>
                  <a:pt x="3572374" y="4019167"/>
                </a:lnTo>
                <a:lnTo>
                  <a:pt x="0" y="4019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0487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11945" y="269599"/>
            <a:ext cx="547252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Risultati accuratezze e loss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13068" y="1142659"/>
            <a:ext cx="1398111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VGG base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44944" y="752134"/>
            <a:ext cx="1971336" cy="86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VGG con data augmentaion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76711" y="304459"/>
            <a:ext cx="2026714" cy="130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VGG con data augmentation </a:t>
            </a:r>
          </a:p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e fine-tuning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99540" y="9889578"/>
            <a:ext cx="2425167" cy="39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1"/>
              </a:lnSpc>
              <a:spcBef>
                <a:spcPct val="0"/>
              </a:spcBef>
            </a:pPr>
            <a:r>
              <a:rPr lang="en-US" b="true" sz="2307">
                <a:solidFill>
                  <a:srgbClr val="01808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Accuracy: 0.72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18029" y="9889578"/>
            <a:ext cx="2425167" cy="39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1"/>
              </a:lnSpc>
              <a:spcBef>
                <a:spcPct val="0"/>
              </a:spcBef>
            </a:pPr>
            <a:r>
              <a:rPr lang="en-US" b="true" sz="2307">
                <a:solidFill>
                  <a:srgbClr val="01808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Accuracy: 0.73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77485" y="9889578"/>
            <a:ext cx="2425167" cy="39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1"/>
              </a:lnSpc>
              <a:spcBef>
                <a:spcPct val="0"/>
              </a:spcBef>
            </a:pPr>
            <a:r>
              <a:rPr lang="en-US" b="true" sz="2307">
                <a:solidFill>
                  <a:srgbClr val="01808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Accuracy: 0.78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3423"/>
            <a:ext cx="5774849" cy="975277"/>
            <a:chOff x="0" y="0"/>
            <a:chExt cx="1520948" cy="256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0948" cy="256863"/>
            </a:xfrm>
            <a:custGeom>
              <a:avLst/>
              <a:gdLst/>
              <a:ahLst/>
              <a:cxnLst/>
              <a:rect r="r" b="b" t="t" l="l"/>
              <a:pathLst>
                <a:path h="256863" w="1520948">
                  <a:moveTo>
                    <a:pt x="0" y="0"/>
                  </a:moveTo>
                  <a:lnTo>
                    <a:pt x="1520948" y="0"/>
                  </a:lnTo>
                  <a:lnTo>
                    <a:pt x="1520948" y="256863"/>
                  </a:lnTo>
                  <a:lnTo>
                    <a:pt x="0" y="256863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20948" cy="294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78543"/>
            <a:ext cx="7143580" cy="5673557"/>
          </a:xfrm>
          <a:custGeom>
            <a:avLst/>
            <a:gdLst/>
            <a:ahLst/>
            <a:cxnLst/>
            <a:rect r="r" b="b" t="t" l="l"/>
            <a:pathLst>
              <a:path h="5673557" w="7143580">
                <a:moveTo>
                  <a:pt x="0" y="0"/>
                </a:moveTo>
                <a:lnTo>
                  <a:pt x="7143580" y="0"/>
                </a:lnTo>
                <a:lnTo>
                  <a:pt x="7143580" y="5673557"/>
                </a:lnTo>
                <a:lnTo>
                  <a:pt x="0" y="5673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12566" y="2678543"/>
            <a:ext cx="7146734" cy="5673557"/>
          </a:xfrm>
          <a:custGeom>
            <a:avLst/>
            <a:gdLst/>
            <a:ahLst/>
            <a:cxnLst/>
            <a:rect r="r" b="b" t="t" l="l"/>
            <a:pathLst>
              <a:path h="5673557" w="7146734">
                <a:moveTo>
                  <a:pt x="0" y="0"/>
                </a:moveTo>
                <a:lnTo>
                  <a:pt x="7146734" y="0"/>
                </a:lnTo>
                <a:lnTo>
                  <a:pt x="7146734" y="5673557"/>
                </a:lnTo>
                <a:lnTo>
                  <a:pt x="0" y="5673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0132" y="309562"/>
            <a:ext cx="499558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Risultati su tutte le classi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5268" y="1817482"/>
            <a:ext cx="3830443" cy="86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Matrice di confusione VGG con data augmentation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24233" y="1369807"/>
            <a:ext cx="3923399" cy="130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014C50"/>
                </a:solidFill>
                <a:latin typeface="Open Sans"/>
                <a:ea typeface="Open Sans"/>
                <a:cs typeface="Open Sans"/>
                <a:sym typeface="Open Sans"/>
              </a:rPr>
              <a:t>Matrice di confusione VGG con data augmentation e fine tuning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15658" y="1028700"/>
            <a:ext cx="9272342" cy="8546647"/>
            <a:chOff x="0" y="0"/>
            <a:chExt cx="6350025" cy="5853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26" cy="5853044"/>
            </a:xfrm>
            <a:custGeom>
              <a:avLst/>
              <a:gdLst/>
              <a:ahLst/>
              <a:cxnLst/>
              <a:rect r="r" b="b" t="t" l="l"/>
              <a:pathLst>
                <a:path h="5853044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5853044"/>
                  </a:lnTo>
                  <a:lnTo>
                    <a:pt x="0" y="5853044"/>
                  </a:lnTo>
                  <a:close/>
                </a:path>
              </a:pathLst>
            </a:custGeom>
            <a:blipFill>
              <a:blip r:embed="rId2"/>
              <a:stretch>
                <a:fillRect l="0" t="-4245" r="0" b="-424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4848225"/>
            <a:ext cx="10662714" cy="3323389"/>
            <a:chOff x="0" y="0"/>
            <a:chExt cx="2808287" cy="8752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08287" cy="875296"/>
            </a:xfrm>
            <a:custGeom>
              <a:avLst/>
              <a:gdLst/>
              <a:ahLst/>
              <a:cxnLst/>
              <a:rect r="r" b="b" t="t" l="l"/>
              <a:pathLst>
                <a:path h="875296" w="2808287">
                  <a:moveTo>
                    <a:pt x="0" y="0"/>
                  </a:moveTo>
                  <a:lnTo>
                    <a:pt x="2808287" y="0"/>
                  </a:lnTo>
                  <a:lnTo>
                    <a:pt x="2808287" y="875296"/>
                  </a:lnTo>
                  <a:lnTo>
                    <a:pt x="0" y="875296"/>
                  </a:lnTo>
                  <a:close/>
                </a:path>
              </a:pathLst>
            </a:custGeom>
            <a:solidFill>
              <a:srgbClr val="018086">
                <a:alpha val="7568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08287" cy="913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5265342" cy="1483502"/>
            <a:chOff x="0" y="0"/>
            <a:chExt cx="1386757" cy="3907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6757" cy="390717"/>
            </a:xfrm>
            <a:custGeom>
              <a:avLst/>
              <a:gdLst/>
              <a:ahLst/>
              <a:cxnLst/>
              <a:rect r="r" b="b" t="t" l="l"/>
              <a:pathLst>
                <a:path h="390717" w="1386757">
                  <a:moveTo>
                    <a:pt x="0" y="0"/>
                  </a:moveTo>
                  <a:lnTo>
                    <a:pt x="1386757" y="0"/>
                  </a:lnTo>
                  <a:lnTo>
                    <a:pt x="1386757" y="390717"/>
                  </a:lnTo>
                  <a:lnTo>
                    <a:pt x="0" y="39071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86757" cy="428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7284" y="5072597"/>
            <a:ext cx="50767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Implementazione XAI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7284" y="7204444"/>
            <a:ext cx="74635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Implementazione di altri modelli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9372" y="1494820"/>
            <a:ext cx="550532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SVILUPPI IPOTETICI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7284" y="6138520"/>
            <a:ext cx="89967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Diverse tecniche di data augmentation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6187013" cy="3137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7013" cy="3137077"/>
            </a:xfrm>
            <a:custGeom>
              <a:avLst/>
              <a:gdLst/>
              <a:ahLst/>
              <a:cxnLst/>
              <a:rect r="r" b="b" t="t" l="l"/>
              <a:pathLst>
                <a:path h="3137077" w="6187013">
                  <a:moveTo>
                    <a:pt x="0" y="0"/>
                  </a:moveTo>
                  <a:lnTo>
                    <a:pt x="6187013" y="0"/>
                  </a:lnTo>
                  <a:lnTo>
                    <a:pt x="6187013" y="3137077"/>
                  </a:lnTo>
                  <a:lnTo>
                    <a:pt x="0" y="313707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87013" cy="3175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1381" y="1175883"/>
            <a:ext cx="484427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spc="3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69857"/>
            <a:ext cx="16230600" cy="4890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progetto, ho esplorato diverse metodologie di apprendimento automatico le quali possono essere utilizzate per identificare la retinopatia diabetica: </a:t>
            </a:r>
          </a:p>
          <a:p>
            <a:pPr algn="l">
              <a:lnSpc>
                <a:spcPts val="3599"/>
              </a:lnSpc>
            </a:pP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VGG16 "base" indica potenzialmente un overfitting del modello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L'uso della data augmentation ha migliorato leggermente la generalizzazione del modello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Possiamo ottenere dei miglioramenti con l’introduzione del fine-tuning alla data augmentation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seguito del calcolo delle metriche di TPR e FPR e dello sbilancio visibile nella matrice di confusione è deducibile un’errore nell’impostazione del modello o nel processing delle immagini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progetto potrebbe avere ancora tante migliorie e quindi, mi sento di dire che ancora non può essere utilizzato per un supporto reale del medico. </a:t>
            </a: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6187013" cy="3137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7013" cy="3137077"/>
            </a:xfrm>
            <a:custGeom>
              <a:avLst/>
              <a:gdLst/>
              <a:ahLst/>
              <a:cxnLst/>
              <a:rect r="r" b="b" t="t" l="l"/>
              <a:pathLst>
                <a:path h="3137077" w="6187013">
                  <a:moveTo>
                    <a:pt x="0" y="0"/>
                  </a:moveTo>
                  <a:lnTo>
                    <a:pt x="6187013" y="0"/>
                  </a:lnTo>
                  <a:lnTo>
                    <a:pt x="6187013" y="3137077"/>
                  </a:lnTo>
                  <a:lnTo>
                    <a:pt x="0" y="313707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87013" cy="3175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68312" y="4678361"/>
            <a:ext cx="2551375" cy="84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b="true" sz="4999" spc="4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GRAZIE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259300" cy="9258300"/>
            <a:chOff x="0" y="0"/>
            <a:chExt cx="4545659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5659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643404" y="2142309"/>
            <a:ext cx="3001191" cy="3001191"/>
            <a:chOff x="0" y="0"/>
            <a:chExt cx="8909050" cy="89090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2"/>
              <a:stretch>
                <a:fillRect l="223" t="-11936" r="223" b="-1193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745848" y="962025"/>
            <a:ext cx="2796304" cy="66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 spc="3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SFC TEAM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45848" y="5208814"/>
            <a:ext cx="2796304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3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SAMUELE</a:t>
            </a:r>
          </a:p>
          <a:p>
            <a:pPr algn="ctr">
              <a:lnSpc>
                <a:spcPts val="4200"/>
              </a:lnSpc>
            </a:pPr>
            <a:r>
              <a:rPr lang="en-US" b="true" sz="3000" spc="3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CORRIAS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i="true" spc="20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60/79/00090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0237720" cy="4114800"/>
            <a:chOff x="0" y="0"/>
            <a:chExt cx="2696354" cy="1083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96354" cy="1083733"/>
            </a:xfrm>
            <a:custGeom>
              <a:avLst/>
              <a:gdLst/>
              <a:ahLst/>
              <a:cxnLst/>
              <a:rect r="r" b="b" t="t" l="l"/>
              <a:pathLst>
                <a:path h="1083733" w="2696354">
                  <a:moveTo>
                    <a:pt x="0" y="0"/>
                  </a:moveTo>
                  <a:lnTo>
                    <a:pt x="2696354" y="0"/>
                  </a:lnTo>
                  <a:lnTo>
                    <a:pt x="2696354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96354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7720" y="1028700"/>
            <a:ext cx="6561369" cy="4114800"/>
            <a:chOff x="0" y="0"/>
            <a:chExt cx="6350025" cy="39822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3982261"/>
            </a:xfrm>
            <a:custGeom>
              <a:avLst/>
              <a:gdLst/>
              <a:ahLst/>
              <a:cxnLst/>
              <a:rect r="r" b="b" t="t" l="l"/>
              <a:pathLst>
                <a:path h="3982261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3982261"/>
                  </a:lnTo>
                  <a:lnTo>
                    <a:pt x="0" y="3982261"/>
                  </a:lnTo>
                  <a:close/>
                </a:path>
              </a:pathLst>
            </a:custGeom>
            <a:blipFill>
              <a:blip r:embed="rId2"/>
              <a:stretch>
                <a:fillRect l="0" t="-9322" r="0" b="-932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6092621"/>
            <a:ext cx="8221650" cy="3798844"/>
            <a:chOff x="0" y="0"/>
            <a:chExt cx="6350000" cy="29340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2934041"/>
            </a:xfrm>
            <a:custGeom>
              <a:avLst/>
              <a:gdLst/>
              <a:ahLst/>
              <a:cxnLst/>
              <a:rect r="r" b="b" t="t" l="l"/>
              <a:pathLst>
                <a:path h="2934041" w="6350000">
                  <a:moveTo>
                    <a:pt x="0" y="0"/>
                  </a:moveTo>
                  <a:lnTo>
                    <a:pt x="6350000" y="0"/>
                  </a:lnTo>
                  <a:lnTo>
                    <a:pt x="6350000" y="2934041"/>
                  </a:lnTo>
                  <a:lnTo>
                    <a:pt x="0" y="2934041"/>
                  </a:lnTo>
                  <a:close/>
                </a:path>
              </a:pathLst>
            </a:custGeom>
            <a:blipFill>
              <a:blip r:embed="rId3"/>
              <a:stretch>
                <a:fillRect l="0" t="-31472" r="0" b="-3147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603780"/>
            <a:ext cx="783948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La retinopatia diabetica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150745"/>
            <a:ext cx="7839481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retinopatia diabetica è una complicazione del diabete che colpisce la retina degli occhi, potendo portare a gravi problemi visivi e cecità se non trattata adeguatamente.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37720" y="6044996"/>
            <a:ext cx="5552511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14C5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Analisi della retinopatia diabetica tramite 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37720" y="7239705"/>
            <a:ext cx="6561369" cy="220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L’uso dell’intelligenza artificiale per l’analisi della retinopatia diabetica permette di rilevare e valutare le alterazioni retiniche con precisione e velocità, migliorando le diagnosi e il monitoraggio della malattia.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15658" y="1028700"/>
            <a:ext cx="9272342" cy="8546647"/>
            <a:chOff x="0" y="0"/>
            <a:chExt cx="6350025" cy="5853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26" cy="5853044"/>
            </a:xfrm>
            <a:custGeom>
              <a:avLst/>
              <a:gdLst/>
              <a:ahLst/>
              <a:cxnLst/>
              <a:rect r="r" b="b" t="t" l="l"/>
              <a:pathLst>
                <a:path h="5853044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5853044"/>
                  </a:lnTo>
                  <a:lnTo>
                    <a:pt x="0" y="5853044"/>
                  </a:lnTo>
                  <a:close/>
                </a:path>
              </a:pathLst>
            </a:custGeom>
            <a:blipFill>
              <a:blip r:embed="rId2"/>
              <a:stretch>
                <a:fillRect l="-43106" t="0" r="-4310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4848225"/>
            <a:ext cx="10091214" cy="3323389"/>
            <a:chOff x="0" y="0"/>
            <a:chExt cx="2657768" cy="8752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57768" cy="875296"/>
            </a:xfrm>
            <a:custGeom>
              <a:avLst/>
              <a:gdLst/>
              <a:ahLst/>
              <a:cxnLst/>
              <a:rect r="r" b="b" t="t" l="l"/>
              <a:pathLst>
                <a:path h="875296" w="2657768">
                  <a:moveTo>
                    <a:pt x="0" y="0"/>
                  </a:moveTo>
                  <a:lnTo>
                    <a:pt x="2657768" y="0"/>
                  </a:lnTo>
                  <a:lnTo>
                    <a:pt x="2657768" y="875296"/>
                  </a:lnTo>
                  <a:lnTo>
                    <a:pt x="0" y="875296"/>
                  </a:lnTo>
                  <a:close/>
                </a:path>
              </a:pathLst>
            </a:custGeom>
            <a:solidFill>
              <a:srgbClr val="018086">
                <a:alpha val="7568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57768" cy="913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rot="-5400000">
            <a:off x="2887937" y="6535310"/>
            <a:ext cx="277951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-5400000">
            <a:off x="6481163" y="6535310"/>
            <a:ext cx="277951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209964" y="5586312"/>
            <a:ext cx="287723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Screening e diagnosi precoce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45192" y="5286275"/>
            <a:ext cx="323522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Monitoraggio della progressione della malattia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70920" y="5886350"/>
            <a:ext cx="326454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Trattamenti personalizzati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7494" y="1529178"/>
            <a:ext cx="846046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14C5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Applicazioni nel mondo reale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7494" y="2481468"/>
            <a:ext cx="6040211" cy="17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Tramite l’utilizzo di dati che provengono da immagini specifiche della retina è possibile studiare diversi aspetti cruciali della gestione della salute, come: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4262860" cy="8229600"/>
            <a:chOff x="0" y="0"/>
            <a:chExt cx="37564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64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56473">
                  <a:moveTo>
                    <a:pt x="0" y="0"/>
                  </a:moveTo>
                  <a:lnTo>
                    <a:pt x="3756473" y="0"/>
                  </a:lnTo>
                  <a:lnTo>
                    <a:pt x="37564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564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03577"/>
            <a:ext cx="8338688" cy="5851668"/>
            <a:chOff x="0" y="0"/>
            <a:chExt cx="6303157" cy="44232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03157" cy="4423236"/>
            </a:xfrm>
            <a:custGeom>
              <a:avLst/>
              <a:gdLst/>
              <a:ahLst/>
              <a:cxnLst/>
              <a:rect r="r" b="b" t="t" l="l"/>
              <a:pathLst>
                <a:path h="4423236" w="6303157">
                  <a:moveTo>
                    <a:pt x="0" y="0"/>
                  </a:moveTo>
                  <a:lnTo>
                    <a:pt x="6303157" y="0"/>
                  </a:lnTo>
                  <a:lnTo>
                    <a:pt x="6303157" y="4423236"/>
                  </a:lnTo>
                  <a:lnTo>
                    <a:pt x="0" y="4423236"/>
                  </a:lnTo>
                  <a:close/>
                </a:path>
              </a:pathLst>
            </a:custGeom>
            <a:blipFill>
              <a:blip r:embed="rId2"/>
              <a:stretch>
                <a:fillRect l="-303" t="0" r="-303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622516"/>
            <a:ext cx="185914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Il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5480" y="3636580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No_DR: 1805 campioni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95480" y="6283282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DR: 1857 campioni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4262860" cy="8229600"/>
            <a:chOff x="0" y="0"/>
            <a:chExt cx="37564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64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56473">
                  <a:moveTo>
                    <a:pt x="0" y="0"/>
                  </a:moveTo>
                  <a:lnTo>
                    <a:pt x="3756473" y="0"/>
                  </a:lnTo>
                  <a:lnTo>
                    <a:pt x="37564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564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03577"/>
            <a:ext cx="9113316" cy="5851668"/>
            <a:chOff x="0" y="0"/>
            <a:chExt cx="6888693" cy="44232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88693" cy="4423236"/>
            </a:xfrm>
            <a:custGeom>
              <a:avLst/>
              <a:gdLst/>
              <a:ahLst/>
              <a:cxnLst/>
              <a:rect r="r" b="b" t="t" l="l"/>
              <a:pathLst>
                <a:path h="4423236" w="6888693">
                  <a:moveTo>
                    <a:pt x="0" y="0"/>
                  </a:moveTo>
                  <a:lnTo>
                    <a:pt x="6888693" y="0"/>
                  </a:lnTo>
                  <a:lnTo>
                    <a:pt x="6888693" y="4423236"/>
                  </a:lnTo>
                  <a:lnTo>
                    <a:pt x="0" y="4423236"/>
                  </a:lnTo>
                  <a:close/>
                </a:path>
              </a:pathLst>
            </a:custGeom>
            <a:blipFill>
              <a:blip r:embed="rId2"/>
              <a:stretch>
                <a:fillRect l="0" t="-186" r="0" b="-186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622516"/>
            <a:ext cx="185914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Il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92645" y="2824407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Severe: 193 campioni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92645" y="4908232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Mild:  370 campioni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92645" y="3866442"/>
            <a:ext cx="3276946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Proliferate_DR: 295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92645" y="5950268"/>
            <a:ext cx="3602290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Moderate:  999 campioni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92645" y="6992303"/>
            <a:ext cx="3602290" cy="41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No_DR:  1805 campioni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929695" cy="8229600"/>
            <a:chOff x="0" y="0"/>
            <a:chExt cx="235185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1854" cy="2167467"/>
            </a:xfrm>
            <a:custGeom>
              <a:avLst/>
              <a:gdLst/>
              <a:ahLst/>
              <a:cxnLst/>
              <a:rect r="r" b="b" t="t" l="l"/>
              <a:pathLst>
                <a:path h="2167467" w="2351854">
                  <a:moveTo>
                    <a:pt x="0" y="0"/>
                  </a:moveTo>
                  <a:lnTo>
                    <a:pt x="2351854" y="0"/>
                  </a:lnTo>
                  <a:lnTo>
                    <a:pt x="235185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5185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69613" y="1028700"/>
            <a:ext cx="15299212" cy="8229600"/>
            <a:chOff x="0" y="0"/>
            <a:chExt cx="4029422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294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29422">
                  <a:moveTo>
                    <a:pt x="0" y="0"/>
                  </a:moveTo>
                  <a:lnTo>
                    <a:pt x="4029422" y="0"/>
                  </a:lnTo>
                  <a:lnTo>
                    <a:pt x="40294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18086">
                <a:alpha val="7568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294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26274" y="1943430"/>
            <a:ext cx="11835452" cy="7314870"/>
            <a:chOff x="0" y="0"/>
            <a:chExt cx="6482453" cy="40064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2453" cy="4006463"/>
            </a:xfrm>
            <a:custGeom>
              <a:avLst/>
              <a:gdLst/>
              <a:ahLst/>
              <a:cxnLst/>
              <a:rect r="r" b="b" t="t" l="l"/>
              <a:pathLst>
                <a:path h="4006463" w="6482453">
                  <a:moveTo>
                    <a:pt x="0" y="0"/>
                  </a:moveTo>
                  <a:lnTo>
                    <a:pt x="6482453" y="0"/>
                  </a:lnTo>
                  <a:lnTo>
                    <a:pt x="6482453" y="4006463"/>
                  </a:lnTo>
                  <a:lnTo>
                    <a:pt x="0" y="4006463"/>
                  </a:lnTo>
                  <a:close/>
                </a:path>
              </a:pathLst>
            </a:custGeom>
            <a:blipFill>
              <a:blip r:embed="rId2"/>
              <a:stretch>
                <a:fillRect l="-32" t="0" r="-3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69613" y="1448129"/>
            <a:ext cx="573072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Architettura del progetto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1492678" cy="8229600"/>
            <a:chOff x="0" y="0"/>
            <a:chExt cx="302687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26878" cy="2167467"/>
            </a:xfrm>
            <a:custGeom>
              <a:avLst/>
              <a:gdLst/>
              <a:ahLst/>
              <a:cxnLst/>
              <a:rect r="r" b="b" t="t" l="l"/>
              <a:pathLst>
                <a:path h="2167467" w="3026878">
                  <a:moveTo>
                    <a:pt x="0" y="0"/>
                  </a:moveTo>
                  <a:lnTo>
                    <a:pt x="3026878" y="0"/>
                  </a:lnTo>
                  <a:lnTo>
                    <a:pt x="302687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2687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94190" y="1997359"/>
            <a:ext cx="10993810" cy="6999393"/>
          </a:xfrm>
          <a:custGeom>
            <a:avLst/>
            <a:gdLst/>
            <a:ahLst/>
            <a:cxnLst/>
            <a:rect r="r" b="b" t="t" l="l"/>
            <a:pathLst>
              <a:path h="6999393" w="10993810">
                <a:moveTo>
                  <a:pt x="0" y="0"/>
                </a:moveTo>
                <a:lnTo>
                  <a:pt x="10993810" y="0"/>
                </a:lnTo>
                <a:lnTo>
                  <a:pt x="10993810" y="6999393"/>
                </a:lnTo>
                <a:lnTo>
                  <a:pt x="0" y="6999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450" y="1997359"/>
            <a:ext cx="4749184" cy="6999393"/>
          </a:xfrm>
          <a:custGeom>
            <a:avLst/>
            <a:gdLst/>
            <a:ahLst/>
            <a:cxnLst/>
            <a:rect r="r" b="b" t="t" l="l"/>
            <a:pathLst>
              <a:path h="6999393" w="4749184">
                <a:moveTo>
                  <a:pt x="0" y="0"/>
                </a:moveTo>
                <a:lnTo>
                  <a:pt x="4749184" y="0"/>
                </a:lnTo>
                <a:lnTo>
                  <a:pt x="4749184" y="6999393"/>
                </a:lnTo>
                <a:lnTo>
                  <a:pt x="0" y="6999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5450" y="1206518"/>
            <a:ext cx="317176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VGG16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4262860" cy="8229600"/>
            <a:chOff x="0" y="0"/>
            <a:chExt cx="375647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64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56473">
                  <a:moveTo>
                    <a:pt x="0" y="0"/>
                  </a:moveTo>
                  <a:lnTo>
                    <a:pt x="3756473" y="0"/>
                  </a:lnTo>
                  <a:lnTo>
                    <a:pt x="375647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180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564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04836" y="2676834"/>
            <a:ext cx="9883164" cy="4933332"/>
          </a:xfrm>
          <a:custGeom>
            <a:avLst/>
            <a:gdLst/>
            <a:ahLst/>
            <a:cxnLst/>
            <a:rect r="r" b="b" t="t" l="l"/>
            <a:pathLst>
              <a:path h="4933332" w="9883164">
                <a:moveTo>
                  <a:pt x="0" y="0"/>
                </a:moveTo>
                <a:lnTo>
                  <a:pt x="9883164" y="0"/>
                </a:lnTo>
                <a:lnTo>
                  <a:pt x="9883164" y="4933332"/>
                </a:lnTo>
                <a:lnTo>
                  <a:pt x="0" y="493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450" y="5143500"/>
            <a:ext cx="6730062" cy="1489587"/>
          </a:xfrm>
          <a:custGeom>
            <a:avLst/>
            <a:gdLst/>
            <a:ahLst/>
            <a:cxnLst/>
            <a:rect r="r" b="b" t="t" l="l"/>
            <a:pathLst>
              <a:path h="1489587" w="6730062">
                <a:moveTo>
                  <a:pt x="0" y="0"/>
                </a:moveTo>
                <a:lnTo>
                  <a:pt x="6730062" y="0"/>
                </a:lnTo>
                <a:lnTo>
                  <a:pt x="6730062" y="1489587"/>
                </a:lnTo>
                <a:lnTo>
                  <a:pt x="0" y="1489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5450" y="1206518"/>
            <a:ext cx="393090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 Augmentation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5450" y="1840894"/>
            <a:ext cx="6949386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data augmentation è una tecnica utilizzata per aumentare la quantità e la diversità dei dati di addestramento attraverso modifiche artificiali delle immagini o di altri tipi di input. 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caso, è stata applicata la seguente data augmentation: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DAGLJNCmvSI</dc:identifier>
  <dcterms:modified xsi:type="dcterms:W3CDTF">2011-08-01T06:04:30Z</dcterms:modified>
  <cp:revision>1</cp:revision>
  <dc:title>Analisi della Retinopatia Diabetica DL</dc:title>
</cp:coreProperties>
</file>