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9"/>
  </p:notesMasterIdLst>
  <p:handoutMasterIdLst>
    <p:handoutMasterId r:id="rId20"/>
  </p:handout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72" r:id="rId15"/>
    <p:sldId id="269" r:id="rId16"/>
    <p:sldId id="271" r:id="rId17"/>
    <p:sldId id="270" r:id="rId18"/>
  </p:sldIdLst>
  <p:sldSz cx="9144000" cy="6858000" type="screen4x3"/>
  <p:notesSz cx="9926638"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195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1" y="1"/>
            <a:ext cx="4302689" cy="341162"/>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5621661" y="1"/>
            <a:ext cx="4302687" cy="341162"/>
          </a:xfrm>
          <a:prstGeom prst="rect">
            <a:avLst/>
          </a:prstGeom>
        </p:spPr>
        <p:txBody>
          <a:bodyPr vert="horz" lIns="91440" tIns="45720" rIns="91440" bIns="45720" rtlCol="0"/>
          <a:lstStyle>
            <a:lvl1pPr algn="r">
              <a:defRPr sz="1200"/>
            </a:lvl1pPr>
          </a:lstStyle>
          <a:p>
            <a:fld id="{C7A489A8-EE7B-44A9-9302-EB150C674FEC}" type="datetimeFigureOut">
              <a:rPr lang="it-IT" smtClean="0"/>
              <a:t>03/07/2018</a:t>
            </a:fld>
            <a:endParaRPr lang="it-IT"/>
          </a:p>
        </p:txBody>
      </p:sp>
      <p:sp>
        <p:nvSpPr>
          <p:cNvPr id="4" name="Segnaposto piè di pagina 3"/>
          <p:cNvSpPr>
            <a:spLocks noGrp="1"/>
          </p:cNvSpPr>
          <p:nvPr>
            <p:ph type="ftr" sz="quarter" idx="2"/>
          </p:nvPr>
        </p:nvSpPr>
        <p:spPr>
          <a:xfrm>
            <a:off x="1" y="6456513"/>
            <a:ext cx="4302689" cy="341162"/>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5621661" y="6456513"/>
            <a:ext cx="4302687" cy="341162"/>
          </a:xfrm>
          <a:prstGeom prst="rect">
            <a:avLst/>
          </a:prstGeom>
        </p:spPr>
        <p:txBody>
          <a:bodyPr vert="horz" lIns="91440" tIns="45720" rIns="91440" bIns="45720" rtlCol="0" anchor="b"/>
          <a:lstStyle>
            <a:lvl1pPr algn="r">
              <a:defRPr sz="1200"/>
            </a:lvl1pPr>
          </a:lstStyle>
          <a:p>
            <a:fld id="{2B4197DA-30EC-4DC5-8977-2DBEB4F7D973}" type="slidenum">
              <a:rPr lang="it-IT" smtClean="0"/>
              <a:t>‹N›</a:t>
            </a:fld>
            <a:endParaRPr lang="it-IT"/>
          </a:p>
        </p:txBody>
      </p:sp>
    </p:spTree>
    <p:extLst>
      <p:ext uri="{BB962C8B-B14F-4D97-AF65-F5344CB8AC3E}">
        <p14:creationId xmlns:p14="http://schemas.microsoft.com/office/powerpoint/2010/main" val="1635177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4302125" cy="341313"/>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5622925" y="0"/>
            <a:ext cx="4302125" cy="341313"/>
          </a:xfrm>
          <a:prstGeom prst="rect">
            <a:avLst/>
          </a:prstGeom>
        </p:spPr>
        <p:txBody>
          <a:bodyPr vert="horz" lIns="91440" tIns="45720" rIns="91440" bIns="45720" rtlCol="0"/>
          <a:lstStyle>
            <a:lvl1pPr algn="r">
              <a:defRPr sz="1200"/>
            </a:lvl1pPr>
          </a:lstStyle>
          <a:p>
            <a:fld id="{4379EB32-B628-49AD-B275-5B5A314F11F1}" type="datetimeFigureOut">
              <a:rPr lang="it-IT" smtClean="0"/>
              <a:t>03/07/2018</a:t>
            </a:fld>
            <a:endParaRPr lang="it-IT"/>
          </a:p>
        </p:txBody>
      </p:sp>
      <p:sp>
        <p:nvSpPr>
          <p:cNvPr id="4" name="Segnaposto immagine diapositiva 3"/>
          <p:cNvSpPr>
            <a:spLocks noGrp="1" noRot="1" noChangeAspect="1"/>
          </p:cNvSpPr>
          <p:nvPr>
            <p:ph type="sldImg" idx="2"/>
          </p:nvPr>
        </p:nvSpPr>
        <p:spPr>
          <a:xfrm>
            <a:off x="3433763" y="849313"/>
            <a:ext cx="3059112" cy="2293937"/>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992188" y="3271838"/>
            <a:ext cx="7942262" cy="2676525"/>
          </a:xfrm>
          <a:prstGeom prst="rect">
            <a:avLst/>
          </a:prstGeom>
        </p:spPr>
        <p:txBody>
          <a:bodyPr vert="horz" lIns="91440" tIns="45720" rIns="91440" bIns="45720" rtlCol="0"/>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6456363"/>
            <a:ext cx="4302125" cy="341312"/>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5622925" y="6456363"/>
            <a:ext cx="4302125" cy="341312"/>
          </a:xfrm>
          <a:prstGeom prst="rect">
            <a:avLst/>
          </a:prstGeom>
        </p:spPr>
        <p:txBody>
          <a:bodyPr vert="horz" lIns="91440" tIns="45720" rIns="91440" bIns="45720" rtlCol="0" anchor="b"/>
          <a:lstStyle>
            <a:lvl1pPr algn="r">
              <a:defRPr sz="1200"/>
            </a:lvl1pPr>
          </a:lstStyle>
          <a:p>
            <a:fld id="{5522F219-064D-4083-822A-CC46309F6F4A}" type="slidenum">
              <a:rPr lang="it-IT" smtClean="0"/>
              <a:t>‹N›</a:t>
            </a:fld>
            <a:endParaRPr lang="it-IT"/>
          </a:p>
        </p:txBody>
      </p:sp>
    </p:spTree>
    <p:extLst>
      <p:ext uri="{BB962C8B-B14F-4D97-AF65-F5344CB8AC3E}">
        <p14:creationId xmlns:p14="http://schemas.microsoft.com/office/powerpoint/2010/main" val="1696022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433763" y="849313"/>
            <a:ext cx="3059112" cy="2293937"/>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5522F219-064D-4083-822A-CC46309F6F4A}" type="slidenum">
              <a:rPr lang="it-IT" smtClean="0"/>
              <a:t>1</a:t>
            </a:fld>
            <a:endParaRPr lang="it-IT"/>
          </a:p>
        </p:txBody>
      </p:sp>
    </p:spTree>
    <p:extLst>
      <p:ext uri="{BB962C8B-B14F-4D97-AF65-F5344CB8AC3E}">
        <p14:creationId xmlns:p14="http://schemas.microsoft.com/office/powerpoint/2010/main" val="3314274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433763" y="849313"/>
            <a:ext cx="3059112" cy="2293937"/>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5522F219-064D-4083-822A-CC46309F6F4A}" type="slidenum">
              <a:rPr lang="it-IT" smtClean="0"/>
              <a:t>10</a:t>
            </a:fld>
            <a:endParaRPr lang="it-IT"/>
          </a:p>
        </p:txBody>
      </p:sp>
    </p:spTree>
    <p:extLst>
      <p:ext uri="{BB962C8B-B14F-4D97-AF65-F5344CB8AC3E}">
        <p14:creationId xmlns:p14="http://schemas.microsoft.com/office/powerpoint/2010/main" val="3852305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433763" y="849313"/>
            <a:ext cx="3059112" cy="2293937"/>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5522F219-064D-4083-822A-CC46309F6F4A}" type="slidenum">
              <a:rPr lang="it-IT" smtClean="0"/>
              <a:t>11</a:t>
            </a:fld>
            <a:endParaRPr lang="it-IT"/>
          </a:p>
        </p:txBody>
      </p:sp>
    </p:spTree>
    <p:extLst>
      <p:ext uri="{BB962C8B-B14F-4D97-AF65-F5344CB8AC3E}">
        <p14:creationId xmlns:p14="http://schemas.microsoft.com/office/powerpoint/2010/main" val="4074596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433763" y="849313"/>
            <a:ext cx="3059112" cy="2293937"/>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5522F219-064D-4083-822A-CC46309F6F4A}" type="slidenum">
              <a:rPr lang="it-IT" smtClean="0"/>
              <a:t>12</a:t>
            </a:fld>
            <a:endParaRPr lang="it-IT"/>
          </a:p>
        </p:txBody>
      </p:sp>
    </p:spTree>
    <p:extLst>
      <p:ext uri="{BB962C8B-B14F-4D97-AF65-F5344CB8AC3E}">
        <p14:creationId xmlns:p14="http://schemas.microsoft.com/office/powerpoint/2010/main" val="2464241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433763" y="849313"/>
            <a:ext cx="3059112" cy="2293937"/>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5522F219-064D-4083-822A-CC46309F6F4A}" type="slidenum">
              <a:rPr lang="it-IT" smtClean="0"/>
              <a:t>13</a:t>
            </a:fld>
            <a:endParaRPr lang="it-IT"/>
          </a:p>
        </p:txBody>
      </p:sp>
    </p:spTree>
    <p:extLst>
      <p:ext uri="{BB962C8B-B14F-4D97-AF65-F5344CB8AC3E}">
        <p14:creationId xmlns:p14="http://schemas.microsoft.com/office/powerpoint/2010/main" val="378912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433763" y="849313"/>
            <a:ext cx="3059112" cy="2293937"/>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5522F219-064D-4083-822A-CC46309F6F4A}" type="slidenum">
              <a:rPr lang="it-IT" smtClean="0"/>
              <a:t>15</a:t>
            </a:fld>
            <a:endParaRPr lang="it-IT"/>
          </a:p>
        </p:txBody>
      </p:sp>
    </p:spTree>
    <p:extLst>
      <p:ext uri="{BB962C8B-B14F-4D97-AF65-F5344CB8AC3E}">
        <p14:creationId xmlns:p14="http://schemas.microsoft.com/office/powerpoint/2010/main" val="3490656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433763" y="849313"/>
            <a:ext cx="3059112" cy="2293937"/>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5522F219-064D-4083-822A-CC46309F6F4A}" type="slidenum">
              <a:rPr lang="it-IT" smtClean="0"/>
              <a:t>16</a:t>
            </a:fld>
            <a:endParaRPr lang="it-IT"/>
          </a:p>
        </p:txBody>
      </p:sp>
    </p:spTree>
    <p:extLst>
      <p:ext uri="{BB962C8B-B14F-4D97-AF65-F5344CB8AC3E}">
        <p14:creationId xmlns:p14="http://schemas.microsoft.com/office/powerpoint/2010/main" val="3099341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433763" y="849313"/>
            <a:ext cx="3059112" cy="2293937"/>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5522F219-064D-4083-822A-CC46309F6F4A}" type="slidenum">
              <a:rPr lang="it-IT" smtClean="0"/>
              <a:t>17</a:t>
            </a:fld>
            <a:endParaRPr lang="it-IT"/>
          </a:p>
        </p:txBody>
      </p:sp>
    </p:spTree>
    <p:extLst>
      <p:ext uri="{BB962C8B-B14F-4D97-AF65-F5344CB8AC3E}">
        <p14:creationId xmlns:p14="http://schemas.microsoft.com/office/powerpoint/2010/main" val="2121069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433763" y="849313"/>
            <a:ext cx="3059112" cy="2293937"/>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5522F219-064D-4083-822A-CC46309F6F4A}" type="slidenum">
              <a:rPr lang="it-IT" smtClean="0"/>
              <a:t>2</a:t>
            </a:fld>
            <a:endParaRPr lang="it-IT"/>
          </a:p>
        </p:txBody>
      </p:sp>
    </p:spTree>
    <p:extLst>
      <p:ext uri="{BB962C8B-B14F-4D97-AF65-F5344CB8AC3E}">
        <p14:creationId xmlns:p14="http://schemas.microsoft.com/office/powerpoint/2010/main" val="2165194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433763" y="849313"/>
            <a:ext cx="3059112" cy="2293937"/>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5522F219-064D-4083-822A-CC46309F6F4A}" type="slidenum">
              <a:rPr lang="it-IT" smtClean="0"/>
              <a:t>3</a:t>
            </a:fld>
            <a:endParaRPr lang="it-IT"/>
          </a:p>
        </p:txBody>
      </p:sp>
    </p:spTree>
    <p:extLst>
      <p:ext uri="{BB962C8B-B14F-4D97-AF65-F5344CB8AC3E}">
        <p14:creationId xmlns:p14="http://schemas.microsoft.com/office/powerpoint/2010/main" val="2288433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433763" y="849313"/>
            <a:ext cx="3059112" cy="2293937"/>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5522F219-064D-4083-822A-CC46309F6F4A}" type="slidenum">
              <a:rPr lang="it-IT" smtClean="0"/>
              <a:t>4</a:t>
            </a:fld>
            <a:endParaRPr lang="it-IT"/>
          </a:p>
        </p:txBody>
      </p:sp>
    </p:spTree>
    <p:extLst>
      <p:ext uri="{BB962C8B-B14F-4D97-AF65-F5344CB8AC3E}">
        <p14:creationId xmlns:p14="http://schemas.microsoft.com/office/powerpoint/2010/main" val="1182304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433763" y="849313"/>
            <a:ext cx="3059112" cy="2293937"/>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5522F219-064D-4083-822A-CC46309F6F4A}" type="slidenum">
              <a:rPr lang="it-IT" smtClean="0"/>
              <a:t>5</a:t>
            </a:fld>
            <a:endParaRPr lang="it-IT"/>
          </a:p>
        </p:txBody>
      </p:sp>
    </p:spTree>
    <p:extLst>
      <p:ext uri="{BB962C8B-B14F-4D97-AF65-F5344CB8AC3E}">
        <p14:creationId xmlns:p14="http://schemas.microsoft.com/office/powerpoint/2010/main" val="713208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433763" y="849313"/>
            <a:ext cx="3059112" cy="2293937"/>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5522F219-064D-4083-822A-CC46309F6F4A}" type="slidenum">
              <a:rPr lang="it-IT" smtClean="0"/>
              <a:t>6</a:t>
            </a:fld>
            <a:endParaRPr lang="it-IT"/>
          </a:p>
        </p:txBody>
      </p:sp>
    </p:spTree>
    <p:extLst>
      <p:ext uri="{BB962C8B-B14F-4D97-AF65-F5344CB8AC3E}">
        <p14:creationId xmlns:p14="http://schemas.microsoft.com/office/powerpoint/2010/main" val="1401875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433763" y="849313"/>
            <a:ext cx="3059112" cy="2293937"/>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5522F219-064D-4083-822A-CC46309F6F4A}" type="slidenum">
              <a:rPr lang="it-IT" smtClean="0"/>
              <a:t>7</a:t>
            </a:fld>
            <a:endParaRPr lang="it-IT"/>
          </a:p>
        </p:txBody>
      </p:sp>
    </p:spTree>
    <p:extLst>
      <p:ext uri="{BB962C8B-B14F-4D97-AF65-F5344CB8AC3E}">
        <p14:creationId xmlns:p14="http://schemas.microsoft.com/office/powerpoint/2010/main" val="1298474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433763" y="849313"/>
            <a:ext cx="3059112" cy="2293937"/>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5522F219-064D-4083-822A-CC46309F6F4A}" type="slidenum">
              <a:rPr lang="it-IT" smtClean="0"/>
              <a:t>8</a:t>
            </a:fld>
            <a:endParaRPr lang="it-IT"/>
          </a:p>
        </p:txBody>
      </p:sp>
    </p:spTree>
    <p:extLst>
      <p:ext uri="{BB962C8B-B14F-4D97-AF65-F5344CB8AC3E}">
        <p14:creationId xmlns:p14="http://schemas.microsoft.com/office/powerpoint/2010/main" val="1664150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433763" y="849313"/>
            <a:ext cx="3059112" cy="2293937"/>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5522F219-064D-4083-822A-CC46309F6F4A}" type="slidenum">
              <a:rPr lang="it-IT" smtClean="0"/>
              <a:t>9</a:t>
            </a:fld>
            <a:endParaRPr lang="it-IT"/>
          </a:p>
        </p:txBody>
      </p:sp>
    </p:spTree>
    <p:extLst>
      <p:ext uri="{BB962C8B-B14F-4D97-AF65-F5344CB8AC3E}">
        <p14:creationId xmlns:p14="http://schemas.microsoft.com/office/powerpoint/2010/main" val="808002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smtClean="0"/>
              <a:t>Fare clic per modificare lo stile del titolo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57FFC7C-4646-4076-8DF1-98657BCE3337}" type="datetimeFigureOut">
              <a:rPr lang="it-IT" smtClean="0"/>
              <a:t>03/07/2018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70D686B-3359-43FE-A3AA-F252571A4E8E}" type="slidenum">
              <a:rPr lang="it-IT" smtClean="0"/>
              <a:t>‹N›</a:t>
            </a:fld>
            <a:endParaRPr lang="it-IT"/>
          </a:p>
        </p:txBody>
      </p:sp>
    </p:spTree>
    <p:extLst>
      <p:ext uri="{BB962C8B-B14F-4D97-AF65-F5344CB8AC3E}">
        <p14:creationId xmlns:p14="http://schemas.microsoft.com/office/powerpoint/2010/main" val="3781303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057FFC7C-4646-4076-8DF1-98657BCE3337}" type="datetimeFigureOut">
              <a:rPr lang="it-IT" smtClean="0"/>
              <a:t>03/07/2018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70D686B-3359-43FE-A3AA-F252571A4E8E}" type="slidenum">
              <a:rPr lang="it-IT" smtClean="0"/>
              <a:t>‹N›</a:t>
            </a:fld>
            <a:endParaRPr lang="it-IT"/>
          </a:p>
        </p:txBody>
      </p:sp>
    </p:spTree>
    <p:extLst>
      <p:ext uri="{BB962C8B-B14F-4D97-AF65-F5344CB8AC3E}">
        <p14:creationId xmlns:p14="http://schemas.microsoft.com/office/powerpoint/2010/main" val="2488919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057FFC7C-4646-4076-8DF1-98657BCE3337}" type="datetimeFigureOut">
              <a:rPr lang="it-IT" smtClean="0"/>
              <a:t>03/07/2018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70D686B-3359-43FE-A3AA-F252571A4E8E}" type="slidenum">
              <a:rPr lang="it-IT" smtClean="0"/>
              <a:t>‹N›</a:t>
            </a:fld>
            <a:endParaRPr lang="it-IT"/>
          </a:p>
        </p:txBody>
      </p:sp>
    </p:spTree>
    <p:extLst>
      <p:ext uri="{BB962C8B-B14F-4D97-AF65-F5344CB8AC3E}">
        <p14:creationId xmlns:p14="http://schemas.microsoft.com/office/powerpoint/2010/main" val="352721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057FFC7C-4646-4076-8DF1-98657BCE3337}" type="datetimeFigureOut">
              <a:rPr lang="it-IT" smtClean="0"/>
              <a:t>03/07/2018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70D686B-3359-43FE-A3AA-F252571A4E8E}" type="slidenum">
              <a:rPr lang="it-IT" smtClean="0"/>
              <a:t>‹N›</a:t>
            </a:fld>
            <a:endParaRPr lang="it-IT"/>
          </a:p>
        </p:txBody>
      </p:sp>
    </p:spTree>
    <p:extLst>
      <p:ext uri="{BB962C8B-B14F-4D97-AF65-F5344CB8AC3E}">
        <p14:creationId xmlns:p14="http://schemas.microsoft.com/office/powerpoint/2010/main" val="632004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057FFC7C-4646-4076-8DF1-98657BCE3337}" type="datetimeFigureOut">
              <a:rPr lang="it-IT" smtClean="0"/>
              <a:t>03/07/2018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70D686B-3359-43FE-A3AA-F252571A4E8E}" type="slidenum">
              <a:rPr lang="it-IT" smtClean="0"/>
              <a:t>‹N›</a:t>
            </a:fld>
            <a:endParaRPr lang="it-IT"/>
          </a:p>
        </p:txBody>
      </p:sp>
    </p:spTree>
    <p:extLst>
      <p:ext uri="{BB962C8B-B14F-4D97-AF65-F5344CB8AC3E}">
        <p14:creationId xmlns:p14="http://schemas.microsoft.com/office/powerpoint/2010/main" val="3238195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057FFC7C-4646-4076-8DF1-98657BCE3337}" type="datetimeFigureOut">
              <a:rPr lang="it-IT" smtClean="0"/>
              <a:t>03/07/2018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70D686B-3359-43FE-A3AA-F252571A4E8E}" type="slidenum">
              <a:rPr lang="it-IT" smtClean="0"/>
              <a:t>‹N›</a:t>
            </a:fld>
            <a:endParaRPr lang="it-IT"/>
          </a:p>
        </p:txBody>
      </p:sp>
    </p:spTree>
    <p:extLst>
      <p:ext uri="{BB962C8B-B14F-4D97-AF65-F5344CB8AC3E}">
        <p14:creationId xmlns:p14="http://schemas.microsoft.com/office/powerpoint/2010/main" val="627509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057FFC7C-4646-4076-8DF1-98657BCE3337}" type="datetimeFigureOut">
              <a:rPr lang="it-IT" smtClean="0"/>
              <a:t>03/07/2018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70D686B-3359-43FE-A3AA-F252571A4E8E}" type="slidenum">
              <a:rPr lang="it-IT" smtClean="0"/>
              <a:t>‹N›</a:t>
            </a:fld>
            <a:endParaRPr lang="it-IT"/>
          </a:p>
        </p:txBody>
      </p:sp>
    </p:spTree>
    <p:extLst>
      <p:ext uri="{BB962C8B-B14F-4D97-AF65-F5344CB8AC3E}">
        <p14:creationId xmlns:p14="http://schemas.microsoft.com/office/powerpoint/2010/main" val="2515864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057FFC7C-4646-4076-8DF1-98657BCE3337}" type="datetimeFigureOut">
              <a:rPr lang="it-IT" smtClean="0"/>
              <a:t>03/07/2018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70D686B-3359-43FE-A3AA-F252571A4E8E}" type="slidenum">
              <a:rPr lang="it-IT" smtClean="0"/>
              <a:t>‹N›</a:t>
            </a:fld>
            <a:endParaRPr lang="it-IT"/>
          </a:p>
        </p:txBody>
      </p:sp>
    </p:spTree>
    <p:extLst>
      <p:ext uri="{BB962C8B-B14F-4D97-AF65-F5344CB8AC3E}">
        <p14:creationId xmlns:p14="http://schemas.microsoft.com/office/powerpoint/2010/main" val="4267592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7FFC7C-4646-4076-8DF1-98657BCE3337}" type="datetimeFigureOut">
              <a:rPr lang="it-IT" smtClean="0"/>
              <a:t>03/07/2018</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70D686B-3359-43FE-A3AA-F252571A4E8E}" type="slidenum">
              <a:rPr lang="it-IT" smtClean="0"/>
              <a:t>‹N›</a:t>
            </a:fld>
            <a:endParaRPr lang="it-IT"/>
          </a:p>
        </p:txBody>
      </p:sp>
    </p:spTree>
    <p:extLst>
      <p:ext uri="{BB962C8B-B14F-4D97-AF65-F5344CB8AC3E}">
        <p14:creationId xmlns:p14="http://schemas.microsoft.com/office/powerpoint/2010/main" val="3142702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057FFC7C-4646-4076-8DF1-98657BCE3337}" type="datetimeFigureOut">
              <a:rPr lang="it-IT" smtClean="0"/>
              <a:t>03/07/2018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70D686B-3359-43FE-A3AA-F252571A4E8E}" type="slidenum">
              <a:rPr lang="it-IT" smtClean="0"/>
              <a:t>‹N›</a:t>
            </a:fld>
            <a:endParaRPr lang="it-IT"/>
          </a:p>
        </p:txBody>
      </p:sp>
    </p:spTree>
    <p:extLst>
      <p:ext uri="{BB962C8B-B14F-4D97-AF65-F5344CB8AC3E}">
        <p14:creationId xmlns:p14="http://schemas.microsoft.com/office/powerpoint/2010/main" val="353433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057FFC7C-4646-4076-8DF1-98657BCE3337}" type="datetimeFigureOut">
              <a:rPr lang="it-IT" smtClean="0"/>
              <a:t>03/07/2018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70D686B-3359-43FE-A3AA-F252571A4E8E}" type="slidenum">
              <a:rPr lang="it-IT" smtClean="0"/>
              <a:t>‹N›</a:t>
            </a:fld>
            <a:endParaRPr lang="it-IT"/>
          </a:p>
        </p:txBody>
      </p:sp>
    </p:spTree>
    <p:extLst>
      <p:ext uri="{BB962C8B-B14F-4D97-AF65-F5344CB8AC3E}">
        <p14:creationId xmlns:p14="http://schemas.microsoft.com/office/powerpoint/2010/main" val="4104572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7FFC7C-4646-4076-8DF1-98657BCE3337}" type="datetimeFigureOut">
              <a:rPr lang="it-IT" smtClean="0"/>
              <a:t>03/07/2018</a:t>
            </a:fld>
            <a:endParaRPr lang="it-I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0D686B-3359-43FE-A3AA-F252571A4E8E}" type="slidenum">
              <a:rPr lang="it-IT" smtClean="0"/>
              <a:t>‹N›</a:t>
            </a:fld>
            <a:endParaRPr lang="it-IT"/>
          </a:p>
        </p:txBody>
      </p:sp>
    </p:spTree>
    <p:extLst>
      <p:ext uri="{BB962C8B-B14F-4D97-AF65-F5344CB8AC3E}">
        <p14:creationId xmlns:p14="http://schemas.microsoft.com/office/powerpoint/2010/main" val="121560503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7.jpe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pn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4" y="4643723"/>
            <a:ext cx="1304925" cy="1835742"/>
          </a:xfrm>
          <a:prstGeom prst="rect">
            <a:avLst/>
          </a:prstGeom>
        </p:spPr>
      </p:pic>
      <p:sp>
        <p:nvSpPr>
          <p:cNvPr id="6" name="Rettangolo 5"/>
          <p:cNvSpPr/>
          <p:nvPr/>
        </p:nvSpPr>
        <p:spPr>
          <a:xfrm>
            <a:off x="981077" y="4976812"/>
            <a:ext cx="8315325" cy="566738"/>
          </a:xfrm>
          <a:prstGeom prst="rect">
            <a:avLst/>
          </a:prstGeom>
          <a:solidFill>
            <a:srgbClr val="4472C4"/>
          </a:solidFill>
          <a:ln>
            <a:no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it-IT" sz="1350" dirty="0">
                <a:latin typeface="Bahnschrift SemiLight" panose="020B0502040204020203" pitchFamily="34" charset="0"/>
              </a:rPr>
              <a:t>                                        Progetto </a:t>
            </a:r>
            <a:r>
              <a:rPr lang="it-IT" sz="1350" dirty="0">
                <a:latin typeface="Bahnschrift SemiLight" panose="020B0502040204020203" pitchFamily="34" charset="0"/>
              </a:rPr>
              <a:t>esame di stato 2017/2018, Costantini Samuele 5°A informatica</a:t>
            </a:r>
          </a:p>
        </p:txBody>
      </p:sp>
      <p:pic>
        <p:nvPicPr>
          <p:cNvPr id="9" name="Immagin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3607" y="1420103"/>
            <a:ext cx="5788595" cy="2323367"/>
          </a:xfrm>
          <a:prstGeom prst="rect">
            <a:avLst/>
          </a:prstGeom>
        </p:spPr>
      </p:pic>
      <p:sp>
        <p:nvSpPr>
          <p:cNvPr id="5" name="Rettangolo 4"/>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24002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เฮลั่น! &lt;strong&gt;Instagram&lt;/strong&gt; สำหรับ iOS สามารถ &quot;ซูม&quot; ได้แล้ว - iPhoneMo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438" y="3088719"/>
            <a:ext cx="3067008" cy="2509362"/>
          </a:xfrm>
          <a:prstGeom prst="rect">
            <a:avLst/>
          </a:prstGeom>
        </p:spPr>
      </p:pic>
      <p:pic>
        <p:nvPicPr>
          <p:cNvPr id="6" name="Immagine 5" descr="&lt;strong&gt;YouTube&lt;/strong&gt; – Wikipedia"/>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1854" y="3660077"/>
            <a:ext cx="2367780" cy="988548"/>
          </a:xfrm>
          <a:prstGeom prst="rect">
            <a:avLst/>
          </a:prstGeom>
        </p:spPr>
      </p:pic>
      <p:pic>
        <p:nvPicPr>
          <p:cNvPr id="7" name="Immagine 6" descr="JONATHAN HUGS &lt;strong&gt;FACEBOOK&lt;/strong&gt; | FEATHERS PROJECT"/>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24200" y="3609705"/>
            <a:ext cx="2895600" cy="1089297"/>
          </a:xfrm>
          <a:prstGeom prst="rect">
            <a:avLst/>
          </a:prstGeom>
        </p:spPr>
      </p:pic>
      <p:sp>
        <p:nvSpPr>
          <p:cNvPr id="3" name="Segnaposto contenuto 2"/>
          <p:cNvSpPr>
            <a:spLocks noGrp="1"/>
          </p:cNvSpPr>
          <p:nvPr>
            <p:ph idx="1"/>
          </p:nvPr>
        </p:nvSpPr>
        <p:spPr>
          <a:xfrm>
            <a:off x="628650" y="1393411"/>
            <a:ext cx="7886700" cy="1955800"/>
          </a:xfrm>
        </p:spPr>
        <p:txBody>
          <a:bodyPr>
            <a:normAutofit/>
          </a:bodyPr>
          <a:lstStyle/>
          <a:p>
            <a:pPr marL="0" indent="0">
              <a:buNone/>
            </a:pPr>
            <a:r>
              <a:rPr lang="it-IT" sz="2400" dirty="0"/>
              <a:t>Lo scopo </a:t>
            </a:r>
            <a:r>
              <a:rPr lang="it-IT" sz="2400" dirty="0" smtClean="0"/>
              <a:t>finale del progetto </a:t>
            </a:r>
            <a:r>
              <a:rPr lang="it-IT" sz="2400" dirty="0"/>
              <a:t>non è</a:t>
            </a:r>
            <a:r>
              <a:rPr lang="it-IT" sz="2400" dirty="0" smtClean="0"/>
              <a:t> </a:t>
            </a:r>
            <a:r>
              <a:rPr lang="it-IT" sz="2400" dirty="0"/>
              <a:t>unicamente sviluppare una web </a:t>
            </a:r>
            <a:r>
              <a:rPr lang="it-IT" sz="2400" dirty="0" smtClean="0"/>
              <a:t>app, </a:t>
            </a:r>
            <a:r>
              <a:rPr lang="it-IT" sz="2400" dirty="0"/>
              <a:t>ma anche quello di dare </a:t>
            </a:r>
            <a:r>
              <a:rPr lang="it-IT" sz="2400" dirty="0" smtClean="0"/>
              <a:t>una </a:t>
            </a:r>
            <a:r>
              <a:rPr lang="it-IT" sz="2400" dirty="0"/>
              <a:t>visibilità </a:t>
            </a:r>
            <a:r>
              <a:rPr lang="it-IT" sz="2400" dirty="0" smtClean="0"/>
              <a:t>al prodotto, creando cosi una </a:t>
            </a:r>
            <a:r>
              <a:rPr lang="it-IT" sz="2400" dirty="0"/>
              <a:t>sorta di «campagna pubblicitaria</a:t>
            </a:r>
            <a:r>
              <a:rPr lang="it-IT" sz="2400" dirty="0" smtClean="0"/>
              <a:t>», </a:t>
            </a:r>
            <a:r>
              <a:rPr lang="it-IT" sz="2400" dirty="0"/>
              <a:t>con un sito web informativo e le pagine nei vari social network più </a:t>
            </a:r>
            <a:r>
              <a:rPr lang="it-IT" sz="2400" dirty="0" smtClean="0"/>
              <a:t>famosi ed utilizzati.</a:t>
            </a:r>
            <a:endParaRPr lang="it-IT" sz="2400" dirty="0"/>
          </a:p>
        </p:txBody>
      </p:sp>
      <p:sp>
        <p:nvSpPr>
          <p:cNvPr id="10" name="Rettangolo 9"/>
          <p:cNvSpPr/>
          <p:nvPr/>
        </p:nvSpPr>
        <p:spPr>
          <a:xfrm>
            <a:off x="8515350" y="6211671"/>
            <a:ext cx="588568" cy="646331"/>
          </a:xfrm>
          <a:prstGeom prst="rect">
            <a:avLst/>
          </a:prstGeom>
          <a:noFill/>
        </p:spPr>
        <p:txBody>
          <a:bodyPr wrap="square" lIns="91440" tIns="45720" rIns="91440" bIns="45720">
            <a:spAutoFit/>
          </a:bodyPr>
          <a:lstStyle/>
          <a:p>
            <a:pPr algn="ctr"/>
            <a:r>
              <a:rPr lang="it-IT" sz="3600" b="1" spc="50" dirty="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9</a:t>
            </a:r>
            <a:endParaRPr lang="it-IT" sz="3600" b="1" spc="50" dirty="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endParaRPr>
          </a:p>
        </p:txBody>
      </p:sp>
      <p:pic>
        <p:nvPicPr>
          <p:cNvPr id="8" name="Immagin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824" y="211423"/>
            <a:ext cx="1304925" cy="1835742"/>
          </a:xfrm>
          <a:prstGeom prst="rect">
            <a:avLst/>
          </a:prstGeom>
        </p:spPr>
      </p:pic>
      <p:sp>
        <p:nvSpPr>
          <p:cNvPr id="9" name="Rettangolo 8"/>
          <p:cNvSpPr/>
          <p:nvPr/>
        </p:nvSpPr>
        <p:spPr>
          <a:xfrm>
            <a:off x="628650" y="622300"/>
            <a:ext cx="7518400" cy="635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2400" b="1" dirty="0"/>
              <a:t>   </a:t>
            </a:r>
            <a:r>
              <a:rPr lang="it-IT" sz="3200" dirty="0"/>
              <a:t>Social</a:t>
            </a:r>
            <a:endParaRPr lang="it-IT" sz="3200" dirty="0"/>
          </a:p>
        </p:txBody>
      </p:sp>
      <p:sp>
        <p:nvSpPr>
          <p:cNvPr id="11" name="Rettangolo 10"/>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423872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4" y="211423"/>
            <a:ext cx="1304925" cy="1835742"/>
          </a:xfrm>
          <a:prstGeom prst="rect">
            <a:avLst/>
          </a:prstGeom>
        </p:spPr>
      </p:pic>
      <p:sp>
        <p:nvSpPr>
          <p:cNvPr id="7" name="Rettangolo 6"/>
          <p:cNvSpPr/>
          <p:nvPr/>
        </p:nvSpPr>
        <p:spPr>
          <a:xfrm>
            <a:off x="628650" y="622300"/>
            <a:ext cx="7518400" cy="635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p:cNvSpPr>
            <a:spLocks noGrp="1"/>
          </p:cNvSpPr>
          <p:nvPr>
            <p:ph type="title"/>
          </p:nvPr>
        </p:nvSpPr>
        <p:spPr>
          <a:xfrm>
            <a:off x="800100" y="277020"/>
            <a:ext cx="7886700" cy="1325563"/>
          </a:xfrm>
        </p:spPr>
        <p:txBody>
          <a:bodyPr>
            <a:normAutofit/>
          </a:bodyPr>
          <a:lstStyle/>
          <a:p>
            <a:r>
              <a:rPr lang="it-IT" sz="4000" dirty="0">
                <a:solidFill>
                  <a:schemeClr val="bg1"/>
                </a:solidFill>
              </a:rPr>
              <a:t>@</a:t>
            </a:r>
            <a:r>
              <a:rPr lang="it-IT" sz="4000" dirty="0" err="1" smtClean="0">
                <a:solidFill>
                  <a:schemeClr val="bg1"/>
                </a:solidFill>
              </a:rPr>
              <a:t>draway.webapp</a:t>
            </a:r>
            <a:r>
              <a:rPr lang="it-IT" sz="4000" dirty="0" smtClean="0">
                <a:solidFill>
                  <a:schemeClr val="bg1"/>
                </a:solidFill>
              </a:rPr>
              <a:t> - Instagram</a:t>
            </a:r>
            <a:endParaRPr lang="it-IT" sz="4000" dirty="0">
              <a:solidFill>
                <a:schemeClr val="bg1"/>
              </a:solidFill>
            </a:endParaRPr>
          </a:p>
        </p:txBody>
      </p:sp>
      <p:pic>
        <p:nvPicPr>
          <p:cNvPr id="5" name="Segnaposto contenuto 4"/>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28650" y="1602581"/>
            <a:ext cx="1737960" cy="4040836"/>
          </a:xfrm>
          <a:prstGeom prst="rect">
            <a:avLst/>
          </a:prstGeom>
          <a:ln>
            <a:noFill/>
          </a:ln>
          <a:effectLst>
            <a:outerShdw blurRad="190500" algn="tl" rotWithShape="0">
              <a:srgbClr val="000000">
                <a:alpha val="70000"/>
              </a:srgbClr>
            </a:outerShdw>
          </a:effectLst>
        </p:spPr>
      </p:pic>
      <p:sp>
        <p:nvSpPr>
          <p:cNvPr id="4" name="Rettangolo 3"/>
          <p:cNvSpPr/>
          <p:nvPr/>
        </p:nvSpPr>
        <p:spPr>
          <a:xfrm>
            <a:off x="8369300" y="6211671"/>
            <a:ext cx="734618" cy="646331"/>
          </a:xfrm>
          <a:prstGeom prst="rect">
            <a:avLst/>
          </a:prstGeom>
          <a:noFill/>
        </p:spPr>
        <p:txBody>
          <a:bodyPr wrap="square" lIns="91440" tIns="45720" rIns="91440" bIns="45720">
            <a:spAutoFit/>
          </a:bodyPr>
          <a:lstStyle/>
          <a:p>
            <a:pPr algn="ctr"/>
            <a:r>
              <a:rPr lang="it-IT" sz="3600" b="1" spc="50" dirty="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10</a:t>
            </a:r>
            <a:endParaRPr lang="it-IT" sz="3600" b="1" spc="50" dirty="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endParaRPr>
          </a:p>
        </p:txBody>
      </p:sp>
      <p:pic>
        <p:nvPicPr>
          <p:cNvPr id="8" name="Immagine 7"/>
          <p:cNvPicPr>
            <a:picLocks noChangeAspect="1"/>
          </p:cNvPicPr>
          <p:nvPr/>
        </p:nvPicPr>
        <p:blipFill rotWithShape="1">
          <a:blip r:embed="rId5">
            <a:extLst>
              <a:ext uri="{28A0092B-C50C-407E-A947-70E740481C1C}">
                <a14:useLocalDpi xmlns:a14="http://schemas.microsoft.com/office/drawing/2010/main" val="0"/>
              </a:ext>
            </a:extLst>
          </a:blip>
          <a:srcRect l="14566" r="11784" b="261"/>
          <a:stretch/>
        </p:blipFill>
        <p:spPr>
          <a:xfrm>
            <a:off x="2780722" y="1602582"/>
            <a:ext cx="5911884" cy="4040837"/>
          </a:xfrm>
          <a:prstGeom prst="rect">
            <a:avLst/>
          </a:prstGeom>
          <a:ln>
            <a:noFill/>
          </a:ln>
          <a:effectLst>
            <a:outerShdw blurRad="190500" algn="tl" rotWithShape="0">
              <a:srgbClr val="000000">
                <a:alpha val="70000"/>
              </a:srgbClr>
            </a:outerShdw>
          </a:effectLst>
        </p:spPr>
      </p:pic>
      <p:sp>
        <p:nvSpPr>
          <p:cNvPr id="9" name="Rettangolo 8"/>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36099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4" y="211423"/>
            <a:ext cx="1304925" cy="1835742"/>
          </a:xfrm>
          <a:prstGeom prst="rect">
            <a:avLst/>
          </a:prstGeom>
        </p:spPr>
      </p:pic>
      <p:sp>
        <p:nvSpPr>
          <p:cNvPr id="7" name="Rettangolo 6"/>
          <p:cNvSpPr/>
          <p:nvPr/>
        </p:nvSpPr>
        <p:spPr>
          <a:xfrm>
            <a:off x="628650" y="622300"/>
            <a:ext cx="7518400" cy="635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p:cNvSpPr>
            <a:spLocks noGrp="1"/>
          </p:cNvSpPr>
          <p:nvPr>
            <p:ph type="title"/>
          </p:nvPr>
        </p:nvSpPr>
        <p:spPr>
          <a:xfrm>
            <a:off x="878032" y="277020"/>
            <a:ext cx="7886700" cy="1325563"/>
          </a:xfrm>
        </p:spPr>
        <p:txBody>
          <a:bodyPr>
            <a:normAutofit/>
          </a:bodyPr>
          <a:lstStyle/>
          <a:p>
            <a:r>
              <a:rPr lang="it-IT" sz="3600" dirty="0">
                <a:solidFill>
                  <a:schemeClr val="bg1"/>
                </a:solidFill>
              </a:rPr>
              <a:t>draWay - </a:t>
            </a:r>
            <a:r>
              <a:rPr lang="it-IT" sz="3600" dirty="0" err="1">
                <a:solidFill>
                  <a:schemeClr val="bg1"/>
                </a:solidFill>
              </a:rPr>
              <a:t>Facebook</a:t>
            </a:r>
            <a:endParaRPr lang="it-IT" sz="3600" dirty="0">
              <a:solidFill>
                <a:schemeClr val="bg1"/>
              </a:solidFill>
            </a:endParaRPr>
          </a:p>
        </p:txBody>
      </p:sp>
      <p:pic>
        <p:nvPicPr>
          <p:cNvPr id="8" name="Segnaposto contenuto 7"/>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803776" y="2047167"/>
            <a:ext cx="5400424" cy="3365641"/>
          </a:xfrm>
          <a:prstGeom prst="rect">
            <a:avLst/>
          </a:prstGeom>
          <a:ln>
            <a:noFill/>
          </a:ln>
          <a:effectLst>
            <a:outerShdw blurRad="190500" algn="tl" rotWithShape="0">
              <a:srgbClr val="000000">
                <a:alpha val="70000"/>
              </a:srgbClr>
            </a:outerShdw>
          </a:effectLst>
        </p:spPr>
      </p:pic>
      <p:sp>
        <p:nvSpPr>
          <p:cNvPr id="4" name="Rettangolo 3"/>
          <p:cNvSpPr/>
          <p:nvPr/>
        </p:nvSpPr>
        <p:spPr>
          <a:xfrm>
            <a:off x="8204200" y="6211671"/>
            <a:ext cx="899718" cy="646331"/>
          </a:xfrm>
          <a:prstGeom prst="rect">
            <a:avLst/>
          </a:prstGeom>
          <a:noFill/>
        </p:spPr>
        <p:txBody>
          <a:bodyPr wrap="square" lIns="91440" tIns="45720" rIns="91440" bIns="45720">
            <a:spAutoFit/>
          </a:bodyPr>
          <a:lstStyle/>
          <a:p>
            <a:pPr algn="ctr"/>
            <a:r>
              <a:rPr lang="it-IT" sz="3600" b="1" spc="50" dirty="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11</a:t>
            </a:r>
            <a:endParaRPr lang="it-IT" sz="3600" b="1" spc="50" dirty="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endParaRPr>
          </a:p>
        </p:txBody>
      </p:sp>
      <p:pic>
        <p:nvPicPr>
          <p:cNvPr id="9" name="Immagin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0102" y="1668179"/>
            <a:ext cx="1766085" cy="4595091"/>
          </a:xfrm>
          <a:prstGeom prst="rect">
            <a:avLst/>
          </a:prstGeom>
          <a:ln>
            <a:noFill/>
          </a:ln>
          <a:effectLst>
            <a:outerShdw blurRad="190500" algn="tl" rotWithShape="0">
              <a:srgbClr val="000000">
                <a:alpha val="70000"/>
              </a:srgbClr>
            </a:outerShdw>
          </a:effectLst>
        </p:spPr>
      </p:pic>
      <p:sp>
        <p:nvSpPr>
          <p:cNvPr id="10" name="Rettangolo 9"/>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168745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4" y="211423"/>
            <a:ext cx="1304925" cy="1835742"/>
          </a:xfrm>
          <a:prstGeom prst="rect">
            <a:avLst/>
          </a:prstGeom>
        </p:spPr>
      </p:pic>
      <p:sp>
        <p:nvSpPr>
          <p:cNvPr id="8" name="Rettangolo 7"/>
          <p:cNvSpPr/>
          <p:nvPr/>
        </p:nvSpPr>
        <p:spPr>
          <a:xfrm>
            <a:off x="628650" y="622300"/>
            <a:ext cx="7518400" cy="635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p:cNvSpPr>
            <a:spLocks noGrp="1"/>
          </p:cNvSpPr>
          <p:nvPr>
            <p:ph type="title"/>
          </p:nvPr>
        </p:nvSpPr>
        <p:spPr>
          <a:xfrm>
            <a:off x="805459" y="277020"/>
            <a:ext cx="7886700" cy="1325563"/>
          </a:xfrm>
        </p:spPr>
        <p:txBody>
          <a:bodyPr>
            <a:normAutofit/>
          </a:bodyPr>
          <a:lstStyle/>
          <a:p>
            <a:r>
              <a:rPr lang="it-IT" sz="4000" dirty="0">
                <a:solidFill>
                  <a:schemeClr val="bg1"/>
                </a:solidFill>
              </a:rPr>
              <a:t>draWay - </a:t>
            </a:r>
            <a:r>
              <a:rPr lang="it-IT" sz="4000" dirty="0" err="1">
                <a:solidFill>
                  <a:schemeClr val="bg1"/>
                </a:solidFill>
              </a:rPr>
              <a:t>YouTube</a:t>
            </a:r>
            <a:endParaRPr lang="it-IT" sz="4000" dirty="0">
              <a:solidFill>
                <a:schemeClr val="bg1"/>
              </a:solidFill>
            </a:endParaRPr>
          </a:p>
        </p:txBody>
      </p:sp>
      <p:sp>
        <p:nvSpPr>
          <p:cNvPr id="3" name="Segnaposto contenuto 2"/>
          <p:cNvSpPr>
            <a:spLocks noGrp="1"/>
          </p:cNvSpPr>
          <p:nvPr>
            <p:ph idx="1"/>
          </p:nvPr>
        </p:nvSpPr>
        <p:spPr/>
        <p:txBody>
          <a:bodyPr/>
          <a:lstStyle/>
          <a:p>
            <a:r>
              <a:rPr lang="it-IT" dirty="0" smtClean="0"/>
              <a:t>*screen </a:t>
            </a:r>
            <a:r>
              <a:rPr lang="it-IT" dirty="0" err="1" smtClean="0"/>
              <a:t>yt</a:t>
            </a:r>
            <a:r>
              <a:rPr lang="it-IT" dirty="0" smtClean="0"/>
              <a:t>* + spiegazione</a:t>
            </a:r>
            <a:endParaRPr lang="it-IT" dirty="0"/>
          </a:p>
        </p:txBody>
      </p:sp>
      <p:sp>
        <p:nvSpPr>
          <p:cNvPr id="5" name="Rettangolo 4"/>
          <p:cNvSpPr/>
          <p:nvPr/>
        </p:nvSpPr>
        <p:spPr>
          <a:xfrm>
            <a:off x="8280400" y="6211671"/>
            <a:ext cx="823518" cy="646331"/>
          </a:xfrm>
          <a:prstGeom prst="rect">
            <a:avLst/>
          </a:prstGeom>
          <a:noFill/>
        </p:spPr>
        <p:txBody>
          <a:bodyPr wrap="square" lIns="91440" tIns="45720" rIns="91440" bIns="45720">
            <a:spAutoFit/>
          </a:bodyPr>
          <a:lstStyle/>
          <a:p>
            <a:pPr algn="ctr"/>
            <a:r>
              <a:rPr lang="it-IT" sz="3600" b="1" spc="50" dirty="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12</a:t>
            </a:r>
            <a:endParaRPr lang="it-IT" sz="3600" b="1" spc="50" dirty="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endParaRPr>
          </a:p>
        </p:txBody>
      </p:sp>
      <p:pic>
        <p:nvPicPr>
          <p:cNvPr id="6" name="Immagin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546" y="1725395"/>
            <a:ext cx="8848056" cy="4486274"/>
          </a:xfrm>
          <a:prstGeom prst="rect">
            <a:avLst/>
          </a:prstGeom>
          <a:ln>
            <a:noFill/>
          </a:ln>
          <a:effectLst>
            <a:outerShdw blurRad="190500" algn="tl" rotWithShape="0">
              <a:srgbClr val="000000">
                <a:alpha val="70000"/>
              </a:srgbClr>
            </a:outerShdw>
          </a:effectLst>
        </p:spPr>
      </p:pic>
      <p:sp>
        <p:nvSpPr>
          <p:cNvPr id="9" name="Rettangolo 8"/>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19155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24" y="211423"/>
            <a:ext cx="1304925" cy="1835742"/>
          </a:xfrm>
          <a:prstGeom prst="rect">
            <a:avLst/>
          </a:prstGeom>
        </p:spPr>
      </p:pic>
      <p:sp>
        <p:nvSpPr>
          <p:cNvPr id="5" name="Rettangolo 4"/>
          <p:cNvSpPr/>
          <p:nvPr/>
        </p:nvSpPr>
        <p:spPr>
          <a:xfrm>
            <a:off x="628650" y="622300"/>
            <a:ext cx="7518400" cy="635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2800" dirty="0" smtClean="0"/>
              <a:t> </a:t>
            </a:r>
            <a:r>
              <a:rPr lang="it-IT" sz="3200" dirty="0" smtClean="0"/>
              <a:t>draway.altervista.org – sito web</a:t>
            </a:r>
            <a:endParaRPr lang="it-IT" sz="2800" dirty="0"/>
          </a:p>
        </p:txBody>
      </p:sp>
      <p:pic>
        <p:nvPicPr>
          <p:cNvPr id="6" name="Immagine 5"/>
          <p:cNvPicPr>
            <a:picLocks noChangeAspect="1"/>
          </p:cNvPicPr>
          <p:nvPr/>
        </p:nvPicPr>
        <p:blipFill>
          <a:blip r:embed="rId3"/>
          <a:stretch>
            <a:fillRect/>
          </a:stretch>
        </p:blipFill>
        <p:spPr>
          <a:xfrm>
            <a:off x="628650" y="1844392"/>
            <a:ext cx="7905320" cy="4099208"/>
          </a:xfrm>
          <a:prstGeom prst="rect">
            <a:avLst/>
          </a:prstGeom>
          <a:ln>
            <a:noFill/>
          </a:ln>
          <a:effectLst>
            <a:outerShdw blurRad="190500" algn="tl" rotWithShape="0">
              <a:srgbClr val="000000">
                <a:alpha val="70000"/>
              </a:srgbClr>
            </a:outerShdw>
          </a:effectLst>
        </p:spPr>
      </p:pic>
      <p:sp>
        <p:nvSpPr>
          <p:cNvPr id="7" name="Rettangolo 6"/>
          <p:cNvSpPr/>
          <p:nvPr/>
        </p:nvSpPr>
        <p:spPr>
          <a:xfrm>
            <a:off x="8166100" y="6211671"/>
            <a:ext cx="937818" cy="646331"/>
          </a:xfrm>
          <a:prstGeom prst="rect">
            <a:avLst/>
          </a:prstGeom>
          <a:noFill/>
        </p:spPr>
        <p:txBody>
          <a:bodyPr wrap="square" lIns="91440" tIns="45720" rIns="91440" bIns="45720">
            <a:spAutoFit/>
          </a:bodyPr>
          <a:lstStyle/>
          <a:p>
            <a:pPr algn="ctr"/>
            <a:r>
              <a:rPr lang="it-IT" sz="3600" b="1" spc="50" dirty="0" smtClean="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13</a:t>
            </a:r>
            <a:endParaRPr lang="it-IT" sz="3600" b="1" spc="50" dirty="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endParaRPr>
          </a:p>
        </p:txBody>
      </p:sp>
      <p:sp>
        <p:nvSpPr>
          <p:cNvPr id="8" name="Rettangolo 7"/>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u="sng" dirty="0"/>
          </a:p>
        </p:txBody>
      </p:sp>
    </p:spTree>
    <p:extLst>
      <p:ext uri="{BB962C8B-B14F-4D97-AF65-F5344CB8AC3E}">
        <p14:creationId xmlns:p14="http://schemas.microsoft.com/office/powerpoint/2010/main" val="2308235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Immagin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4" y="211423"/>
            <a:ext cx="1304925" cy="1835742"/>
          </a:xfrm>
          <a:prstGeom prst="rect">
            <a:avLst/>
          </a:prstGeom>
        </p:spPr>
      </p:pic>
      <p:sp>
        <p:nvSpPr>
          <p:cNvPr id="57" name="Rettangolo 56"/>
          <p:cNvSpPr/>
          <p:nvPr/>
        </p:nvSpPr>
        <p:spPr>
          <a:xfrm>
            <a:off x="628650" y="622300"/>
            <a:ext cx="7518400" cy="635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p:cNvSpPr>
            <a:spLocks noGrp="1"/>
          </p:cNvSpPr>
          <p:nvPr>
            <p:ph type="title"/>
          </p:nvPr>
        </p:nvSpPr>
        <p:spPr>
          <a:xfrm>
            <a:off x="748309" y="291917"/>
            <a:ext cx="7886700" cy="1325563"/>
          </a:xfrm>
        </p:spPr>
        <p:txBody>
          <a:bodyPr>
            <a:normAutofit/>
          </a:bodyPr>
          <a:lstStyle/>
          <a:p>
            <a:r>
              <a:rPr lang="it-IT" sz="4000" b="1" dirty="0">
                <a:solidFill>
                  <a:schemeClr val="bg1"/>
                </a:solidFill>
              </a:rPr>
              <a:t>Funzionalità</a:t>
            </a:r>
            <a:endParaRPr lang="it-IT" sz="4000" b="1" dirty="0">
              <a:solidFill>
                <a:schemeClr val="bg1"/>
              </a:solidFill>
            </a:endParaRPr>
          </a:p>
        </p:txBody>
      </p:sp>
      <p:pic>
        <p:nvPicPr>
          <p:cNvPr id="5" name="Segnaposto contenuto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8652" y="1690691"/>
            <a:ext cx="562841" cy="2853701"/>
          </a:xfrm>
        </p:spPr>
      </p:pic>
      <p:sp>
        <p:nvSpPr>
          <p:cNvPr id="4" name="Rettangolo 3"/>
          <p:cNvSpPr/>
          <p:nvPr/>
        </p:nvSpPr>
        <p:spPr>
          <a:xfrm>
            <a:off x="8166100" y="6211671"/>
            <a:ext cx="937818" cy="646331"/>
          </a:xfrm>
          <a:prstGeom prst="rect">
            <a:avLst/>
          </a:prstGeom>
          <a:noFill/>
        </p:spPr>
        <p:txBody>
          <a:bodyPr wrap="square" lIns="91440" tIns="45720" rIns="91440" bIns="45720">
            <a:spAutoFit/>
          </a:bodyPr>
          <a:lstStyle/>
          <a:p>
            <a:pPr algn="ctr"/>
            <a:r>
              <a:rPr lang="it-IT" sz="3600" b="1" spc="50" dirty="0" smtClean="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14</a:t>
            </a:r>
            <a:endParaRPr lang="it-IT" sz="3600" b="1" spc="50" dirty="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endParaRPr>
          </a:p>
        </p:txBody>
      </p:sp>
      <p:pic>
        <p:nvPicPr>
          <p:cNvPr id="6" name="Immagin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3156" y="4835616"/>
            <a:ext cx="5391855" cy="714153"/>
          </a:xfrm>
          <a:prstGeom prst="rect">
            <a:avLst/>
          </a:prstGeom>
        </p:spPr>
      </p:pic>
      <p:pic>
        <p:nvPicPr>
          <p:cNvPr id="7" name="Immagin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2534" y="1545568"/>
            <a:ext cx="2162477" cy="1124107"/>
          </a:xfrm>
          <a:prstGeom prst="rect">
            <a:avLst/>
          </a:prstGeom>
        </p:spPr>
      </p:pic>
      <p:pic>
        <p:nvPicPr>
          <p:cNvPr id="8" name="Immagin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8652" y="6171677"/>
            <a:ext cx="7139709" cy="363159"/>
          </a:xfrm>
          <a:prstGeom prst="rect">
            <a:avLst/>
          </a:prstGeom>
        </p:spPr>
      </p:pic>
      <p:cxnSp>
        <p:nvCxnSpPr>
          <p:cNvPr id="10" name="Connettore diritto 9"/>
          <p:cNvCxnSpPr/>
          <p:nvPr/>
        </p:nvCxnSpPr>
        <p:spPr>
          <a:xfrm flipV="1">
            <a:off x="1034475" y="1939636"/>
            <a:ext cx="535709" cy="9236"/>
          </a:xfrm>
          <a:prstGeom prst="line">
            <a:avLst/>
          </a:prstGeom>
        </p:spPr>
        <p:style>
          <a:lnRef idx="1">
            <a:schemeClr val="dk1"/>
          </a:lnRef>
          <a:fillRef idx="0">
            <a:schemeClr val="dk1"/>
          </a:fillRef>
          <a:effectRef idx="0">
            <a:schemeClr val="dk1"/>
          </a:effectRef>
          <a:fontRef idx="minor">
            <a:schemeClr val="tx1"/>
          </a:fontRef>
        </p:style>
      </p:cxnSp>
      <p:cxnSp>
        <p:nvCxnSpPr>
          <p:cNvPr id="13" name="Connettore diritto 12"/>
          <p:cNvCxnSpPr/>
          <p:nvPr/>
        </p:nvCxnSpPr>
        <p:spPr>
          <a:xfrm flipV="1">
            <a:off x="1034474" y="2369743"/>
            <a:ext cx="535709" cy="9236"/>
          </a:xfrm>
          <a:prstGeom prst="line">
            <a:avLst/>
          </a:prstGeom>
        </p:spPr>
        <p:style>
          <a:lnRef idx="1">
            <a:schemeClr val="dk1"/>
          </a:lnRef>
          <a:fillRef idx="0">
            <a:schemeClr val="dk1"/>
          </a:fillRef>
          <a:effectRef idx="0">
            <a:schemeClr val="dk1"/>
          </a:effectRef>
          <a:fontRef idx="minor">
            <a:schemeClr val="tx1"/>
          </a:fontRef>
        </p:style>
      </p:cxnSp>
      <p:cxnSp>
        <p:nvCxnSpPr>
          <p:cNvPr id="14" name="Connettore diritto 13"/>
          <p:cNvCxnSpPr/>
          <p:nvPr/>
        </p:nvCxnSpPr>
        <p:spPr>
          <a:xfrm flipV="1">
            <a:off x="1034473" y="2812158"/>
            <a:ext cx="535709" cy="9236"/>
          </a:xfrm>
          <a:prstGeom prst="line">
            <a:avLst/>
          </a:prstGeom>
        </p:spPr>
        <p:style>
          <a:lnRef idx="1">
            <a:schemeClr val="dk1"/>
          </a:lnRef>
          <a:fillRef idx="0">
            <a:schemeClr val="dk1"/>
          </a:fillRef>
          <a:effectRef idx="0">
            <a:schemeClr val="dk1"/>
          </a:effectRef>
          <a:fontRef idx="minor">
            <a:schemeClr val="tx1"/>
          </a:fontRef>
        </p:style>
      </p:cxnSp>
      <p:cxnSp>
        <p:nvCxnSpPr>
          <p:cNvPr id="15" name="Connettore diritto 14"/>
          <p:cNvCxnSpPr/>
          <p:nvPr/>
        </p:nvCxnSpPr>
        <p:spPr>
          <a:xfrm flipV="1">
            <a:off x="1034472" y="3188003"/>
            <a:ext cx="535709" cy="9236"/>
          </a:xfrm>
          <a:prstGeom prst="line">
            <a:avLst/>
          </a:prstGeom>
        </p:spPr>
        <p:style>
          <a:lnRef idx="1">
            <a:schemeClr val="dk1"/>
          </a:lnRef>
          <a:fillRef idx="0">
            <a:schemeClr val="dk1"/>
          </a:fillRef>
          <a:effectRef idx="0">
            <a:schemeClr val="dk1"/>
          </a:effectRef>
          <a:fontRef idx="minor">
            <a:schemeClr val="tx1"/>
          </a:fontRef>
        </p:style>
      </p:cxnSp>
      <p:cxnSp>
        <p:nvCxnSpPr>
          <p:cNvPr id="16" name="Connettore diritto 15"/>
          <p:cNvCxnSpPr/>
          <p:nvPr/>
        </p:nvCxnSpPr>
        <p:spPr>
          <a:xfrm flipV="1">
            <a:off x="1034472" y="3584568"/>
            <a:ext cx="535709" cy="9236"/>
          </a:xfrm>
          <a:prstGeom prst="line">
            <a:avLst/>
          </a:prstGeom>
        </p:spPr>
        <p:style>
          <a:lnRef idx="1">
            <a:schemeClr val="dk1"/>
          </a:lnRef>
          <a:fillRef idx="0">
            <a:schemeClr val="dk1"/>
          </a:fillRef>
          <a:effectRef idx="0">
            <a:schemeClr val="dk1"/>
          </a:effectRef>
          <a:fontRef idx="minor">
            <a:schemeClr val="tx1"/>
          </a:fontRef>
        </p:style>
      </p:cxnSp>
      <p:cxnSp>
        <p:nvCxnSpPr>
          <p:cNvPr id="17" name="Connettore diritto 16"/>
          <p:cNvCxnSpPr/>
          <p:nvPr/>
        </p:nvCxnSpPr>
        <p:spPr>
          <a:xfrm flipV="1">
            <a:off x="1034472" y="3970078"/>
            <a:ext cx="535709" cy="9236"/>
          </a:xfrm>
          <a:prstGeom prst="line">
            <a:avLst/>
          </a:prstGeom>
        </p:spPr>
        <p:style>
          <a:lnRef idx="1">
            <a:schemeClr val="dk1"/>
          </a:lnRef>
          <a:fillRef idx="0">
            <a:schemeClr val="dk1"/>
          </a:fillRef>
          <a:effectRef idx="0">
            <a:schemeClr val="dk1"/>
          </a:effectRef>
          <a:fontRef idx="minor">
            <a:schemeClr val="tx1"/>
          </a:fontRef>
        </p:style>
      </p:cxnSp>
      <p:cxnSp>
        <p:nvCxnSpPr>
          <p:cNvPr id="18" name="Connettore diritto 17"/>
          <p:cNvCxnSpPr/>
          <p:nvPr/>
        </p:nvCxnSpPr>
        <p:spPr>
          <a:xfrm flipV="1">
            <a:off x="1034472" y="4393592"/>
            <a:ext cx="535709" cy="9236"/>
          </a:xfrm>
          <a:prstGeom prst="line">
            <a:avLst/>
          </a:prstGeom>
        </p:spPr>
        <p:style>
          <a:lnRef idx="1">
            <a:schemeClr val="dk1"/>
          </a:lnRef>
          <a:fillRef idx="0">
            <a:schemeClr val="dk1"/>
          </a:fillRef>
          <a:effectRef idx="0">
            <a:schemeClr val="dk1"/>
          </a:effectRef>
          <a:fontRef idx="minor">
            <a:schemeClr val="tx1"/>
          </a:fontRef>
        </p:style>
      </p:cxnSp>
      <p:cxnSp>
        <p:nvCxnSpPr>
          <p:cNvPr id="19" name="Connettore diritto 18"/>
          <p:cNvCxnSpPr/>
          <p:nvPr/>
        </p:nvCxnSpPr>
        <p:spPr>
          <a:xfrm flipV="1">
            <a:off x="7162799" y="2237569"/>
            <a:ext cx="535709" cy="9236"/>
          </a:xfrm>
          <a:prstGeom prst="line">
            <a:avLst/>
          </a:prstGeom>
        </p:spPr>
        <p:style>
          <a:lnRef idx="1">
            <a:schemeClr val="dk1"/>
          </a:lnRef>
          <a:fillRef idx="0">
            <a:schemeClr val="dk1"/>
          </a:fillRef>
          <a:effectRef idx="0">
            <a:schemeClr val="dk1"/>
          </a:effectRef>
          <a:fontRef idx="minor">
            <a:schemeClr val="tx1"/>
          </a:fontRef>
        </p:style>
      </p:cxnSp>
      <p:cxnSp>
        <p:nvCxnSpPr>
          <p:cNvPr id="20" name="Connettore diritto 19"/>
          <p:cNvCxnSpPr/>
          <p:nvPr/>
        </p:nvCxnSpPr>
        <p:spPr>
          <a:xfrm>
            <a:off x="7252389" y="1575667"/>
            <a:ext cx="571387" cy="106484"/>
          </a:xfrm>
          <a:prstGeom prst="line">
            <a:avLst/>
          </a:prstGeom>
        </p:spPr>
        <p:style>
          <a:lnRef idx="1">
            <a:schemeClr val="dk1"/>
          </a:lnRef>
          <a:fillRef idx="0">
            <a:schemeClr val="dk1"/>
          </a:fillRef>
          <a:effectRef idx="0">
            <a:schemeClr val="dk1"/>
          </a:effectRef>
          <a:fontRef idx="minor">
            <a:schemeClr val="tx1"/>
          </a:fontRef>
        </p:style>
      </p:cxnSp>
      <p:cxnSp>
        <p:nvCxnSpPr>
          <p:cNvPr id="21" name="Connettore diritto 20"/>
          <p:cNvCxnSpPr/>
          <p:nvPr/>
        </p:nvCxnSpPr>
        <p:spPr>
          <a:xfrm flipH="1">
            <a:off x="3829744" y="4377370"/>
            <a:ext cx="197313" cy="505371"/>
          </a:xfrm>
          <a:prstGeom prst="line">
            <a:avLst/>
          </a:prstGeom>
        </p:spPr>
        <p:style>
          <a:lnRef idx="1">
            <a:schemeClr val="dk1"/>
          </a:lnRef>
          <a:fillRef idx="0">
            <a:schemeClr val="dk1"/>
          </a:fillRef>
          <a:effectRef idx="0">
            <a:schemeClr val="dk1"/>
          </a:effectRef>
          <a:fontRef idx="minor">
            <a:schemeClr val="tx1"/>
          </a:fontRef>
        </p:style>
      </p:cxnSp>
      <p:cxnSp>
        <p:nvCxnSpPr>
          <p:cNvPr id="25" name="Connettore diritto 24"/>
          <p:cNvCxnSpPr/>
          <p:nvPr/>
        </p:nvCxnSpPr>
        <p:spPr>
          <a:xfrm flipV="1">
            <a:off x="6041871" y="4402828"/>
            <a:ext cx="128020" cy="507426"/>
          </a:xfrm>
          <a:prstGeom prst="line">
            <a:avLst/>
          </a:prstGeom>
        </p:spPr>
        <p:style>
          <a:lnRef idx="1">
            <a:schemeClr val="dk1"/>
          </a:lnRef>
          <a:fillRef idx="0">
            <a:schemeClr val="dk1"/>
          </a:fillRef>
          <a:effectRef idx="0">
            <a:schemeClr val="dk1"/>
          </a:effectRef>
          <a:fontRef idx="minor">
            <a:schemeClr val="tx1"/>
          </a:fontRef>
        </p:style>
      </p:cxnSp>
      <p:cxnSp>
        <p:nvCxnSpPr>
          <p:cNvPr id="28" name="Connettore diritto 27"/>
          <p:cNvCxnSpPr/>
          <p:nvPr/>
        </p:nvCxnSpPr>
        <p:spPr>
          <a:xfrm flipV="1">
            <a:off x="7823776" y="4656543"/>
            <a:ext cx="310955" cy="202551"/>
          </a:xfrm>
          <a:prstGeom prst="line">
            <a:avLst/>
          </a:prstGeom>
        </p:spPr>
        <p:style>
          <a:lnRef idx="1">
            <a:schemeClr val="dk1"/>
          </a:lnRef>
          <a:fillRef idx="0">
            <a:schemeClr val="dk1"/>
          </a:fillRef>
          <a:effectRef idx="0">
            <a:schemeClr val="dk1"/>
          </a:effectRef>
          <a:fontRef idx="minor">
            <a:schemeClr val="tx1"/>
          </a:fontRef>
        </p:style>
      </p:cxnSp>
      <p:cxnSp>
        <p:nvCxnSpPr>
          <p:cNvPr id="30" name="Connettore diritto 29"/>
          <p:cNvCxnSpPr/>
          <p:nvPr/>
        </p:nvCxnSpPr>
        <p:spPr>
          <a:xfrm flipV="1">
            <a:off x="1191491" y="5869953"/>
            <a:ext cx="0" cy="301722"/>
          </a:xfrm>
          <a:prstGeom prst="line">
            <a:avLst/>
          </a:prstGeom>
        </p:spPr>
        <p:style>
          <a:lnRef idx="1">
            <a:schemeClr val="dk1"/>
          </a:lnRef>
          <a:fillRef idx="0">
            <a:schemeClr val="dk1"/>
          </a:fillRef>
          <a:effectRef idx="0">
            <a:schemeClr val="dk1"/>
          </a:effectRef>
          <a:fontRef idx="minor">
            <a:schemeClr val="tx1"/>
          </a:fontRef>
        </p:style>
      </p:cxnSp>
      <p:cxnSp>
        <p:nvCxnSpPr>
          <p:cNvPr id="32" name="Connettore diritto 31"/>
          <p:cNvCxnSpPr/>
          <p:nvPr/>
        </p:nvCxnSpPr>
        <p:spPr>
          <a:xfrm flipV="1">
            <a:off x="4134494" y="6020814"/>
            <a:ext cx="190982" cy="200492"/>
          </a:xfrm>
          <a:prstGeom prst="line">
            <a:avLst/>
          </a:prstGeom>
        </p:spPr>
        <p:style>
          <a:lnRef idx="1">
            <a:schemeClr val="dk1"/>
          </a:lnRef>
          <a:fillRef idx="0">
            <a:schemeClr val="dk1"/>
          </a:fillRef>
          <a:effectRef idx="0">
            <a:schemeClr val="dk1"/>
          </a:effectRef>
          <a:fontRef idx="minor">
            <a:schemeClr val="tx1"/>
          </a:fontRef>
        </p:style>
      </p:cxnSp>
      <p:sp>
        <p:nvSpPr>
          <p:cNvPr id="34" name="CasellaDiTesto 33"/>
          <p:cNvSpPr txBox="1"/>
          <p:nvPr/>
        </p:nvSpPr>
        <p:spPr>
          <a:xfrm>
            <a:off x="1616591" y="1764206"/>
            <a:ext cx="894027" cy="369332"/>
          </a:xfrm>
          <a:prstGeom prst="rect">
            <a:avLst/>
          </a:prstGeom>
          <a:noFill/>
        </p:spPr>
        <p:txBody>
          <a:bodyPr wrap="none" rtlCol="0">
            <a:spAutoFit/>
          </a:bodyPr>
          <a:lstStyle/>
          <a:p>
            <a:r>
              <a:rPr lang="it-IT" dirty="0"/>
              <a:t>MATITA</a:t>
            </a:r>
          </a:p>
        </p:txBody>
      </p:sp>
      <p:sp>
        <p:nvSpPr>
          <p:cNvPr id="35" name="CasellaDiTesto 34"/>
          <p:cNvSpPr txBox="1"/>
          <p:nvPr/>
        </p:nvSpPr>
        <p:spPr>
          <a:xfrm>
            <a:off x="1591421" y="2185077"/>
            <a:ext cx="1262269" cy="369332"/>
          </a:xfrm>
          <a:prstGeom prst="rect">
            <a:avLst/>
          </a:prstGeom>
          <a:noFill/>
        </p:spPr>
        <p:txBody>
          <a:bodyPr wrap="none" rtlCol="0">
            <a:spAutoFit/>
          </a:bodyPr>
          <a:lstStyle/>
          <a:p>
            <a:r>
              <a:rPr lang="it-IT" dirty="0"/>
              <a:t>SEGMENTO</a:t>
            </a:r>
          </a:p>
        </p:txBody>
      </p:sp>
      <p:sp>
        <p:nvSpPr>
          <p:cNvPr id="36" name="CasellaDiTesto 35"/>
          <p:cNvSpPr txBox="1"/>
          <p:nvPr/>
        </p:nvSpPr>
        <p:spPr>
          <a:xfrm>
            <a:off x="1616589" y="2636728"/>
            <a:ext cx="1256306" cy="369332"/>
          </a:xfrm>
          <a:prstGeom prst="rect">
            <a:avLst/>
          </a:prstGeom>
          <a:noFill/>
        </p:spPr>
        <p:txBody>
          <a:bodyPr wrap="none" rtlCol="0">
            <a:spAutoFit/>
          </a:bodyPr>
          <a:lstStyle/>
          <a:p>
            <a:r>
              <a:rPr lang="it-IT" dirty="0"/>
              <a:t>QUADRATO</a:t>
            </a:r>
          </a:p>
        </p:txBody>
      </p:sp>
      <p:sp>
        <p:nvSpPr>
          <p:cNvPr id="37" name="CasellaDiTesto 36"/>
          <p:cNvSpPr txBox="1"/>
          <p:nvPr/>
        </p:nvSpPr>
        <p:spPr>
          <a:xfrm>
            <a:off x="1616589" y="3006060"/>
            <a:ext cx="1755096" cy="369332"/>
          </a:xfrm>
          <a:prstGeom prst="rect">
            <a:avLst/>
          </a:prstGeom>
          <a:noFill/>
        </p:spPr>
        <p:txBody>
          <a:bodyPr wrap="none" rtlCol="0">
            <a:spAutoFit/>
          </a:bodyPr>
          <a:lstStyle/>
          <a:p>
            <a:r>
              <a:rPr lang="it-IT" dirty="0"/>
              <a:t>CIRCONFERENZA</a:t>
            </a:r>
          </a:p>
        </p:txBody>
      </p:sp>
      <p:sp>
        <p:nvSpPr>
          <p:cNvPr id="38" name="CasellaDiTesto 37"/>
          <p:cNvSpPr txBox="1"/>
          <p:nvPr/>
        </p:nvSpPr>
        <p:spPr>
          <a:xfrm>
            <a:off x="1652488" y="3399902"/>
            <a:ext cx="1210588" cy="369332"/>
          </a:xfrm>
          <a:prstGeom prst="rect">
            <a:avLst/>
          </a:prstGeom>
          <a:noFill/>
        </p:spPr>
        <p:txBody>
          <a:bodyPr wrap="none" rtlCol="0">
            <a:spAutoFit/>
          </a:bodyPr>
          <a:lstStyle/>
          <a:p>
            <a:r>
              <a:rPr lang="it-IT"/>
              <a:t>POLIGONO</a:t>
            </a:r>
            <a:endParaRPr lang="it-IT" dirty="0"/>
          </a:p>
        </p:txBody>
      </p:sp>
      <p:sp>
        <p:nvSpPr>
          <p:cNvPr id="39" name="CasellaDiTesto 38"/>
          <p:cNvSpPr txBox="1"/>
          <p:nvPr/>
        </p:nvSpPr>
        <p:spPr>
          <a:xfrm>
            <a:off x="1679107" y="3785412"/>
            <a:ext cx="768993" cy="369332"/>
          </a:xfrm>
          <a:prstGeom prst="rect">
            <a:avLst/>
          </a:prstGeom>
          <a:noFill/>
        </p:spPr>
        <p:txBody>
          <a:bodyPr wrap="none" rtlCol="0">
            <a:spAutoFit/>
          </a:bodyPr>
          <a:lstStyle/>
          <a:p>
            <a:r>
              <a:rPr lang="it-IT" dirty="0"/>
              <a:t>TESTO</a:t>
            </a:r>
          </a:p>
        </p:txBody>
      </p:sp>
      <p:sp>
        <p:nvSpPr>
          <p:cNvPr id="40" name="CasellaDiTesto 39"/>
          <p:cNvSpPr txBox="1"/>
          <p:nvPr/>
        </p:nvSpPr>
        <p:spPr>
          <a:xfrm>
            <a:off x="1679107" y="4213544"/>
            <a:ext cx="1010213" cy="369332"/>
          </a:xfrm>
          <a:prstGeom prst="rect">
            <a:avLst/>
          </a:prstGeom>
          <a:noFill/>
        </p:spPr>
        <p:txBody>
          <a:bodyPr wrap="none" rtlCol="0">
            <a:spAutoFit/>
          </a:bodyPr>
          <a:lstStyle/>
          <a:p>
            <a:r>
              <a:rPr lang="it-IT" dirty="0"/>
              <a:t>GOMMA</a:t>
            </a:r>
          </a:p>
        </p:txBody>
      </p:sp>
      <p:sp>
        <p:nvSpPr>
          <p:cNvPr id="41" name="CasellaDiTesto 40"/>
          <p:cNvSpPr txBox="1"/>
          <p:nvPr/>
        </p:nvSpPr>
        <p:spPr>
          <a:xfrm>
            <a:off x="5696755" y="2139779"/>
            <a:ext cx="1466042" cy="707886"/>
          </a:xfrm>
          <a:prstGeom prst="rect">
            <a:avLst/>
          </a:prstGeom>
          <a:noFill/>
        </p:spPr>
        <p:txBody>
          <a:bodyPr wrap="none" rtlCol="0">
            <a:spAutoFit/>
          </a:bodyPr>
          <a:lstStyle/>
          <a:p>
            <a:r>
              <a:rPr lang="it-IT" dirty="0"/>
              <a:t>SALVATAGGIO</a:t>
            </a:r>
          </a:p>
          <a:p>
            <a:r>
              <a:rPr lang="it-IT" sz="1100" dirty="0"/>
              <a:t>Scarica il lavoro sul pc </a:t>
            </a:r>
          </a:p>
          <a:p>
            <a:r>
              <a:rPr lang="it-IT" sz="1100" dirty="0"/>
              <a:t>Con estensione </a:t>
            </a:r>
            <a:r>
              <a:rPr lang="it-IT" sz="1100" dirty="0" err="1"/>
              <a:t>png</a:t>
            </a:r>
            <a:endParaRPr lang="it-IT" sz="1100" dirty="0"/>
          </a:p>
        </p:txBody>
      </p:sp>
      <p:sp>
        <p:nvSpPr>
          <p:cNvPr id="42" name="CasellaDiTesto 41"/>
          <p:cNvSpPr txBox="1"/>
          <p:nvPr/>
        </p:nvSpPr>
        <p:spPr>
          <a:xfrm>
            <a:off x="5786345" y="1313290"/>
            <a:ext cx="1555234" cy="707886"/>
          </a:xfrm>
          <a:prstGeom prst="rect">
            <a:avLst/>
          </a:prstGeom>
          <a:noFill/>
        </p:spPr>
        <p:txBody>
          <a:bodyPr wrap="none" rtlCol="0">
            <a:spAutoFit/>
          </a:bodyPr>
          <a:lstStyle/>
          <a:p>
            <a:r>
              <a:rPr lang="it-IT" dirty="0"/>
              <a:t>NOME</a:t>
            </a:r>
          </a:p>
          <a:p>
            <a:r>
              <a:rPr lang="it-IT" sz="1100" dirty="0"/>
              <a:t>Nome con il quale il file </a:t>
            </a:r>
          </a:p>
          <a:p>
            <a:r>
              <a:rPr lang="it-IT" sz="1100" dirty="0"/>
              <a:t>verrà salvato</a:t>
            </a:r>
          </a:p>
        </p:txBody>
      </p:sp>
      <p:cxnSp>
        <p:nvCxnSpPr>
          <p:cNvPr id="44" name="Connettore diritto 43"/>
          <p:cNvCxnSpPr/>
          <p:nvPr/>
        </p:nvCxnSpPr>
        <p:spPr>
          <a:xfrm flipV="1">
            <a:off x="8134731" y="2352497"/>
            <a:ext cx="240147" cy="468899"/>
          </a:xfrm>
          <a:prstGeom prst="line">
            <a:avLst/>
          </a:prstGeom>
        </p:spPr>
        <p:style>
          <a:lnRef idx="1">
            <a:schemeClr val="dk1"/>
          </a:lnRef>
          <a:fillRef idx="0">
            <a:schemeClr val="dk1"/>
          </a:fillRef>
          <a:effectRef idx="0">
            <a:schemeClr val="dk1"/>
          </a:effectRef>
          <a:fontRef idx="minor">
            <a:schemeClr val="tx1"/>
          </a:fontRef>
        </p:style>
      </p:cxnSp>
      <p:sp>
        <p:nvSpPr>
          <p:cNvPr id="47" name="CasellaDiTesto 46"/>
          <p:cNvSpPr txBox="1"/>
          <p:nvPr/>
        </p:nvSpPr>
        <p:spPr>
          <a:xfrm>
            <a:off x="7252389" y="2817639"/>
            <a:ext cx="1295547" cy="707886"/>
          </a:xfrm>
          <a:prstGeom prst="rect">
            <a:avLst/>
          </a:prstGeom>
          <a:noFill/>
        </p:spPr>
        <p:txBody>
          <a:bodyPr wrap="none" rtlCol="0">
            <a:spAutoFit/>
          </a:bodyPr>
          <a:lstStyle/>
          <a:p>
            <a:r>
              <a:rPr lang="it-IT" dirty="0"/>
              <a:t>RESET</a:t>
            </a:r>
          </a:p>
          <a:p>
            <a:r>
              <a:rPr lang="it-IT" sz="1100" dirty="0"/>
              <a:t>Inizializza un nuovo</a:t>
            </a:r>
          </a:p>
          <a:p>
            <a:r>
              <a:rPr lang="it-IT" sz="1100" dirty="0" smtClean="0"/>
              <a:t>lavoro</a:t>
            </a:r>
            <a:endParaRPr lang="it-IT" sz="1100" dirty="0"/>
          </a:p>
        </p:txBody>
      </p:sp>
      <p:sp>
        <p:nvSpPr>
          <p:cNvPr id="49" name="CasellaDiTesto 48"/>
          <p:cNvSpPr txBox="1"/>
          <p:nvPr/>
        </p:nvSpPr>
        <p:spPr>
          <a:xfrm>
            <a:off x="3350692" y="3743932"/>
            <a:ext cx="1949573" cy="707886"/>
          </a:xfrm>
          <a:prstGeom prst="rect">
            <a:avLst/>
          </a:prstGeom>
          <a:noFill/>
        </p:spPr>
        <p:txBody>
          <a:bodyPr wrap="none" rtlCol="0">
            <a:spAutoFit/>
          </a:bodyPr>
          <a:lstStyle/>
          <a:p>
            <a:r>
              <a:rPr lang="it-IT" dirty="0"/>
              <a:t>SPESSORE LINEA</a:t>
            </a:r>
          </a:p>
          <a:p>
            <a:r>
              <a:rPr lang="it-IT" sz="1100" dirty="0"/>
              <a:t>Gestisce lo spessore della linea</a:t>
            </a:r>
          </a:p>
          <a:p>
            <a:r>
              <a:rPr lang="it-IT" sz="1100" dirty="0"/>
              <a:t>E va da 1 a 100 pixel</a:t>
            </a:r>
          </a:p>
        </p:txBody>
      </p:sp>
      <p:sp>
        <p:nvSpPr>
          <p:cNvPr id="50" name="CasellaDiTesto 49"/>
          <p:cNvSpPr txBox="1"/>
          <p:nvPr/>
        </p:nvSpPr>
        <p:spPr>
          <a:xfrm>
            <a:off x="5314356" y="3552491"/>
            <a:ext cx="2093843" cy="877163"/>
          </a:xfrm>
          <a:prstGeom prst="rect">
            <a:avLst/>
          </a:prstGeom>
          <a:noFill/>
        </p:spPr>
        <p:txBody>
          <a:bodyPr wrap="none" rtlCol="0">
            <a:spAutoFit/>
          </a:bodyPr>
          <a:lstStyle/>
          <a:p>
            <a:r>
              <a:rPr lang="it-IT" dirty="0"/>
              <a:t>COLORI</a:t>
            </a:r>
          </a:p>
          <a:p>
            <a:r>
              <a:rPr lang="it-IT" sz="1100" dirty="0"/>
              <a:t>Set dei colori principali,</a:t>
            </a:r>
          </a:p>
          <a:p>
            <a:r>
              <a:rPr lang="it-IT" sz="1100" dirty="0"/>
              <a:t>Si stabilisce sia il colore del bordo</a:t>
            </a:r>
          </a:p>
          <a:p>
            <a:r>
              <a:rPr lang="it-IT" sz="1100" dirty="0"/>
              <a:t>della figura sia del riempimento</a:t>
            </a:r>
          </a:p>
        </p:txBody>
      </p:sp>
      <p:sp>
        <p:nvSpPr>
          <p:cNvPr id="51" name="CasellaDiTesto 50"/>
          <p:cNvSpPr txBox="1"/>
          <p:nvPr/>
        </p:nvSpPr>
        <p:spPr>
          <a:xfrm>
            <a:off x="7801575" y="3522038"/>
            <a:ext cx="1414838" cy="1215717"/>
          </a:xfrm>
          <a:prstGeom prst="rect">
            <a:avLst/>
          </a:prstGeom>
          <a:noFill/>
        </p:spPr>
        <p:txBody>
          <a:bodyPr wrap="square" rtlCol="0">
            <a:spAutoFit/>
          </a:bodyPr>
          <a:lstStyle/>
          <a:p>
            <a:r>
              <a:rPr lang="it-IT" dirty="0"/>
              <a:t>STILE TESTO</a:t>
            </a:r>
          </a:p>
          <a:p>
            <a:r>
              <a:rPr lang="it-IT" sz="1100" dirty="0"/>
              <a:t>Gestisce la grandezza del testo e il font con la possibilità di scegliere tra un set di caratteri</a:t>
            </a:r>
          </a:p>
        </p:txBody>
      </p:sp>
      <p:sp>
        <p:nvSpPr>
          <p:cNvPr id="53" name="CasellaDiTesto 52"/>
          <p:cNvSpPr txBox="1"/>
          <p:nvPr/>
        </p:nvSpPr>
        <p:spPr>
          <a:xfrm>
            <a:off x="603929" y="4875838"/>
            <a:ext cx="1825500" cy="984885"/>
          </a:xfrm>
          <a:prstGeom prst="rect">
            <a:avLst/>
          </a:prstGeom>
          <a:noFill/>
        </p:spPr>
        <p:txBody>
          <a:bodyPr wrap="square" rtlCol="0">
            <a:spAutoFit/>
          </a:bodyPr>
          <a:lstStyle/>
          <a:p>
            <a:r>
              <a:rPr lang="it-IT" dirty="0"/>
              <a:t>POSIZIONE PUNTATORE</a:t>
            </a:r>
          </a:p>
          <a:p>
            <a:r>
              <a:rPr lang="it-IT" sz="1100" dirty="0"/>
              <a:t>Visualizza la posizione del </a:t>
            </a:r>
          </a:p>
          <a:p>
            <a:r>
              <a:rPr lang="it-IT" sz="1100" dirty="0"/>
              <a:t>puntatore </a:t>
            </a:r>
          </a:p>
        </p:txBody>
      </p:sp>
      <p:sp>
        <p:nvSpPr>
          <p:cNvPr id="54" name="CasellaDiTesto 53"/>
          <p:cNvSpPr txBox="1"/>
          <p:nvPr/>
        </p:nvSpPr>
        <p:spPr>
          <a:xfrm>
            <a:off x="4258525" y="5549769"/>
            <a:ext cx="2227812" cy="538609"/>
          </a:xfrm>
          <a:prstGeom prst="rect">
            <a:avLst/>
          </a:prstGeom>
          <a:noFill/>
        </p:spPr>
        <p:txBody>
          <a:bodyPr wrap="square" rtlCol="0">
            <a:spAutoFit/>
          </a:bodyPr>
          <a:lstStyle/>
          <a:p>
            <a:r>
              <a:rPr lang="it-IT" dirty="0"/>
              <a:t>RIGA ISTRUZIONI</a:t>
            </a:r>
          </a:p>
          <a:p>
            <a:r>
              <a:rPr lang="it-IT" sz="1100" dirty="0"/>
              <a:t>Offre una sorta di </a:t>
            </a:r>
            <a:r>
              <a:rPr lang="it-IT" sz="1100" dirty="0" smtClean="0"/>
              <a:t>«guida per l’uso»</a:t>
            </a:r>
            <a:endParaRPr lang="it-IT" sz="1100" dirty="0"/>
          </a:p>
        </p:txBody>
      </p:sp>
      <p:sp>
        <p:nvSpPr>
          <p:cNvPr id="58" name="Rettangolo 57"/>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03343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4" y="211423"/>
            <a:ext cx="1304925" cy="1835742"/>
          </a:xfrm>
          <a:prstGeom prst="rect">
            <a:avLst/>
          </a:prstGeom>
        </p:spPr>
      </p:pic>
      <p:sp>
        <p:nvSpPr>
          <p:cNvPr id="6" name="Rettangolo 5"/>
          <p:cNvSpPr/>
          <p:nvPr/>
        </p:nvSpPr>
        <p:spPr>
          <a:xfrm>
            <a:off x="628650" y="622300"/>
            <a:ext cx="7518400" cy="635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p:cNvSpPr>
            <a:spLocks noGrp="1"/>
          </p:cNvSpPr>
          <p:nvPr>
            <p:ph type="title"/>
          </p:nvPr>
        </p:nvSpPr>
        <p:spPr>
          <a:xfrm>
            <a:off x="800100" y="277020"/>
            <a:ext cx="7886700" cy="1325563"/>
          </a:xfrm>
        </p:spPr>
        <p:txBody>
          <a:bodyPr>
            <a:normAutofit/>
          </a:bodyPr>
          <a:lstStyle/>
          <a:p>
            <a:r>
              <a:rPr lang="it-IT" sz="4000" b="1" dirty="0">
                <a:solidFill>
                  <a:schemeClr val="bg1"/>
                </a:solidFill>
              </a:rPr>
              <a:t>WBS</a:t>
            </a:r>
            <a:endParaRPr lang="it-IT" sz="4000" b="1" dirty="0">
              <a:solidFill>
                <a:schemeClr val="bg1"/>
              </a:solidFill>
            </a:endParaRPr>
          </a:p>
        </p:txBody>
      </p:sp>
      <p:sp>
        <p:nvSpPr>
          <p:cNvPr id="3" name="Segnaposto contenuto 2"/>
          <p:cNvSpPr>
            <a:spLocks noGrp="1"/>
          </p:cNvSpPr>
          <p:nvPr>
            <p:ph idx="1"/>
          </p:nvPr>
        </p:nvSpPr>
        <p:spPr>
          <a:xfrm>
            <a:off x="381000" y="1602581"/>
            <a:ext cx="7886700" cy="4351338"/>
          </a:xfrm>
        </p:spPr>
        <p:txBody>
          <a:bodyPr>
            <a:normAutofit/>
          </a:bodyPr>
          <a:lstStyle/>
          <a:p>
            <a:r>
              <a:rPr lang="it-IT" sz="1400" dirty="0"/>
              <a:t>La WBS è uno strumento utilizzato per la scomposizione analitica di un progetto in parti elementari.</a:t>
            </a:r>
          </a:p>
        </p:txBody>
      </p:sp>
      <p:sp>
        <p:nvSpPr>
          <p:cNvPr id="4" name="Rettangolo 3"/>
          <p:cNvSpPr/>
          <p:nvPr/>
        </p:nvSpPr>
        <p:spPr>
          <a:xfrm>
            <a:off x="8267700" y="6211671"/>
            <a:ext cx="836218" cy="646331"/>
          </a:xfrm>
          <a:prstGeom prst="rect">
            <a:avLst/>
          </a:prstGeom>
          <a:noFill/>
        </p:spPr>
        <p:txBody>
          <a:bodyPr wrap="square" lIns="91440" tIns="45720" rIns="91440" bIns="45720">
            <a:spAutoFit/>
          </a:bodyPr>
          <a:lstStyle/>
          <a:p>
            <a:pPr algn="ctr"/>
            <a:r>
              <a:rPr lang="it-IT" sz="3600" b="1" spc="50" dirty="0" smtClean="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15</a:t>
            </a:r>
            <a:endParaRPr lang="it-IT" sz="3600" b="1" spc="50" dirty="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endParaRPr>
          </a:p>
        </p:txBody>
      </p:sp>
      <p:pic>
        <p:nvPicPr>
          <p:cNvPr id="7" name="Immagin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2" y="2011503"/>
            <a:ext cx="6897255" cy="4422667"/>
          </a:xfrm>
          <a:prstGeom prst="rect">
            <a:avLst/>
          </a:prstGeom>
          <a:ln>
            <a:noFill/>
          </a:ln>
          <a:effectLst>
            <a:outerShdw blurRad="190500" algn="tl" rotWithShape="0">
              <a:srgbClr val="000000">
                <a:alpha val="70000"/>
              </a:srgbClr>
            </a:outerShdw>
          </a:effectLst>
        </p:spPr>
      </p:pic>
      <p:sp>
        <p:nvSpPr>
          <p:cNvPr id="8" name="Rettangolo 7"/>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618842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9576" y="626339"/>
            <a:ext cx="3924848" cy="1581371"/>
          </a:xfrm>
          <a:prstGeom prst="rect">
            <a:avLst/>
          </a:prstGeom>
        </p:spPr>
      </p:pic>
      <p:sp>
        <p:nvSpPr>
          <p:cNvPr id="6" name="CasellaDiTesto 5"/>
          <p:cNvSpPr txBox="1"/>
          <p:nvPr/>
        </p:nvSpPr>
        <p:spPr>
          <a:xfrm>
            <a:off x="3579324" y="1921720"/>
            <a:ext cx="1985352" cy="369332"/>
          </a:xfrm>
          <a:prstGeom prst="rect">
            <a:avLst/>
          </a:prstGeom>
          <a:noFill/>
        </p:spPr>
        <p:txBody>
          <a:bodyPr wrap="none" rtlCol="0">
            <a:spAutoFit/>
          </a:bodyPr>
          <a:lstStyle/>
          <a:p>
            <a:r>
              <a:rPr lang="it-IT" dirty="0"/>
              <a:t>Costantini Samuele</a:t>
            </a:r>
          </a:p>
        </p:txBody>
      </p:sp>
      <p:sp>
        <p:nvSpPr>
          <p:cNvPr id="9" name="CasellaDiTesto 8"/>
          <p:cNvSpPr txBox="1"/>
          <p:nvPr/>
        </p:nvSpPr>
        <p:spPr>
          <a:xfrm>
            <a:off x="775856" y="2518352"/>
            <a:ext cx="7592291" cy="4247317"/>
          </a:xfrm>
          <a:prstGeom prst="rect">
            <a:avLst/>
          </a:prstGeom>
          <a:noFill/>
        </p:spPr>
        <p:txBody>
          <a:bodyPr wrap="square" rtlCol="0">
            <a:spAutoFit/>
          </a:bodyPr>
          <a:lstStyle/>
          <a:p>
            <a:r>
              <a:rPr lang="it-IT" dirty="0"/>
              <a:t>Pag. 1 ___________________________________ </a:t>
            </a:r>
            <a:r>
              <a:rPr lang="it-IT" dirty="0">
                <a:solidFill>
                  <a:srgbClr val="4472C4"/>
                </a:solidFill>
              </a:rPr>
              <a:t>Introduzione</a:t>
            </a:r>
          </a:p>
          <a:p>
            <a:r>
              <a:rPr lang="it-IT" dirty="0"/>
              <a:t>Pag. 2 ___________________________________ </a:t>
            </a:r>
            <a:r>
              <a:rPr lang="it-IT" dirty="0">
                <a:solidFill>
                  <a:srgbClr val="4472C4"/>
                </a:solidFill>
              </a:rPr>
              <a:t>Come è nata</a:t>
            </a:r>
          </a:p>
          <a:p>
            <a:r>
              <a:rPr lang="it-IT" dirty="0"/>
              <a:t>Pag. 3 ___________________________________ </a:t>
            </a:r>
            <a:r>
              <a:rPr lang="it-IT" dirty="0">
                <a:solidFill>
                  <a:srgbClr val="4472C4"/>
                </a:solidFill>
              </a:rPr>
              <a:t>Tecnologie usate - HTML</a:t>
            </a:r>
          </a:p>
          <a:p>
            <a:r>
              <a:rPr lang="it-IT" dirty="0"/>
              <a:t>Pag. 4 ___________________________________ </a:t>
            </a:r>
            <a:r>
              <a:rPr lang="it-IT" dirty="0">
                <a:solidFill>
                  <a:srgbClr val="4472C4"/>
                </a:solidFill>
              </a:rPr>
              <a:t>Tecnologie usate - JavaScript</a:t>
            </a:r>
          </a:p>
          <a:p>
            <a:r>
              <a:rPr lang="it-IT" dirty="0"/>
              <a:t>Pag. 6 ___________________________________ </a:t>
            </a:r>
            <a:r>
              <a:rPr lang="it-IT" dirty="0">
                <a:solidFill>
                  <a:srgbClr val="4472C4"/>
                </a:solidFill>
              </a:rPr>
              <a:t>Tecnologie usate - Canvas</a:t>
            </a:r>
          </a:p>
          <a:p>
            <a:r>
              <a:rPr lang="it-IT" dirty="0"/>
              <a:t>Pag. 7 ___________________________________ </a:t>
            </a:r>
            <a:r>
              <a:rPr lang="it-IT" dirty="0">
                <a:solidFill>
                  <a:srgbClr val="4472C4"/>
                </a:solidFill>
              </a:rPr>
              <a:t>Tecnologie usate - CSS</a:t>
            </a:r>
          </a:p>
          <a:p>
            <a:r>
              <a:rPr lang="it-IT" dirty="0"/>
              <a:t>Pag. 8 ___________________________________ </a:t>
            </a:r>
            <a:r>
              <a:rPr lang="it-IT" dirty="0">
                <a:solidFill>
                  <a:srgbClr val="4472C4"/>
                </a:solidFill>
              </a:rPr>
              <a:t>Come è nato il nome</a:t>
            </a:r>
          </a:p>
          <a:p>
            <a:r>
              <a:rPr lang="it-IT" dirty="0"/>
              <a:t>Pag. 9 ___________________________________ </a:t>
            </a:r>
            <a:r>
              <a:rPr lang="it-IT" dirty="0">
                <a:solidFill>
                  <a:srgbClr val="4472C4"/>
                </a:solidFill>
              </a:rPr>
              <a:t>Social</a:t>
            </a:r>
          </a:p>
          <a:p>
            <a:r>
              <a:rPr lang="it-IT" dirty="0"/>
              <a:t>Pag. 10 __________________________________ </a:t>
            </a:r>
            <a:r>
              <a:rPr lang="it-IT" dirty="0">
                <a:solidFill>
                  <a:srgbClr val="4472C4"/>
                </a:solidFill>
              </a:rPr>
              <a:t>Social - Instagram</a:t>
            </a:r>
          </a:p>
          <a:p>
            <a:r>
              <a:rPr lang="it-IT" dirty="0"/>
              <a:t>Pag. 11 __________________________________ </a:t>
            </a:r>
            <a:r>
              <a:rPr lang="it-IT" dirty="0">
                <a:solidFill>
                  <a:srgbClr val="4472C4"/>
                </a:solidFill>
              </a:rPr>
              <a:t>Social - </a:t>
            </a:r>
            <a:r>
              <a:rPr lang="it-IT" dirty="0" err="1">
                <a:solidFill>
                  <a:srgbClr val="4472C4"/>
                </a:solidFill>
              </a:rPr>
              <a:t>Facebook</a:t>
            </a:r>
            <a:endParaRPr lang="it-IT" dirty="0">
              <a:solidFill>
                <a:srgbClr val="4472C4"/>
              </a:solidFill>
            </a:endParaRPr>
          </a:p>
          <a:p>
            <a:r>
              <a:rPr lang="it-IT" dirty="0"/>
              <a:t>Pag. 12 __________________________________ </a:t>
            </a:r>
            <a:r>
              <a:rPr lang="it-IT" dirty="0">
                <a:solidFill>
                  <a:srgbClr val="4472C4"/>
                </a:solidFill>
              </a:rPr>
              <a:t>Social - </a:t>
            </a:r>
            <a:r>
              <a:rPr lang="it-IT" dirty="0" err="1">
                <a:solidFill>
                  <a:srgbClr val="4472C4"/>
                </a:solidFill>
              </a:rPr>
              <a:t>Youtube</a:t>
            </a:r>
            <a:endParaRPr lang="it-IT" dirty="0">
              <a:solidFill>
                <a:srgbClr val="4472C4"/>
              </a:solidFill>
            </a:endParaRPr>
          </a:p>
          <a:p>
            <a:r>
              <a:rPr lang="it-IT" dirty="0"/>
              <a:t>Pag. </a:t>
            </a:r>
            <a:r>
              <a:rPr lang="it-IT" dirty="0"/>
              <a:t>13 __________________________________ </a:t>
            </a:r>
            <a:r>
              <a:rPr lang="it-IT" dirty="0" smtClean="0">
                <a:solidFill>
                  <a:srgbClr val="4472C4"/>
                </a:solidFill>
              </a:rPr>
              <a:t>Social - Sito web</a:t>
            </a:r>
            <a:endParaRPr lang="it-IT" dirty="0">
              <a:solidFill>
                <a:srgbClr val="4472C4"/>
              </a:solidFill>
            </a:endParaRPr>
          </a:p>
          <a:p>
            <a:r>
              <a:rPr lang="it-IT" dirty="0"/>
              <a:t>Pag. </a:t>
            </a:r>
            <a:r>
              <a:rPr lang="it-IT" dirty="0"/>
              <a:t>14 __________________________________ </a:t>
            </a:r>
            <a:r>
              <a:rPr lang="it-IT" dirty="0" smtClean="0">
                <a:solidFill>
                  <a:srgbClr val="4472C4"/>
                </a:solidFill>
              </a:rPr>
              <a:t>Funzionalità</a:t>
            </a:r>
          </a:p>
          <a:p>
            <a:r>
              <a:rPr lang="it-IT" dirty="0"/>
              <a:t>Pag. </a:t>
            </a:r>
            <a:r>
              <a:rPr lang="it-IT" dirty="0" smtClean="0"/>
              <a:t>15 </a:t>
            </a:r>
            <a:r>
              <a:rPr lang="it-IT" dirty="0"/>
              <a:t>__________________________________ </a:t>
            </a:r>
            <a:r>
              <a:rPr lang="it-IT" dirty="0">
                <a:solidFill>
                  <a:srgbClr val="4472C4"/>
                </a:solidFill>
              </a:rPr>
              <a:t>WBS</a:t>
            </a:r>
          </a:p>
          <a:p>
            <a:endParaRPr lang="it-IT" dirty="0">
              <a:solidFill>
                <a:srgbClr val="4472C4"/>
              </a:solidFill>
            </a:endParaRPr>
          </a:p>
        </p:txBody>
      </p:sp>
      <p:sp>
        <p:nvSpPr>
          <p:cNvPr id="11" name="Rettangolo 10"/>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42838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4" y="211423"/>
            <a:ext cx="1304925" cy="1835742"/>
          </a:xfrm>
          <a:prstGeom prst="rect">
            <a:avLst/>
          </a:prstGeom>
        </p:spPr>
      </p:pic>
      <p:sp>
        <p:nvSpPr>
          <p:cNvPr id="5" name="Rettangolo 4"/>
          <p:cNvSpPr/>
          <p:nvPr/>
        </p:nvSpPr>
        <p:spPr>
          <a:xfrm>
            <a:off x="628650" y="622300"/>
            <a:ext cx="7518400" cy="635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p:cNvSpPr>
            <a:spLocks noGrp="1"/>
          </p:cNvSpPr>
          <p:nvPr>
            <p:ph type="title"/>
          </p:nvPr>
        </p:nvSpPr>
        <p:spPr>
          <a:xfrm>
            <a:off x="800101" y="277018"/>
            <a:ext cx="7886700" cy="1325563"/>
          </a:xfrm>
        </p:spPr>
        <p:txBody>
          <a:bodyPr/>
          <a:lstStyle/>
          <a:p>
            <a:r>
              <a:rPr lang="it-IT" dirty="0" smtClean="0">
                <a:solidFill>
                  <a:schemeClr val="bg1"/>
                </a:solidFill>
              </a:rPr>
              <a:t>Introduzione</a:t>
            </a:r>
            <a:endParaRPr lang="it-IT" dirty="0">
              <a:solidFill>
                <a:schemeClr val="bg1"/>
              </a:solidFill>
            </a:endParaRPr>
          </a:p>
        </p:txBody>
      </p:sp>
      <p:sp>
        <p:nvSpPr>
          <p:cNvPr id="3" name="Segnaposto contenuto 2"/>
          <p:cNvSpPr>
            <a:spLocks noGrp="1"/>
          </p:cNvSpPr>
          <p:nvPr>
            <p:ph idx="1"/>
          </p:nvPr>
        </p:nvSpPr>
        <p:spPr>
          <a:xfrm>
            <a:off x="628650" y="2392449"/>
            <a:ext cx="7886700" cy="2073275"/>
          </a:xfrm>
        </p:spPr>
        <p:txBody>
          <a:bodyPr/>
          <a:lstStyle/>
          <a:p>
            <a:pPr marL="0" indent="0" algn="just">
              <a:buNone/>
            </a:pPr>
            <a:r>
              <a:rPr lang="it-IT" dirty="0" smtClean="0"/>
              <a:t>Il progetto </a:t>
            </a:r>
            <a:r>
              <a:rPr lang="it-IT" dirty="0" smtClean="0"/>
              <a:t>è </a:t>
            </a:r>
            <a:r>
              <a:rPr lang="it-IT" dirty="0" smtClean="0"/>
              <a:t>incentrato sullo sviluppo di una web </a:t>
            </a:r>
            <a:r>
              <a:rPr lang="it-IT" dirty="0" err="1" smtClean="0"/>
              <a:t>application</a:t>
            </a:r>
            <a:r>
              <a:rPr lang="it-IT" dirty="0" smtClean="0"/>
              <a:t> frutto di tutte le conoscenze acquisite durante </a:t>
            </a:r>
            <a:r>
              <a:rPr lang="it-IT" dirty="0" smtClean="0"/>
              <a:t>gli ultimi tre </a:t>
            </a:r>
            <a:r>
              <a:rPr lang="it-IT" dirty="0" smtClean="0"/>
              <a:t>anni di scuola, grazie alle lezioni e soprattutto all’alternanza scuola </a:t>
            </a:r>
            <a:r>
              <a:rPr lang="it-IT" dirty="0" smtClean="0"/>
              <a:t>lavoro.</a:t>
            </a:r>
            <a:endParaRPr lang="it-IT" dirty="0"/>
          </a:p>
        </p:txBody>
      </p:sp>
      <p:sp>
        <p:nvSpPr>
          <p:cNvPr id="6" name="Rettangolo 5"/>
          <p:cNvSpPr/>
          <p:nvPr/>
        </p:nvSpPr>
        <p:spPr>
          <a:xfrm>
            <a:off x="8515350" y="6211671"/>
            <a:ext cx="588568" cy="646331"/>
          </a:xfrm>
          <a:prstGeom prst="rect">
            <a:avLst/>
          </a:prstGeom>
          <a:noFill/>
        </p:spPr>
        <p:txBody>
          <a:bodyPr wrap="square" lIns="91440" tIns="45720" rIns="91440" bIns="45720">
            <a:spAutoFit/>
          </a:bodyPr>
          <a:lstStyle/>
          <a:p>
            <a:pPr algn="ctr"/>
            <a:r>
              <a:rPr lang="it-IT" sz="3600" b="1" spc="50" dirty="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1</a:t>
            </a:r>
          </a:p>
        </p:txBody>
      </p:sp>
      <p:sp>
        <p:nvSpPr>
          <p:cNvPr id="7" name="Rettangolo 6"/>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834226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4" y="211423"/>
            <a:ext cx="1304925" cy="1835742"/>
          </a:xfrm>
          <a:prstGeom prst="rect">
            <a:avLst/>
          </a:prstGeom>
        </p:spPr>
      </p:pic>
      <p:sp>
        <p:nvSpPr>
          <p:cNvPr id="10" name="Rettangolo 9"/>
          <p:cNvSpPr/>
          <p:nvPr/>
        </p:nvSpPr>
        <p:spPr>
          <a:xfrm>
            <a:off x="628650" y="622300"/>
            <a:ext cx="7518400" cy="635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p:cNvSpPr>
            <a:spLocks noGrp="1"/>
          </p:cNvSpPr>
          <p:nvPr>
            <p:ph type="title"/>
          </p:nvPr>
        </p:nvSpPr>
        <p:spPr>
          <a:xfrm>
            <a:off x="800101" y="272443"/>
            <a:ext cx="7886700" cy="1325563"/>
          </a:xfrm>
        </p:spPr>
        <p:txBody>
          <a:bodyPr>
            <a:normAutofit/>
          </a:bodyPr>
          <a:lstStyle/>
          <a:p>
            <a:r>
              <a:rPr lang="it-IT" sz="3600" b="1" dirty="0">
                <a:solidFill>
                  <a:schemeClr val="bg1"/>
                </a:solidFill>
              </a:rPr>
              <a:t>Come è nata</a:t>
            </a:r>
            <a:endParaRPr lang="it-IT" sz="3600" b="1" dirty="0">
              <a:solidFill>
                <a:schemeClr val="bg1"/>
              </a:solidFill>
            </a:endParaRPr>
          </a:p>
        </p:txBody>
      </p:sp>
      <p:sp>
        <p:nvSpPr>
          <p:cNvPr id="3" name="Segnaposto contenuto 2"/>
          <p:cNvSpPr>
            <a:spLocks noGrp="1"/>
          </p:cNvSpPr>
          <p:nvPr>
            <p:ph idx="1"/>
          </p:nvPr>
        </p:nvSpPr>
        <p:spPr>
          <a:xfrm>
            <a:off x="628650" y="1935909"/>
            <a:ext cx="7886700" cy="726281"/>
          </a:xfrm>
        </p:spPr>
        <p:txBody>
          <a:bodyPr>
            <a:normAutofit fontScale="92500"/>
          </a:bodyPr>
          <a:lstStyle/>
          <a:p>
            <a:pPr marL="0" indent="0">
              <a:buNone/>
            </a:pPr>
            <a:r>
              <a:rPr lang="it-IT" dirty="0" smtClean="0"/>
              <a:t>L’idea è </a:t>
            </a:r>
            <a:r>
              <a:rPr lang="it-IT" dirty="0" smtClean="0"/>
              <a:t>nata unendo </a:t>
            </a:r>
            <a:r>
              <a:rPr lang="it-IT" dirty="0" smtClean="0"/>
              <a:t>due delle mie più grandi passioni:</a:t>
            </a:r>
          </a:p>
          <a:p>
            <a:pPr marL="0" indent="0">
              <a:buNone/>
            </a:pPr>
            <a:endParaRPr lang="it-IT" dirty="0"/>
          </a:p>
          <a:p>
            <a:pPr marL="0" indent="0">
              <a:buNone/>
            </a:pPr>
            <a:endParaRPr lang="it-IT" dirty="0"/>
          </a:p>
        </p:txBody>
      </p:sp>
      <p:pic>
        <p:nvPicPr>
          <p:cNvPr id="8" name="Immagine 7" descr="Máy Tính Xách Tay Điện · Free image on Pixabay"/>
          <p:cNvPicPr>
            <a:picLocks noChangeAspect="1"/>
          </p:cNvPicPr>
          <p:nvPr/>
        </p:nvPicPr>
        <p:blipFill rotWithShape="1">
          <a:blip r:embed="rId4">
            <a:extLst>
              <a:ext uri="{28A0092B-C50C-407E-A947-70E740481C1C}">
                <a14:useLocalDpi xmlns:a14="http://schemas.microsoft.com/office/drawing/2010/main" val="0"/>
              </a:ext>
            </a:extLst>
          </a:blip>
          <a:srcRect l="19561" b="13110"/>
          <a:stretch/>
        </p:blipFill>
        <p:spPr>
          <a:xfrm>
            <a:off x="2" y="2525722"/>
            <a:ext cx="5360889" cy="4343157"/>
          </a:xfrm>
          <a:prstGeom prst="rect">
            <a:avLst/>
          </a:prstGeom>
        </p:spPr>
      </p:pic>
      <p:sp>
        <p:nvSpPr>
          <p:cNvPr id="4" name="Rettangolo 3"/>
          <p:cNvSpPr/>
          <p:nvPr/>
        </p:nvSpPr>
        <p:spPr>
          <a:xfrm>
            <a:off x="1677713" y="3168479"/>
            <a:ext cx="2627066" cy="692497"/>
          </a:xfrm>
          <a:prstGeom prst="rect">
            <a:avLst/>
          </a:prstGeom>
          <a:noFill/>
        </p:spPr>
        <p:txBody>
          <a:bodyPr wrap="none" lIns="68580" tIns="34290" rIns="68580" bIns="34290">
            <a:spAutoFit/>
          </a:bodyPr>
          <a:lstStyle/>
          <a:p>
            <a:pPr algn="ctr"/>
            <a:r>
              <a:rPr lang="it-IT" sz="405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Informatica</a:t>
            </a:r>
          </a:p>
        </p:txBody>
      </p:sp>
      <p:pic>
        <p:nvPicPr>
          <p:cNvPr id="7" name="Immagine 6" descr="Artistic Cover for Fine Art and Illustration - Free Vecto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457700" y="3168478"/>
            <a:ext cx="4686300" cy="3700401"/>
          </a:xfrm>
          <a:prstGeom prst="rect">
            <a:avLst/>
          </a:prstGeom>
        </p:spPr>
      </p:pic>
      <p:sp>
        <p:nvSpPr>
          <p:cNvPr id="5" name="Rettangolo 4"/>
          <p:cNvSpPr/>
          <p:nvPr/>
        </p:nvSpPr>
        <p:spPr>
          <a:xfrm>
            <a:off x="5360891" y="3168479"/>
            <a:ext cx="3019425" cy="692497"/>
          </a:xfrm>
          <a:prstGeom prst="rect">
            <a:avLst/>
          </a:prstGeom>
          <a:noFill/>
        </p:spPr>
        <p:txBody>
          <a:bodyPr wrap="square" lIns="68580" tIns="34290" rIns="68580" bIns="34290">
            <a:spAutoFit/>
          </a:bodyPr>
          <a:lstStyle/>
          <a:p>
            <a:pPr algn="ctr"/>
            <a:r>
              <a:rPr lang="it-IT" sz="405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Disegno</a:t>
            </a:r>
          </a:p>
        </p:txBody>
      </p:sp>
      <p:sp>
        <p:nvSpPr>
          <p:cNvPr id="12" name="Rettangolo 11"/>
          <p:cNvSpPr/>
          <p:nvPr/>
        </p:nvSpPr>
        <p:spPr>
          <a:xfrm>
            <a:off x="8515350" y="6211671"/>
            <a:ext cx="588568" cy="646331"/>
          </a:xfrm>
          <a:prstGeom prst="rect">
            <a:avLst/>
          </a:prstGeom>
          <a:noFill/>
        </p:spPr>
        <p:txBody>
          <a:bodyPr wrap="square" lIns="91440" tIns="45720" rIns="91440" bIns="45720">
            <a:spAutoFit/>
          </a:bodyPr>
          <a:lstStyle/>
          <a:p>
            <a:pPr algn="ctr"/>
            <a:r>
              <a:rPr lang="it-IT" sz="3600" b="1" spc="50" dirty="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2</a:t>
            </a:r>
          </a:p>
        </p:txBody>
      </p:sp>
      <p:sp>
        <p:nvSpPr>
          <p:cNvPr id="11" name="Rettangolo 10"/>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272030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1410293"/>
            <a:ext cx="7886700" cy="1390650"/>
          </a:xfrm>
        </p:spPr>
        <p:txBody>
          <a:bodyPr>
            <a:normAutofit/>
          </a:bodyPr>
          <a:lstStyle/>
          <a:p>
            <a:pPr marL="0" indent="0" algn="just">
              <a:buNone/>
            </a:pPr>
            <a:r>
              <a:rPr lang="it-IT" sz="2000" dirty="0" smtClean="0"/>
              <a:t>È </a:t>
            </a:r>
            <a:r>
              <a:rPr lang="it-IT" sz="2000" dirty="0"/>
              <a:t>nata l’idea di creare un applicazione web che sfruttasse il browser come un vero e proprio foglio da disegno. </a:t>
            </a:r>
            <a:r>
              <a:rPr lang="it-IT" sz="2000" dirty="0"/>
              <a:t>Per far ciò ho unito diverse tecnologie per lo sviluppo di pagine web:</a:t>
            </a:r>
            <a:endParaRPr lang="it-IT" sz="2000" dirty="0"/>
          </a:p>
        </p:txBody>
      </p:sp>
      <p:sp>
        <p:nvSpPr>
          <p:cNvPr id="5" name="Rettangolo 4"/>
          <p:cNvSpPr/>
          <p:nvPr/>
        </p:nvSpPr>
        <p:spPr>
          <a:xfrm>
            <a:off x="3874367" y="2331982"/>
            <a:ext cx="1395255" cy="692497"/>
          </a:xfrm>
          <a:prstGeom prst="rect">
            <a:avLst/>
          </a:prstGeom>
          <a:noFill/>
        </p:spPr>
        <p:txBody>
          <a:bodyPr wrap="none" lIns="68580" tIns="34290" rIns="68580" bIns="34290">
            <a:spAutoFit/>
          </a:bodyPr>
          <a:lstStyle/>
          <a:p>
            <a:pPr algn="ctr"/>
            <a:r>
              <a:rPr lang="it-IT" sz="405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HTML</a:t>
            </a:r>
          </a:p>
        </p:txBody>
      </p:sp>
      <p:sp>
        <p:nvSpPr>
          <p:cNvPr id="6" name="Rettangolo 5"/>
          <p:cNvSpPr/>
          <p:nvPr/>
        </p:nvSpPr>
        <p:spPr>
          <a:xfrm>
            <a:off x="4120427" y="3290147"/>
            <a:ext cx="903132" cy="692497"/>
          </a:xfrm>
          <a:prstGeom prst="rect">
            <a:avLst/>
          </a:prstGeom>
          <a:noFill/>
        </p:spPr>
        <p:txBody>
          <a:bodyPr wrap="none" lIns="68580" tIns="34290" rIns="68580" bIns="34290">
            <a:spAutoFit/>
          </a:bodyPr>
          <a:lstStyle/>
          <a:p>
            <a:pPr algn="ctr"/>
            <a:r>
              <a:rPr lang="it-IT" sz="405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CSS</a:t>
            </a:r>
          </a:p>
        </p:txBody>
      </p:sp>
      <p:sp>
        <p:nvSpPr>
          <p:cNvPr id="7" name="Rettangolo 6"/>
          <p:cNvSpPr/>
          <p:nvPr/>
        </p:nvSpPr>
        <p:spPr>
          <a:xfrm>
            <a:off x="3448483" y="4196924"/>
            <a:ext cx="2247025" cy="692497"/>
          </a:xfrm>
          <a:prstGeom prst="rect">
            <a:avLst/>
          </a:prstGeom>
          <a:noFill/>
        </p:spPr>
        <p:txBody>
          <a:bodyPr wrap="none" lIns="68580" tIns="34290" rIns="68580" bIns="34290">
            <a:spAutoFit/>
          </a:bodyPr>
          <a:lstStyle/>
          <a:p>
            <a:pPr algn="ctr"/>
            <a:r>
              <a:rPr lang="it-IT" sz="405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Javascript</a:t>
            </a:r>
            <a:endParaRPr lang="it-IT" sz="405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Rettangolo 7"/>
          <p:cNvSpPr/>
          <p:nvPr/>
        </p:nvSpPr>
        <p:spPr>
          <a:xfrm>
            <a:off x="3751224" y="5103701"/>
            <a:ext cx="1641540" cy="692497"/>
          </a:xfrm>
          <a:prstGeom prst="rect">
            <a:avLst/>
          </a:prstGeom>
          <a:noFill/>
        </p:spPr>
        <p:txBody>
          <a:bodyPr wrap="none" lIns="68580" tIns="34290" rIns="68580" bIns="34290">
            <a:spAutoFit/>
          </a:bodyPr>
          <a:lstStyle/>
          <a:p>
            <a:pPr algn="ctr"/>
            <a:r>
              <a:rPr lang="it-IT" sz="405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Canvas</a:t>
            </a:r>
          </a:p>
        </p:txBody>
      </p:sp>
      <p:sp>
        <p:nvSpPr>
          <p:cNvPr id="9" name="Rettangolo 8"/>
          <p:cNvSpPr/>
          <p:nvPr/>
        </p:nvSpPr>
        <p:spPr>
          <a:xfrm>
            <a:off x="8515350" y="6211671"/>
            <a:ext cx="588568" cy="646331"/>
          </a:xfrm>
          <a:prstGeom prst="rect">
            <a:avLst/>
          </a:prstGeom>
          <a:noFill/>
        </p:spPr>
        <p:txBody>
          <a:bodyPr wrap="square" lIns="91440" tIns="45720" rIns="91440" bIns="45720">
            <a:spAutoFit/>
          </a:bodyPr>
          <a:lstStyle/>
          <a:p>
            <a:pPr algn="ctr"/>
            <a:r>
              <a:rPr lang="it-IT" sz="3600" b="1" spc="50" dirty="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3</a:t>
            </a:r>
          </a:p>
        </p:txBody>
      </p:sp>
      <p:pic>
        <p:nvPicPr>
          <p:cNvPr id="10" name="Immagine 9" descr="Tutoriels gratuits pour apprendre le &lt;strong&gt;HTML&lt;/strong&gt;, le CSS et le PH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8970" y="2411128"/>
            <a:ext cx="2096111" cy="2096111"/>
          </a:xfrm>
          <a:prstGeom prst="rect">
            <a:avLst/>
          </a:prstGeom>
        </p:spPr>
      </p:pic>
      <p:pic>
        <p:nvPicPr>
          <p:cNvPr id="11" name="Immagine 10" descr="File:&lt;strong&gt;Javascript&lt;/strong&gt; badge.svg - Wikimedia Commo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36484" y="4608570"/>
            <a:ext cx="1781080" cy="1927934"/>
          </a:xfrm>
          <a:prstGeom prst="rect">
            <a:avLst/>
          </a:prstGeom>
        </p:spPr>
      </p:pic>
      <p:pic>
        <p:nvPicPr>
          <p:cNvPr id="12" name="Segnaposto contenuto 6" descr="&lt;strong&gt;CSS&lt;/strong&gt; Resimleri Siyah-Beyaz Yapmak - bilgi-sayar.net"/>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78335" y="2544338"/>
            <a:ext cx="1424947" cy="1998832"/>
          </a:xfrm>
          <a:prstGeom prst="rect">
            <a:avLst/>
          </a:prstGeom>
        </p:spPr>
      </p:pic>
      <p:pic>
        <p:nvPicPr>
          <p:cNvPr id="13" name="Immagine 12" descr="Small Easel With A Blank &lt;strong&gt;Canvas&lt;/strong&gt; Free Stock Photo - Public ..."/>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backgroundMark x1="3594" y1="63257" x2="3594" y2="63257"/>
                        <a14:backgroundMark x1="4010" y1="53265" x2="4010" y2="53265"/>
                        <a14:backgroundMark x1="5573" y1="32179" x2="5573" y2="32179"/>
                      </a14:backgroundRemoval>
                    </a14:imgEffect>
                  </a14:imgLayer>
                </a14:imgProps>
              </a:ext>
              <a:ext uri="{28A0092B-C50C-407E-A947-70E740481C1C}">
                <a14:useLocalDpi xmlns:a14="http://schemas.microsoft.com/office/drawing/2010/main" val="0"/>
              </a:ext>
            </a:extLst>
          </a:blip>
          <a:stretch>
            <a:fillRect/>
          </a:stretch>
        </p:blipFill>
        <p:spPr>
          <a:xfrm>
            <a:off x="728052" y="4456379"/>
            <a:ext cx="3372191" cy="2232321"/>
          </a:xfrm>
          <a:prstGeom prst="rect">
            <a:avLst/>
          </a:prstGeom>
        </p:spPr>
      </p:pic>
      <p:pic>
        <p:nvPicPr>
          <p:cNvPr id="14" name="Immagin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4824" y="211423"/>
            <a:ext cx="1304925" cy="1835742"/>
          </a:xfrm>
          <a:prstGeom prst="rect">
            <a:avLst/>
          </a:prstGeom>
        </p:spPr>
      </p:pic>
      <p:sp>
        <p:nvSpPr>
          <p:cNvPr id="15" name="Rettangolo 14"/>
          <p:cNvSpPr/>
          <p:nvPr/>
        </p:nvSpPr>
        <p:spPr>
          <a:xfrm>
            <a:off x="628650" y="622300"/>
            <a:ext cx="7518400" cy="635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2800" b="1" dirty="0"/>
              <a:t> </a:t>
            </a:r>
            <a:r>
              <a:rPr lang="it-IT" sz="2800" dirty="0" smtClean="0"/>
              <a:t>Tecnologie </a:t>
            </a:r>
            <a:r>
              <a:rPr lang="it-IT" sz="2800" dirty="0"/>
              <a:t>usate</a:t>
            </a:r>
            <a:endParaRPr lang="it-IT" sz="2800" dirty="0"/>
          </a:p>
        </p:txBody>
      </p:sp>
      <p:sp>
        <p:nvSpPr>
          <p:cNvPr id="16" name="Rettangolo 15"/>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235185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4" y="211423"/>
            <a:ext cx="1304925" cy="1835742"/>
          </a:xfrm>
          <a:prstGeom prst="rect">
            <a:avLst/>
          </a:prstGeom>
        </p:spPr>
      </p:pic>
      <p:sp>
        <p:nvSpPr>
          <p:cNvPr id="5" name="Rettangolo 4"/>
          <p:cNvSpPr/>
          <p:nvPr/>
        </p:nvSpPr>
        <p:spPr>
          <a:xfrm>
            <a:off x="628650" y="622300"/>
            <a:ext cx="7518400" cy="635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3600" b="1" dirty="0" smtClean="0"/>
              <a:t> </a:t>
            </a:r>
            <a:r>
              <a:rPr lang="it-IT" sz="3600" dirty="0" smtClean="0"/>
              <a:t>HTML</a:t>
            </a:r>
            <a:endParaRPr lang="it-IT" sz="3600" dirty="0"/>
          </a:p>
        </p:txBody>
      </p:sp>
      <p:pic>
        <p:nvPicPr>
          <p:cNvPr id="9" name="Immagine 8" descr="&lt;strong&gt;HTML&lt;/strong&gt; - Wikipedia"/>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8650" y="2047167"/>
            <a:ext cx="1797050" cy="2053019"/>
          </a:xfrm>
          <a:prstGeom prst="rect">
            <a:avLst/>
          </a:prstGeom>
        </p:spPr>
      </p:pic>
      <p:sp>
        <p:nvSpPr>
          <p:cNvPr id="3" name="Segnaposto contenuto 2"/>
          <p:cNvSpPr>
            <a:spLocks noGrp="1"/>
          </p:cNvSpPr>
          <p:nvPr>
            <p:ph idx="1"/>
          </p:nvPr>
        </p:nvSpPr>
        <p:spPr>
          <a:xfrm>
            <a:off x="2628900" y="1860331"/>
            <a:ext cx="5886450" cy="4351338"/>
          </a:xfrm>
        </p:spPr>
        <p:txBody>
          <a:bodyPr>
            <a:normAutofit/>
          </a:bodyPr>
          <a:lstStyle/>
          <a:p>
            <a:pPr marL="0" indent="0" algn="just">
              <a:buNone/>
            </a:pPr>
            <a:r>
              <a:rPr lang="it-IT" sz="2000" dirty="0" err="1"/>
              <a:t>Hyper</a:t>
            </a:r>
            <a:r>
              <a:rPr lang="it-IT" sz="2000" dirty="0"/>
              <a:t> Text Markup </a:t>
            </a:r>
            <a:r>
              <a:rPr lang="it-IT" sz="2000" dirty="0"/>
              <a:t>Language ovvero linguaggio a marcatori per ipertesti. Sviluppato in svizzera al CERN di Ginevra nel 1993 da Tim </a:t>
            </a:r>
            <a:r>
              <a:rPr lang="it-IT" sz="2000" dirty="0" err="1"/>
              <a:t>Barners</a:t>
            </a:r>
            <a:r>
              <a:rPr lang="it-IT" sz="2000" dirty="0"/>
              <a:t>-Lee (vincitore del premio </a:t>
            </a:r>
            <a:r>
              <a:rPr lang="it-IT" sz="2000" dirty="0" err="1"/>
              <a:t>Turing</a:t>
            </a:r>
            <a:r>
              <a:rPr lang="it-IT" sz="2000" dirty="0"/>
              <a:t> nel 2016), inizialmente serviva per dare una formattazione ad ipertesti ma ora è usato per strutturare pagine web. E’ un linguaggio indispensabile per la creazione di ambienti web. Viene interpretato dal browser che trasforma le istruzioni dell’HTML in elementi    grafici. Tuttavia una pagina scritta unicamente in HTML rimarrà statica e non dinamica, ciò significa che se non si agisce direttamente sul codice HTML esso rimarrà invariato nel tempo. L’unica possibilità che il codice cambi è dovuta a codice script che viene inserito in appositi </a:t>
            </a:r>
            <a:r>
              <a:rPr lang="it-IT" sz="2000" dirty="0" err="1"/>
              <a:t>tag</a:t>
            </a:r>
            <a:r>
              <a:rPr lang="it-IT" sz="2000" dirty="0"/>
              <a:t>. </a:t>
            </a:r>
            <a:endParaRPr lang="it-IT" sz="1800" dirty="0"/>
          </a:p>
        </p:txBody>
      </p:sp>
      <p:sp>
        <p:nvSpPr>
          <p:cNvPr id="7" name="Rettangolo 6"/>
          <p:cNvSpPr/>
          <p:nvPr/>
        </p:nvSpPr>
        <p:spPr>
          <a:xfrm>
            <a:off x="8515350" y="6211671"/>
            <a:ext cx="588568" cy="646331"/>
          </a:xfrm>
          <a:prstGeom prst="rect">
            <a:avLst/>
          </a:prstGeom>
          <a:noFill/>
        </p:spPr>
        <p:txBody>
          <a:bodyPr wrap="square" lIns="91440" tIns="45720" rIns="91440" bIns="45720">
            <a:spAutoFit/>
          </a:bodyPr>
          <a:lstStyle/>
          <a:p>
            <a:pPr algn="ctr"/>
            <a:r>
              <a:rPr lang="it-IT" sz="3600" b="1" spc="50" dirty="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4</a:t>
            </a:r>
            <a:endParaRPr lang="it-IT" sz="3600" b="1" spc="50" dirty="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endParaRPr>
          </a:p>
        </p:txBody>
      </p:sp>
      <p:pic>
        <p:nvPicPr>
          <p:cNvPr id="8" name="Immagine 7" descr="Tutoriels gratuits pour apprendre le &lt;strong&gt;HTML&lt;/strong&gt;, le CSS et le PHP"/>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46734" y="-55166"/>
            <a:ext cx="1915497" cy="1915497"/>
          </a:xfrm>
          <a:prstGeom prst="rect">
            <a:avLst/>
          </a:prstGeom>
        </p:spPr>
      </p:pic>
      <p:sp>
        <p:nvSpPr>
          <p:cNvPr id="10" name="Rettangolo 9"/>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108380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4" y="211423"/>
            <a:ext cx="1304925" cy="1835742"/>
          </a:xfrm>
          <a:prstGeom prst="rect">
            <a:avLst/>
          </a:prstGeom>
        </p:spPr>
      </p:pic>
      <p:sp>
        <p:nvSpPr>
          <p:cNvPr id="5" name="Rettangolo 4"/>
          <p:cNvSpPr/>
          <p:nvPr/>
        </p:nvSpPr>
        <p:spPr>
          <a:xfrm>
            <a:off x="628650" y="622300"/>
            <a:ext cx="7518400" cy="635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p:cNvSpPr>
            <a:spLocks noGrp="1"/>
          </p:cNvSpPr>
          <p:nvPr>
            <p:ph type="title"/>
          </p:nvPr>
        </p:nvSpPr>
        <p:spPr>
          <a:xfrm>
            <a:off x="800101" y="285637"/>
            <a:ext cx="7886700" cy="1325563"/>
          </a:xfrm>
        </p:spPr>
        <p:txBody>
          <a:bodyPr/>
          <a:lstStyle/>
          <a:p>
            <a:r>
              <a:rPr lang="it-IT" dirty="0" smtClean="0">
                <a:solidFill>
                  <a:schemeClr val="bg1"/>
                </a:solidFill>
              </a:rPr>
              <a:t>JavaScript</a:t>
            </a:r>
            <a:endParaRPr lang="it-IT" dirty="0">
              <a:solidFill>
                <a:schemeClr val="bg1"/>
              </a:solidFill>
            </a:endParaRPr>
          </a:p>
        </p:txBody>
      </p:sp>
      <p:sp>
        <p:nvSpPr>
          <p:cNvPr id="3" name="Segnaposto contenuto 2"/>
          <p:cNvSpPr>
            <a:spLocks noGrp="1"/>
          </p:cNvSpPr>
          <p:nvPr>
            <p:ph idx="1"/>
          </p:nvPr>
        </p:nvSpPr>
        <p:spPr>
          <a:xfrm>
            <a:off x="3022600" y="1825625"/>
            <a:ext cx="5492750" cy="4351338"/>
          </a:xfrm>
        </p:spPr>
        <p:txBody>
          <a:bodyPr>
            <a:normAutofit/>
          </a:bodyPr>
          <a:lstStyle/>
          <a:p>
            <a:pPr marL="0" indent="0" algn="just">
              <a:buNone/>
            </a:pPr>
            <a:r>
              <a:rPr lang="it-IT" sz="2000" dirty="0"/>
              <a:t>JavaScript è un linguaggio di SCRIPTING orientato agli oggetti e agli eventi, utilizzato comunemente nello sviluppo di pagine web di lato client. Scopo principale del JavaScript è quello di rendere dinamiche le pagine HTML normalmente statiche, conferisce esso anche interattività con l’utente tramite input che possono essere da mouse, da tastiera o da </a:t>
            </a:r>
            <a:r>
              <a:rPr lang="it-IT" sz="2000" dirty="0" err="1"/>
              <a:t>touchscreen</a:t>
            </a:r>
            <a:r>
              <a:rPr lang="it-IT" sz="2000" dirty="0"/>
              <a:t>. Nell’ HTML si inserisce tramite un </a:t>
            </a:r>
            <a:r>
              <a:rPr lang="it-IT" sz="2000" dirty="0" err="1"/>
              <a:t>tag</a:t>
            </a:r>
            <a:r>
              <a:rPr lang="it-IT" sz="2000" dirty="0"/>
              <a:t> apposito (&lt;script&gt;) oppure si collega la pagina web ad un file con estensione «.</a:t>
            </a:r>
            <a:r>
              <a:rPr lang="it-IT" sz="2000" dirty="0" err="1"/>
              <a:t>js</a:t>
            </a:r>
            <a:r>
              <a:rPr lang="it-IT" sz="2000" dirty="0"/>
              <a:t>» contenente lo script. Nella mia applicazione lo script è stato essenziale perché è l’unico modo per gestire il protagonista di tutta la pagina, ovvero il Canvas. </a:t>
            </a:r>
          </a:p>
          <a:p>
            <a:pPr marL="0" indent="0">
              <a:buNone/>
            </a:pPr>
            <a:endParaRPr lang="it-IT" sz="2000" dirty="0"/>
          </a:p>
        </p:txBody>
      </p:sp>
      <p:sp>
        <p:nvSpPr>
          <p:cNvPr id="6" name="Rettangolo 5"/>
          <p:cNvSpPr/>
          <p:nvPr/>
        </p:nvSpPr>
        <p:spPr>
          <a:xfrm>
            <a:off x="8515350" y="6211671"/>
            <a:ext cx="588568" cy="646331"/>
          </a:xfrm>
          <a:prstGeom prst="rect">
            <a:avLst/>
          </a:prstGeom>
          <a:noFill/>
        </p:spPr>
        <p:txBody>
          <a:bodyPr wrap="square" lIns="91440" tIns="45720" rIns="91440" bIns="45720">
            <a:spAutoFit/>
          </a:bodyPr>
          <a:lstStyle/>
          <a:p>
            <a:pPr algn="ctr"/>
            <a:r>
              <a:rPr lang="it-IT" sz="3600" b="1" spc="50" dirty="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5</a:t>
            </a:r>
          </a:p>
        </p:txBody>
      </p:sp>
      <p:pic>
        <p:nvPicPr>
          <p:cNvPr id="7" name="Immagine 6" descr="File:&lt;strong&gt;Javascript&lt;/strong&gt; badge.svg - Wikimedia Commo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4195" y="62595"/>
            <a:ext cx="1525710" cy="1651508"/>
          </a:xfrm>
          <a:prstGeom prst="rect">
            <a:avLst/>
          </a:prstGeom>
        </p:spPr>
      </p:pic>
      <p:pic>
        <p:nvPicPr>
          <p:cNvPr id="8" name="Immagine 7" descr="How to Embed &lt;strong&gt;Javascript&lt;/strong&gt; Code in Weebly — FREE Weebly ..."/>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825" y="2261590"/>
            <a:ext cx="3086100" cy="259645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9" name="Rettangolo 8"/>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956845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4" y="211423"/>
            <a:ext cx="1304925" cy="1835742"/>
          </a:xfrm>
          <a:prstGeom prst="rect">
            <a:avLst/>
          </a:prstGeom>
        </p:spPr>
      </p:pic>
      <p:sp>
        <p:nvSpPr>
          <p:cNvPr id="5" name="Rettangolo 4"/>
          <p:cNvSpPr/>
          <p:nvPr/>
        </p:nvSpPr>
        <p:spPr>
          <a:xfrm>
            <a:off x="628650" y="622300"/>
            <a:ext cx="7518400" cy="635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p:cNvSpPr>
            <a:spLocks noGrp="1"/>
          </p:cNvSpPr>
          <p:nvPr>
            <p:ph type="title"/>
          </p:nvPr>
        </p:nvSpPr>
        <p:spPr>
          <a:xfrm>
            <a:off x="800100" y="277020"/>
            <a:ext cx="7886700" cy="1325563"/>
          </a:xfrm>
        </p:spPr>
        <p:txBody>
          <a:bodyPr>
            <a:normAutofit/>
          </a:bodyPr>
          <a:lstStyle/>
          <a:p>
            <a:r>
              <a:rPr lang="it-IT" sz="3600" b="1" dirty="0">
                <a:solidFill>
                  <a:schemeClr val="bg1"/>
                </a:solidFill>
              </a:rPr>
              <a:t>Canvas</a:t>
            </a:r>
            <a:endParaRPr lang="it-IT" sz="3600" b="1" dirty="0">
              <a:solidFill>
                <a:schemeClr val="bg1"/>
              </a:solidFill>
            </a:endParaRPr>
          </a:p>
        </p:txBody>
      </p:sp>
      <p:sp>
        <p:nvSpPr>
          <p:cNvPr id="3" name="Segnaposto contenuto 2"/>
          <p:cNvSpPr>
            <a:spLocks noGrp="1"/>
          </p:cNvSpPr>
          <p:nvPr>
            <p:ph idx="1"/>
          </p:nvPr>
        </p:nvSpPr>
        <p:spPr>
          <a:xfrm>
            <a:off x="628650" y="1830458"/>
            <a:ext cx="5411932" cy="4386044"/>
          </a:xfrm>
        </p:spPr>
        <p:txBody>
          <a:bodyPr>
            <a:normAutofit fontScale="92500"/>
          </a:bodyPr>
          <a:lstStyle/>
          <a:p>
            <a:pPr marL="0" indent="0">
              <a:buNone/>
            </a:pPr>
            <a:r>
              <a:rPr lang="it-IT" sz="2400" dirty="0"/>
              <a:t>Canvas è una estensione dell'HTML standard che permette il </a:t>
            </a:r>
            <a:r>
              <a:rPr lang="it-IT" sz="2400" dirty="0" err="1"/>
              <a:t>rendering</a:t>
            </a:r>
            <a:r>
              <a:rPr lang="it-IT" sz="2400" dirty="0"/>
              <a:t> dinamico di immagini bitmap gestibili attraverso un linguaggio di </a:t>
            </a:r>
            <a:r>
              <a:rPr lang="it-IT" sz="2400" dirty="0" err="1"/>
              <a:t>scripting</a:t>
            </a:r>
            <a:r>
              <a:rPr lang="it-IT" sz="2400" dirty="0"/>
              <a:t>. </a:t>
            </a:r>
            <a:r>
              <a:rPr lang="it-IT" sz="2400" dirty="0"/>
              <a:t>Può essere inteso come il corrispettivo digitale di una tela trasparente: uno spazio all’interno di una pagina web sul quale insistere </a:t>
            </a:r>
            <a:r>
              <a:rPr lang="it-IT" sz="2400" dirty="0"/>
              <a:t>con specifiche API </a:t>
            </a:r>
            <a:r>
              <a:rPr lang="it-IT" sz="2400" dirty="0"/>
              <a:t>adatte a tracciare linee, cerchi, rettangoli, immagini e altro ancora. Il canvas è, in estrema sintesi, una grande matrice di pixel, ognuno dei quali modificabile singolarmente nelle sue quattro componenti RGBA, rosso, verde, blu e </a:t>
            </a:r>
            <a:r>
              <a:rPr lang="it-IT" sz="2400" dirty="0" err="1"/>
              <a:t>alpha</a:t>
            </a:r>
            <a:r>
              <a:rPr lang="it-IT" sz="2400" dirty="0"/>
              <a:t>, la trasparenza.</a:t>
            </a:r>
          </a:p>
        </p:txBody>
      </p:sp>
      <p:sp>
        <p:nvSpPr>
          <p:cNvPr id="6" name="Rettangolo 5"/>
          <p:cNvSpPr/>
          <p:nvPr/>
        </p:nvSpPr>
        <p:spPr>
          <a:xfrm>
            <a:off x="8515350" y="6211671"/>
            <a:ext cx="588568" cy="646331"/>
          </a:xfrm>
          <a:prstGeom prst="rect">
            <a:avLst/>
          </a:prstGeom>
          <a:noFill/>
        </p:spPr>
        <p:txBody>
          <a:bodyPr wrap="square" lIns="91440" tIns="45720" rIns="91440" bIns="45720">
            <a:spAutoFit/>
          </a:bodyPr>
          <a:lstStyle/>
          <a:p>
            <a:pPr algn="ctr"/>
            <a:r>
              <a:rPr lang="it-IT" sz="3600" b="1" spc="5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6</a:t>
            </a:r>
            <a:endParaRPr lang="it-IT" sz="3600" b="1" spc="50" dirty="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endParaRPr>
          </a:p>
        </p:txBody>
      </p:sp>
      <p:pic>
        <p:nvPicPr>
          <p:cNvPr id="7" name="Immagine 6" descr="Small Easel With A Blank &lt;strong&gt;Canvas&lt;/strong&gt; Free Stock Photo - Public ..."/>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backgroundMark x1="3594" y1="63257" x2="3594" y2="63257"/>
                        <a14:backgroundMark x1="4010" y1="53265" x2="4010" y2="53265"/>
                        <a14:backgroundMark x1="5573" y1="32179" x2="5573" y2="32179"/>
                      </a14:backgroundRemoval>
                    </a14:imgEffect>
                  </a14:imgLayer>
                </a14:imgProps>
              </a:ext>
              <a:ext uri="{28A0092B-C50C-407E-A947-70E740481C1C}">
                <a14:useLocalDpi xmlns:a14="http://schemas.microsoft.com/office/drawing/2010/main" val="0"/>
              </a:ext>
            </a:extLst>
          </a:blip>
          <a:stretch>
            <a:fillRect/>
          </a:stretch>
        </p:blipFill>
        <p:spPr>
          <a:xfrm>
            <a:off x="6276634" y="-185156"/>
            <a:ext cx="3372191" cy="2232321"/>
          </a:xfrm>
          <a:prstGeom prst="rect">
            <a:avLst/>
          </a:prstGeom>
        </p:spPr>
      </p:pic>
      <p:pic>
        <p:nvPicPr>
          <p:cNvPr id="9" name="Immagin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0582" y="2238277"/>
            <a:ext cx="2835872" cy="1785205"/>
          </a:xfrm>
          <a:prstGeom prst="rect">
            <a:avLst/>
          </a:prstGeom>
        </p:spPr>
      </p:pic>
      <p:sp>
        <p:nvSpPr>
          <p:cNvPr id="10" name="Rettangolo 9"/>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583110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4" y="211423"/>
            <a:ext cx="1304925" cy="1835742"/>
          </a:xfrm>
          <a:prstGeom prst="rect">
            <a:avLst/>
          </a:prstGeom>
        </p:spPr>
      </p:pic>
      <p:sp>
        <p:nvSpPr>
          <p:cNvPr id="5" name="Rettangolo 4"/>
          <p:cNvSpPr/>
          <p:nvPr/>
        </p:nvSpPr>
        <p:spPr>
          <a:xfrm>
            <a:off x="628650" y="622300"/>
            <a:ext cx="7518400" cy="635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p:cNvSpPr>
            <a:spLocks noGrp="1"/>
          </p:cNvSpPr>
          <p:nvPr>
            <p:ph type="title"/>
          </p:nvPr>
        </p:nvSpPr>
        <p:spPr>
          <a:xfrm>
            <a:off x="606478" y="300181"/>
            <a:ext cx="7886700" cy="1325563"/>
          </a:xfrm>
        </p:spPr>
        <p:txBody>
          <a:bodyPr>
            <a:normAutofit/>
          </a:bodyPr>
          <a:lstStyle/>
          <a:p>
            <a:r>
              <a:rPr lang="it-IT" sz="3600" b="1" dirty="0">
                <a:solidFill>
                  <a:schemeClr val="bg1"/>
                </a:solidFill>
              </a:rPr>
              <a:t>  </a:t>
            </a:r>
            <a:r>
              <a:rPr lang="it-IT" sz="4000" dirty="0" smtClean="0">
                <a:solidFill>
                  <a:schemeClr val="bg1"/>
                </a:solidFill>
                <a:latin typeface="Bahnschrift SemiLight" panose="020B0502040204020203" pitchFamily="34" charset="0"/>
              </a:rPr>
              <a:t>CSS</a:t>
            </a:r>
            <a:endParaRPr lang="it-IT" sz="4000" dirty="0">
              <a:solidFill>
                <a:schemeClr val="bg1"/>
              </a:solidFill>
              <a:latin typeface="Bahnschrift SemiLight" panose="020B0502040204020203" pitchFamily="34" charset="0"/>
            </a:endParaRPr>
          </a:p>
        </p:txBody>
      </p:sp>
      <p:pic>
        <p:nvPicPr>
          <p:cNvPr id="7" name="Segnaposto contenuto 6" descr="&lt;strong&gt;CSS&lt;/strong&gt; Resimleri Siyah-Beyaz Yapmak - bilgi-sayar.net"/>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7693077" y="36339"/>
            <a:ext cx="1116559" cy="1566242"/>
          </a:xfrm>
        </p:spPr>
      </p:pic>
      <p:sp>
        <p:nvSpPr>
          <p:cNvPr id="6" name="Rettangolo 5"/>
          <p:cNvSpPr/>
          <p:nvPr/>
        </p:nvSpPr>
        <p:spPr>
          <a:xfrm>
            <a:off x="8515350" y="6211671"/>
            <a:ext cx="588568" cy="646331"/>
          </a:xfrm>
          <a:prstGeom prst="rect">
            <a:avLst/>
          </a:prstGeom>
          <a:noFill/>
        </p:spPr>
        <p:txBody>
          <a:bodyPr wrap="square" lIns="91440" tIns="45720" rIns="91440" bIns="45720">
            <a:spAutoFit/>
          </a:bodyPr>
          <a:lstStyle/>
          <a:p>
            <a:pPr algn="ctr"/>
            <a:r>
              <a:rPr lang="it-IT" sz="3600" b="1" spc="50" dirty="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7</a:t>
            </a:r>
          </a:p>
        </p:txBody>
      </p:sp>
      <p:sp>
        <p:nvSpPr>
          <p:cNvPr id="8" name="CasellaDiTesto 7"/>
          <p:cNvSpPr txBox="1"/>
          <p:nvPr/>
        </p:nvSpPr>
        <p:spPr>
          <a:xfrm>
            <a:off x="4032829" y="1947865"/>
            <a:ext cx="4482523" cy="3477875"/>
          </a:xfrm>
          <a:prstGeom prst="rect">
            <a:avLst/>
          </a:prstGeom>
          <a:noFill/>
        </p:spPr>
        <p:txBody>
          <a:bodyPr wrap="square" rtlCol="0">
            <a:spAutoFit/>
          </a:bodyPr>
          <a:lstStyle/>
          <a:p>
            <a:r>
              <a:rPr lang="it-IT" sz="2000" dirty="0"/>
              <a:t>Il CSS </a:t>
            </a:r>
            <a:r>
              <a:rPr lang="it-IT" sz="2000" dirty="0"/>
              <a:t>(acronimo di </a:t>
            </a:r>
            <a:r>
              <a:rPr lang="it-IT" sz="2000" dirty="0" err="1"/>
              <a:t>Cascading</a:t>
            </a:r>
            <a:r>
              <a:rPr lang="it-IT" sz="2000" dirty="0"/>
              <a:t> Style </a:t>
            </a:r>
            <a:r>
              <a:rPr lang="it-IT" sz="2000" dirty="0" err="1"/>
              <a:t>Sheets</a:t>
            </a:r>
            <a:r>
              <a:rPr lang="it-IT" sz="2000" dirty="0"/>
              <a:t>, in italiano fogli di stile a cascata), in informatica, è un linguaggio usato per definire la formattazione di documenti HTML, XHTML e XML ad esempio i siti web e relative pagine web</a:t>
            </a:r>
            <a:r>
              <a:rPr lang="it-IT" sz="2000" dirty="0"/>
              <a:t>. Con il CSS si conferisce uno stile personale all’HTML che di per se potrebbe risultare monotono, inoltre aiuta anche per il posizionamento dei vari elementi della pagina web. </a:t>
            </a:r>
          </a:p>
        </p:txBody>
      </p:sp>
      <p:pic>
        <p:nvPicPr>
          <p:cNvPr id="9" name="Immagine 8"/>
          <p:cNvPicPr>
            <a:picLocks noChangeAspect="1"/>
          </p:cNvPicPr>
          <p:nvPr/>
        </p:nvPicPr>
        <p:blipFill>
          <a:blip r:embed="rId5"/>
          <a:stretch>
            <a:fillRect/>
          </a:stretch>
        </p:blipFill>
        <p:spPr>
          <a:xfrm>
            <a:off x="-240291" y="2561133"/>
            <a:ext cx="3527961" cy="198447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0" name="Rettangolo 9"/>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077006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4" y="211423"/>
            <a:ext cx="1304925" cy="1835742"/>
          </a:xfrm>
          <a:prstGeom prst="rect">
            <a:avLst/>
          </a:prstGeom>
        </p:spPr>
      </p:pic>
      <p:sp>
        <p:nvSpPr>
          <p:cNvPr id="14" name="Rettangolo 13"/>
          <p:cNvSpPr/>
          <p:nvPr/>
        </p:nvSpPr>
        <p:spPr>
          <a:xfrm>
            <a:off x="628650" y="622300"/>
            <a:ext cx="7518400" cy="635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p:cNvSpPr>
            <a:spLocks noGrp="1"/>
          </p:cNvSpPr>
          <p:nvPr>
            <p:ph type="title"/>
          </p:nvPr>
        </p:nvSpPr>
        <p:spPr>
          <a:xfrm>
            <a:off x="714375" y="277020"/>
            <a:ext cx="7886700" cy="1325563"/>
          </a:xfrm>
        </p:spPr>
        <p:txBody>
          <a:bodyPr>
            <a:normAutofit/>
          </a:bodyPr>
          <a:lstStyle/>
          <a:p>
            <a:r>
              <a:rPr lang="it-IT" sz="3600" b="1" dirty="0">
                <a:solidFill>
                  <a:schemeClr val="bg1"/>
                </a:solidFill>
              </a:rPr>
              <a:t>Come è nato il nome</a:t>
            </a:r>
            <a:endParaRPr lang="it-IT" sz="3600" b="1" dirty="0">
              <a:solidFill>
                <a:schemeClr val="bg1"/>
              </a:solidFill>
            </a:endParaRPr>
          </a:p>
        </p:txBody>
      </p:sp>
      <p:sp>
        <p:nvSpPr>
          <p:cNvPr id="3" name="Segnaposto contenuto 2"/>
          <p:cNvSpPr>
            <a:spLocks noGrp="1"/>
          </p:cNvSpPr>
          <p:nvPr>
            <p:ph idx="1"/>
          </p:nvPr>
        </p:nvSpPr>
        <p:spPr>
          <a:xfrm>
            <a:off x="628650" y="1495427"/>
            <a:ext cx="7886700" cy="1387475"/>
          </a:xfrm>
        </p:spPr>
        <p:txBody>
          <a:bodyPr>
            <a:noAutofit/>
          </a:bodyPr>
          <a:lstStyle/>
          <a:p>
            <a:pPr marL="0" indent="0">
              <a:buNone/>
            </a:pPr>
            <a:r>
              <a:rPr lang="it-IT" sz="2400" dirty="0"/>
              <a:t>Dopo svariate ricerche </a:t>
            </a:r>
            <a:r>
              <a:rPr lang="it-IT" sz="2400" dirty="0" smtClean="0"/>
              <a:t>sono </a:t>
            </a:r>
            <a:r>
              <a:rPr lang="it-IT" sz="2400" dirty="0"/>
              <a:t>giunto ad una soluzione che mi è sembrata la più adeguata per il progetto. H</a:t>
            </a:r>
            <a:r>
              <a:rPr lang="it-IT" sz="2400" dirty="0" smtClean="0"/>
              <a:t>o optato per un inglesismo ovvero</a:t>
            </a:r>
            <a:r>
              <a:rPr lang="it-IT" sz="2400" dirty="0"/>
              <a:t>:</a:t>
            </a:r>
            <a:endParaRPr lang="it-IT" sz="2400" dirty="0"/>
          </a:p>
        </p:txBody>
      </p:sp>
      <p:sp>
        <p:nvSpPr>
          <p:cNvPr id="4" name="Rettangolo 3"/>
          <p:cNvSpPr/>
          <p:nvPr/>
        </p:nvSpPr>
        <p:spPr>
          <a:xfrm>
            <a:off x="1383808" y="3089869"/>
            <a:ext cx="1598836" cy="1292662"/>
          </a:xfrm>
          <a:prstGeom prst="rect">
            <a:avLst/>
          </a:prstGeom>
          <a:noFill/>
        </p:spPr>
        <p:txBody>
          <a:bodyPr wrap="none" lIns="91440" tIns="45720" rIns="91440" bIns="45720">
            <a:spAutoFit/>
          </a:bodyPr>
          <a:lstStyle/>
          <a:p>
            <a:pPr algn="ctr"/>
            <a:r>
              <a:rPr lang="it-IT" sz="5400" dirty="0">
                <a:ln w="0"/>
                <a:effectLst>
                  <a:outerShdw blurRad="38100" dist="19050" dir="2700000" algn="tl" rotWithShape="0">
                    <a:schemeClr val="dk1">
                      <a:alpha val="40000"/>
                    </a:schemeClr>
                  </a:outerShdw>
                </a:effectLst>
              </a:rPr>
              <a:t>d</a:t>
            </a:r>
            <a:r>
              <a:rPr lang="it-IT" sz="5400" dirty="0">
                <a:ln w="0"/>
                <a:effectLst>
                  <a:outerShdw blurRad="38100" dist="19050" dir="2700000" algn="tl" rotWithShape="0">
                    <a:schemeClr val="dk1">
                      <a:alpha val="40000"/>
                    </a:schemeClr>
                  </a:outerShdw>
                </a:effectLst>
              </a:rPr>
              <a:t>raw</a:t>
            </a:r>
          </a:p>
          <a:p>
            <a:pPr algn="ctr"/>
            <a:r>
              <a:rPr lang="it-IT" sz="2400" dirty="0">
                <a:ln w="0"/>
                <a:effectLst>
                  <a:outerShdw blurRad="38100" dist="19050" dir="2700000" algn="tl" rotWithShape="0">
                    <a:schemeClr val="dk1">
                      <a:alpha val="40000"/>
                    </a:schemeClr>
                  </a:outerShdw>
                </a:effectLst>
              </a:rPr>
              <a:t>«disegno»</a:t>
            </a:r>
            <a:endParaRPr lang="it-IT" sz="2400" dirty="0">
              <a:ln w="0"/>
              <a:effectLst>
                <a:outerShdw blurRad="38100" dist="19050" dir="2700000" algn="tl" rotWithShape="0">
                  <a:schemeClr val="dk1">
                    <a:alpha val="40000"/>
                  </a:schemeClr>
                </a:outerShdw>
              </a:effectLst>
            </a:endParaRPr>
          </a:p>
        </p:txBody>
      </p:sp>
      <p:sp>
        <p:nvSpPr>
          <p:cNvPr id="5" name="Rettangolo 4"/>
          <p:cNvSpPr/>
          <p:nvPr/>
        </p:nvSpPr>
        <p:spPr>
          <a:xfrm>
            <a:off x="5805348" y="3089869"/>
            <a:ext cx="2621102" cy="1292662"/>
          </a:xfrm>
          <a:prstGeom prst="rect">
            <a:avLst/>
          </a:prstGeom>
          <a:noFill/>
        </p:spPr>
        <p:txBody>
          <a:bodyPr wrap="none" lIns="91440" tIns="45720" rIns="91440" bIns="45720">
            <a:spAutoFit/>
          </a:bodyPr>
          <a:lstStyle/>
          <a:p>
            <a:pPr algn="ctr"/>
            <a:r>
              <a:rPr lang="it-IT" sz="5400" dirty="0">
                <a:ln w="0"/>
                <a:effectLst>
                  <a:outerShdw blurRad="38100" dist="19050" dir="2700000" algn="tl" rotWithShape="0">
                    <a:schemeClr val="dk1">
                      <a:alpha val="40000"/>
                    </a:schemeClr>
                  </a:outerShdw>
                </a:effectLst>
              </a:rPr>
              <a:t>w</a:t>
            </a:r>
            <a:r>
              <a:rPr lang="it-IT" sz="5400" dirty="0">
                <a:ln w="0"/>
                <a:effectLst>
                  <a:outerShdw blurRad="38100" dist="19050" dir="2700000" algn="tl" rotWithShape="0">
                    <a:schemeClr val="dk1">
                      <a:alpha val="40000"/>
                    </a:schemeClr>
                  </a:outerShdw>
                </a:effectLst>
              </a:rPr>
              <a:t>ay</a:t>
            </a:r>
          </a:p>
          <a:p>
            <a:pPr algn="ctr"/>
            <a:r>
              <a:rPr lang="it-IT" sz="2400" dirty="0">
                <a:ln w="0"/>
                <a:effectLst>
                  <a:outerShdw blurRad="38100" dist="19050" dir="2700000" algn="tl" rotWithShape="0">
                    <a:schemeClr val="dk1">
                      <a:alpha val="40000"/>
                    </a:schemeClr>
                  </a:outerShdw>
                </a:effectLst>
              </a:rPr>
              <a:t>«strada» o «modo»</a:t>
            </a:r>
            <a:endParaRPr lang="it-IT" sz="2400" dirty="0">
              <a:ln w="0"/>
              <a:effectLst>
                <a:outerShdw blurRad="38100" dist="19050" dir="2700000" algn="tl" rotWithShape="0">
                  <a:schemeClr val="dk1">
                    <a:alpha val="40000"/>
                  </a:schemeClr>
                </a:outerShdw>
              </a:effectLst>
            </a:endParaRPr>
          </a:p>
        </p:txBody>
      </p:sp>
      <p:pic>
        <p:nvPicPr>
          <p:cNvPr id="6" name="Immagin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9576" y="4792702"/>
            <a:ext cx="3924848" cy="158137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cxnSp>
        <p:nvCxnSpPr>
          <p:cNvPr id="9" name="Connettore 2 8"/>
          <p:cNvCxnSpPr/>
          <p:nvPr/>
        </p:nvCxnSpPr>
        <p:spPr>
          <a:xfrm>
            <a:off x="2316889" y="4382533"/>
            <a:ext cx="585374" cy="76096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Connettore 2 9"/>
          <p:cNvCxnSpPr>
            <a:stCxn id="5" idx="2"/>
          </p:cNvCxnSpPr>
          <p:nvPr/>
        </p:nvCxnSpPr>
        <p:spPr>
          <a:xfrm flipH="1">
            <a:off x="6375402" y="4382533"/>
            <a:ext cx="740499" cy="67206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 name="Rettangolo 14"/>
          <p:cNvSpPr/>
          <p:nvPr/>
        </p:nvSpPr>
        <p:spPr>
          <a:xfrm>
            <a:off x="8515350" y="6211671"/>
            <a:ext cx="588568" cy="646331"/>
          </a:xfrm>
          <a:prstGeom prst="rect">
            <a:avLst/>
          </a:prstGeom>
          <a:noFill/>
        </p:spPr>
        <p:txBody>
          <a:bodyPr wrap="square" lIns="91440" tIns="45720" rIns="91440" bIns="45720">
            <a:spAutoFit/>
          </a:bodyPr>
          <a:lstStyle/>
          <a:p>
            <a:pPr algn="ctr"/>
            <a:r>
              <a:rPr lang="it-IT" sz="3600" b="1" spc="50" dirty="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8</a:t>
            </a:r>
            <a:endParaRPr lang="it-IT" sz="3600" b="1" spc="50" dirty="0">
              <a:ln w="0"/>
              <a:solidFill>
                <a:srgbClr val="0070C0"/>
              </a:solidFill>
              <a:effectLst>
                <a:innerShdw blurRad="63500" dist="50800" dir="13500000">
                  <a:srgbClr val="000000">
                    <a:alpha val="50000"/>
                  </a:srgbClr>
                </a:innerShdw>
              </a:effectLst>
              <a:latin typeface="Arial" panose="020B0604020202020204" pitchFamily="34" charset="0"/>
              <a:cs typeface="Arial" panose="020B0604020202020204" pitchFamily="34" charset="0"/>
            </a:endParaRPr>
          </a:p>
        </p:txBody>
      </p:sp>
      <p:sp>
        <p:nvSpPr>
          <p:cNvPr id="12" name="Rettangolo 11"/>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7062102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2036</TotalTime>
  <Words>879</Words>
  <Application>Microsoft Office PowerPoint</Application>
  <PresentationFormat>Presentazione su schermo (4:3)</PresentationFormat>
  <Paragraphs>113</Paragraphs>
  <Slides>17</Slides>
  <Notes>16</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17</vt:i4>
      </vt:variant>
    </vt:vector>
  </HeadingPairs>
  <TitlesOfParts>
    <vt:vector size="22" baseType="lpstr">
      <vt:lpstr>Arial</vt:lpstr>
      <vt:lpstr>Bahnschrift SemiLight</vt:lpstr>
      <vt:lpstr>Calibri</vt:lpstr>
      <vt:lpstr>Calibri Light</vt:lpstr>
      <vt:lpstr>Office Theme</vt:lpstr>
      <vt:lpstr>Presentazione standard di PowerPoint</vt:lpstr>
      <vt:lpstr>Introduzione</vt:lpstr>
      <vt:lpstr>Come è nata</vt:lpstr>
      <vt:lpstr>Presentazione standard di PowerPoint</vt:lpstr>
      <vt:lpstr>Presentazione standard di PowerPoint</vt:lpstr>
      <vt:lpstr>JavaScript</vt:lpstr>
      <vt:lpstr>Canvas</vt:lpstr>
      <vt:lpstr>  CSS</vt:lpstr>
      <vt:lpstr>Come è nato il nome</vt:lpstr>
      <vt:lpstr>Presentazione standard di PowerPoint</vt:lpstr>
      <vt:lpstr>@draway.webapp - Instagram</vt:lpstr>
      <vt:lpstr>draWay - Facebook</vt:lpstr>
      <vt:lpstr>draWay - YouTube</vt:lpstr>
      <vt:lpstr>Presentazione standard di PowerPoint</vt:lpstr>
      <vt:lpstr>Funzionalità</vt:lpstr>
      <vt:lpstr>WBS</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Samuele Costantini</dc:creator>
  <cp:lastModifiedBy>Samuele Costantini</cp:lastModifiedBy>
  <cp:revision>37</cp:revision>
  <dcterms:created xsi:type="dcterms:W3CDTF">2018-06-15T07:33:43Z</dcterms:created>
  <dcterms:modified xsi:type="dcterms:W3CDTF">2018-07-04T21:14:45Z</dcterms:modified>
</cp:coreProperties>
</file>