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PT Sans"/>
      <p:regular r:id="rId24"/>
      <p:bold r:id="rId25"/>
      <p:italic r:id="rId26"/>
      <p:boldItalic r:id="rId27"/>
    </p:embeddedFont>
    <p:embeddedFont>
      <p:font typeface="IBM Plex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32E418-C65A-46D7-9120-ACAE3999C608}">
  <a:tblStyle styleId="{5732E418-C65A-46D7-9120-ACAE3999C6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PTSans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IBMPlexMono-regular.fntdata"/><Relationship Id="rId27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boldItalic.fntdata"/><Relationship Id="rId30" Type="http://schemas.openxmlformats.org/officeDocument/2006/relationships/font" Target="fonts/IBMPlex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24ed99bf1a4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24ed99bf1a4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354eb9e36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354eb9e36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ef22aa1ac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ef22aa1ac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354eb9e36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354eb9e36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354eb9e36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354eb9e36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4ed99bf1a4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4ed99bf1a4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354eb9e364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354eb9e36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2"/>
          <p:cNvSpPr txBox="1"/>
          <p:nvPr>
            <p:ph type="ctrTitle"/>
          </p:nvPr>
        </p:nvSpPr>
        <p:spPr>
          <a:xfrm>
            <a:off x="1096850" y="816325"/>
            <a:ext cx="7412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</a:rPr>
              <a:t>Confronto</a:t>
            </a:r>
            <a:r>
              <a:rPr lang="en" sz="4300"/>
              <a:t> </a:t>
            </a:r>
            <a:r>
              <a:rPr lang="en" sz="4300">
                <a:solidFill>
                  <a:schemeClr val="dk1"/>
                </a:solidFill>
              </a:rPr>
              <a:t>tra</a:t>
            </a:r>
            <a:r>
              <a:rPr lang="en" sz="4300"/>
              <a:t> Modelli </a:t>
            </a:r>
            <a:r>
              <a:rPr lang="en" sz="4300">
                <a:solidFill>
                  <a:schemeClr val="dk1"/>
                </a:solidFill>
              </a:rPr>
              <a:t>di</a:t>
            </a:r>
            <a:r>
              <a:rPr lang="en" sz="4300"/>
              <a:t> Classificazione </a:t>
            </a:r>
            <a:r>
              <a:rPr lang="en" sz="4300">
                <a:solidFill>
                  <a:schemeClr val="dk1"/>
                </a:solidFill>
              </a:rPr>
              <a:t>su CIFAR-10</a:t>
            </a:r>
            <a:endParaRPr sz="4300">
              <a:solidFill>
                <a:schemeClr val="dk1"/>
              </a:solidFill>
            </a:endParaRPr>
          </a:p>
        </p:txBody>
      </p:sp>
      <p:grpSp>
        <p:nvGrpSpPr>
          <p:cNvPr id="1425" name="Google Shape;1425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6" name="Google Shape;1426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7" name="Google Shape;1427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28" name="Google Shape;1428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0" name="Google Shape;1430;p32"/>
          <p:cNvGrpSpPr/>
          <p:nvPr/>
        </p:nvGrpSpPr>
        <p:grpSpPr>
          <a:xfrm>
            <a:off x="8071557" y="-313900"/>
            <a:ext cx="134070" cy="1891362"/>
            <a:chOff x="8017432" y="-313900"/>
            <a:chExt cx="134070" cy="1891362"/>
          </a:xfrm>
        </p:grpSpPr>
        <p:sp>
          <p:nvSpPr>
            <p:cNvPr id="1431" name="Google Shape;1431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2" name="Google Shape;1432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3" name="Google Shape;1433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4" name="Google Shape;1434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5" name="Google Shape;1435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6" name="Google Shape;1436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7" name="Google Shape;1437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9" name="Google Shape;1439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0" name="Google Shape;1440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2" name="Google Shape;1442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3" name="Google Shape;1443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5" name="Google Shape;1445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1"/>
          <p:cNvSpPr txBox="1"/>
          <p:nvPr>
            <p:ph type="title"/>
          </p:nvPr>
        </p:nvSpPr>
        <p:spPr>
          <a:xfrm>
            <a:off x="713225" y="1004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Considerazioni finali</a:t>
            </a:r>
            <a:endParaRPr sz="3600"/>
          </a:p>
        </p:txBody>
      </p:sp>
      <p:sp>
        <p:nvSpPr>
          <p:cNvPr id="1562" name="Google Shape;1562;p41"/>
          <p:cNvSpPr txBox="1"/>
          <p:nvPr>
            <p:ph idx="1" type="subTitle"/>
          </p:nvPr>
        </p:nvSpPr>
        <p:spPr>
          <a:xfrm>
            <a:off x="713225" y="2356375"/>
            <a:ext cx="7033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Il miglior modello trovato è </a:t>
            </a:r>
            <a:r>
              <a:rPr b="1" lang="en" sz="1500"/>
              <a:t>SVM, </a:t>
            </a:r>
            <a:r>
              <a:rPr lang="en" sz="1500"/>
              <a:t>con un’</a:t>
            </a:r>
            <a:r>
              <a:rPr b="1" lang="en" sz="1500"/>
              <a:t>accuracy </a:t>
            </a:r>
            <a:r>
              <a:rPr lang="en" sz="1500"/>
              <a:t>in validation di </a:t>
            </a:r>
            <a:r>
              <a:rPr b="1" lang="en" sz="1500"/>
              <a:t>0.471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Nonostante</a:t>
            </a:r>
            <a:r>
              <a:rPr b="1" lang="en" sz="1500"/>
              <a:t> SVM </a:t>
            </a:r>
            <a:r>
              <a:rPr lang="en" sz="1500"/>
              <a:t>sia risultato il modello con le</a:t>
            </a:r>
            <a:r>
              <a:rPr b="1" lang="en" sz="1500"/>
              <a:t> migliori prestazioni </a:t>
            </a:r>
            <a:r>
              <a:rPr lang="en" sz="1500"/>
              <a:t>complessive, ha comunque mostrato segni di </a:t>
            </a:r>
            <a:r>
              <a:rPr b="1" lang="en" sz="1500"/>
              <a:t>overfitting</a:t>
            </a:r>
            <a:r>
              <a:rPr lang="en" sz="1500"/>
              <a:t>, con un’</a:t>
            </a:r>
            <a:r>
              <a:rPr b="1" lang="en" sz="1500"/>
              <a:t>accuracy </a:t>
            </a:r>
            <a:r>
              <a:rPr lang="en" sz="1500"/>
              <a:t>di </a:t>
            </a:r>
            <a:r>
              <a:rPr b="1" lang="en" sz="1500"/>
              <a:t>0.99475 </a:t>
            </a:r>
            <a:r>
              <a:rPr lang="en" sz="1500"/>
              <a:t>sul</a:t>
            </a:r>
            <a:r>
              <a:rPr b="1" lang="en" sz="1500"/>
              <a:t> training </a:t>
            </a:r>
            <a:r>
              <a:rPr lang="en" sz="1500"/>
              <a:t>set e di solo </a:t>
            </a:r>
            <a:r>
              <a:rPr b="1" lang="en" sz="1500"/>
              <a:t>0.471 </a:t>
            </a:r>
            <a:r>
              <a:rPr lang="en" sz="1500"/>
              <a:t>sul</a:t>
            </a:r>
            <a:r>
              <a:rPr b="1" lang="en" sz="1500"/>
              <a:t> validation </a:t>
            </a:r>
            <a:r>
              <a:rPr lang="en" sz="1500"/>
              <a:t>set.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Anche</a:t>
            </a:r>
            <a:r>
              <a:rPr b="1" lang="en" sz="1500"/>
              <a:t> k-NN</a:t>
            </a:r>
            <a:r>
              <a:rPr lang="en" sz="1500"/>
              <a:t> ha mostrato </a:t>
            </a:r>
            <a:r>
              <a:rPr b="1" lang="en" sz="1500"/>
              <a:t>overfitting</a:t>
            </a:r>
            <a:r>
              <a:rPr lang="en" sz="1500"/>
              <a:t>, raggiungendo un'</a:t>
            </a:r>
            <a:r>
              <a:rPr b="1" lang="en" sz="1500"/>
              <a:t>accuracy</a:t>
            </a:r>
            <a:r>
              <a:rPr lang="en" sz="1500"/>
              <a:t> del </a:t>
            </a:r>
            <a:r>
              <a:rPr b="1" lang="en" sz="1500"/>
              <a:t>100%</a:t>
            </a:r>
            <a:r>
              <a:rPr lang="en" sz="1500"/>
              <a:t> sul </a:t>
            </a:r>
            <a:r>
              <a:rPr b="1" lang="en" sz="1500"/>
              <a:t>training</a:t>
            </a:r>
            <a:r>
              <a:rPr lang="en" sz="1500"/>
              <a:t> set, ma prestazioni inferiori sul </a:t>
            </a:r>
            <a:r>
              <a:rPr b="1" lang="en" sz="1500"/>
              <a:t>validation</a:t>
            </a:r>
            <a:r>
              <a:rPr lang="en" sz="1500"/>
              <a:t> set</a:t>
            </a:r>
            <a:endParaRPr sz="1500"/>
          </a:p>
        </p:txBody>
      </p:sp>
      <p:grpSp>
        <p:nvGrpSpPr>
          <p:cNvPr id="1563" name="Google Shape;1563;p41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564" name="Google Shape;1564;p41"/>
            <p:cNvPicPr preferRelativeResize="0"/>
            <p:nvPr/>
          </p:nvPicPr>
          <p:blipFill rotWithShape="1">
            <a:blip r:embed="rId3">
              <a:alphaModFix/>
            </a:blip>
            <a:srcRect b="17663" l="0" r="0" t="17657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5" name="Google Shape;1565;p41"/>
            <p:cNvPicPr preferRelativeResize="0"/>
            <p:nvPr/>
          </p:nvPicPr>
          <p:blipFill rotWithShape="1">
            <a:blip r:embed="rId4">
              <a:alphaModFix/>
            </a:blip>
            <a:srcRect b="26177" l="16960" r="7121" t="24718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6" name="Google Shape;1566;p41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6222800" y="-628462"/>
              <a:ext cx="3980181" cy="6461569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9" name="Google Shape;1569;p41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570" name="Google Shape;1570;p4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4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7" name="Google Shape;1577;p41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578" name="Google Shape;1578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41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581" name="Google Shape;1581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3" name="Google Shape;1583;p41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584" name="Google Shape;1584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6" name="Google Shape;1586;p41"/>
            <p:cNvSpPr/>
            <p:nvPr/>
          </p:nvSpPr>
          <p:spPr>
            <a:xfrm>
              <a:off x="8754821" y="2763320"/>
              <a:ext cx="606949" cy="600556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7" name="Google Shape;1587;p41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588" name="Google Shape;1588;p4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1" name="Google Shape;1591;p41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592" name="Google Shape;1592;p4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5" name="Google Shape;1595;p41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6" name="Google Shape;1596;p41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597" name="Google Shape;1597;p4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4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4" name="Google Shape;1604;p41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605" name="Google Shape;1605;p4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4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4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2" name="Google Shape;1612;p41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41"/>
          <p:cNvGrpSpPr/>
          <p:nvPr/>
        </p:nvGrpSpPr>
        <p:grpSpPr>
          <a:xfrm>
            <a:off x="741975" y="2131476"/>
            <a:ext cx="5132617" cy="134100"/>
            <a:chOff x="741975" y="2893476"/>
            <a:chExt cx="5132617" cy="134100"/>
          </a:xfrm>
        </p:grpSpPr>
        <p:sp>
          <p:nvSpPr>
            <p:cNvPr id="1614" name="Google Shape;1614;p41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5" name="Google Shape;1615;p41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6" name="Google Shape;1616;p41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Panoramica del Progetto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1" name="Google Shape;1451;p3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Preparazione dataset</a:t>
            </a:r>
            <a:endParaRPr/>
          </a:p>
        </p:txBody>
      </p:sp>
      <p:sp>
        <p:nvSpPr>
          <p:cNvPr id="1452" name="Google Shape;1452;p33"/>
          <p:cNvSpPr txBox="1"/>
          <p:nvPr>
            <p:ph idx="1" type="subTitle"/>
          </p:nvPr>
        </p:nvSpPr>
        <p:spPr>
          <a:xfrm>
            <a:off x="720000" y="2244725"/>
            <a:ext cx="32337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Selezione, normalizzazione e suddivisione in training, validation e test set.</a:t>
            </a:r>
            <a:endParaRPr sz="1300"/>
          </a:p>
        </p:txBody>
      </p:sp>
      <p:sp>
        <p:nvSpPr>
          <p:cNvPr id="1453" name="Google Shape;1453;p3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Logistic Regression, </a:t>
            </a:r>
            <a:r>
              <a:rPr lang="en" sz="1300"/>
              <a:t>SVM, </a:t>
            </a:r>
            <a:r>
              <a:rPr lang="en" sz="1300"/>
              <a:t>k-NN, e Decision Tree.</a:t>
            </a:r>
            <a:endParaRPr sz="1300"/>
          </a:p>
        </p:txBody>
      </p:sp>
      <p:sp>
        <p:nvSpPr>
          <p:cNvPr id="1454" name="Google Shape;1454;p3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Selezione del modello migliore tra quelli trovati tramite un validation set </a:t>
            </a:r>
            <a:endParaRPr sz="1300"/>
          </a:p>
        </p:txBody>
      </p:sp>
      <p:sp>
        <p:nvSpPr>
          <p:cNvPr id="1455" name="Google Shape;1455;p3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Test del miglior modello sul test set e analisi critica delle performance.</a:t>
            </a:r>
            <a:endParaRPr sz="1300"/>
          </a:p>
        </p:txBody>
      </p:sp>
      <p:sp>
        <p:nvSpPr>
          <p:cNvPr id="1456" name="Google Shape;1456;p33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7" name="Google Shape;1457;p33"/>
          <p:cNvSpPr txBox="1"/>
          <p:nvPr>
            <p:ph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8" name="Google Shape;1458;p33"/>
          <p:cNvSpPr txBox="1"/>
          <p:nvPr>
            <p:ph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9" name="Google Shape;1459;p33"/>
          <p:cNvSpPr txBox="1"/>
          <p:nvPr>
            <p:ph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60" name="Google Shape;1460;p3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Addestramento modelli </a:t>
            </a:r>
            <a:endParaRPr/>
          </a:p>
        </p:txBody>
      </p:sp>
      <p:sp>
        <p:nvSpPr>
          <p:cNvPr id="1461" name="Google Shape;1461;p3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Scelta modello</a:t>
            </a:r>
            <a:endParaRPr/>
          </a:p>
        </p:txBody>
      </p:sp>
      <p:sp>
        <p:nvSpPr>
          <p:cNvPr id="1462" name="Google Shape;1462;p3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Valutazione finale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 Preparazione dataset</a:t>
            </a:r>
            <a:endParaRPr/>
          </a:p>
        </p:txBody>
      </p:sp>
      <p:sp>
        <p:nvSpPr>
          <p:cNvPr id="1468" name="Google Shape;1468;p34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Partizione </a:t>
            </a:r>
            <a:r>
              <a:rPr lang="en"/>
              <a:t>del dataset in </a:t>
            </a:r>
            <a:r>
              <a:rPr b="1" lang="en"/>
              <a:t>training</a:t>
            </a:r>
            <a:r>
              <a:rPr lang="en"/>
              <a:t>, </a:t>
            </a:r>
            <a:r>
              <a:rPr b="1" lang="en"/>
              <a:t>validation </a:t>
            </a:r>
            <a:r>
              <a:rPr lang="en"/>
              <a:t>e </a:t>
            </a:r>
            <a:r>
              <a:rPr b="1" lang="en"/>
              <a:t>test</a:t>
            </a:r>
            <a:r>
              <a:rPr lang="en"/>
              <a:t> 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Normalizzazione </a:t>
            </a:r>
            <a:r>
              <a:rPr lang="en"/>
              <a:t>dei pixel nel range </a:t>
            </a:r>
            <a:r>
              <a:rPr b="1" lang="en"/>
              <a:t>[0,1]</a:t>
            </a:r>
            <a:r>
              <a:rPr lang="en"/>
              <a:t> dividendo per </a:t>
            </a:r>
            <a:r>
              <a:rPr b="1" lang="en"/>
              <a:t>255</a:t>
            </a:r>
            <a:endParaRPr/>
          </a:p>
        </p:txBody>
      </p:sp>
      <p:sp>
        <p:nvSpPr>
          <p:cNvPr id="1469" name="Google Shape;1469;p34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Caricamento</a:t>
            </a:r>
            <a:r>
              <a:rPr lang="en"/>
              <a:t> del dataset </a:t>
            </a:r>
            <a:r>
              <a:rPr b="1" lang="en"/>
              <a:t>CIFAR-10 </a:t>
            </a:r>
            <a:r>
              <a:rPr lang="en"/>
              <a:t>tramite la funzione </a:t>
            </a:r>
            <a:r>
              <a:rPr i="1" lang="en"/>
              <a:t>“unpickle”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Sottocampionamento</a:t>
            </a:r>
            <a:r>
              <a:rPr lang="en"/>
              <a:t> a 10k </a:t>
            </a:r>
            <a:r>
              <a:rPr lang="en"/>
              <a:t>(8k/1k/1k) </a:t>
            </a:r>
            <a:r>
              <a:rPr lang="en"/>
              <a:t>immagini per ridurre  i tempi di </a:t>
            </a:r>
            <a:r>
              <a:rPr b="1" lang="en"/>
              <a:t>addestramento, </a:t>
            </a:r>
            <a:r>
              <a:rPr lang="en"/>
              <a:t>mantenendo le classi ben bilanicate</a:t>
            </a: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71" name="Google Shape;1471;p34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72" name="Google Shape;1472;p34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4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4" name="Google Shape;1474;p34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75" name="Google Shape;1475;p3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6" name="Google Shape;1476;p3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7" name="Google Shape;1477;p3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 Addestramento modellii</a:t>
            </a:r>
            <a:endParaRPr/>
          </a:p>
        </p:txBody>
      </p:sp>
      <p:sp>
        <p:nvSpPr>
          <p:cNvPr id="1483" name="Google Shape;1483;p35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Scelta</a:t>
            </a:r>
            <a:r>
              <a:rPr lang="en"/>
              <a:t> del modello migliore per ogni famiglia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Inserimento </a:t>
            </a:r>
            <a:r>
              <a:rPr lang="en"/>
              <a:t>di tutti i modelli trovati nella lista </a:t>
            </a:r>
            <a:r>
              <a:rPr b="1" lang="en"/>
              <a:t>“modelli”</a:t>
            </a:r>
            <a:endParaRPr b="1"/>
          </a:p>
        </p:txBody>
      </p:sp>
      <p:sp>
        <p:nvSpPr>
          <p:cNvPr id="1484" name="Google Shape;1484;p35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Definizione delle </a:t>
            </a:r>
            <a:r>
              <a:rPr b="1" lang="en"/>
              <a:t>griglie</a:t>
            </a:r>
            <a:r>
              <a:rPr lang="en"/>
              <a:t> di </a:t>
            </a:r>
            <a:r>
              <a:rPr b="1" lang="en"/>
              <a:t>iperparametri</a:t>
            </a:r>
            <a:r>
              <a:rPr lang="en"/>
              <a:t> per le famiglie di modelli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Cross-validation </a:t>
            </a:r>
            <a:r>
              <a:rPr lang="en"/>
              <a:t>tramite </a:t>
            </a:r>
            <a:r>
              <a:rPr b="1" lang="en"/>
              <a:t>GridSearchCV</a:t>
            </a:r>
            <a:r>
              <a:rPr lang="en"/>
              <a:t>, scegliendo il modello con l’</a:t>
            </a:r>
            <a:r>
              <a:rPr b="1" lang="en"/>
              <a:t>accuracy</a:t>
            </a:r>
            <a:r>
              <a:rPr lang="en"/>
              <a:t> migliore</a:t>
            </a:r>
            <a:endParaRPr/>
          </a:p>
        </p:txBody>
      </p:sp>
      <p:grpSp>
        <p:nvGrpSpPr>
          <p:cNvPr id="1485" name="Google Shape;1485;p3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86" name="Google Shape;1486;p3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87" name="Google Shape;1487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9" name="Google Shape;1489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1" name="Google Shape;1491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92" name="Google Shape;1492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6"/>
          <p:cNvSpPr txBox="1"/>
          <p:nvPr>
            <p:ph type="title"/>
          </p:nvPr>
        </p:nvSpPr>
        <p:spPr>
          <a:xfrm>
            <a:off x="720000" y="460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Migliori modelli trovati</a:t>
            </a:r>
            <a:endParaRPr/>
          </a:p>
        </p:txBody>
      </p:sp>
      <p:graphicFrame>
        <p:nvGraphicFramePr>
          <p:cNvPr id="1498" name="Google Shape;1498;p36"/>
          <p:cNvGraphicFramePr/>
          <p:nvPr/>
        </p:nvGraphicFramePr>
        <p:xfrm>
          <a:off x="434700" y="13818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{5732E418-C65A-46D7-9120-ACAE3999C608}</a:tableStyleId>
              </a:tblPr>
              <a:tblGrid>
                <a:gridCol w="1914200"/>
                <a:gridCol w="1882875"/>
                <a:gridCol w="2137025"/>
                <a:gridCol w="2340475"/>
              </a:tblGrid>
              <a:tr h="627075"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Logistic regression</a:t>
                      </a:r>
                      <a:endParaRPr b="1" sz="19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SVM</a:t>
                      </a:r>
                      <a:endParaRPr b="1" sz="19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k-NN</a:t>
                      </a:r>
                      <a:endParaRPr b="1" sz="19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Decision tree</a:t>
                      </a:r>
                      <a:endParaRPr b="1" sz="19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132325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Solver: 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lbfgs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Penalty: 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l2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C:</a:t>
                      </a:r>
                      <a:r>
                        <a:rPr lang="en" sz="12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0.01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C: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10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Kernel: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rbf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Gamma: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scale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N_neighbors: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Weights: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distance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manhattan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Criterion: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entropy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Max_depth: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Min_samples_split: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Min_samples_leaf: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Poppins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Max_features: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none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3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sul training set: </a:t>
                      </a:r>
                      <a:r>
                        <a:rPr b="1" lang="en" sz="13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0.4675</a:t>
                      </a:r>
                      <a:endParaRPr b="1" sz="1300"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sul training set: </a:t>
                      </a:r>
                      <a:r>
                        <a:rPr b="1" lang="en" sz="13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0.99475</a:t>
                      </a:r>
                      <a:endParaRPr b="1" sz="1300"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230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sul training set: </a:t>
                      </a:r>
                      <a:r>
                        <a:rPr b="1" lang="en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1.0</a:t>
                      </a:r>
                      <a:endParaRPr b="1"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230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sul training set: </a:t>
                      </a:r>
                      <a:r>
                        <a:rPr b="1" lang="en" sz="1300">
                          <a:highlight>
                            <a:srgbClr val="FFFFFF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0.29475</a:t>
                      </a:r>
                      <a:endParaRPr b="1" sz="1300">
                        <a:highlight>
                          <a:srgbClr val="FFFFFF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230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Scelta modello</a:t>
            </a:r>
            <a:endParaRPr/>
          </a:p>
        </p:txBody>
      </p:sp>
      <p:sp>
        <p:nvSpPr>
          <p:cNvPr id="1504" name="Google Shape;1504;p37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Stampa</a:t>
            </a:r>
            <a:r>
              <a:rPr lang="en"/>
              <a:t> del modello migliore, dei suoi </a:t>
            </a:r>
            <a:r>
              <a:rPr b="1" lang="en"/>
              <a:t>iperparametri </a:t>
            </a:r>
            <a:r>
              <a:rPr lang="en"/>
              <a:t>e della sua </a:t>
            </a:r>
            <a:r>
              <a:rPr b="1" lang="en"/>
              <a:t>accuracy</a:t>
            </a:r>
            <a:r>
              <a:rPr lang="en"/>
              <a:t> in </a:t>
            </a:r>
            <a:r>
              <a:rPr b="1" lang="en"/>
              <a:t>validation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Miglior modello in validation:</a:t>
            </a:r>
            <a:r>
              <a:rPr b="1" lang="en"/>
              <a:t> SVM (accuracy: 0.471)</a:t>
            </a:r>
            <a:endParaRPr/>
          </a:p>
        </p:txBody>
      </p:sp>
      <p:sp>
        <p:nvSpPr>
          <p:cNvPr id="1505" name="Google Shape;1505;p37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Inizializzazione delle variabili </a:t>
            </a:r>
            <a:r>
              <a:rPr b="1" i="1" lang="en">
                <a:solidFill>
                  <a:srgbClr val="000000"/>
                </a:solidFill>
              </a:rPr>
              <a:t>miglior_modello</a:t>
            </a:r>
            <a:r>
              <a:rPr lang="en">
                <a:solidFill>
                  <a:srgbClr val="000000"/>
                </a:solidFill>
              </a:rPr>
              <a:t> e </a:t>
            </a:r>
            <a:r>
              <a:rPr b="1" i="1" lang="en">
                <a:solidFill>
                  <a:srgbClr val="000000"/>
                </a:solidFill>
              </a:rPr>
              <a:t>miglior_accuracy</a:t>
            </a:r>
            <a:endParaRPr b="1" i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Ricerca del </a:t>
            </a:r>
            <a:r>
              <a:rPr b="1" lang="en">
                <a:solidFill>
                  <a:srgbClr val="000000"/>
                </a:solidFill>
              </a:rPr>
              <a:t>modello</a:t>
            </a:r>
            <a:r>
              <a:rPr lang="en">
                <a:solidFill>
                  <a:srgbClr val="000000"/>
                </a:solidFill>
              </a:rPr>
              <a:t> con l’</a:t>
            </a:r>
            <a:r>
              <a:rPr b="1" lang="en">
                <a:solidFill>
                  <a:srgbClr val="000000"/>
                </a:solidFill>
              </a:rPr>
              <a:t>accuracy</a:t>
            </a:r>
            <a:r>
              <a:rPr lang="en">
                <a:solidFill>
                  <a:srgbClr val="000000"/>
                </a:solidFill>
              </a:rPr>
              <a:t> migliore tramite </a:t>
            </a:r>
            <a:r>
              <a:rPr b="1" lang="en">
                <a:solidFill>
                  <a:srgbClr val="000000"/>
                </a:solidFill>
              </a:rPr>
              <a:t>confronto</a:t>
            </a:r>
            <a:r>
              <a:rPr lang="en">
                <a:solidFill>
                  <a:srgbClr val="000000"/>
                </a:solidFill>
              </a:rPr>
              <a:t> delle predizioni sul </a:t>
            </a:r>
            <a:r>
              <a:rPr b="1" lang="en">
                <a:solidFill>
                  <a:srgbClr val="000000"/>
                </a:solidFill>
              </a:rPr>
              <a:t>validation set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506" name="Google Shape;1506;p37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07" name="Google Shape;1507;p37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08" name="Google Shape;1508;p37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0" name="Google Shape;1510;p37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1" name="Google Shape;1511;p3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2" name="Google Shape;1512;p3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3" name="Google Shape;1513;p3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04 - Valutazione finale</a:t>
            </a:r>
            <a:endParaRPr/>
          </a:p>
        </p:txBody>
      </p:sp>
      <p:sp>
        <p:nvSpPr>
          <p:cNvPr id="1519" name="Google Shape;1519;p38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Stampa</a:t>
            </a:r>
            <a:r>
              <a:rPr lang="en"/>
              <a:t> di </a:t>
            </a:r>
            <a:r>
              <a:rPr b="1" lang="en"/>
              <a:t>classification report </a:t>
            </a:r>
            <a:r>
              <a:rPr lang="en"/>
              <a:t>e </a:t>
            </a:r>
            <a:r>
              <a:rPr b="1" lang="en"/>
              <a:t>matrice di confusione </a:t>
            </a:r>
            <a:r>
              <a:rPr lang="en"/>
              <a:t>del modello sul </a:t>
            </a:r>
            <a:r>
              <a:rPr b="1" lang="en"/>
              <a:t>test</a:t>
            </a:r>
            <a:r>
              <a:rPr lang="en"/>
              <a:t> set (tramite la libreria </a:t>
            </a:r>
            <a:r>
              <a:rPr i="1" lang="en"/>
              <a:t>seaborn</a:t>
            </a:r>
            <a:r>
              <a:rPr lang="en"/>
              <a:t>)</a:t>
            </a:r>
            <a:endParaRPr/>
          </a:p>
        </p:txBody>
      </p:sp>
      <p:sp>
        <p:nvSpPr>
          <p:cNvPr id="1520" name="Google Shape;1520;p38"/>
          <p:cNvSpPr txBox="1"/>
          <p:nvPr>
            <p:ph idx="2" type="subTitle"/>
          </p:nvPr>
        </p:nvSpPr>
        <p:spPr>
          <a:xfrm>
            <a:off x="720000" y="1786675"/>
            <a:ext cx="37152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Unione </a:t>
            </a:r>
            <a:r>
              <a:rPr lang="en">
                <a:solidFill>
                  <a:srgbClr val="000000"/>
                </a:solidFill>
              </a:rPr>
              <a:t>di </a:t>
            </a:r>
            <a:r>
              <a:rPr b="1" lang="en">
                <a:solidFill>
                  <a:srgbClr val="000000"/>
                </a:solidFill>
              </a:rPr>
              <a:t>training </a:t>
            </a:r>
            <a:r>
              <a:rPr lang="en">
                <a:solidFill>
                  <a:srgbClr val="000000"/>
                </a:solidFill>
              </a:rPr>
              <a:t>e </a:t>
            </a:r>
            <a:r>
              <a:rPr b="1" lang="en">
                <a:solidFill>
                  <a:srgbClr val="000000"/>
                </a:solidFill>
              </a:rPr>
              <a:t>validation </a:t>
            </a:r>
            <a:r>
              <a:rPr lang="en">
                <a:solidFill>
                  <a:srgbClr val="000000"/>
                </a:solidFill>
              </a:rPr>
              <a:t>set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Allenamento</a:t>
            </a:r>
            <a:r>
              <a:rPr lang="en">
                <a:solidFill>
                  <a:srgbClr val="000000"/>
                </a:solidFill>
              </a:rPr>
              <a:t> del </a:t>
            </a:r>
            <a:r>
              <a:rPr b="1" i="1" lang="en">
                <a:solidFill>
                  <a:srgbClr val="000000"/>
                </a:solidFill>
              </a:rPr>
              <a:t>miglior_modello</a:t>
            </a:r>
            <a:r>
              <a:rPr i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(SVM) sul nuovo </a:t>
            </a:r>
            <a:r>
              <a:rPr lang="en">
                <a:solidFill>
                  <a:srgbClr val="000000"/>
                </a:solidFill>
              </a:rPr>
              <a:t>insieme</a:t>
            </a:r>
            <a:r>
              <a:rPr lang="en">
                <a:solidFill>
                  <a:srgbClr val="000000"/>
                </a:solidFill>
              </a:rPr>
              <a:t> di dati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Calcolo e </a:t>
            </a:r>
            <a:r>
              <a:rPr b="1" lang="en">
                <a:solidFill>
                  <a:srgbClr val="000000"/>
                </a:solidFill>
              </a:rPr>
              <a:t>stampa </a:t>
            </a:r>
            <a:r>
              <a:rPr lang="en">
                <a:solidFill>
                  <a:srgbClr val="000000"/>
                </a:solidFill>
              </a:rPr>
              <a:t>dell’</a:t>
            </a:r>
            <a:r>
              <a:rPr b="1" lang="en">
                <a:solidFill>
                  <a:srgbClr val="000000"/>
                </a:solidFill>
              </a:rPr>
              <a:t>accuracy </a:t>
            </a:r>
            <a:r>
              <a:rPr lang="en">
                <a:solidFill>
                  <a:srgbClr val="000000"/>
                </a:solidFill>
              </a:rPr>
              <a:t>sul 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 set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521" name="Google Shape;1521;p38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22" name="Google Shape;1522;p38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23" name="Google Shape;1523;p38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8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5" name="Google Shape;1525;p38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26" name="Google Shape;1526;p3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7" name="Google Shape;1527;p3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8" name="Google Shape;1528;p3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9"/>
          <p:cNvSpPr txBox="1"/>
          <p:nvPr>
            <p:ph type="title"/>
          </p:nvPr>
        </p:nvSpPr>
        <p:spPr>
          <a:xfrm>
            <a:off x="2167500" y="275275"/>
            <a:ext cx="48090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 e Accuracy</a:t>
            </a:r>
            <a:endParaRPr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535" name="Google Shape;1535;p39"/>
            <p:cNvSpPr/>
            <p:nvPr/>
          </p:nvSpPr>
          <p:spPr>
            <a:xfrm>
              <a:off x="959750" y="3498275"/>
              <a:ext cx="123450" cy="123425"/>
            </a:xfrm>
            <a:custGeom>
              <a:rect b="b" l="l" r="r" t="t"/>
              <a:pathLst>
                <a:path extrusionOk="0" h="4937" w="4938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1035950" y="3421700"/>
              <a:ext cx="123425" cy="123825"/>
            </a:xfrm>
            <a:custGeom>
              <a:rect b="b" l="l" r="r" t="t"/>
              <a:pathLst>
                <a:path extrusionOk="0" h="4953" w="4937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1112500" y="3345525"/>
              <a:ext cx="123825" cy="123450"/>
            </a:xfrm>
            <a:custGeom>
              <a:rect b="b" l="l" r="r" t="t"/>
              <a:pathLst>
                <a:path extrusionOk="0" h="4938" w="4953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1188675" y="3268975"/>
              <a:ext cx="123825" cy="123425"/>
            </a:xfrm>
            <a:custGeom>
              <a:rect b="b" l="l" r="r" t="t"/>
              <a:pathLst>
                <a:path extrusionOk="0" h="4937" w="4953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265625" y="3192800"/>
              <a:ext cx="123425" cy="123425"/>
            </a:xfrm>
            <a:custGeom>
              <a:rect b="b" l="l" r="r" t="t"/>
              <a:pathLst>
                <a:path extrusionOk="0" h="4937" w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341800" y="3116225"/>
              <a:ext cx="123450" cy="123450"/>
            </a:xfrm>
            <a:custGeom>
              <a:rect b="b" l="l" r="r" t="t"/>
              <a:pathLst>
                <a:path extrusionOk="0" h="4938" w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418375" y="3039275"/>
              <a:ext cx="123425" cy="123825"/>
            </a:xfrm>
            <a:custGeom>
              <a:rect b="b" l="l" r="r" t="t"/>
              <a:pathLst>
                <a:path extrusionOk="0" h="4953" w="4937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2" name="Google Shape;15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462" y="1387300"/>
            <a:ext cx="3695075" cy="3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0"/>
          <p:cNvSpPr txBox="1"/>
          <p:nvPr>
            <p:ph type="title"/>
          </p:nvPr>
        </p:nvSpPr>
        <p:spPr>
          <a:xfrm>
            <a:off x="1955400" y="-275225"/>
            <a:ext cx="52332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 di Confusione</a:t>
            </a:r>
            <a:endParaRPr/>
          </a:p>
        </p:txBody>
      </p:sp>
      <p:grpSp>
        <p:nvGrpSpPr>
          <p:cNvPr id="1548" name="Google Shape;1548;p40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549" name="Google Shape;1549;p40"/>
            <p:cNvSpPr/>
            <p:nvPr/>
          </p:nvSpPr>
          <p:spPr>
            <a:xfrm>
              <a:off x="959750" y="3498275"/>
              <a:ext cx="123450" cy="123425"/>
            </a:xfrm>
            <a:custGeom>
              <a:rect b="b" l="l" r="r" t="t"/>
              <a:pathLst>
                <a:path extrusionOk="0" h="4937" w="4938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1035950" y="3421700"/>
              <a:ext cx="123425" cy="123825"/>
            </a:xfrm>
            <a:custGeom>
              <a:rect b="b" l="l" r="r" t="t"/>
              <a:pathLst>
                <a:path extrusionOk="0" h="4953" w="4937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1112500" y="3345525"/>
              <a:ext cx="123825" cy="123450"/>
            </a:xfrm>
            <a:custGeom>
              <a:rect b="b" l="l" r="r" t="t"/>
              <a:pathLst>
                <a:path extrusionOk="0" h="4938" w="4953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1188675" y="3268975"/>
              <a:ext cx="123825" cy="123425"/>
            </a:xfrm>
            <a:custGeom>
              <a:rect b="b" l="l" r="r" t="t"/>
              <a:pathLst>
                <a:path extrusionOk="0" h="4937" w="4953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1265625" y="3192800"/>
              <a:ext cx="123425" cy="123425"/>
            </a:xfrm>
            <a:custGeom>
              <a:rect b="b" l="l" r="r" t="t"/>
              <a:pathLst>
                <a:path extrusionOk="0" h="4937" w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1341800" y="3116225"/>
              <a:ext cx="123450" cy="123450"/>
            </a:xfrm>
            <a:custGeom>
              <a:rect b="b" l="l" r="r" t="t"/>
              <a:pathLst>
                <a:path extrusionOk="0" h="4938" w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1418375" y="3039275"/>
              <a:ext cx="123425" cy="123825"/>
            </a:xfrm>
            <a:custGeom>
              <a:rect b="b" l="l" r="r" t="t"/>
              <a:pathLst>
                <a:path extrusionOk="0" h="4953" w="4937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56" name="Google Shape;15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25" y="813050"/>
            <a:ext cx="5166149" cy="4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