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6" r:id="rId4"/>
    <p:sldId id="267" r:id="rId5"/>
    <p:sldId id="264" r:id="rId6"/>
    <p:sldId id="268" r:id="rId7"/>
    <p:sldId id="258" r:id="rId8"/>
    <p:sldId id="259" r:id="rId9"/>
    <p:sldId id="260" r:id="rId10"/>
    <p:sldId id="261" r:id="rId11"/>
    <p:sldId id="262" r:id="rId12"/>
    <p:sldId id="269" r:id="rId13"/>
    <p:sldId id="263" r:id="rId14"/>
    <p:sldId id="270"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AA3"/>
    <a:srgbClr val="EC4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8"/>
    <p:restoredTop sz="96715"/>
  </p:normalViewPr>
  <p:slideViewPr>
    <p:cSldViewPr snapToGrid="0">
      <p:cViewPr varScale="1">
        <p:scale>
          <a:sx n="128" d="100"/>
          <a:sy n="128" d="100"/>
        </p:scale>
        <p:origin x="1472" y="17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p:cNvSpPr>
            <a:spLocks noGrp="1"/>
          </p:cNvSpPr>
          <p:nvPr>
            <p:ph type="sldNum" sz="quarter" idx="12"/>
          </p:nvPr>
        </p:nvSpPr>
        <p:spPr>
          <a:xfrm>
            <a:off x="6844420" y="5818392"/>
            <a:ext cx="2057400" cy="365125"/>
          </a:xfrm>
        </p:spPr>
        <p:txBody>
          <a:bodyPr/>
          <a:lstStyle>
            <a:lvl1pPr algn="r">
              <a:defRPr/>
            </a:lvl1pPr>
          </a:lstStyle>
          <a:p>
            <a:fld id="{E78AF64B-0A76-6347-8220-511058A4E150}" type="slidenum">
              <a:rPr lang="en-CM" smtClean="0"/>
              <a:pPr/>
              <a:t>‹N°›</a:t>
            </a:fld>
            <a:endParaRPr lang="en-CM"/>
          </a:p>
        </p:txBody>
      </p:sp>
      <p:pic>
        <p:nvPicPr>
          <p:cNvPr id="8" name="Graphic 7">
            <a:extLst>
              <a:ext uri="{FF2B5EF4-FFF2-40B4-BE49-F238E27FC236}">
                <a16:creationId xmlns:a16="http://schemas.microsoft.com/office/drawing/2014/main" id="{507628D0-D3E5-84C5-60C7-FAEC98DD7B8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231822" y="6356349"/>
            <a:ext cx="1669998" cy="365125"/>
          </a:xfrm>
          <a:prstGeom prst="rect">
            <a:avLst/>
          </a:prstGeom>
        </p:spPr>
      </p:pic>
      <p:pic>
        <p:nvPicPr>
          <p:cNvPr id="10" name="Graphic 9">
            <a:extLst>
              <a:ext uri="{FF2B5EF4-FFF2-40B4-BE49-F238E27FC236}">
                <a16:creationId xmlns:a16="http://schemas.microsoft.com/office/drawing/2014/main" id="{7C86AFDF-9EE3-E775-AA96-80ADF1097AC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60700" y="6356348"/>
            <a:ext cx="1254706" cy="365126"/>
          </a:xfrm>
          <a:prstGeom prst="rect">
            <a:avLst/>
          </a:prstGeom>
        </p:spPr>
      </p:pic>
      <p:cxnSp>
        <p:nvCxnSpPr>
          <p:cNvPr id="17" name="Straight Connector 16">
            <a:extLst>
              <a:ext uri="{FF2B5EF4-FFF2-40B4-BE49-F238E27FC236}">
                <a16:creationId xmlns:a16="http://schemas.microsoft.com/office/drawing/2014/main" id="{14440A0F-904B-BC7B-4349-10E7A68871F7}"/>
              </a:ext>
            </a:extLst>
          </p:cNvPr>
          <p:cNvCxnSpPr>
            <a:cxnSpLocks/>
          </p:cNvCxnSpPr>
          <p:nvPr userDrawn="1"/>
        </p:nvCxnSpPr>
        <p:spPr>
          <a:xfrm>
            <a:off x="0" y="6183517"/>
            <a:ext cx="9144000" cy="0"/>
          </a:xfrm>
          <a:prstGeom prst="line">
            <a:avLst/>
          </a:prstGeom>
          <a:ln w="19050">
            <a:solidFill>
              <a:srgbClr val="EC408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EACDB9B-E259-7B7D-D5F6-A5EF5CDAE918}"/>
              </a:ext>
            </a:extLst>
          </p:cNvPr>
          <p:cNvSpPr txBox="1"/>
          <p:nvPr userDrawn="1"/>
        </p:nvSpPr>
        <p:spPr>
          <a:xfrm>
            <a:off x="3615456" y="6349156"/>
            <a:ext cx="1950534" cy="369332"/>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CM" b="1" i="0" dirty="0">
                <a:solidFill>
                  <a:srgbClr val="EC4080"/>
                </a:solidFill>
                <a:latin typeface="Calibri" panose="020F0502020204030204" pitchFamily="34" charset="0"/>
                <a:cs typeface="Calibri" panose="020F0502020204030204" pitchFamily="34" charset="0"/>
              </a:rPr>
              <a:t>hello@digitalis.cm</a:t>
            </a:r>
          </a:p>
        </p:txBody>
      </p:sp>
    </p:spTree>
    <p:extLst>
      <p:ext uri="{BB962C8B-B14F-4D97-AF65-F5344CB8AC3E}">
        <p14:creationId xmlns:p14="http://schemas.microsoft.com/office/powerpoint/2010/main" val="1220122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7A0EC-E9C2-8C47-9182-0F64CA8FD7C8}" type="datetimeFigureOut">
              <a:rPr lang="en-CM" smtClean="0"/>
              <a:t>2/6/24</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2569775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7A0EC-E9C2-8C47-9182-0F64CA8FD7C8}" type="datetimeFigureOut">
              <a:rPr lang="en-CM" smtClean="0"/>
              <a:t>2/6/24</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3549119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27A0EC-E9C2-8C47-9182-0F64CA8FD7C8}" type="datetimeFigureOut">
              <a:rPr lang="en-CM" smtClean="0"/>
              <a:t>2/6/24</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2029618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27A0EC-E9C2-8C47-9182-0F64CA8FD7C8}" type="datetimeFigureOut">
              <a:rPr lang="en-CM" smtClean="0"/>
              <a:t>2/6/24</a:t>
            </a:fld>
            <a:endParaRPr lang="en-CM"/>
          </a:p>
        </p:txBody>
      </p:sp>
      <p:sp>
        <p:nvSpPr>
          <p:cNvPr id="5" name="Footer Placeholder 4"/>
          <p:cNvSpPr>
            <a:spLocks noGrp="1"/>
          </p:cNvSpPr>
          <p:nvPr>
            <p:ph type="ftr" sz="quarter" idx="11"/>
          </p:nvPr>
        </p:nvSpPr>
        <p:spPr/>
        <p:txBody>
          <a:bodyPr/>
          <a:lstStyle/>
          <a:p>
            <a:endParaRPr lang="en-CM"/>
          </a:p>
        </p:txBody>
      </p:sp>
      <p:sp>
        <p:nvSpPr>
          <p:cNvPr id="6" name="Slide Number Placeholder 5"/>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1484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27A0EC-E9C2-8C47-9182-0F64CA8FD7C8}" type="datetimeFigureOut">
              <a:rPr lang="en-CM" smtClean="0"/>
              <a:t>2/6/24</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3211711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27A0EC-E9C2-8C47-9182-0F64CA8FD7C8}" type="datetimeFigureOut">
              <a:rPr lang="en-CM" smtClean="0"/>
              <a:t>2/6/24</a:t>
            </a:fld>
            <a:endParaRPr lang="en-CM"/>
          </a:p>
        </p:txBody>
      </p:sp>
      <p:sp>
        <p:nvSpPr>
          <p:cNvPr id="8" name="Footer Placeholder 7"/>
          <p:cNvSpPr>
            <a:spLocks noGrp="1"/>
          </p:cNvSpPr>
          <p:nvPr>
            <p:ph type="ftr" sz="quarter" idx="11"/>
          </p:nvPr>
        </p:nvSpPr>
        <p:spPr/>
        <p:txBody>
          <a:bodyPr/>
          <a:lstStyle/>
          <a:p>
            <a:endParaRPr lang="en-CM"/>
          </a:p>
        </p:txBody>
      </p:sp>
      <p:sp>
        <p:nvSpPr>
          <p:cNvPr id="9" name="Slide Number Placeholder 8"/>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2335404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27A0EC-E9C2-8C47-9182-0F64CA8FD7C8}" type="datetimeFigureOut">
              <a:rPr lang="en-CM" smtClean="0"/>
              <a:t>2/6/24</a:t>
            </a:fld>
            <a:endParaRPr lang="en-CM"/>
          </a:p>
        </p:txBody>
      </p:sp>
      <p:sp>
        <p:nvSpPr>
          <p:cNvPr id="4" name="Footer Placeholder 3"/>
          <p:cNvSpPr>
            <a:spLocks noGrp="1"/>
          </p:cNvSpPr>
          <p:nvPr>
            <p:ph type="ftr" sz="quarter" idx="11"/>
          </p:nvPr>
        </p:nvSpPr>
        <p:spPr/>
        <p:txBody>
          <a:bodyPr/>
          <a:lstStyle/>
          <a:p>
            <a:endParaRPr lang="en-CM"/>
          </a:p>
        </p:txBody>
      </p:sp>
      <p:sp>
        <p:nvSpPr>
          <p:cNvPr id="5" name="Slide Number Placeholder 4"/>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348671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27A0EC-E9C2-8C47-9182-0F64CA8FD7C8}" type="datetimeFigureOut">
              <a:rPr lang="en-CM" smtClean="0"/>
              <a:t>2/6/24</a:t>
            </a:fld>
            <a:endParaRPr lang="en-CM"/>
          </a:p>
        </p:txBody>
      </p:sp>
      <p:sp>
        <p:nvSpPr>
          <p:cNvPr id="3" name="Footer Placeholder 2"/>
          <p:cNvSpPr>
            <a:spLocks noGrp="1"/>
          </p:cNvSpPr>
          <p:nvPr>
            <p:ph type="ftr" sz="quarter" idx="11"/>
          </p:nvPr>
        </p:nvSpPr>
        <p:spPr/>
        <p:txBody>
          <a:bodyPr/>
          <a:lstStyle/>
          <a:p>
            <a:endParaRPr lang="en-CM"/>
          </a:p>
        </p:txBody>
      </p:sp>
      <p:sp>
        <p:nvSpPr>
          <p:cNvPr id="4" name="Slide Number Placeholder 3"/>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1962226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7A0EC-E9C2-8C47-9182-0F64CA8FD7C8}" type="datetimeFigureOut">
              <a:rPr lang="en-CM" smtClean="0"/>
              <a:t>2/6/24</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277919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27A0EC-E9C2-8C47-9182-0F64CA8FD7C8}" type="datetimeFigureOut">
              <a:rPr lang="en-CM" smtClean="0"/>
              <a:t>2/6/24</a:t>
            </a:fld>
            <a:endParaRPr lang="en-CM"/>
          </a:p>
        </p:txBody>
      </p:sp>
      <p:sp>
        <p:nvSpPr>
          <p:cNvPr id="6" name="Footer Placeholder 5"/>
          <p:cNvSpPr>
            <a:spLocks noGrp="1"/>
          </p:cNvSpPr>
          <p:nvPr>
            <p:ph type="ftr" sz="quarter" idx="11"/>
          </p:nvPr>
        </p:nvSpPr>
        <p:spPr/>
        <p:txBody>
          <a:bodyPr/>
          <a:lstStyle/>
          <a:p>
            <a:endParaRPr lang="en-CM"/>
          </a:p>
        </p:txBody>
      </p:sp>
      <p:sp>
        <p:nvSpPr>
          <p:cNvPr id="7" name="Slide Number Placeholder 6"/>
          <p:cNvSpPr>
            <a:spLocks noGrp="1"/>
          </p:cNvSpPr>
          <p:nvPr>
            <p:ph type="sldNum" sz="quarter" idx="12"/>
          </p:nvPr>
        </p:nvSpPr>
        <p:spPr/>
        <p:txBody>
          <a:bodyPr/>
          <a:lstStyle/>
          <a:p>
            <a:fld id="{E78AF64B-0A76-6347-8220-511058A4E150}" type="slidenum">
              <a:rPr lang="en-CM" smtClean="0"/>
              <a:t>‹N°›</a:t>
            </a:fld>
            <a:endParaRPr lang="en-CM"/>
          </a:p>
        </p:txBody>
      </p:sp>
    </p:spTree>
    <p:extLst>
      <p:ext uri="{BB962C8B-B14F-4D97-AF65-F5344CB8AC3E}">
        <p14:creationId xmlns:p14="http://schemas.microsoft.com/office/powerpoint/2010/main" val="109387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27A0EC-E9C2-8C47-9182-0F64CA8FD7C8}" type="datetimeFigureOut">
              <a:rPr lang="en-CM" smtClean="0"/>
              <a:t>2/6/24</a:t>
            </a:fld>
            <a:endParaRPr lang="en-CM"/>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M"/>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AF64B-0A76-6347-8220-511058A4E150}" type="slidenum">
              <a:rPr lang="en-CM" smtClean="0"/>
              <a:t>‹N°›</a:t>
            </a:fld>
            <a:endParaRPr lang="en-CM"/>
          </a:p>
        </p:txBody>
      </p:sp>
    </p:spTree>
    <p:extLst>
      <p:ext uri="{BB962C8B-B14F-4D97-AF65-F5344CB8AC3E}">
        <p14:creationId xmlns:p14="http://schemas.microsoft.com/office/powerpoint/2010/main" val="19292158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5ED0-63F5-28BA-1CD5-77B3AB4B1A35}"/>
              </a:ext>
            </a:extLst>
          </p:cNvPr>
          <p:cNvSpPr>
            <a:spLocks noGrp="1"/>
          </p:cNvSpPr>
          <p:nvPr>
            <p:ph type="ctrTitle"/>
          </p:nvPr>
        </p:nvSpPr>
        <p:spPr>
          <a:xfrm>
            <a:off x="685800" y="1268667"/>
            <a:ext cx="7772400" cy="2387600"/>
          </a:xfrm>
        </p:spPr>
        <p:txBody>
          <a:bodyPr/>
          <a:lstStyle/>
          <a:p>
            <a:r>
              <a:rPr lang="fr-FR" b="1" dirty="0">
                <a:latin typeface="Book Antiqua" panose="02040602050305030304" pitchFamily="18" charset="0"/>
              </a:rPr>
              <a:t>Contenu site internet CRESAF S.A </a:t>
            </a:r>
          </a:p>
        </p:txBody>
      </p:sp>
      <p:sp>
        <p:nvSpPr>
          <p:cNvPr id="3" name="Subtitle 2">
            <a:extLst>
              <a:ext uri="{FF2B5EF4-FFF2-40B4-BE49-F238E27FC236}">
                <a16:creationId xmlns:a16="http://schemas.microsoft.com/office/drawing/2014/main" id="{ABC1853C-0A4C-8D84-4E04-A74437027034}"/>
              </a:ext>
            </a:extLst>
          </p:cNvPr>
          <p:cNvSpPr>
            <a:spLocks noGrp="1"/>
          </p:cNvSpPr>
          <p:nvPr>
            <p:ph type="subTitle" idx="1"/>
          </p:nvPr>
        </p:nvSpPr>
        <p:spPr>
          <a:xfrm>
            <a:off x="1143000" y="3840480"/>
            <a:ext cx="6858000" cy="1417320"/>
          </a:xfrm>
        </p:spPr>
        <p:txBody>
          <a:bodyPr>
            <a:normAutofit/>
          </a:bodyPr>
          <a:lstStyle/>
          <a:p>
            <a:r>
              <a:rPr lang="fr-FR" sz="2000" dirty="0">
                <a:latin typeface="+mj-lt"/>
              </a:rPr>
              <a:t>Le contenu validé du présent document pour objectif d'attirer, d'engager et de convertir les visiteurs en leur fournissant des informations utiles, pertinentes et intéressantes sur l'entreprise, ses produits ou ses services</a:t>
            </a:r>
          </a:p>
        </p:txBody>
      </p:sp>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Tree>
    <p:extLst>
      <p:ext uri="{BB962C8B-B14F-4D97-AF65-F5344CB8AC3E}">
        <p14:creationId xmlns:p14="http://schemas.microsoft.com/office/powerpoint/2010/main" val="256606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6" name="ZoneTexte 5">
            <a:extLst>
              <a:ext uri="{FF2B5EF4-FFF2-40B4-BE49-F238E27FC236}">
                <a16:creationId xmlns:a16="http://schemas.microsoft.com/office/drawing/2014/main" id="{5357A28C-777D-2C43-A1D3-47B31295CBD5}"/>
              </a:ext>
            </a:extLst>
          </p:cNvPr>
          <p:cNvSpPr txBox="1"/>
          <p:nvPr/>
        </p:nvSpPr>
        <p:spPr>
          <a:xfrm>
            <a:off x="372717" y="1104324"/>
            <a:ext cx="8398565" cy="2575064"/>
          </a:xfrm>
          <a:prstGeom prst="rect">
            <a:avLst/>
          </a:prstGeom>
          <a:noFill/>
        </p:spPr>
        <p:txBody>
          <a:bodyPr wrap="square" rtlCol="0">
            <a:spAutoFit/>
          </a:bodyPr>
          <a:lstStyle/>
          <a:p>
            <a:pPr>
              <a:lnSpc>
                <a:spcPct val="150000"/>
              </a:lnSpc>
            </a:pP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Collecte journalière/ Collecte journalière bloquée</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pPr>
              <a:spcAft>
                <a:spcPts val="1000"/>
              </a:spcAft>
            </a:pPr>
            <a:r>
              <a:rPr lang="fr-FR" sz="1800" dirty="0">
                <a:effectLst/>
                <a:latin typeface="+mj-lt"/>
                <a:ea typeface="Calibri" panose="020F0502020204030204" pitchFamily="34" charset="0"/>
                <a:cs typeface="Times New Roman" panose="02020603050405020304" pitchFamily="18" charset="0"/>
              </a:rPr>
              <a:t>Notre service de collecte journalière destiné principalement aux travailleurs indépendants ( commerçants ou autre)  permet de sécuriser l’argent sans avoir à se déplacer. Nos agents déployés sur le terrain collectent les fonds contre reçu et les déposent directement sur les  comptes de chaque souscripteur.</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-Minimum d’épargne 200-500fcfa/jour</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-Décaissable à la fin du mois/ fin d’année</a:t>
            </a:r>
          </a:p>
          <a:p>
            <a:r>
              <a:rPr lang="fr-FR" dirty="0">
                <a:latin typeface="+mj-lt"/>
                <a:ea typeface="Calibri" panose="020F0502020204030204" pitchFamily="34" charset="0"/>
                <a:cs typeface="Times New Roman" panose="02020603050405020304" pitchFamily="18" charset="0"/>
              </a:rPr>
              <a:t>-</a:t>
            </a:r>
            <a:r>
              <a:rPr lang="fr-FR" sz="1800" dirty="0">
                <a:effectLst/>
                <a:latin typeface="Calibri" panose="020F0502020204030204" pitchFamily="34" charset="0"/>
                <a:ea typeface="Calibri" panose="020F0502020204030204" pitchFamily="34" charset="0"/>
              </a:rPr>
              <a:t>Possibilité de micro-crédit</a:t>
            </a:r>
            <a:r>
              <a:rPr lang="fr-CM" dirty="0">
                <a:effectLst/>
              </a:rPr>
              <a:t> </a:t>
            </a:r>
            <a:endParaRPr lang="fr-CM" sz="1800" dirty="0">
              <a:effectLst/>
              <a:latin typeface="+mj-lt"/>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48EB9549-81CC-3841-858C-25313DA50CE0}"/>
              </a:ext>
            </a:extLst>
          </p:cNvPr>
          <p:cNvSpPr txBox="1"/>
          <p:nvPr/>
        </p:nvSpPr>
        <p:spPr>
          <a:xfrm>
            <a:off x="372717" y="3679388"/>
            <a:ext cx="8164996" cy="2149306"/>
          </a:xfrm>
          <a:prstGeom prst="rect">
            <a:avLst/>
          </a:prstGeom>
          <a:noFill/>
        </p:spPr>
        <p:txBody>
          <a:bodyPr wrap="square" rtlCol="0">
            <a:spAutoFit/>
          </a:bodyPr>
          <a:lstStyle/>
          <a:p>
            <a:pPr>
              <a:lnSpc>
                <a:spcPct val="150000"/>
              </a:lnSpc>
            </a:pP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Compte d’épargne sur livret</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pPr>
              <a:spcAft>
                <a:spcPts val="1000"/>
              </a:spcAft>
            </a:pPr>
            <a:r>
              <a:rPr lang="fr-FR" sz="1800" dirty="0">
                <a:effectLst/>
                <a:latin typeface="+mj-lt"/>
                <a:ea typeface="Calibri" panose="020F0502020204030204" pitchFamily="34" charset="0"/>
                <a:cs typeface="Times New Roman" panose="02020603050405020304" pitchFamily="18" charset="0"/>
              </a:rPr>
              <a:t>Le compte d’épargne sur livret  est notre service destiné sécuriser les économies de nos clients. Le client pourra ainsi faire fructifier l’argent déposé grâce à des taux d’intérêts les plus intéressants du marché, </a:t>
            </a:r>
          </a:p>
          <a:p>
            <a:pPr>
              <a:spcAft>
                <a:spcPts val="1000"/>
              </a:spcAft>
            </a:pPr>
            <a:r>
              <a:rPr lang="fr-FR" sz="1800" dirty="0">
                <a:effectLst/>
                <a:latin typeface="+mj-lt"/>
                <a:ea typeface="Calibri" panose="020F0502020204030204" pitchFamily="34" charset="0"/>
                <a:cs typeface="Times New Roman" panose="02020603050405020304" pitchFamily="18" charset="0"/>
              </a:rPr>
              <a:t>-</a:t>
            </a:r>
            <a:r>
              <a:rPr lang="fr-FR" dirty="0">
                <a:latin typeface="+mj-lt"/>
                <a:ea typeface="Calibri" panose="020F0502020204030204" pitchFamily="34" charset="0"/>
                <a:cs typeface="Times New Roman" panose="02020603050405020304" pitchFamily="18" charset="0"/>
              </a:rPr>
              <a:t>D</a:t>
            </a:r>
            <a:r>
              <a:rPr lang="fr-FR" sz="1800" dirty="0">
                <a:effectLst/>
                <a:latin typeface="+mj-lt"/>
                <a:ea typeface="Calibri" panose="020F0502020204030204" pitchFamily="34" charset="0"/>
                <a:cs typeface="Times New Roman" panose="02020603050405020304" pitchFamily="18" charset="0"/>
              </a:rPr>
              <a:t>épôt minimum a l’ouverture 15000fcfa</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-Solde minimum permanent en compte</a:t>
            </a:r>
            <a:endParaRPr lang="fr-FR" dirty="0">
              <a:latin typeface="+mj-lt"/>
            </a:endParaRPr>
          </a:p>
        </p:txBody>
      </p:sp>
    </p:spTree>
    <p:extLst>
      <p:ext uri="{BB962C8B-B14F-4D97-AF65-F5344CB8AC3E}">
        <p14:creationId xmlns:p14="http://schemas.microsoft.com/office/powerpoint/2010/main" val="3126347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6" name="ZoneTexte 5">
            <a:extLst>
              <a:ext uri="{FF2B5EF4-FFF2-40B4-BE49-F238E27FC236}">
                <a16:creationId xmlns:a16="http://schemas.microsoft.com/office/drawing/2014/main" id="{3D6F6852-1308-7743-A1A0-2812764440BF}"/>
              </a:ext>
            </a:extLst>
          </p:cNvPr>
          <p:cNvSpPr txBox="1"/>
          <p:nvPr/>
        </p:nvSpPr>
        <p:spPr>
          <a:xfrm>
            <a:off x="566530" y="1084454"/>
            <a:ext cx="7563679" cy="3267561"/>
          </a:xfrm>
          <a:prstGeom prst="rect">
            <a:avLst/>
          </a:prstGeom>
          <a:noFill/>
        </p:spPr>
        <p:txBody>
          <a:bodyPr wrap="square" rtlCol="0">
            <a:spAutoFit/>
          </a:bodyPr>
          <a:lstStyle/>
          <a:p>
            <a:pPr>
              <a:lnSpc>
                <a:spcPct val="200000"/>
              </a:lnSpc>
            </a:pP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Compte courant entreprise </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pPr>
              <a:spcAft>
                <a:spcPts val="1000"/>
              </a:spcAft>
            </a:pPr>
            <a:r>
              <a:rPr lang="fr-FR" sz="1800" dirty="0">
                <a:effectLst/>
                <a:latin typeface="+mj-lt"/>
                <a:ea typeface="Calibri" panose="020F0502020204030204" pitchFamily="34" charset="0"/>
                <a:cs typeface="Times New Roman" panose="02020603050405020304" pitchFamily="18" charset="0"/>
              </a:rPr>
              <a:t>Nos comptes courants entreprise permettent aux entrepreneurs ou entreprises clients d’avoir leurs fonds à disposition et de bénéficier à tout moment de nos services bancaires de base. Les entreprises clients  pourrons  effectuer toutes les transactions financières  courantes liés à leurs fonctionnement  grâce à un service simplifié sur le compte courant.</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a:t>
            </a:r>
            <a:r>
              <a:rPr lang="fr-FR" dirty="0" err="1">
                <a:latin typeface="+mj-lt"/>
                <a:ea typeface="Calibri" panose="020F0502020204030204" pitchFamily="34" charset="0"/>
                <a:cs typeface="Times New Roman" panose="02020603050405020304" pitchFamily="18" charset="0"/>
              </a:rPr>
              <a:t>D</a:t>
            </a:r>
            <a:r>
              <a:rPr lang="fr-FR" sz="1800" dirty="0" err="1">
                <a:effectLst/>
                <a:latin typeface="+mj-lt"/>
                <a:ea typeface="Calibri" panose="020F0502020204030204" pitchFamily="34" charset="0"/>
                <a:cs typeface="Times New Roman" panose="02020603050405020304" pitchFamily="18" charset="0"/>
              </a:rPr>
              <a:t>eposit</a:t>
            </a:r>
            <a:r>
              <a:rPr lang="fr-FR" sz="1800" dirty="0">
                <a:effectLst/>
                <a:latin typeface="+mj-lt"/>
                <a:ea typeface="Calibri" panose="020F0502020204030204" pitchFamily="34" charset="0"/>
                <a:cs typeface="Times New Roman" panose="02020603050405020304" pitchFamily="18" charset="0"/>
              </a:rPr>
              <a:t> minimum de 30000fcfa a l’ouverture du compte </a:t>
            </a:r>
          </a:p>
          <a:p>
            <a:r>
              <a:rPr lang="fr-FR" dirty="0">
                <a:latin typeface="+mj-lt"/>
                <a:ea typeface="Calibri" panose="020F0502020204030204" pitchFamily="34" charset="0"/>
                <a:cs typeface="Times New Roman" panose="02020603050405020304" pitchFamily="18" charset="0"/>
              </a:rPr>
              <a:t>-Possibilité de préfinancer les salaires</a:t>
            </a:r>
          </a:p>
          <a:p>
            <a:r>
              <a:rPr lang="fr-FR" sz="1800" dirty="0">
                <a:effectLst/>
                <a:latin typeface="+mj-lt"/>
                <a:ea typeface="Calibri" panose="020F0502020204030204" pitchFamily="34" charset="0"/>
                <a:cs typeface="Times New Roman" panose="02020603050405020304" pitchFamily="18" charset="0"/>
              </a:rPr>
              <a:t>-Facilité de compensation chèque</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 </a:t>
            </a:r>
            <a:endParaRPr lang="fr-CM" sz="1800" dirty="0">
              <a:effectLst/>
              <a:latin typeface="+mj-lt"/>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89A3CC1F-FF2E-7A4E-A735-7AF637534C91}"/>
              </a:ext>
            </a:extLst>
          </p:cNvPr>
          <p:cNvSpPr txBox="1"/>
          <p:nvPr/>
        </p:nvSpPr>
        <p:spPr>
          <a:xfrm>
            <a:off x="685800" y="4134911"/>
            <a:ext cx="6380922" cy="1338828"/>
          </a:xfrm>
          <a:prstGeom prst="rect">
            <a:avLst/>
          </a:prstGeom>
          <a:noFill/>
        </p:spPr>
        <p:txBody>
          <a:bodyPr wrap="square" rtlCol="0">
            <a:spAutoFit/>
          </a:bodyPr>
          <a:lstStyle/>
          <a:p>
            <a:pPr>
              <a:lnSpc>
                <a:spcPct val="150000"/>
              </a:lnSpc>
            </a:pPr>
            <a:r>
              <a:rPr lang="fr-FR" b="1" dirty="0">
                <a:latin typeface="Book Antiqua" panose="02040602050305030304" pitchFamily="18" charset="0"/>
              </a:rPr>
              <a:t>Epargne islamique</a:t>
            </a:r>
          </a:p>
          <a:p>
            <a:r>
              <a:rPr lang="fr-CM" i="0" dirty="0">
                <a:effectLst/>
                <a:latin typeface="+mj-lt"/>
              </a:rPr>
              <a:t>Notre service d’épargne islamique qui ne produit pas d’intérêts, s’adresse à nos clients qui souhaitent constituer une épargne tout en respectant les préceptes de la religion islamique. </a:t>
            </a:r>
            <a:endParaRPr lang="fr-FR" dirty="0">
              <a:latin typeface="+mj-lt"/>
            </a:endParaRPr>
          </a:p>
        </p:txBody>
      </p:sp>
    </p:spTree>
    <p:extLst>
      <p:ext uri="{BB962C8B-B14F-4D97-AF65-F5344CB8AC3E}">
        <p14:creationId xmlns:p14="http://schemas.microsoft.com/office/powerpoint/2010/main" val="3101317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6" name="ZoneTexte 5">
            <a:extLst>
              <a:ext uri="{FF2B5EF4-FFF2-40B4-BE49-F238E27FC236}">
                <a16:creationId xmlns:a16="http://schemas.microsoft.com/office/drawing/2014/main" id="{A045CB12-32AF-5E40-9FAC-7388973114D4}"/>
              </a:ext>
            </a:extLst>
          </p:cNvPr>
          <p:cNvSpPr txBox="1"/>
          <p:nvPr/>
        </p:nvSpPr>
        <p:spPr>
          <a:xfrm>
            <a:off x="389116" y="1570384"/>
            <a:ext cx="8365767" cy="1754326"/>
          </a:xfrm>
          <a:prstGeom prst="rect">
            <a:avLst/>
          </a:prstGeom>
          <a:noFill/>
        </p:spPr>
        <p:txBody>
          <a:bodyPr wrap="square" rtlCol="0">
            <a:spAutoFit/>
          </a:bodyPr>
          <a:lstStyle/>
          <a:p>
            <a:r>
              <a:rPr lang="fr-FR" sz="1800" b="1" dirty="0">
                <a:effectLst/>
                <a:latin typeface="Book Antiqua" panose="02040602050305030304" pitchFamily="18" charset="0"/>
                <a:ea typeface="Calibri" panose="020F0502020204030204" pitchFamily="34" charset="0"/>
              </a:rPr>
              <a:t>Compte virement salaire </a:t>
            </a:r>
            <a:r>
              <a:rPr lang="fr-CM" b="1" dirty="0">
                <a:effectLst/>
                <a:latin typeface="Book Antiqua" panose="02040602050305030304" pitchFamily="18" charset="0"/>
              </a:rPr>
              <a:t> </a:t>
            </a:r>
          </a:p>
          <a:p>
            <a:endParaRPr lang="fr-CM" dirty="0"/>
          </a:p>
          <a:p>
            <a:r>
              <a:rPr lang="fr-CM" dirty="0">
                <a:effectLst/>
                <a:latin typeface="+mj-lt"/>
              </a:rPr>
              <a:t>Le compte virement salaire permet de recevoir son salaire mensuel mais aussi d’effectuer ses transactions banquières courantes. Il donne droit à un découvert permanent, ainsi qu’à des crédits de plusieurs sortes.</a:t>
            </a:r>
          </a:p>
          <a:p>
            <a:endParaRPr lang="fr-FR" dirty="0"/>
          </a:p>
        </p:txBody>
      </p:sp>
    </p:spTree>
    <p:extLst>
      <p:ext uri="{BB962C8B-B14F-4D97-AF65-F5344CB8AC3E}">
        <p14:creationId xmlns:p14="http://schemas.microsoft.com/office/powerpoint/2010/main" val="3508603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7" name="ZoneTexte 6">
            <a:extLst>
              <a:ext uri="{FF2B5EF4-FFF2-40B4-BE49-F238E27FC236}">
                <a16:creationId xmlns:a16="http://schemas.microsoft.com/office/drawing/2014/main" id="{79871B0F-163A-994F-9731-A66B1D8F2050}"/>
              </a:ext>
            </a:extLst>
          </p:cNvPr>
          <p:cNvSpPr txBox="1"/>
          <p:nvPr/>
        </p:nvSpPr>
        <p:spPr>
          <a:xfrm>
            <a:off x="685800" y="1490870"/>
            <a:ext cx="3816626" cy="369332"/>
          </a:xfrm>
          <a:prstGeom prst="rect">
            <a:avLst/>
          </a:prstGeom>
          <a:noFill/>
        </p:spPr>
        <p:txBody>
          <a:bodyPr wrap="square" rtlCol="0">
            <a:spAutoFit/>
          </a:bodyPr>
          <a:lstStyle/>
          <a:p>
            <a:pPr lvl="0"/>
            <a:r>
              <a:rPr lang="fr-FR" sz="1800" b="1" dirty="0">
                <a:solidFill>
                  <a:srgbClr val="285AA3"/>
                </a:solidFill>
                <a:effectLst/>
                <a:latin typeface="Book Antiqua" panose="02040602050305030304" pitchFamily="18" charset="0"/>
                <a:ea typeface="Calibri" panose="020F0502020204030204" pitchFamily="34" charset="0"/>
                <a:cs typeface="Times New Roman" panose="02020603050405020304" pitchFamily="18" charset="0"/>
              </a:rPr>
              <a:t>Nos solutions </a:t>
            </a:r>
            <a:endParaRPr lang="fr-CM" sz="1800" b="1" dirty="0">
              <a:solidFill>
                <a:srgbClr val="285AA3"/>
              </a:solidFill>
              <a:effectLst/>
              <a:latin typeface="Book Antiqua" panose="02040602050305030304" pitchFamily="18" charset="0"/>
              <a:ea typeface="Calibri" panose="020F0502020204030204" pitchFamily="34" charset="0"/>
              <a:cs typeface="Times New Roman" panose="02020603050405020304" pitchFamily="18" charset="0"/>
            </a:endParaRPr>
          </a:p>
        </p:txBody>
      </p:sp>
      <p:sp>
        <p:nvSpPr>
          <p:cNvPr id="8" name="ZoneTexte 7">
            <a:extLst>
              <a:ext uri="{FF2B5EF4-FFF2-40B4-BE49-F238E27FC236}">
                <a16:creationId xmlns:a16="http://schemas.microsoft.com/office/drawing/2014/main" id="{0BCAE336-1CC1-7D4A-9E4F-F15B82ED91C8}"/>
              </a:ext>
            </a:extLst>
          </p:cNvPr>
          <p:cNvSpPr txBox="1"/>
          <p:nvPr/>
        </p:nvSpPr>
        <p:spPr>
          <a:xfrm>
            <a:off x="601317" y="2003283"/>
            <a:ext cx="7941365" cy="3693319"/>
          </a:xfrm>
          <a:prstGeom prst="rect">
            <a:avLst/>
          </a:prstGeom>
          <a:noFill/>
        </p:spPr>
        <p:txBody>
          <a:bodyPr wrap="square" rtlCol="0">
            <a:spAutoFit/>
          </a:bodyPr>
          <a:lstStyle/>
          <a:p>
            <a:pPr lvl="0"/>
            <a:r>
              <a:rPr lang="fr-FR" sz="1800" b="1" dirty="0">
                <a:effectLst/>
                <a:latin typeface="Book Antiqua" panose="02040602050305030304" pitchFamily="18" charset="0"/>
                <a:ea typeface="Calibri" panose="020F0502020204030204" pitchFamily="34" charset="0"/>
                <a:cs typeface="Times New Roman" panose="02020603050405020304" pitchFamily="18" charset="0"/>
              </a:rPr>
              <a:t>Financement de projets</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Nous accompagnons les entrepreneurs en général dans le financement de leurs projets </a:t>
            </a:r>
            <a:r>
              <a:rPr lang="fr-FR" dirty="0">
                <a:latin typeface="+mj-lt"/>
                <a:ea typeface="Calibri" panose="020F0502020204030204" pitchFamily="34" charset="0"/>
                <a:cs typeface="Times New Roman" panose="02020603050405020304" pitchFamily="18" charset="0"/>
              </a:rPr>
              <a:t>à</a:t>
            </a:r>
            <a:r>
              <a:rPr lang="fr-FR" sz="1800" dirty="0">
                <a:effectLst/>
                <a:latin typeface="+mj-lt"/>
                <a:ea typeface="Calibri" panose="020F0502020204030204" pitchFamily="34" charset="0"/>
                <a:cs typeface="Times New Roman" panose="02020603050405020304" pitchFamily="18" charset="0"/>
              </a:rPr>
              <a:t> travers la mise a disposition de fonds de roulement et le suivi de leurs activités.</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 </a:t>
            </a:r>
            <a:endParaRPr lang="fr-CM" sz="1800" dirty="0">
              <a:effectLst/>
              <a:latin typeface="+mj-lt"/>
              <a:ea typeface="Calibri" panose="020F0502020204030204" pitchFamily="34" charset="0"/>
              <a:cs typeface="Times New Roman" panose="02020603050405020304" pitchFamily="18" charset="0"/>
            </a:endParaRPr>
          </a:p>
          <a:p>
            <a:pPr lvl="0"/>
            <a:r>
              <a:rPr lang="fr-FR" sz="1800" b="1" dirty="0">
                <a:effectLst/>
                <a:latin typeface="Book Antiqua" panose="02040602050305030304" pitchFamily="18" charset="0"/>
                <a:ea typeface="Calibri" panose="020F0502020204030204" pitchFamily="34" charset="0"/>
                <a:cs typeface="Times New Roman" panose="02020603050405020304" pitchFamily="18" charset="0"/>
              </a:rPr>
              <a:t>Financement de la trésorerie</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Nous aidons nos entreprises partenaires a faire face aux différentes crises liées aux tensions de trésorerie (règlement des fournisseurs, paiement des salaires…)</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 </a:t>
            </a:r>
            <a:endParaRPr lang="fr-CM" sz="1800" dirty="0">
              <a:effectLst/>
              <a:latin typeface="+mj-lt"/>
              <a:ea typeface="Calibri" panose="020F0502020204030204" pitchFamily="34" charset="0"/>
              <a:cs typeface="Times New Roman" panose="02020603050405020304" pitchFamily="18" charset="0"/>
            </a:endParaRPr>
          </a:p>
          <a:p>
            <a:pPr lvl="0"/>
            <a:r>
              <a:rPr lang="fr-FR" sz="1800" b="1" dirty="0">
                <a:effectLst/>
                <a:latin typeface="Book Antiqua" panose="02040602050305030304" pitchFamily="18" charset="0"/>
                <a:ea typeface="Calibri" panose="020F0502020204030204" pitchFamily="34" charset="0"/>
                <a:cs typeface="Times New Roman" panose="02020603050405020304" pitchFamily="18" charset="0"/>
              </a:rPr>
              <a:t>Financement import-export</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Nous accompagnons les entrepreneurs dans leurs différentes opérations de vente ou d’achat a l’international (fournisseurs, frais de douane…)</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 </a:t>
            </a:r>
            <a:endParaRPr lang="fr-FR" dirty="0">
              <a:latin typeface="+mj-lt"/>
            </a:endParaRPr>
          </a:p>
        </p:txBody>
      </p:sp>
    </p:spTree>
    <p:extLst>
      <p:ext uri="{BB962C8B-B14F-4D97-AF65-F5344CB8AC3E}">
        <p14:creationId xmlns:p14="http://schemas.microsoft.com/office/powerpoint/2010/main" val="946741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5ED0-63F5-28BA-1CD5-77B3AB4B1A35}"/>
              </a:ext>
            </a:extLst>
          </p:cNvPr>
          <p:cNvSpPr>
            <a:spLocks noGrp="1"/>
          </p:cNvSpPr>
          <p:nvPr>
            <p:ph type="ctrTitle"/>
          </p:nvPr>
        </p:nvSpPr>
        <p:spPr>
          <a:xfrm>
            <a:off x="685800" y="1268667"/>
            <a:ext cx="7772400" cy="649795"/>
          </a:xfrm>
        </p:spPr>
        <p:txBody>
          <a:bodyPr>
            <a:normAutofit/>
          </a:bodyPr>
          <a:lstStyle/>
          <a:p>
            <a:endParaRPr lang="fr-FR" sz="3200" b="1" dirty="0">
              <a:latin typeface="Book Antiqua" panose="02040602050305030304" pitchFamily="18" charset="0"/>
            </a:endParaRPr>
          </a:p>
        </p:txBody>
      </p:sp>
      <p:sp>
        <p:nvSpPr>
          <p:cNvPr id="3" name="Subtitle 2">
            <a:extLst>
              <a:ext uri="{FF2B5EF4-FFF2-40B4-BE49-F238E27FC236}">
                <a16:creationId xmlns:a16="http://schemas.microsoft.com/office/drawing/2014/main" id="{ABC1853C-0A4C-8D84-4E04-A74437027034}"/>
              </a:ext>
            </a:extLst>
          </p:cNvPr>
          <p:cNvSpPr>
            <a:spLocks noGrp="1"/>
          </p:cNvSpPr>
          <p:nvPr>
            <p:ph type="subTitle" idx="1"/>
          </p:nvPr>
        </p:nvSpPr>
        <p:spPr>
          <a:xfrm>
            <a:off x="685800" y="2661029"/>
            <a:ext cx="7772400" cy="2824925"/>
          </a:xfrm>
        </p:spPr>
        <p:txBody>
          <a:bodyPr>
            <a:normAutofit/>
          </a:bodyPr>
          <a:lstStyle/>
          <a:p>
            <a:pPr algn="l"/>
            <a:endParaRPr lang="fr-FR" sz="1600" dirty="0">
              <a:latin typeface="+mj-lt"/>
            </a:endParaRPr>
          </a:p>
        </p:txBody>
      </p:sp>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Tree>
    <p:extLst>
      <p:ext uri="{BB962C8B-B14F-4D97-AF65-F5344CB8AC3E}">
        <p14:creationId xmlns:p14="http://schemas.microsoft.com/office/powerpoint/2010/main" val="13364677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05ED0-63F5-28BA-1CD5-77B3AB4B1A35}"/>
              </a:ext>
            </a:extLst>
          </p:cNvPr>
          <p:cNvSpPr>
            <a:spLocks noGrp="1"/>
          </p:cNvSpPr>
          <p:nvPr>
            <p:ph type="ctrTitle"/>
          </p:nvPr>
        </p:nvSpPr>
        <p:spPr>
          <a:xfrm>
            <a:off x="685800" y="1268667"/>
            <a:ext cx="7772400" cy="649795"/>
          </a:xfrm>
        </p:spPr>
        <p:txBody>
          <a:bodyPr>
            <a:normAutofit/>
          </a:bodyPr>
          <a:lstStyle/>
          <a:p>
            <a:r>
              <a:rPr lang="fr-FR" sz="3200" b="1" dirty="0">
                <a:latin typeface="Book Antiqua" panose="02040602050305030304" pitchFamily="18" charset="0"/>
              </a:rPr>
              <a:t>Présentation de l’entreprise</a:t>
            </a:r>
          </a:p>
        </p:txBody>
      </p:sp>
      <p:sp>
        <p:nvSpPr>
          <p:cNvPr id="3" name="Subtitle 2">
            <a:extLst>
              <a:ext uri="{FF2B5EF4-FFF2-40B4-BE49-F238E27FC236}">
                <a16:creationId xmlns:a16="http://schemas.microsoft.com/office/drawing/2014/main" id="{ABC1853C-0A4C-8D84-4E04-A74437027034}"/>
              </a:ext>
            </a:extLst>
          </p:cNvPr>
          <p:cNvSpPr>
            <a:spLocks noGrp="1"/>
          </p:cNvSpPr>
          <p:nvPr>
            <p:ph type="subTitle" idx="1"/>
          </p:nvPr>
        </p:nvSpPr>
        <p:spPr>
          <a:xfrm>
            <a:off x="685800" y="2764408"/>
            <a:ext cx="7841974" cy="3030105"/>
          </a:xfrm>
        </p:spPr>
        <p:txBody>
          <a:bodyPr>
            <a:normAutofit/>
          </a:bodyPr>
          <a:lstStyle/>
          <a:p>
            <a:pPr algn="l">
              <a:lnSpc>
                <a:spcPct val="100000"/>
              </a:lnSpc>
            </a:pPr>
            <a:r>
              <a:rPr lang="fr-CM" sz="1500" b="0" i="1" dirty="0">
                <a:effectLst/>
                <a:latin typeface="+mj-lt"/>
              </a:rPr>
              <a:t>Notre objectif est de répondre aux besoins de tous ceux qui, dans le secteur informel ou non, ont besoin d'une assistance financière fiable, directe et personnalisée, en devenant le premier pourvoyeur de microcrédits.</a:t>
            </a:r>
            <a:endParaRPr lang="fr-CM" sz="1500" i="1" dirty="0">
              <a:latin typeface="+mj-lt"/>
            </a:endParaRPr>
          </a:p>
          <a:p>
            <a:pPr algn="l">
              <a:lnSpc>
                <a:spcPct val="100000"/>
              </a:lnSpc>
            </a:pPr>
            <a:endParaRPr lang="fr-CM" sz="1500" b="0" i="0" dirty="0">
              <a:effectLst/>
              <a:latin typeface="+mj-lt"/>
            </a:endParaRPr>
          </a:p>
          <a:p>
            <a:pPr algn="l">
              <a:lnSpc>
                <a:spcPct val="100000"/>
              </a:lnSpc>
            </a:pPr>
            <a:r>
              <a:rPr lang="fr-CM" sz="1500" b="0" i="0" dirty="0">
                <a:effectLst/>
                <a:latin typeface="+mj-lt"/>
              </a:rPr>
              <a:t>Le Crédit Solidaire d'Afrique (CRESAF) est une société anonyme créée par un groupe d'entrepreneurs locaux désireux de contribuer au progrès économique et social du Cameroun en proposant des solutions de financement adaptées aux besoins des micros, petites et moyennes entreprises.</a:t>
            </a:r>
          </a:p>
          <a:p>
            <a:pPr algn="l">
              <a:lnSpc>
                <a:spcPct val="100000"/>
              </a:lnSpc>
            </a:pPr>
            <a:r>
              <a:rPr lang="fr-CM" sz="1500" b="0" i="0" dirty="0">
                <a:effectLst/>
                <a:latin typeface="+mj-lt"/>
              </a:rPr>
              <a:t>CRESAF s'appuie sur des valeurs de solidarité, de confiance, de transparence et de responsabilité pour renforcer l'inclusion financière, soutenir l'innovation et favoriser le développement durable dans le pays.</a:t>
            </a:r>
          </a:p>
        </p:txBody>
      </p:sp>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17779"/>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fr-FR" sz="2000" b="1" dirty="0">
                <a:solidFill>
                  <a:srgbClr val="285AA3"/>
                </a:solidFill>
                <a:latin typeface="Book Antiqua" panose="02040602050305030304" pitchFamily="18" charset="0"/>
              </a:rPr>
              <a:t>Qui sommes-nous ?</a:t>
            </a:r>
          </a:p>
        </p:txBody>
      </p:sp>
    </p:spTree>
    <p:extLst>
      <p:ext uri="{BB962C8B-B14F-4D97-AF65-F5344CB8AC3E}">
        <p14:creationId xmlns:p14="http://schemas.microsoft.com/office/powerpoint/2010/main" val="16023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C1853C-0A4C-8D84-4E04-A74437027034}"/>
              </a:ext>
            </a:extLst>
          </p:cNvPr>
          <p:cNvSpPr>
            <a:spLocks noGrp="1"/>
          </p:cNvSpPr>
          <p:nvPr>
            <p:ph type="subTitle" idx="1"/>
          </p:nvPr>
        </p:nvSpPr>
        <p:spPr>
          <a:xfrm>
            <a:off x="685799" y="2188683"/>
            <a:ext cx="7971184" cy="3377230"/>
          </a:xfrm>
        </p:spPr>
        <p:txBody>
          <a:bodyPr>
            <a:normAutofit fontScale="77500" lnSpcReduction="20000"/>
          </a:bodyPr>
          <a:lstStyle/>
          <a:p>
            <a:pPr algn="l">
              <a:lnSpc>
                <a:spcPct val="100000"/>
              </a:lnSpc>
            </a:pPr>
            <a:r>
              <a:rPr lang="fr-CM" sz="2100" b="0" i="1" dirty="0">
                <a:effectLst/>
                <a:latin typeface="+mj-lt"/>
              </a:rPr>
              <a:t>Nos employés partagent des valeurs fortes qui sous-tendent notre engagement et notre responsabilité de fournir à nos clients et partenaires une expérience enrichissante.</a:t>
            </a:r>
          </a:p>
          <a:p>
            <a:pPr algn="l"/>
            <a:r>
              <a:rPr lang="fr-CM" sz="2100" b="0" i="0" dirty="0">
                <a:effectLst/>
                <a:latin typeface="+mj-lt"/>
              </a:rPr>
              <a:t>Ces valeurs sont les suivantes :</a:t>
            </a:r>
          </a:p>
          <a:p>
            <a:pPr algn="l"/>
            <a:r>
              <a:rPr lang="fr-CM" sz="2100" b="1" i="0" dirty="0">
                <a:effectLst/>
                <a:latin typeface="+mj-lt"/>
              </a:rPr>
              <a:t>L'excellence</a:t>
            </a:r>
            <a:r>
              <a:rPr lang="fr-CM" sz="2100" b="0" i="0" dirty="0">
                <a:effectLst/>
                <a:latin typeface="+mj-lt"/>
              </a:rPr>
              <a:t> : Nous visons à dépasser les attentes de nos clients et partenaires en leur offrant des solutions innovantes, personnalisées et de qualité.</a:t>
            </a:r>
          </a:p>
          <a:p>
            <a:pPr algn="l"/>
            <a:r>
              <a:rPr lang="fr-CM" sz="2100" b="1" i="0" dirty="0">
                <a:effectLst/>
                <a:latin typeface="+mj-lt"/>
              </a:rPr>
              <a:t>L'intégrité</a:t>
            </a:r>
            <a:r>
              <a:rPr lang="fr-CM" sz="2100" b="0" i="0" dirty="0">
                <a:effectLst/>
                <a:latin typeface="+mj-lt"/>
              </a:rPr>
              <a:t> : Nous agissons avec honnêteté, transparence et respect envers nos clients, partenaires, collègues et l'environnement.</a:t>
            </a:r>
          </a:p>
          <a:p>
            <a:pPr algn="l"/>
            <a:r>
              <a:rPr lang="fr-CM" sz="2100" b="1" i="0" dirty="0">
                <a:effectLst/>
                <a:latin typeface="+mj-lt"/>
              </a:rPr>
              <a:t>La collaboration</a:t>
            </a:r>
            <a:r>
              <a:rPr lang="fr-CM" sz="2100" b="0" i="0" dirty="0">
                <a:effectLst/>
                <a:latin typeface="+mj-lt"/>
              </a:rPr>
              <a:t> : Nous favorisons la coopération, la communication et la confiance au sein de nos équipes et avec nos clients et partenaires.</a:t>
            </a:r>
          </a:p>
          <a:p>
            <a:pPr algn="l"/>
            <a:r>
              <a:rPr lang="fr-CM" sz="2100" b="1" i="0" dirty="0">
                <a:effectLst/>
                <a:latin typeface="+mj-lt"/>
              </a:rPr>
              <a:t>La diversité</a:t>
            </a:r>
            <a:r>
              <a:rPr lang="fr-CM" sz="2100" b="0" i="0" dirty="0">
                <a:effectLst/>
                <a:latin typeface="+mj-lt"/>
              </a:rPr>
              <a:t> : Nous reconnaissons et valorisons la richesse des différences culturelles, professionnelles et personnelles de nos employés, clients et partenaires.</a:t>
            </a:r>
          </a:p>
          <a:p>
            <a:pPr algn="l"/>
            <a:r>
              <a:rPr lang="fr-CM" sz="2100" b="1" i="0" dirty="0">
                <a:effectLst/>
                <a:latin typeface="+mj-lt"/>
              </a:rPr>
              <a:t>La passion</a:t>
            </a:r>
            <a:r>
              <a:rPr lang="fr-CM" sz="2100" b="0" i="0" dirty="0">
                <a:effectLst/>
                <a:latin typeface="+mj-lt"/>
              </a:rPr>
              <a:t> : Nous nous impliquons pleinement dans notre travail et nous nous efforçons de créer de la valeur ajoutée pour nos clients et partenaires.</a:t>
            </a:r>
          </a:p>
          <a:p>
            <a:pPr algn="l">
              <a:lnSpc>
                <a:spcPct val="100000"/>
              </a:lnSpc>
            </a:pPr>
            <a:endParaRPr lang="fr-CM" sz="1500" b="0" i="0" dirty="0">
              <a:effectLst/>
              <a:latin typeface="+mj-lt"/>
            </a:endParaRPr>
          </a:p>
        </p:txBody>
      </p:sp>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799" y="1476747"/>
            <a:ext cx="3806687" cy="448056"/>
          </a:xfrm>
          <a:prstGeom prst="rect">
            <a:avLst/>
          </a:prstGeom>
        </p:spPr>
        <p:txBody>
          <a:bodyPr vert="horz" lIns="91440" tIns="45720" rIns="91440" bIns="45720" rtlCol="0">
            <a:noAutofit/>
          </a:bodyPr>
          <a:lstStyle>
            <a:defPPr>
              <a:defRPr lang="en-US"/>
            </a:defPPr>
            <a:lvl1pPr indent="0" defTabSz="914400">
              <a:lnSpc>
                <a:spcPct val="120000"/>
              </a:lnSpc>
              <a:spcBef>
                <a:spcPts val="1000"/>
              </a:spcBef>
              <a:buFont typeface="Arial" panose="020B0604020202020204" pitchFamily="34" charset="0"/>
              <a:buNone/>
              <a:defRPr sz="2000" b="1">
                <a:solidFill>
                  <a:srgbClr val="285AA3"/>
                </a:solidFill>
                <a:latin typeface="Book Antiqua" panose="02040602050305030304" pitchFamily="18" charset="0"/>
              </a:defRPr>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fr-FR" dirty="0"/>
              <a:t>Nos valeurs fondamentales</a:t>
            </a:r>
          </a:p>
        </p:txBody>
      </p:sp>
    </p:spTree>
    <p:extLst>
      <p:ext uri="{BB962C8B-B14F-4D97-AF65-F5344CB8AC3E}">
        <p14:creationId xmlns:p14="http://schemas.microsoft.com/office/powerpoint/2010/main" val="23738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C1853C-0A4C-8D84-4E04-A74437027034}"/>
              </a:ext>
            </a:extLst>
          </p:cNvPr>
          <p:cNvSpPr>
            <a:spLocks noGrp="1"/>
          </p:cNvSpPr>
          <p:nvPr>
            <p:ph type="subTitle" idx="1"/>
          </p:nvPr>
        </p:nvSpPr>
        <p:spPr>
          <a:xfrm>
            <a:off x="621194" y="2168804"/>
            <a:ext cx="8065606" cy="3337474"/>
          </a:xfrm>
        </p:spPr>
        <p:txBody>
          <a:bodyPr>
            <a:normAutofit fontScale="92500" lnSpcReduction="20000"/>
          </a:bodyPr>
          <a:lstStyle/>
          <a:p>
            <a:pPr algn="l">
              <a:lnSpc>
                <a:spcPct val="100000"/>
              </a:lnSpc>
            </a:pPr>
            <a:r>
              <a:rPr lang="fr-CM" sz="1500" b="0" i="1" dirty="0">
                <a:effectLst/>
                <a:latin typeface="+mj-lt"/>
              </a:rPr>
              <a:t>Nous disposons d'actifs de qualité que nous employons au profit de nos clients</a:t>
            </a:r>
          </a:p>
          <a:p>
            <a:pPr algn="l"/>
            <a:endParaRPr lang="fr-CM" sz="1500" b="0" i="0" dirty="0">
              <a:effectLst/>
              <a:latin typeface="+mj-lt"/>
            </a:endParaRPr>
          </a:p>
          <a:p>
            <a:pPr algn="l"/>
            <a:r>
              <a:rPr lang="fr-CM" sz="1600" b="0" i="0" dirty="0">
                <a:effectLst/>
                <a:latin typeface="+mj-lt"/>
              </a:rPr>
              <a:t>Nous garantissons et protégeons les intérêts financiers de nos épargnants et investisseurs.</a:t>
            </a:r>
          </a:p>
          <a:p>
            <a:pPr algn="l"/>
            <a:r>
              <a:rPr lang="fr-CM" sz="1600" b="1" i="0" dirty="0">
                <a:effectLst/>
                <a:latin typeface="+mj-lt"/>
              </a:rPr>
              <a:t>L'excellence</a:t>
            </a:r>
            <a:r>
              <a:rPr lang="fr-CM" sz="1600" b="0" i="0" dirty="0">
                <a:effectLst/>
                <a:latin typeface="+mj-lt"/>
              </a:rPr>
              <a:t> : Nous visons à dépasser les attentes de nos clients et partenaires en leur offrant des solutions innovantes, personnalisées et de qualité.</a:t>
            </a:r>
          </a:p>
          <a:p>
            <a:pPr algn="l"/>
            <a:r>
              <a:rPr lang="fr-CM" sz="1600" b="1" i="0" dirty="0">
                <a:effectLst/>
                <a:latin typeface="+mj-lt"/>
              </a:rPr>
              <a:t>L'intégrité</a:t>
            </a:r>
            <a:r>
              <a:rPr lang="fr-CM" sz="1600" b="0" i="0" dirty="0">
                <a:effectLst/>
                <a:latin typeface="+mj-lt"/>
              </a:rPr>
              <a:t> : Nous agissons avec honnêteté, transparence et respect envers nos clients, partenaires, collègues et l'environnement.</a:t>
            </a:r>
          </a:p>
          <a:p>
            <a:pPr algn="l"/>
            <a:r>
              <a:rPr lang="fr-CM" sz="1600" b="1" i="0" dirty="0">
                <a:effectLst/>
                <a:latin typeface="+mj-lt"/>
              </a:rPr>
              <a:t>La collaboration</a:t>
            </a:r>
            <a:r>
              <a:rPr lang="fr-CM" sz="1600" b="0" i="0" dirty="0">
                <a:effectLst/>
                <a:latin typeface="+mj-lt"/>
              </a:rPr>
              <a:t> : Nous favorisons la coopération, la communication et la confiance au sein de nos équipes et avec nos clients et partenaires.</a:t>
            </a:r>
          </a:p>
          <a:p>
            <a:pPr algn="l"/>
            <a:r>
              <a:rPr lang="fr-CM" sz="1600" b="1" i="0" dirty="0">
                <a:effectLst/>
                <a:latin typeface="+mj-lt"/>
              </a:rPr>
              <a:t>La diversité</a:t>
            </a:r>
            <a:r>
              <a:rPr lang="fr-CM" sz="1600" b="0" i="0" dirty="0">
                <a:effectLst/>
                <a:latin typeface="+mj-lt"/>
              </a:rPr>
              <a:t> : Nous reconnaissons et valorisons la richesse des différences culturelles, professionnelles et personnelles de nos employés, clients et partenaires.</a:t>
            </a:r>
          </a:p>
          <a:p>
            <a:pPr algn="l"/>
            <a:r>
              <a:rPr lang="fr-CM" sz="1600" b="1" i="0" dirty="0">
                <a:effectLst/>
                <a:latin typeface="+mj-lt"/>
              </a:rPr>
              <a:t>La passion</a:t>
            </a:r>
            <a:r>
              <a:rPr lang="fr-CM" sz="1600" b="0" i="0" dirty="0">
                <a:effectLst/>
                <a:latin typeface="+mj-lt"/>
              </a:rPr>
              <a:t> : Nous nous impliquons pleinement dans notre travail et nous nous efforçons de créer de la valeur ajoutée pour nos clients et partenaires.</a:t>
            </a:r>
          </a:p>
          <a:p>
            <a:pPr algn="l">
              <a:lnSpc>
                <a:spcPct val="100000"/>
              </a:lnSpc>
            </a:pPr>
            <a:endParaRPr lang="fr-CM" sz="1500" b="0" i="0" dirty="0">
              <a:effectLst/>
              <a:latin typeface="+mj-lt"/>
            </a:endParaRPr>
          </a:p>
        </p:txBody>
      </p:sp>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21195" y="1472174"/>
            <a:ext cx="5337314"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fr-FR" sz="2000" b="1" dirty="0">
                <a:solidFill>
                  <a:srgbClr val="285AA3"/>
                </a:solidFill>
                <a:latin typeface="Book Antiqua" panose="02040602050305030304" pitchFamily="18" charset="0"/>
              </a:rPr>
              <a:t>Pourquoi nous faire confiance?</a:t>
            </a:r>
          </a:p>
        </p:txBody>
      </p:sp>
    </p:spTree>
    <p:extLst>
      <p:ext uri="{BB962C8B-B14F-4D97-AF65-F5344CB8AC3E}">
        <p14:creationId xmlns:p14="http://schemas.microsoft.com/office/powerpoint/2010/main" val="199579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6" name="ZoneTexte 5">
            <a:extLst>
              <a:ext uri="{FF2B5EF4-FFF2-40B4-BE49-F238E27FC236}">
                <a16:creationId xmlns:a16="http://schemas.microsoft.com/office/drawing/2014/main" id="{D1B4C230-BA60-D040-85CF-383F716CAD53}"/>
              </a:ext>
            </a:extLst>
          </p:cNvPr>
          <p:cNvSpPr txBox="1"/>
          <p:nvPr/>
        </p:nvSpPr>
        <p:spPr>
          <a:xfrm>
            <a:off x="556591" y="1391478"/>
            <a:ext cx="6142383" cy="369332"/>
          </a:xfrm>
          <a:prstGeom prst="rect">
            <a:avLst/>
          </a:prstGeom>
        </p:spPr>
        <p:txBody>
          <a:bodyPr vert="horz" lIns="91440" tIns="45720" rIns="91440" bIns="45720" rtlCol="0">
            <a:noAutofit/>
          </a:bodyPr>
          <a:lstStyle>
            <a:defPPr>
              <a:defRPr lang="en-US"/>
            </a:defPPr>
            <a:lvl1pPr indent="0" defTabSz="914400">
              <a:lnSpc>
                <a:spcPct val="120000"/>
              </a:lnSpc>
              <a:spcBef>
                <a:spcPts val="1000"/>
              </a:spcBef>
              <a:buFont typeface="Arial" panose="020B0604020202020204" pitchFamily="34" charset="0"/>
              <a:buNone/>
              <a:defRPr sz="2000" b="1">
                <a:solidFill>
                  <a:srgbClr val="285AA3"/>
                </a:solidFill>
                <a:latin typeface="Book Antiqua" panose="02040602050305030304" pitchFamily="18" charset="0"/>
              </a:defRPr>
            </a:lvl1pPr>
            <a:lvl2pPr indent="0" algn="ctr" defTabSz="914400">
              <a:lnSpc>
                <a:spcPct val="90000"/>
              </a:lnSpc>
              <a:spcBef>
                <a:spcPts val="500"/>
              </a:spcBef>
              <a:buFont typeface="Arial" panose="020B0604020202020204" pitchFamily="34" charset="0"/>
              <a:buNone/>
              <a:defRPr sz="2000"/>
            </a:lvl2pPr>
            <a:lvl3pPr indent="0" algn="ctr" defTabSz="914400">
              <a:lnSpc>
                <a:spcPct val="90000"/>
              </a:lnSpc>
              <a:spcBef>
                <a:spcPts val="500"/>
              </a:spcBef>
              <a:buFont typeface="Arial" panose="020B0604020202020204" pitchFamily="34" charset="0"/>
              <a:buNone/>
            </a:lvl3pPr>
            <a:lvl4pPr indent="0" algn="ctr" defTabSz="914400">
              <a:lnSpc>
                <a:spcPct val="90000"/>
              </a:lnSpc>
              <a:spcBef>
                <a:spcPts val="500"/>
              </a:spcBef>
              <a:buFont typeface="Arial" panose="020B0604020202020204" pitchFamily="34" charset="0"/>
              <a:buNone/>
              <a:defRPr sz="1600"/>
            </a:lvl4pPr>
            <a:lvl5pPr indent="0" algn="ctr" defTabSz="914400">
              <a:lnSpc>
                <a:spcPct val="90000"/>
              </a:lnSpc>
              <a:spcBef>
                <a:spcPts val="500"/>
              </a:spcBef>
              <a:buFont typeface="Arial" panose="020B0604020202020204" pitchFamily="34" charset="0"/>
              <a:buNone/>
              <a:defRPr sz="1600"/>
            </a:lvl5pPr>
            <a:lvl6pPr indent="0" algn="ctr" defTabSz="914400">
              <a:lnSpc>
                <a:spcPct val="90000"/>
              </a:lnSpc>
              <a:spcBef>
                <a:spcPts val="500"/>
              </a:spcBef>
              <a:buFont typeface="Arial" panose="020B0604020202020204" pitchFamily="34" charset="0"/>
              <a:buNone/>
              <a:defRPr sz="1600"/>
            </a:lvl6pPr>
            <a:lvl7pPr indent="0" algn="ctr" defTabSz="914400">
              <a:lnSpc>
                <a:spcPct val="90000"/>
              </a:lnSpc>
              <a:spcBef>
                <a:spcPts val="500"/>
              </a:spcBef>
              <a:buFont typeface="Arial" panose="020B0604020202020204" pitchFamily="34" charset="0"/>
              <a:buNone/>
              <a:defRPr sz="1600"/>
            </a:lvl7pPr>
            <a:lvl8pPr indent="0" algn="ctr" defTabSz="914400">
              <a:lnSpc>
                <a:spcPct val="90000"/>
              </a:lnSpc>
              <a:spcBef>
                <a:spcPts val="500"/>
              </a:spcBef>
              <a:buFont typeface="Arial" panose="020B0604020202020204" pitchFamily="34" charset="0"/>
              <a:buNone/>
              <a:defRPr sz="1600"/>
            </a:lvl8pPr>
            <a:lvl9pPr indent="0" algn="ctr" defTabSz="914400">
              <a:lnSpc>
                <a:spcPct val="90000"/>
              </a:lnSpc>
              <a:spcBef>
                <a:spcPts val="500"/>
              </a:spcBef>
              <a:buFont typeface="Arial" panose="020B0604020202020204" pitchFamily="34" charset="0"/>
              <a:buNone/>
              <a:defRPr sz="1600"/>
            </a:lvl9pPr>
          </a:lstStyle>
          <a:p>
            <a:r>
              <a:rPr lang="fr-FR" dirty="0"/>
              <a:t>Notre vision</a:t>
            </a:r>
          </a:p>
        </p:txBody>
      </p:sp>
      <p:sp>
        <p:nvSpPr>
          <p:cNvPr id="7" name="ZoneTexte 6">
            <a:extLst>
              <a:ext uri="{FF2B5EF4-FFF2-40B4-BE49-F238E27FC236}">
                <a16:creationId xmlns:a16="http://schemas.microsoft.com/office/drawing/2014/main" id="{03E1AE78-BF9C-944D-9BF8-E2E39A7376C7}"/>
              </a:ext>
            </a:extLst>
          </p:cNvPr>
          <p:cNvSpPr txBox="1"/>
          <p:nvPr/>
        </p:nvSpPr>
        <p:spPr>
          <a:xfrm>
            <a:off x="457199" y="2108192"/>
            <a:ext cx="8150087" cy="1477328"/>
          </a:xfrm>
          <a:prstGeom prst="rect">
            <a:avLst/>
          </a:prstGeom>
          <a:noFill/>
        </p:spPr>
        <p:txBody>
          <a:bodyPr wrap="square" rtlCol="0">
            <a:spAutoFit/>
          </a:bodyPr>
          <a:lstStyle/>
          <a:p>
            <a:r>
              <a:rPr lang="fr-FR" sz="1500" dirty="0">
                <a:effectLst/>
                <a:latin typeface="+mj-lt"/>
                <a:ea typeface="Calibri" panose="020F0502020204030204" pitchFamily="34" charset="0"/>
                <a:cs typeface="Times New Roman" panose="02020603050405020304" pitchFamily="18" charset="0"/>
              </a:rPr>
              <a:t>Le CRESAF a pour vision d’être a long terme un levier de transformation et une référence du secteur de la microfinance au Cameroun.</a:t>
            </a:r>
            <a:endParaRPr lang="fr-CM" sz="1500" dirty="0">
              <a:effectLst/>
              <a:latin typeface="+mj-lt"/>
              <a:ea typeface="Calibri" panose="020F0502020204030204" pitchFamily="34" charset="0"/>
              <a:cs typeface="Times New Roman" panose="02020603050405020304" pitchFamily="18" charset="0"/>
            </a:endParaRPr>
          </a:p>
          <a:p>
            <a:r>
              <a:rPr lang="fr-FR" sz="1500" dirty="0">
                <a:effectLst/>
                <a:latin typeface="+mj-lt"/>
                <a:ea typeface="Calibri" panose="020F0502020204030204" pitchFamily="34" charset="0"/>
                <a:cs typeface="Times New Roman" panose="02020603050405020304" pitchFamily="18" charset="0"/>
              </a:rPr>
              <a:t>Cette vision est née du constat de l’absence de solutions bancaires adaptées aux contraintes et aux défis concrets auxquels font face les entrepreneurs dans l’exercice de leurs missions quotidiennes</a:t>
            </a:r>
            <a:r>
              <a:rPr lang="fr-FR" sz="1500" dirty="0">
                <a:latin typeface="+mj-lt"/>
                <a:ea typeface="Calibri" panose="020F0502020204030204" pitchFamily="34" charset="0"/>
                <a:cs typeface="Times New Roman" panose="02020603050405020304" pitchFamily="18" charset="0"/>
              </a:rPr>
              <a:t>. </a:t>
            </a:r>
          </a:p>
          <a:p>
            <a:r>
              <a:rPr lang="fr-FR" sz="1500" dirty="0">
                <a:effectLst/>
                <a:latin typeface="+mj-lt"/>
                <a:ea typeface="Calibri" panose="020F0502020204030204" pitchFamily="34" charset="0"/>
                <a:cs typeface="Times New Roman" panose="02020603050405020304" pitchFamily="18" charset="0"/>
              </a:rPr>
              <a:t>Le CRESAF a de ce fait pris l’engagement de travailler à la mise en place de solutions bancaires fiables accessibles et simplifiés pour les entrepreneurs, les salariés et les travailleurs indépendants.</a:t>
            </a:r>
            <a:endParaRPr lang="fr-CM" sz="15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923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2" name="ZoneTexte 1">
            <a:extLst>
              <a:ext uri="{FF2B5EF4-FFF2-40B4-BE49-F238E27FC236}">
                <a16:creationId xmlns:a16="http://schemas.microsoft.com/office/drawing/2014/main" id="{2A7B0D49-9C43-8B4E-BA25-B29C07C2753B}"/>
              </a:ext>
            </a:extLst>
          </p:cNvPr>
          <p:cNvSpPr txBox="1"/>
          <p:nvPr/>
        </p:nvSpPr>
        <p:spPr>
          <a:xfrm>
            <a:off x="0" y="1282148"/>
            <a:ext cx="5347252" cy="1268583"/>
          </a:xfrm>
          <a:prstGeom prst="rect">
            <a:avLst/>
          </a:prstGeom>
          <a:noFill/>
        </p:spPr>
        <p:txBody>
          <a:bodyPr wrap="square" rtlCol="0">
            <a:spAutoFit/>
          </a:bodyPr>
          <a:lstStyle/>
          <a:p>
            <a:endParaRPr lang="fr-FR" dirty="0"/>
          </a:p>
        </p:txBody>
      </p:sp>
      <p:sp>
        <p:nvSpPr>
          <p:cNvPr id="3" name="ZoneTexte 2">
            <a:extLst>
              <a:ext uri="{FF2B5EF4-FFF2-40B4-BE49-F238E27FC236}">
                <a16:creationId xmlns:a16="http://schemas.microsoft.com/office/drawing/2014/main" id="{9A092F34-62F8-EB4B-A901-A219A20EC840}"/>
              </a:ext>
            </a:extLst>
          </p:cNvPr>
          <p:cNvSpPr txBox="1"/>
          <p:nvPr/>
        </p:nvSpPr>
        <p:spPr>
          <a:xfrm>
            <a:off x="616226" y="1590261"/>
            <a:ext cx="2345635" cy="369332"/>
          </a:xfrm>
          <a:prstGeom prst="rect">
            <a:avLst/>
          </a:prstGeom>
          <a:noFill/>
        </p:spPr>
        <p:txBody>
          <a:bodyPr wrap="square" rtlCol="0">
            <a:spAutoFit/>
          </a:bodyPr>
          <a:lstStyle/>
          <a:p>
            <a:r>
              <a:rPr lang="fr-FR" sz="1800" b="1" dirty="0">
                <a:solidFill>
                  <a:srgbClr val="285AA3"/>
                </a:solidFill>
                <a:effectLst/>
                <a:latin typeface="Book Antiqua" panose="02040602050305030304" pitchFamily="18" charset="0"/>
                <a:ea typeface="Calibri" panose="020F0502020204030204" pitchFamily="34" charset="0"/>
                <a:cs typeface="Times New Roman" panose="02020603050405020304" pitchFamily="18" charset="0"/>
              </a:rPr>
              <a:t>Nos missions</a:t>
            </a:r>
            <a:endParaRPr lang="fr-FR" dirty="0">
              <a:solidFill>
                <a:srgbClr val="285AA3"/>
              </a:solidFill>
              <a:latin typeface="Book Antiqua" panose="02040602050305030304" pitchFamily="18" charset="0"/>
            </a:endParaRPr>
          </a:p>
        </p:txBody>
      </p:sp>
      <p:sp>
        <p:nvSpPr>
          <p:cNvPr id="6" name="ZoneTexte 5">
            <a:extLst>
              <a:ext uri="{FF2B5EF4-FFF2-40B4-BE49-F238E27FC236}">
                <a16:creationId xmlns:a16="http://schemas.microsoft.com/office/drawing/2014/main" id="{8A4819CF-BBA3-A946-A2ED-EF2B593A4283}"/>
              </a:ext>
            </a:extLst>
          </p:cNvPr>
          <p:cNvSpPr txBox="1"/>
          <p:nvPr/>
        </p:nvSpPr>
        <p:spPr>
          <a:xfrm>
            <a:off x="616226" y="2196548"/>
            <a:ext cx="7384774" cy="2862322"/>
          </a:xfrm>
          <a:prstGeom prst="rect">
            <a:avLst/>
          </a:prstGeom>
          <a:noFill/>
        </p:spPr>
        <p:txBody>
          <a:bodyPr wrap="square" rtlCol="0">
            <a:spAutoFit/>
          </a:bodyPr>
          <a:lstStyle/>
          <a:p>
            <a:r>
              <a:rPr lang="fr-FR" sz="1800" dirty="0">
                <a:effectLst/>
                <a:latin typeface="+mj-lt"/>
                <a:ea typeface="Calibri" panose="020F0502020204030204" pitchFamily="34" charset="0"/>
                <a:cs typeface="Times New Roman" panose="02020603050405020304" pitchFamily="18" charset="0"/>
              </a:rPr>
              <a:t>Dans </a:t>
            </a:r>
            <a:r>
              <a:rPr lang="fr-FR" dirty="0">
                <a:latin typeface="+mj-lt"/>
                <a:ea typeface="Calibri" panose="020F0502020204030204" pitchFamily="34" charset="0"/>
                <a:cs typeface="Times New Roman" panose="02020603050405020304" pitchFamily="18" charset="0"/>
              </a:rPr>
              <a:t>le but d’atteindre nos objectifs, nous nous sommes assignés comme </a:t>
            </a:r>
            <a:r>
              <a:rPr lang="fr-FR" sz="1800" dirty="0">
                <a:effectLst/>
                <a:latin typeface="+mj-lt"/>
                <a:ea typeface="Calibri" panose="020F0502020204030204" pitchFamily="34" charset="0"/>
                <a:cs typeface="Times New Roman" panose="02020603050405020304" pitchFamily="18" charset="0"/>
              </a:rPr>
              <a:t>principales missions </a:t>
            </a:r>
            <a:r>
              <a:rPr lang="fr-FR" dirty="0">
                <a:latin typeface="+mj-lt"/>
                <a:ea typeface="Calibri" panose="020F0502020204030204" pitchFamily="34" charset="0"/>
                <a:cs typeface="Times New Roman" panose="02020603050405020304" pitchFamily="18" charset="0"/>
              </a:rPr>
              <a:t>de</a:t>
            </a:r>
            <a:r>
              <a:rPr lang="fr-FR" sz="1800" dirty="0">
                <a:effectLst/>
                <a:latin typeface="+mj-lt"/>
                <a:ea typeface="Calibri" panose="020F0502020204030204" pitchFamily="34" charset="0"/>
                <a:cs typeface="Times New Roman" panose="02020603050405020304" pitchFamily="18" charset="0"/>
              </a:rPr>
              <a:t>;</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-Mettre en place un système de financement </a:t>
            </a:r>
            <a:r>
              <a:rPr lang="en-US" sz="1800" dirty="0" err="1">
                <a:effectLst/>
                <a:latin typeface="+mj-lt"/>
                <a:ea typeface="Calibri" panose="020F0502020204030204" pitchFamily="34" charset="0"/>
                <a:cs typeface="Times New Roman" panose="02020603050405020304" pitchFamily="18" charset="0"/>
              </a:rPr>
              <a:t>adapté</a:t>
            </a:r>
            <a:r>
              <a:rPr lang="en-US" sz="1800" dirty="0">
                <a:effectLst/>
                <a:latin typeface="+mj-lt"/>
                <a:ea typeface="Calibri" panose="020F0502020204030204" pitchFamily="34" charset="0"/>
                <a:cs typeface="Times New Roman" panose="02020603050405020304" pitchFamily="18" charset="0"/>
              </a:rPr>
              <a:t> aux </a:t>
            </a:r>
            <a:r>
              <a:rPr lang="en-US" sz="1800" dirty="0" err="1">
                <a:effectLst/>
                <a:latin typeface="+mj-lt"/>
                <a:ea typeface="Calibri" panose="020F0502020204030204" pitchFamily="34" charset="0"/>
                <a:cs typeface="Times New Roman" panose="02020603050405020304" pitchFamily="18" charset="0"/>
              </a:rPr>
              <a:t>contraintes</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liées</a:t>
            </a:r>
            <a:r>
              <a:rPr lang="en-US" sz="1800" dirty="0">
                <a:effectLst/>
                <a:latin typeface="+mj-lt"/>
                <a:ea typeface="Calibri" panose="020F0502020204030204" pitchFamily="34" charset="0"/>
                <a:cs typeface="Times New Roman" panose="02020603050405020304" pitchFamily="18" charset="0"/>
              </a:rPr>
              <a:t> </a:t>
            </a:r>
            <a:r>
              <a:rPr lang="en-US" dirty="0" err="1">
                <a:latin typeface="+mj-lt"/>
                <a:ea typeface="Calibri" panose="020F0502020204030204" pitchFamily="34" charset="0"/>
                <a:cs typeface="Times New Roman" panose="02020603050405020304" pitchFamily="18" charset="0"/>
              </a:rPr>
              <a:t>à</a:t>
            </a:r>
            <a:r>
              <a:rPr lang="en-US" dirty="0">
                <a:latin typeface="+mj-lt"/>
                <a:ea typeface="Calibri" panose="020F0502020204030204" pitchFamily="34" charset="0"/>
                <a:cs typeface="Times New Roman" panose="02020603050405020304" pitchFamily="18" charset="0"/>
              </a:rPr>
              <a:t> </a:t>
            </a:r>
            <a:r>
              <a:rPr lang="en-US" dirty="0" err="1">
                <a:latin typeface="+mj-lt"/>
                <a:ea typeface="Calibri" panose="020F0502020204030204" pitchFamily="34" charset="0"/>
                <a:cs typeface="Times New Roman" panose="02020603050405020304" pitchFamily="18" charset="0"/>
              </a:rPr>
              <a:t>lentrepreuneuriat</a:t>
            </a:r>
            <a:r>
              <a:rPr lang="en-US" dirty="0">
                <a:latin typeface="+mj-lt"/>
                <a:ea typeface="Calibri" panose="020F0502020204030204" pitchFamily="34" charset="0"/>
                <a:cs typeface="Times New Roman" panose="02020603050405020304" pitchFamily="18" charset="0"/>
              </a:rPr>
              <a:t> dans le </a:t>
            </a:r>
            <a:r>
              <a:rPr lang="en-US" dirty="0" err="1">
                <a:latin typeface="+mj-lt"/>
                <a:ea typeface="Calibri" panose="020F0502020204030204" pitchFamily="34" charset="0"/>
                <a:cs typeface="Times New Roman" panose="02020603050405020304" pitchFamily="18" charset="0"/>
              </a:rPr>
              <a:t>contexte</a:t>
            </a:r>
            <a:r>
              <a:rPr lang="en-US" dirty="0">
                <a:latin typeface="+mj-lt"/>
                <a:ea typeface="Calibri" panose="020F0502020204030204" pitchFamily="34" charset="0"/>
                <a:cs typeface="Times New Roman" panose="02020603050405020304" pitchFamily="18" charset="0"/>
              </a:rPr>
              <a:t>  </a:t>
            </a:r>
            <a:r>
              <a:rPr lang="en-US" dirty="0" err="1">
                <a:latin typeface="+mj-lt"/>
                <a:ea typeface="Calibri" panose="020F0502020204030204" pitchFamily="34" charset="0"/>
                <a:cs typeface="Times New Roman" panose="02020603050405020304" pitchFamily="18" charset="0"/>
              </a:rPr>
              <a:t>économique</a:t>
            </a:r>
            <a:r>
              <a:rPr lang="en-US" dirty="0">
                <a:latin typeface="+mj-lt"/>
                <a:ea typeface="Calibri" panose="020F0502020204030204" pitchFamily="34" charset="0"/>
                <a:cs typeface="Times New Roman" panose="02020603050405020304" pitchFamily="18" charset="0"/>
              </a:rPr>
              <a:t> </a:t>
            </a:r>
            <a:r>
              <a:rPr lang="en-US" dirty="0" err="1">
                <a:latin typeface="+mj-lt"/>
                <a:ea typeface="Calibri" panose="020F0502020204030204" pitchFamily="34" charset="0"/>
                <a:cs typeface="Times New Roman" panose="02020603050405020304" pitchFamily="18" charset="0"/>
              </a:rPr>
              <a:t>africain</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-Participer à l'intégration </a:t>
            </a:r>
            <a:r>
              <a:rPr lang="fr-FR" dirty="0">
                <a:latin typeface="+mj-lt"/>
                <a:ea typeface="Calibri" panose="020F0502020204030204" pitchFamily="34" charset="0"/>
                <a:cs typeface="Times New Roman" panose="02020603050405020304" pitchFamily="18" charset="0"/>
              </a:rPr>
              <a:t>à </a:t>
            </a:r>
            <a:r>
              <a:rPr lang="fr-FR" sz="1800" dirty="0">
                <a:effectLst/>
                <a:latin typeface="+mj-lt"/>
                <a:ea typeface="Calibri" panose="020F0502020204030204" pitchFamily="34" charset="0"/>
                <a:cs typeface="Times New Roman" panose="02020603050405020304" pitchFamily="18" charset="0"/>
              </a:rPr>
              <a:t>l’échelle nationale des services bancaires dans les pratiques courantes,</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-Améliorer l’accompagnement des acteurs du secteur informel[ commerçants, agriculteurs, chauffeurs…]</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-Développer l’inclusion financière à travers la microfinance dans les zones rurales</a:t>
            </a:r>
            <a:endParaRPr lang="fr-CM" sz="1800" dirty="0">
              <a:effectLst/>
              <a:latin typeface="+mj-lt"/>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5C8385AE-D990-5242-8E3A-78129A3D0396}"/>
              </a:ext>
            </a:extLst>
          </p:cNvPr>
          <p:cNvSpPr txBox="1"/>
          <p:nvPr/>
        </p:nvSpPr>
        <p:spPr>
          <a:xfrm>
            <a:off x="685800" y="1312645"/>
            <a:ext cx="4946705" cy="82820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117194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BC1853C-0A4C-8D84-4E04-A74437027034}"/>
              </a:ext>
            </a:extLst>
          </p:cNvPr>
          <p:cNvSpPr>
            <a:spLocks noGrp="1"/>
          </p:cNvSpPr>
          <p:nvPr>
            <p:ph type="subTitle" idx="1"/>
          </p:nvPr>
        </p:nvSpPr>
        <p:spPr>
          <a:xfrm>
            <a:off x="685800" y="2251013"/>
            <a:ext cx="7772400" cy="2824925"/>
          </a:xfrm>
        </p:spPr>
        <p:txBody>
          <a:bodyPr>
            <a:normAutofit fontScale="92500" lnSpcReduction="10000"/>
          </a:bodyPr>
          <a:lstStyle/>
          <a:p>
            <a:pPr algn="l"/>
            <a:r>
              <a:rPr lang="fr-FR" sz="1800" b="1" dirty="0">
                <a:latin typeface="Book Antiqua" panose="02040602050305030304" pitchFamily="18" charset="0"/>
                <a:ea typeface="Calibri" panose="020F0502020204030204" pitchFamily="34" charset="0"/>
                <a:cs typeface="Times New Roman" panose="02020603050405020304" pitchFamily="18" charset="0"/>
              </a:rPr>
              <a:t>Bon</a:t>
            </a: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 de caisse</a:t>
            </a:r>
          </a:p>
          <a:p>
            <a:pPr algn="l">
              <a:lnSpc>
                <a:spcPct val="150000"/>
              </a:lnSpc>
            </a:pPr>
            <a:r>
              <a:rPr lang="fr-FR" sz="1600" dirty="0">
                <a:effectLst/>
                <a:latin typeface="+mj-lt"/>
                <a:ea typeface="Calibri" panose="020F0502020204030204" pitchFamily="34" charset="0"/>
                <a:cs typeface="Times New Roman" panose="02020603050405020304" pitchFamily="18" charset="0"/>
              </a:rPr>
              <a:t>Notre service en bon de caisse permet  aux entreprises et aux investisseurs d’effectuer des placements de fonds en toute sécurité sur une période minimale d’un an. Le placement a pour vocation  à terme de générer d’importants bénéfices grâce à des taux d’intérêts allant jusqu’à 5%. Le bon de caisse à échéance n’étant soumis à aucune obligation de reconduction</a:t>
            </a:r>
            <a:r>
              <a:rPr lang="fr-CM" sz="1600" dirty="0">
                <a:latin typeface="+mj-lt"/>
                <a:ea typeface="Calibri" panose="020F0502020204030204" pitchFamily="34" charset="0"/>
                <a:cs typeface="Times New Roman" panose="02020603050405020304" pitchFamily="18" charset="0"/>
              </a:rPr>
              <a:t>.</a:t>
            </a:r>
          </a:p>
          <a:p>
            <a:pPr algn="l">
              <a:lnSpc>
                <a:spcPct val="100000"/>
              </a:lnSpc>
            </a:pPr>
            <a:r>
              <a:rPr lang="fr-FR" sz="1600" dirty="0">
                <a:effectLst/>
                <a:latin typeface="+mj-lt"/>
                <a:ea typeface="Calibri" panose="020F0502020204030204" pitchFamily="34" charset="0"/>
                <a:cs typeface="Times New Roman" panose="02020603050405020304" pitchFamily="18" charset="0"/>
              </a:rPr>
              <a:t>-dépôt minimum a l’ouverture 5000000FCFA</a:t>
            </a:r>
            <a:endParaRPr lang="fr-CM" sz="1600" dirty="0">
              <a:effectLst/>
              <a:latin typeface="+mj-lt"/>
              <a:ea typeface="Calibri" panose="020F0502020204030204" pitchFamily="34" charset="0"/>
              <a:cs typeface="Times New Roman" panose="02020603050405020304" pitchFamily="18" charset="0"/>
            </a:endParaRPr>
          </a:p>
          <a:p>
            <a:pPr algn="l">
              <a:lnSpc>
                <a:spcPct val="100000"/>
              </a:lnSpc>
            </a:pPr>
            <a:r>
              <a:rPr lang="fr-FR" sz="1600" dirty="0">
                <a:effectLst/>
                <a:latin typeface="+mj-lt"/>
                <a:ea typeface="Calibri" panose="020F0502020204030204" pitchFamily="34" charset="0"/>
                <a:cs typeface="Times New Roman" panose="02020603050405020304" pitchFamily="18" charset="0"/>
              </a:rPr>
              <a:t>-taux de rémunération négociable</a:t>
            </a:r>
            <a:endParaRPr lang="fr-CM" sz="1600" dirty="0">
              <a:effectLst/>
              <a:latin typeface="+mj-lt"/>
              <a:ea typeface="Calibri" panose="020F0502020204030204" pitchFamily="34" charset="0"/>
              <a:cs typeface="Times New Roman" panose="02020603050405020304" pitchFamily="18" charset="0"/>
            </a:endParaRPr>
          </a:p>
          <a:p>
            <a:pPr algn="l"/>
            <a:r>
              <a:rPr lang="fr-FR" sz="1600" dirty="0">
                <a:effectLst/>
                <a:latin typeface="Calibri" panose="020F0502020204030204" pitchFamily="34" charset="0"/>
                <a:ea typeface="Calibri" panose="020F0502020204030204" pitchFamily="34" charset="0"/>
              </a:rPr>
              <a:t>-Intérêt  précompte ou post compte à la demande du client </a:t>
            </a:r>
            <a:endParaRPr lang="fr-FR" sz="1600" dirty="0">
              <a:latin typeface="+mj-lt"/>
            </a:endParaRPr>
          </a:p>
        </p:txBody>
      </p:sp>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8" name="Title 1">
            <a:extLst>
              <a:ext uri="{FF2B5EF4-FFF2-40B4-BE49-F238E27FC236}">
                <a16:creationId xmlns:a16="http://schemas.microsoft.com/office/drawing/2014/main" id="{45DC8C2A-DFB6-254A-BFC0-CA98F21C9912}"/>
              </a:ext>
            </a:extLst>
          </p:cNvPr>
          <p:cNvSpPr>
            <a:spLocks noGrp="1"/>
          </p:cNvSpPr>
          <p:nvPr>
            <p:ph type="ctrTitle"/>
          </p:nvPr>
        </p:nvSpPr>
        <p:spPr>
          <a:xfrm>
            <a:off x="685800" y="1343090"/>
            <a:ext cx="7772400" cy="649287"/>
          </a:xfrm>
        </p:spPr>
        <p:txBody>
          <a:bodyPr>
            <a:normAutofit fontScale="90000"/>
          </a:bodyPr>
          <a:lstStyle/>
          <a:p>
            <a:pPr algn="l"/>
            <a:br>
              <a:rPr lang="fr-CM" sz="3200" b="1" dirty="0">
                <a:effectLst/>
                <a:latin typeface="Calibri" panose="020F0502020204030204" pitchFamily="34" charset="0"/>
                <a:ea typeface="Calibri" panose="020F0502020204030204" pitchFamily="34" charset="0"/>
                <a:cs typeface="Times New Roman" panose="02020603050405020304" pitchFamily="18" charset="0"/>
              </a:rPr>
            </a:br>
            <a:r>
              <a:rPr lang="fr-CM" sz="2000" b="1" dirty="0">
                <a:solidFill>
                  <a:srgbClr val="285AA3"/>
                </a:solidFill>
                <a:latin typeface="Calibri" panose="020F0502020204030204" pitchFamily="34" charset="0"/>
                <a:ea typeface="Calibri" panose="020F0502020204030204" pitchFamily="34" charset="0"/>
                <a:cs typeface="Times New Roman" panose="02020603050405020304" pitchFamily="18" charset="0"/>
              </a:rPr>
              <a:t>N</a:t>
            </a:r>
            <a:r>
              <a:rPr lang="fr-CM" sz="2000" b="1" dirty="0">
                <a:solidFill>
                  <a:srgbClr val="285AA3"/>
                </a:solidFill>
                <a:effectLst/>
                <a:latin typeface="Calibri" panose="020F0502020204030204" pitchFamily="34" charset="0"/>
                <a:ea typeface="Calibri" panose="020F0502020204030204" pitchFamily="34" charset="0"/>
                <a:cs typeface="Times New Roman" panose="02020603050405020304" pitchFamily="18" charset="0"/>
              </a:rPr>
              <a:t>os produits</a:t>
            </a:r>
            <a:endParaRPr lang="fr-FR" sz="2000" b="1" dirty="0">
              <a:solidFill>
                <a:srgbClr val="285AA3"/>
              </a:solidFill>
              <a:latin typeface="Book Antiqua" panose="02040602050305030304" pitchFamily="18" charset="0"/>
            </a:endParaRPr>
          </a:p>
        </p:txBody>
      </p:sp>
    </p:spTree>
    <p:extLst>
      <p:ext uri="{BB962C8B-B14F-4D97-AF65-F5344CB8AC3E}">
        <p14:creationId xmlns:p14="http://schemas.microsoft.com/office/powerpoint/2010/main" val="91681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6" name="ZoneTexte 5">
            <a:extLst>
              <a:ext uri="{FF2B5EF4-FFF2-40B4-BE49-F238E27FC236}">
                <a16:creationId xmlns:a16="http://schemas.microsoft.com/office/drawing/2014/main" id="{12C5FBFA-F139-9B4A-8377-1BCDC31B4849}"/>
              </a:ext>
            </a:extLst>
          </p:cNvPr>
          <p:cNvSpPr txBox="1"/>
          <p:nvPr/>
        </p:nvSpPr>
        <p:spPr>
          <a:xfrm>
            <a:off x="616226" y="1334039"/>
            <a:ext cx="7981122" cy="2169825"/>
          </a:xfrm>
          <a:prstGeom prst="rect">
            <a:avLst/>
          </a:prstGeom>
          <a:noFill/>
        </p:spPr>
        <p:txBody>
          <a:bodyPr wrap="square" rtlCol="0">
            <a:spAutoFit/>
          </a:bodyPr>
          <a:lstStyle/>
          <a:p>
            <a:pPr>
              <a:lnSpc>
                <a:spcPct val="150000"/>
              </a:lnSpc>
            </a:pP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Compte chèque particulier</a:t>
            </a:r>
          </a:p>
          <a:p>
            <a:r>
              <a:rPr lang="fr-FR" sz="1800" dirty="0">
                <a:effectLst/>
                <a:latin typeface="+mj-lt"/>
                <a:ea typeface="Calibri" panose="020F0502020204030204" pitchFamily="34" charset="0"/>
                <a:cs typeface="Times New Roman" panose="02020603050405020304" pitchFamily="18" charset="0"/>
              </a:rPr>
              <a:t>Notre service de compte chèque à destination des </a:t>
            </a:r>
            <a:r>
              <a:rPr lang="fr-FR" sz="1800" dirty="0" err="1">
                <a:effectLst/>
                <a:latin typeface="+mj-lt"/>
                <a:ea typeface="Calibri" panose="020F0502020204030204" pitchFamily="34" charset="0"/>
                <a:cs typeface="Times New Roman" panose="02020603050405020304" pitchFamily="18" charset="0"/>
              </a:rPr>
              <a:t>auto-entrepreneurs</a:t>
            </a:r>
            <a:r>
              <a:rPr lang="fr-FR" sz="1800" dirty="0">
                <a:effectLst/>
                <a:latin typeface="+mj-lt"/>
                <a:ea typeface="Calibri" panose="020F0502020204030204" pitchFamily="34" charset="0"/>
                <a:cs typeface="Times New Roman" panose="02020603050405020304" pitchFamily="18" charset="0"/>
              </a:rPr>
              <a:t> quel que soit le secteur d’activité, permettra d’effectuer les transactions bancaires courantes lies a leurs activités.</a:t>
            </a:r>
          </a:p>
          <a:p>
            <a:r>
              <a:rPr lang="fr-FR" dirty="0">
                <a:latin typeface="+mj-lt"/>
                <a:ea typeface="Calibri" panose="020F0502020204030204" pitchFamily="34" charset="0"/>
                <a:cs typeface="Times New Roman" panose="02020603050405020304" pitchFamily="18" charset="0"/>
              </a:rPr>
              <a:t>-</a:t>
            </a:r>
            <a:r>
              <a:rPr lang="fr-FR" dirty="0">
                <a:effectLst/>
                <a:latin typeface="Calibri" panose="020F0502020204030204" pitchFamily="34" charset="0"/>
                <a:ea typeface="Calibri" panose="020F0502020204030204" pitchFamily="34" charset="0"/>
              </a:rPr>
              <a:t>Crédit après 03 mois de fonctionnement à la demande du client</a:t>
            </a:r>
            <a:r>
              <a:rPr lang="fr-CM" dirty="0">
                <a:effectLst/>
              </a:rPr>
              <a:t> </a:t>
            </a:r>
            <a:endParaRPr lang="fr-CM"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-Mise en place d’un découvert a la demande du client</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a:t>
            </a:r>
            <a:r>
              <a:rPr lang="fr-FR" sz="1800" dirty="0" err="1">
                <a:effectLst/>
                <a:latin typeface="+mj-lt"/>
                <a:ea typeface="Calibri" panose="020F0502020204030204" pitchFamily="34" charset="0"/>
                <a:cs typeface="Times New Roman" panose="02020603050405020304" pitchFamily="18" charset="0"/>
              </a:rPr>
              <a:t>Déposit</a:t>
            </a:r>
            <a:r>
              <a:rPr lang="fr-FR" sz="1800" dirty="0">
                <a:effectLst/>
                <a:latin typeface="+mj-lt"/>
                <a:ea typeface="Calibri" panose="020F0502020204030204" pitchFamily="34" charset="0"/>
                <a:cs typeface="Times New Roman" panose="02020603050405020304" pitchFamily="18" charset="0"/>
              </a:rPr>
              <a:t> minimum de 30000fcfa</a:t>
            </a:r>
            <a:endParaRPr lang="fr-CM" sz="1800" dirty="0">
              <a:effectLst/>
              <a:latin typeface="+mj-lt"/>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43A52B5D-913D-BF40-B7F5-3A5E0DD92663}"/>
              </a:ext>
            </a:extLst>
          </p:cNvPr>
          <p:cNvSpPr txBox="1"/>
          <p:nvPr/>
        </p:nvSpPr>
        <p:spPr>
          <a:xfrm>
            <a:off x="685800" y="3908134"/>
            <a:ext cx="7513983" cy="1892826"/>
          </a:xfrm>
          <a:prstGeom prst="rect">
            <a:avLst/>
          </a:prstGeom>
          <a:noFill/>
        </p:spPr>
        <p:txBody>
          <a:bodyPr wrap="square" rtlCol="0">
            <a:spAutoFit/>
          </a:bodyPr>
          <a:lstStyle/>
          <a:p>
            <a:pPr>
              <a:lnSpc>
                <a:spcPct val="150000"/>
              </a:lnSpc>
            </a:pP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Compte d’épargne association</a:t>
            </a:r>
          </a:p>
          <a:p>
            <a:r>
              <a:rPr lang="fr-FR" sz="1800" dirty="0">
                <a:effectLst/>
                <a:latin typeface="+mj-lt"/>
                <a:ea typeface="Calibri" panose="020F0502020204030204" pitchFamily="34" charset="0"/>
                <a:cs typeface="Times New Roman" panose="02020603050405020304" pitchFamily="18" charset="0"/>
              </a:rPr>
              <a:t>Notr</a:t>
            </a:r>
            <a:r>
              <a:rPr lang="fr-FR" dirty="0">
                <a:latin typeface="+mj-lt"/>
                <a:ea typeface="Calibri" panose="020F0502020204030204" pitchFamily="34" charset="0"/>
                <a:cs typeface="Times New Roman" panose="02020603050405020304" pitchFamily="18" charset="0"/>
              </a:rPr>
              <a:t>e service compte d’épargne association a été mis sur pied afin  de permettre aux associations de p</a:t>
            </a:r>
            <a:r>
              <a:rPr lang="fr-FR" sz="1800" dirty="0">
                <a:effectLst/>
                <a:latin typeface="+mj-lt"/>
                <a:ea typeface="Calibri" panose="020F0502020204030204" pitchFamily="34" charset="0"/>
                <a:cs typeface="Times New Roman" panose="02020603050405020304" pitchFamily="18" charset="0"/>
              </a:rPr>
              <a:t>rotéger leurs finances grâce </a:t>
            </a:r>
            <a:r>
              <a:rPr lang="fr-FR" dirty="0">
                <a:latin typeface="+mj-lt"/>
                <a:ea typeface="Calibri" panose="020F0502020204030204" pitchFamily="34" charset="0"/>
                <a:cs typeface="Times New Roman" panose="02020603050405020304" pitchFamily="18" charset="0"/>
              </a:rPr>
              <a:t>à des </a:t>
            </a:r>
            <a:r>
              <a:rPr lang="fr-FR" sz="1800" dirty="0">
                <a:effectLst/>
                <a:latin typeface="+mj-lt"/>
                <a:ea typeface="Calibri" panose="020F0502020204030204" pitchFamily="34" charset="0"/>
                <a:cs typeface="Times New Roman" panose="02020603050405020304" pitchFamily="18" charset="0"/>
              </a:rPr>
              <a:t>comptes d’épargnes fiables et sécurisés.</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-Dépôt minimum à l’ouverture 50000fcfa</a:t>
            </a:r>
          </a:p>
          <a:p>
            <a:r>
              <a:rPr lang="fr-FR" dirty="0">
                <a:latin typeface="+mj-lt"/>
                <a:ea typeface="Calibri" panose="020F0502020204030204" pitchFamily="34" charset="0"/>
                <a:cs typeface="Times New Roman" panose="02020603050405020304" pitchFamily="18" charset="0"/>
              </a:rPr>
              <a:t>-Taux d’intérêt de 6% sur l’année</a:t>
            </a:r>
            <a:endParaRPr lang="fr-CM"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4424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42927DF2-E0C9-8967-504C-B841D51B8C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1860" y="434659"/>
            <a:ext cx="2240280" cy="649795"/>
          </a:xfrm>
          <a:prstGeom prst="rect">
            <a:avLst/>
          </a:prstGeom>
        </p:spPr>
      </p:pic>
      <p:sp>
        <p:nvSpPr>
          <p:cNvPr id="4" name="Subtitle 2">
            <a:extLst>
              <a:ext uri="{FF2B5EF4-FFF2-40B4-BE49-F238E27FC236}">
                <a16:creationId xmlns:a16="http://schemas.microsoft.com/office/drawing/2014/main" id="{007A3F75-20CD-ADC8-015D-9F25217C025E}"/>
              </a:ext>
            </a:extLst>
          </p:cNvPr>
          <p:cNvSpPr txBox="1">
            <a:spLocks/>
          </p:cNvSpPr>
          <p:nvPr/>
        </p:nvSpPr>
        <p:spPr>
          <a:xfrm>
            <a:off x="685800" y="2102675"/>
            <a:ext cx="3066288" cy="44805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endParaRPr lang="fr-FR" sz="2000" b="1" dirty="0">
              <a:solidFill>
                <a:srgbClr val="285AA3"/>
              </a:solidFill>
              <a:latin typeface="Book Antiqua" panose="02040602050305030304" pitchFamily="18" charset="0"/>
            </a:endParaRPr>
          </a:p>
        </p:txBody>
      </p:sp>
      <p:sp>
        <p:nvSpPr>
          <p:cNvPr id="6" name="ZoneTexte 5">
            <a:extLst>
              <a:ext uri="{FF2B5EF4-FFF2-40B4-BE49-F238E27FC236}">
                <a16:creationId xmlns:a16="http://schemas.microsoft.com/office/drawing/2014/main" id="{5E7CC0D2-CA41-6542-BA5F-51E914CF250D}"/>
              </a:ext>
            </a:extLst>
          </p:cNvPr>
          <p:cNvSpPr txBox="1"/>
          <p:nvPr/>
        </p:nvSpPr>
        <p:spPr>
          <a:xfrm>
            <a:off x="551621" y="1241790"/>
            <a:ext cx="8040757" cy="2446824"/>
          </a:xfrm>
          <a:prstGeom prst="rect">
            <a:avLst/>
          </a:prstGeom>
          <a:noFill/>
        </p:spPr>
        <p:txBody>
          <a:bodyPr wrap="square" rtlCol="0">
            <a:spAutoFit/>
          </a:bodyPr>
          <a:lstStyle/>
          <a:p>
            <a:pPr>
              <a:lnSpc>
                <a:spcPct val="150000"/>
              </a:lnSpc>
            </a:pP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Dépôt à terme </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r>
              <a:rPr lang="en-US" sz="1800" dirty="0">
                <a:effectLst/>
                <a:latin typeface="+mj-lt"/>
                <a:ea typeface="Calibri" panose="020F0502020204030204" pitchFamily="34" charset="0"/>
                <a:cs typeface="Times New Roman" panose="02020603050405020304" pitchFamily="18" charset="0"/>
              </a:rPr>
              <a:t>Notre service de </a:t>
            </a:r>
            <a:r>
              <a:rPr lang="en-US" sz="1800" dirty="0" err="1">
                <a:effectLst/>
                <a:latin typeface="+mj-lt"/>
                <a:ea typeface="Calibri" panose="020F0502020204030204" pitchFamily="34" charset="0"/>
                <a:cs typeface="Times New Roman" panose="02020603050405020304" pitchFamily="18" charset="0"/>
              </a:rPr>
              <a:t>dépôt</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à</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terme</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permet</a:t>
            </a:r>
            <a:r>
              <a:rPr lang="en-US" sz="1800" dirty="0">
                <a:effectLst/>
                <a:latin typeface="+mj-lt"/>
                <a:ea typeface="Calibri" panose="020F0502020204030204" pitchFamily="34" charset="0"/>
                <a:cs typeface="Times New Roman" panose="02020603050405020304" pitchFamily="18" charset="0"/>
              </a:rPr>
              <a:t> au </a:t>
            </a:r>
            <a:r>
              <a:rPr lang="en-US" sz="1800" dirty="0" err="1">
                <a:effectLst/>
                <a:latin typeface="+mj-lt"/>
                <a:ea typeface="Calibri" panose="020F0502020204030204" pitchFamily="34" charset="0"/>
                <a:cs typeface="Times New Roman" panose="02020603050405020304" pitchFamily="18" charset="0"/>
              </a:rPr>
              <a:t>souscripteur</a:t>
            </a:r>
            <a:r>
              <a:rPr lang="en-US" sz="1800" dirty="0">
                <a:effectLst/>
                <a:latin typeface="+mj-lt"/>
                <a:ea typeface="Calibri" panose="020F0502020204030204" pitchFamily="34" charset="0"/>
                <a:cs typeface="Times New Roman" panose="02020603050405020304" pitchFamily="18" charset="0"/>
              </a:rPr>
              <a:t> de </a:t>
            </a:r>
            <a:r>
              <a:rPr lang="en-US" sz="1800" dirty="0" err="1">
                <a:effectLst/>
                <a:latin typeface="+mj-lt"/>
                <a:ea typeface="Calibri" panose="020F0502020204030204" pitchFamily="34" charset="0"/>
                <a:cs typeface="Times New Roman" panose="02020603050405020304" pitchFamily="18" charset="0"/>
              </a:rPr>
              <a:t>déposer</a:t>
            </a:r>
            <a:r>
              <a:rPr lang="en-US" sz="1800" dirty="0">
                <a:effectLst/>
                <a:latin typeface="+mj-lt"/>
                <a:ea typeface="Calibri" panose="020F0502020204030204" pitchFamily="34" charset="0"/>
                <a:cs typeface="Times New Roman" panose="02020603050405020304" pitchFamily="18" charset="0"/>
              </a:rPr>
              <a:t> des fonds sur un </a:t>
            </a:r>
            <a:r>
              <a:rPr lang="en-US" sz="1800" dirty="0" err="1">
                <a:effectLst/>
                <a:latin typeface="+mj-lt"/>
                <a:ea typeface="Calibri" panose="020F0502020204030204" pitchFamily="34" charset="0"/>
                <a:cs typeface="Times New Roman" panose="02020603050405020304" pitchFamily="18" charset="0"/>
              </a:rPr>
              <a:t>compte</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bloqué</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afin</a:t>
            </a:r>
            <a:r>
              <a:rPr lang="en-US" sz="1800" dirty="0">
                <a:effectLst/>
                <a:latin typeface="+mj-lt"/>
                <a:ea typeface="Calibri" panose="020F0502020204030204" pitchFamily="34" charset="0"/>
                <a:cs typeface="Times New Roman" panose="02020603050405020304" pitchFamily="18" charset="0"/>
              </a:rPr>
              <a:t> de </a:t>
            </a:r>
            <a:r>
              <a:rPr lang="en-US" sz="1800" dirty="0" err="1">
                <a:effectLst/>
                <a:latin typeface="+mj-lt"/>
                <a:ea typeface="Calibri" panose="020F0502020204030204" pitchFamily="34" charset="0"/>
                <a:cs typeface="Times New Roman" panose="02020603050405020304" pitchFamily="18" charset="0"/>
              </a:rPr>
              <a:t>bénéficier</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d’intérêts</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supérieurs</a:t>
            </a:r>
            <a:r>
              <a:rPr lang="en-US" sz="1800" dirty="0">
                <a:effectLst/>
                <a:latin typeface="+mj-lt"/>
                <a:ea typeface="Calibri" panose="020F0502020204030204" pitchFamily="34" charset="0"/>
                <a:cs typeface="Times New Roman" panose="02020603050405020304" pitchFamily="18" charset="0"/>
              </a:rPr>
              <a:t> au </a:t>
            </a:r>
            <a:r>
              <a:rPr lang="en-US" sz="1800" dirty="0" err="1">
                <a:effectLst/>
                <a:latin typeface="+mj-lt"/>
                <a:ea typeface="Calibri" panose="020F0502020204030204" pitchFamily="34" charset="0"/>
                <a:cs typeface="Times New Roman" panose="02020603050405020304" pitchFamily="18" charset="0"/>
              </a:rPr>
              <a:t>taux</a:t>
            </a:r>
            <a:r>
              <a:rPr lang="en-US" sz="1800" dirty="0">
                <a:effectLst/>
                <a:latin typeface="+mj-lt"/>
                <a:ea typeface="Calibri" panose="020F0502020204030204" pitchFamily="34" charset="0"/>
                <a:cs typeface="Times New Roman" panose="02020603050405020304" pitchFamily="18" charset="0"/>
              </a:rPr>
              <a:t> applicable sur un </a:t>
            </a:r>
            <a:r>
              <a:rPr lang="en-US" sz="1800" dirty="0" err="1">
                <a:effectLst/>
                <a:latin typeface="+mj-lt"/>
                <a:ea typeface="Calibri" panose="020F0502020204030204" pitchFamily="34" charset="0"/>
                <a:cs typeface="Times New Roman" panose="02020603050405020304" pitchFamily="18" charset="0"/>
              </a:rPr>
              <a:t>compte</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d’épargne</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classique</a:t>
            </a:r>
            <a:r>
              <a:rPr lang="en-US" sz="1800" dirty="0">
                <a:effectLst/>
                <a:latin typeface="+mj-lt"/>
                <a:ea typeface="Calibri" panose="020F0502020204030204" pitchFamily="34" charset="0"/>
                <a:cs typeface="Times New Roman" panose="02020603050405020304" pitchFamily="18" charset="0"/>
              </a:rPr>
              <a:t>. Le </a:t>
            </a:r>
            <a:r>
              <a:rPr lang="en-US" sz="1800" dirty="0" err="1">
                <a:effectLst/>
                <a:latin typeface="+mj-lt"/>
                <a:ea typeface="Calibri" panose="020F0502020204030204" pitchFamily="34" charset="0"/>
                <a:cs typeface="Times New Roman" panose="02020603050405020304" pitchFamily="18" charset="0"/>
              </a:rPr>
              <a:t>souscripteur</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pouvant</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à</a:t>
            </a:r>
            <a:r>
              <a:rPr lang="en-US" sz="1800" dirty="0">
                <a:effectLst/>
                <a:latin typeface="+mj-lt"/>
                <a:ea typeface="Calibri" panose="020F0502020204030204" pitchFamily="34" charset="0"/>
                <a:cs typeface="Times New Roman" panose="02020603050405020304" pitchFamily="18" charset="0"/>
              </a:rPr>
              <a:t> tout moment disposer des </a:t>
            </a:r>
            <a:r>
              <a:rPr lang="en-US" sz="1800" dirty="0" err="1">
                <a:effectLst/>
                <a:latin typeface="+mj-lt"/>
                <a:ea typeface="Calibri" panose="020F0502020204030204" pitchFamily="34" charset="0"/>
                <a:cs typeface="Times New Roman" panose="02020603050405020304" pitchFamily="18" charset="0"/>
              </a:rPr>
              <a:t>intérêts</a:t>
            </a:r>
            <a:r>
              <a:rPr lang="en-US" sz="1800" dirty="0">
                <a:effectLst/>
                <a:latin typeface="+mj-lt"/>
                <a:ea typeface="Calibri" panose="020F0502020204030204" pitchFamily="34" charset="0"/>
                <a:cs typeface="Times New Roman" panose="02020603050405020304" pitchFamily="18" charset="0"/>
              </a:rPr>
              <a:t> </a:t>
            </a:r>
            <a:r>
              <a:rPr lang="en-US" sz="1800" dirty="0" err="1">
                <a:effectLst/>
                <a:latin typeface="+mj-lt"/>
                <a:ea typeface="Calibri" panose="020F0502020204030204" pitchFamily="34" charset="0"/>
                <a:cs typeface="Times New Roman" panose="02020603050405020304" pitchFamily="18" charset="0"/>
              </a:rPr>
              <a:t>générés</a:t>
            </a:r>
            <a:r>
              <a:rPr lang="en-US" sz="1800" dirty="0">
                <a:effectLst/>
                <a:latin typeface="+mj-lt"/>
                <a:ea typeface="Calibri" panose="020F0502020204030204" pitchFamily="34" charset="0"/>
                <a:cs typeface="Times New Roman" panose="02020603050405020304" pitchFamily="18" charset="0"/>
              </a:rPr>
              <a:t> par le </a:t>
            </a:r>
            <a:r>
              <a:rPr lang="en-US" sz="1800" dirty="0" err="1">
                <a:effectLst/>
                <a:latin typeface="+mj-lt"/>
                <a:ea typeface="Calibri" panose="020F0502020204030204" pitchFamily="34" charset="0"/>
                <a:cs typeface="Times New Roman" panose="02020603050405020304" pitchFamily="18" charset="0"/>
              </a:rPr>
              <a:t>compte</a:t>
            </a:r>
            <a:r>
              <a:rPr lang="en-US" sz="1800" dirty="0">
                <a:effectLst/>
                <a:latin typeface="+mj-lt"/>
                <a:ea typeface="Calibri" panose="020F0502020204030204" pitchFamily="34" charset="0"/>
                <a:cs typeface="Times New Roman" panose="02020603050405020304" pitchFamily="18" charset="0"/>
              </a:rPr>
              <a:t>.</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-Minimum de dépôt 5000000fcfa</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-Taux de rémunération négociable</a:t>
            </a:r>
          </a:p>
          <a:p>
            <a:r>
              <a:rPr lang="fr-FR" dirty="0">
                <a:latin typeface="+mj-lt"/>
                <a:ea typeface="Calibri" panose="020F0502020204030204" pitchFamily="34" charset="0"/>
                <a:cs typeface="Times New Roman" panose="02020603050405020304" pitchFamily="18" charset="0"/>
              </a:rPr>
              <a:t>-Taux d’intérêts allant jusqu’à 6%</a:t>
            </a:r>
            <a:endParaRPr lang="fr-FR" sz="1800" dirty="0">
              <a:effectLst/>
              <a:latin typeface="+mj-lt"/>
              <a:ea typeface="Calibri" panose="020F0502020204030204" pitchFamily="34" charset="0"/>
              <a:cs typeface="Times New Roman" panose="02020603050405020304" pitchFamily="18" charset="0"/>
            </a:endParaRPr>
          </a:p>
        </p:txBody>
      </p:sp>
      <p:sp>
        <p:nvSpPr>
          <p:cNvPr id="7" name="ZoneTexte 6">
            <a:extLst>
              <a:ext uri="{FF2B5EF4-FFF2-40B4-BE49-F238E27FC236}">
                <a16:creationId xmlns:a16="http://schemas.microsoft.com/office/drawing/2014/main" id="{8F644232-DCE7-BF42-9DEB-BC81716CFD6F}"/>
              </a:ext>
            </a:extLst>
          </p:cNvPr>
          <p:cNvSpPr txBox="1"/>
          <p:nvPr/>
        </p:nvSpPr>
        <p:spPr>
          <a:xfrm>
            <a:off x="551621" y="4000383"/>
            <a:ext cx="7782339" cy="1615827"/>
          </a:xfrm>
          <a:prstGeom prst="rect">
            <a:avLst/>
          </a:prstGeom>
          <a:noFill/>
        </p:spPr>
        <p:txBody>
          <a:bodyPr wrap="square" rtlCol="0">
            <a:spAutoFit/>
          </a:bodyPr>
          <a:lstStyle/>
          <a:p>
            <a:pPr>
              <a:lnSpc>
                <a:spcPct val="150000"/>
              </a:lnSpc>
            </a:pPr>
            <a:r>
              <a:rPr lang="fr-FR" sz="1800" b="1" dirty="0">
                <a:effectLst/>
                <a:latin typeface="Book Antiqua" panose="02040602050305030304" pitchFamily="18" charset="0"/>
                <a:ea typeface="Calibri" panose="020F0502020204030204" pitchFamily="34" charset="0"/>
                <a:cs typeface="Times New Roman" panose="02020603050405020304" pitchFamily="18" charset="0"/>
              </a:rPr>
              <a:t>Carte visa</a:t>
            </a:r>
            <a:endParaRPr lang="fr-CM" sz="1800" b="1" dirty="0">
              <a:effectLst/>
              <a:latin typeface="Book Antiqua" panose="02040602050305030304" pitchFamily="18" charset="0"/>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Les cartes VISA du CRESAF permettent d’effectuer des retraits [via des guichets automatiques de banque] et des paiements de biens ou services [via des TPE ou en ligne]en toute </a:t>
            </a:r>
            <a:r>
              <a:rPr lang="fr-FR" dirty="0">
                <a:latin typeface="+mj-lt"/>
                <a:ea typeface="Calibri" panose="020F0502020204030204" pitchFamily="34" charset="0"/>
                <a:cs typeface="Times New Roman" panose="02020603050405020304" pitchFamily="18" charset="0"/>
              </a:rPr>
              <a:t>sécurité</a:t>
            </a:r>
            <a:r>
              <a:rPr lang="fr-FR" sz="1800" dirty="0">
                <a:effectLst/>
                <a:latin typeface="+mj-lt"/>
                <a:ea typeface="Calibri" panose="020F0502020204030204" pitchFamily="34" charset="0"/>
                <a:cs typeface="Times New Roman" panose="02020603050405020304" pitchFamily="18" charset="0"/>
              </a:rPr>
              <a:t>.</a:t>
            </a:r>
            <a:endParaRPr lang="fr-CM" sz="1800" dirty="0">
              <a:effectLst/>
              <a:latin typeface="+mj-lt"/>
              <a:ea typeface="Calibri" panose="020F0502020204030204" pitchFamily="34" charset="0"/>
              <a:cs typeface="Times New Roman" panose="02020603050405020304" pitchFamily="18" charset="0"/>
            </a:endParaRPr>
          </a:p>
          <a:p>
            <a:r>
              <a:rPr lang="fr-FR" sz="1800" dirty="0">
                <a:effectLst/>
                <a:latin typeface="+mj-lt"/>
                <a:ea typeface="Calibri" panose="020F0502020204030204" pitchFamily="34" charset="0"/>
                <a:cs typeface="Times New Roman" panose="02020603050405020304" pitchFamily="18" charset="0"/>
              </a:rPr>
              <a:t> </a:t>
            </a:r>
            <a:endParaRPr lang="fr-CM" sz="18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837560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391</TotalTime>
  <Words>1286</Words>
  <Application>Microsoft Macintosh PowerPoint</Application>
  <PresentationFormat>Affichage à l'écran (4:3)</PresentationFormat>
  <Paragraphs>88</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Book Antiqua</vt:lpstr>
      <vt:lpstr>Calibri</vt:lpstr>
      <vt:lpstr>Calibri Light</vt:lpstr>
      <vt:lpstr>Office Theme</vt:lpstr>
      <vt:lpstr>Contenu site internet CRESAF S.A </vt:lpstr>
      <vt:lpstr>Présentation de l’entreprise</vt:lpstr>
      <vt:lpstr>Présentation PowerPoint</vt:lpstr>
      <vt:lpstr>Présentation PowerPoint</vt:lpstr>
      <vt:lpstr>Présentation PowerPoint</vt:lpstr>
      <vt:lpstr>Présentation PowerPoint</vt:lpstr>
      <vt:lpstr> Nos produits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Laboratoire BIOMEDICAM</dc:creator>
  <cp:lastModifiedBy>Laboratoire BIOMEDICAM</cp:lastModifiedBy>
  <cp:revision>16</cp:revision>
  <dcterms:created xsi:type="dcterms:W3CDTF">2024-01-26T10:37:20Z</dcterms:created>
  <dcterms:modified xsi:type="dcterms:W3CDTF">2024-02-06T13:47:33Z</dcterms:modified>
</cp:coreProperties>
</file>