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58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75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772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26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17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283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132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139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65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9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788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04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32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90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190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90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02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C7A5-F5F6-40E4-93FD-ACA0CB95868B}" type="datetimeFigureOut">
              <a:rPr lang="es-VE" smtClean="0"/>
              <a:t>7/12/2023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8445-2235-4385-A289-F180BAFE80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5525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B23EE50-A8DB-CB94-FC16-9723D58A88C7}"/>
              </a:ext>
            </a:extLst>
          </p:cNvPr>
          <p:cNvSpPr txBox="1"/>
          <p:nvPr/>
        </p:nvSpPr>
        <p:spPr>
          <a:xfrm>
            <a:off x="3791850" y="159098"/>
            <a:ext cx="4608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effectLst/>
              </a:rPr>
              <a:t>Roles in a Scrum-Agile Team:</a:t>
            </a:r>
            <a:endParaRPr lang="en-US" sz="2400" dirty="0"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DF2727-0929-45B3-3DCB-8020B43D2A0D}"/>
              </a:ext>
            </a:extLst>
          </p:cNvPr>
          <p:cNvSpPr txBox="1"/>
          <p:nvPr/>
        </p:nvSpPr>
        <p:spPr>
          <a:xfrm>
            <a:off x="5479775" y="3333463"/>
            <a:ext cx="6096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The Product Owner specifies features, establishes priorities, and represents stakeholders.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A9F61B-A2A5-6FC2-029B-F15FA182DC13}"/>
              </a:ext>
            </a:extLst>
          </p:cNvPr>
          <p:cNvSpPr txBox="1"/>
          <p:nvPr/>
        </p:nvSpPr>
        <p:spPr>
          <a:xfrm>
            <a:off x="689113" y="5045335"/>
            <a:ext cx="60960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The members of the Scrum Master reduces barriers, promotes teamwork, and guarantees adherence to Scrum principles.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9D6296-6567-EFA3-BAAC-72972A5AE153}"/>
              </a:ext>
            </a:extLst>
          </p:cNvPr>
          <p:cNvSpPr txBox="1"/>
          <p:nvPr/>
        </p:nvSpPr>
        <p:spPr>
          <a:xfrm>
            <a:off x="689113" y="1344593"/>
            <a:ext cx="60960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The development team consists of experts who gradually supply the product.</a:t>
            </a:r>
            <a:br>
              <a:rPr lang="en-US" dirty="0">
                <a:effectLst/>
              </a:rPr>
            </a:br>
            <a:endParaRPr lang="es-VE" dirty="0"/>
          </a:p>
        </p:txBody>
      </p:sp>
      <p:pic>
        <p:nvPicPr>
          <p:cNvPr id="1026" name="Picture 2" descr="What is a Scrum Master? - Smartpedia - t2informatik">
            <a:extLst>
              <a:ext uri="{FF2B5EF4-FFF2-40B4-BE49-F238E27FC236}">
                <a16:creationId xmlns:a16="http://schemas.microsoft.com/office/drawing/2014/main" id="{EE97B29C-C82C-D0CE-AF15-53A4AD18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54" y="2624683"/>
            <a:ext cx="3357049" cy="18878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 I switch from a programmer to a scrum master? - Advised Skills">
            <a:extLst>
              <a:ext uri="{FF2B5EF4-FFF2-40B4-BE49-F238E27FC236}">
                <a16:creationId xmlns:a16="http://schemas.microsoft.com/office/drawing/2014/main" id="{3B7B5328-511F-B53A-1350-8CB169A4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82" y="4382231"/>
            <a:ext cx="3357049" cy="1887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um Master Role and Responsibilities | Villanova University">
            <a:extLst>
              <a:ext uri="{FF2B5EF4-FFF2-40B4-BE49-F238E27FC236}">
                <a16:creationId xmlns:a16="http://schemas.microsoft.com/office/drawing/2014/main" id="{8019387F-70E1-BBB3-9948-66AA31EC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82" y="1092769"/>
            <a:ext cx="3349467" cy="18878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FCCFED0-735B-1A62-9743-98BC6573C372}"/>
              </a:ext>
            </a:extLst>
          </p:cNvPr>
          <p:cNvSpPr txBox="1"/>
          <p:nvPr/>
        </p:nvSpPr>
        <p:spPr>
          <a:xfrm>
            <a:off x="3626126" y="187187"/>
            <a:ext cx="5522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effectLst/>
              </a:rPr>
              <a:t>Phases of SDLC in Agile Approach:</a:t>
            </a:r>
            <a:endParaRPr lang="en-US" sz="240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6642C5-E67A-214B-D67F-F617EF63C088}"/>
              </a:ext>
            </a:extLst>
          </p:cNvPr>
          <p:cNvSpPr txBox="1"/>
          <p:nvPr/>
        </p:nvSpPr>
        <p:spPr>
          <a:xfrm>
            <a:off x="705675" y="3863373"/>
            <a:ext cx="2806145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Planning: User stories are categorized, ranked, and given an estimated value.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8F4B89-EF35-FE79-9564-D7EE5BB4F0AE}"/>
              </a:ext>
            </a:extLst>
          </p:cNvPr>
          <p:cNvSpPr txBox="1"/>
          <p:nvPr/>
        </p:nvSpPr>
        <p:spPr>
          <a:xfrm>
            <a:off x="4071727" y="3934674"/>
            <a:ext cx="357477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Execution: Development teams follow sprint targets to guide them as they work on user stories.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6F3921-8BF0-4549-2AE3-C51F0BE26CE6}"/>
              </a:ext>
            </a:extLst>
          </p:cNvPr>
          <p:cNvSpPr txBox="1"/>
          <p:nvPr/>
        </p:nvSpPr>
        <p:spPr>
          <a:xfrm>
            <a:off x="705676" y="1909829"/>
            <a:ext cx="2806147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Review: During sprint reviews, stakeholders offer input.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A287B8-C71B-C60D-D1AD-13B77BD107FC}"/>
              </a:ext>
            </a:extLst>
          </p:cNvPr>
          <p:cNvSpPr txBox="1"/>
          <p:nvPr/>
        </p:nvSpPr>
        <p:spPr>
          <a:xfrm>
            <a:off x="4015409" y="1909829"/>
            <a:ext cx="357477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Retrospective: The group evaluates the sprint and pinpoints areas in need of development.</a:t>
            </a:r>
          </a:p>
        </p:txBody>
      </p:sp>
      <p:pic>
        <p:nvPicPr>
          <p:cNvPr id="2050" name="Picture 2" descr="What is a Sprint Reviews meeting? - Hygger.io Guides">
            <a:extLst>
              <a:ext uri="{FF2B5EF4-FFF2-40B4-BE49-F238E27FC236}">
                <a16:creationId xmlns:a16="http://schemas.microsoft.com/office/drawing/2014/main" id="{A673211D-92AE-44C8-7356-2EEF9DF6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8" y="1126005"/>
            <a:ext cx="2998604" cy="2478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Weekly FACE Team Meetings Are Important | FACE Resources">
            <a:extLst>
              <a:ext uri="{FF2B5EF4-FFF2-40B4-BE49-F238E27FC236}">
                <a16:creationId xmlns:a16="http://schemas.microsoft.com/office/drawing/2014/main" id="{C9344166-AEAE-19FE-23EF-2053C44A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8" y="3895710"/>
            <a:ext cx="2998604" cy="2478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0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86A5BE-03A1-1590-17EC-248AA03546BA}"/>
              </a:ext>
            </a:extLst>
          </p:cNvPr>
          <p:cNvSpPr txBox="1"/>
          <p:nvPr/>
        </p:nvSpPr>
        <p:spPr>
          <a:xfrm>
            <a:off x="3048000" y="2082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effectLst/>
              </a:rPr>
              <a:t>Contrast with Waterfall Development:</a:t>
            </a:r>
            <a:endParaRPr lang="en-US" sz="240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652C02-7B1A-65CA-5064-8B158353540A}"/>
              </a:ext>
            </a:extLst>
          </p:cNvPr>
          <p:cNvSpPr txBox="1"/>
          <p:nvPr/>
        </p:nvSpPr>
        <p:spPr>
          <a:xfrm>
            <a:off x="1219200" y="1962474"/>
            <a:ext cx="447923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/>
              <a:t>F</a:t>
            </a:r>
            <a:r>
              <a:rPr lang="en-US" dirty="0">
                <a:effectLst/>
              </a:rPr>
              <a:t>ewer flexible phases, stringent requirements, less stakeholder participation, and less flexibility.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A2BD9A-C4C8-9478-6540-D6ECC41968D8}"/>
              </a:ext>
            </a:extLst>
          </p:cNvPr>
          <p:cNvSpPr txBox="1"/>
          <p:nvPr/>
        </p:nvSpPr>
        <p:spPr>
          <a:xfrm>
            <a:off x="6447183" y="4299178"/>
            <a:ext cx="447923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effectLst/>
              </a:rPr>
              <a:t>Iterative procedures, adaptability to change, continuous stakeholder feedback, and flexibility are all part of agile development.</a:t>
            </a:r>
          </a:p>
        </p:txBody>
      </p:sp>
      <p:pic>
        <p:nvPicPr>
          <p:cNvPr id="3074" name="Picture 2" descr="22 Fun Team Meeting Ideas &amp; Activities">
            <a:extLst>
              <a:ext uri="{FF2B5EF4-FFF2-40B4-BE49-F238E27FC236}">
                <a16:creationId xmlns:a16="http://schemas.microsoft.com/office/drawing/2014/main" id="{610C0E04-2807-E1C9-C5B2-2329D788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46" y="3684102"/>
            <a:ext cx="3819542" cy="2211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ve Ways to Share Good Customer Feedback with the Rest of the Team">
            <a:extLst>
              <a:ext uri="{FF2B5EF4-FFF2-40B4-BE49-F238E27FC236}">
                <a16:creationId xmlns:a16="http://schemas.microsoft.com/office/drawing/2014/main" id="{792190C8-CC24-218F-A0B2-6EF86E72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24" y="1358493"/>
            <a:ext cx="3819542" cy="22113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1A5E1C0-66F5-FE44-BE82-23A4BB14AA9F}"/>
              </a:ext>
            </a:extLst>
          </p:cNvPr>
          <p:cNvSpPr txBox="1"/>
          <p:nvPr/>
        </p:nvSpPr>
        <p:spPr>
          <a:xfrm>
            <a:off x="3631095" y="226732"/>
            <a:ext cx="4929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effectLst/>
              </a:rPr>
              <a:t>Factors for Choosing Approach:</a:t>
            </a:r>
            <a:endParaRPr lang="en-US" sz="240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E2AE1B-49C7-D405-7C28-A6477D73D437}"/>
              </a:ext>
            </a:extLst>
          </p:cNvPr>
          <p:cNvSpPr txBox="1"/>
          <p:nvPr/>
        </p:nvSpPr>
        <p:spPr>
          <a:xfrm>
            <a:off x="6698973" y="4444953"/>
            <a:ext cx="4008783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b="1" dirty="0">
                <a:effectLst/>
              </a:rPr>
              <a:t>Agile:</a:t>
            </a:r>
            <a:r>
              <a:rPr lang="en-US" dirty="0">
                <a:effectLst/>
              </a:rPr>
              <a:t> Suitable for projects with evolving requirements, high stakeholder involvement, and need for rapid iterations.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A6E0F1-2344-AA71-6255-4827D72943D8}"/>
              </a:ext>
            </a:extLst>
          </p:cNvPr>
          <p:cNvSpPr txBox="1"/>
          <p:nvPr/>
        </p:nvSpPr>
        <p:spPr>
          <a:xfrm>
            <a:off x="1404730" y="1804819"/>
            <a:ext cx="400878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l"/>
            <a:r>
              <a:rPr lang="en-US" b="1" dirty="0">
                <a:effectLst/>
              </a:rPr>
              <a:t>Waterfall:</a:t>
            </a:r>
            <a:r>
              <a:rPr lang="en-US" dirty="0">
                <a:effectLst/>
              </a:rPr>
              <a:t> Appropriate for well-defined projects with stable requirements, limited stakeholder input, and low complexity.</a:t>
            </a:r>
          </a:p>
        </p:txBody>
      </p:sp>
      <p:pic>
        <p:nvPicPr>
          <p:cNvPr id="4098" name="Picture 2" descr="Project Manager vs. Program Manager: A Comparison | LiquidPlanner">
            <a:extLst>
              <a:ext uri="{FF2B5EF4-FFF2-40B4-BE49-F238E27FC236}">
                <a16:creationId xmlns:a16="http://schemas.microsoft.com/office/drawing/2014/main" id="{17CD6894-11C7-A969-3E4E-1ECAD132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02" y="3927985"/>
            <a:ext cx="3465238" cy="2274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A 2023 Guide to the Importance of Project Design in Project Management -  nTask">
            <a:extLst>
              <a:ext uri="{FF2B5EF4-FFF2-40B4-BE49-F238E27FC236}">
                <a16:creationId xmlns:a16="http://schemas.microsoft.com/office/drawing/2014/main" id="{0755CC99-F001-4AD3-95B8-3FDC394A5E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104" name="Picture 8" descr="design-project-management - nTask">
            <a:extLst>
              <a:ext uri="{FF2B5EF4-FFF2-40B4-BE49-F238E27FC236}">
                <a16:creationId xmlns:a16="http://schemas.microsoft.com/office/drawing/2014/main" id="{BAF7125D-29F7-3AE1-1C60-C23CEB11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89" y="1429663"/>
            <a:ext cx="3470412" cy="22740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59</TotalTime>
  <Words>197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Rincon, Samuel</dc:creator>
  <cp:lastModifiedBy>Rincon, Samuel</cp:lastModifiedBy>
  <cp:revision>1</cp:revision>
  <dcterms:created xsi:type="dcterms:W3CDTF">2023-12-07T16:46:05Z</dcterms:created>
  <dcterms:modified xsi:type="dcterms:W3CDTF">2023-12-07T17:45:48Z</dcterms:modified>
</cp:coreProperties>
</file>