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aleway"/>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aleway-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aleway-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aleway-boldItalic.fntdata"/><Relationship Id="rId30" Type="http://schemas.openxmlformats.org/officeDocument/2006/relationships/font" Target="fonts/Raleway-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8f76547f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8f76547f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58f76547f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58f76547f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e685d9459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6e685d9459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6e685d945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6e685d94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e685d945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e685d945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6e685d94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6e685d94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e685d9459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e685d9459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e685d945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e685d945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6e685d9459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6e685d9459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8f76547f0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58f76547f0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cd0fcc51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cd0fcc51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e685d945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6e685d945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6e685d945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6e685d945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dc7706a11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dc7706a11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58f76547f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58f76547f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8f76547f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8f76547f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e685d945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e685d945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8f76547f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8f76547f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8f76547f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8f76547f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8f76547f0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8f76547f0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8f76547f0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8f76547f0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github.com/Keriii/kaim5-week7-dbt" TargetMode="External"/><Relationship Id="rId4" Type="http://schemas.openxmlformats.org/officeDocument/2006/relationships/hyperlink" Target="https://www.ibm.com/think/topics/elt" TargetMode="External"/><Relationship Id="rId11" Type="http://schemas.openxmlformats.org/officeDocument/2006/relationships/image" Target="../media/image1.png"/><Relationship Id="rId10" Type="http://schemas.openxmlformats.org/officeDocument/2006/relationships/hyperlink" Target="https://docs.getdbt.com/" TargetMode="External"/><Relationship Id="rId9" Type="http://schemas.openxmlformats.org/officeDocument/2006/relationships/hyperlink" Target="https://popsql.com/learn-dbt/dbt-docs" TargetMode="External"/><Relationship Id="rId5" Type="http://schemas.openxmlformats.org/officeDocument/2006/relationships/hyperlink" Target="https://bryteflow.com/elt-data-warehouse-compare-etl-and-elt/" TargetMode="External"/><Relationship Id="rId6" Type="http://schemas.openxmlformats.org/officeDocument/2006/relationships/hyperlink" Target="https://www.numberanalytics.com/blog/mastering-star-schema-in-big-data" TargetMode="External"/><Relationship Id="rId7" Type="http://schemas.openxmlformats.org/officeDocument/2006/relationships/hyperlink" Target="https://stackoverflow.com/questions/20036905/difference-between-fact-table-and-dimension-table" TargetMode="External"/><Relationship Id="rId8" Type="http://schemas.openxmlformats.org/officeDocument/2006/relationships/hyperlink" Target="https://popsql.com/blog/dbt-model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48375" y="2009100"/>
            <a:ext cx="8520600" cy="1125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GB" sz="3180">
                <a:latin typeface="Raleway"/>
                <a:ea typeface="Raleway"/>
                <a:cs typeface="Raleway"/>
                <a:sym typeface="Raleway"/>
              </a:rPr>
              <a:t>End-to-End Data Transformation: Data Warehouse Modeling (Star Schema) and dbt</a:t>
            </a:r>
            <a:endParaRPr sz="3180">
              <a:latin typeface="Raleway"/>
              <a:ea typeface="Raleway"/>
              <a:cs typeface="Raleway"/>
              <a:sym typeface="Raleway"/>
            </a:endParaRPr>
          </a:p>
        </p:txBody>
      </p:sp>
      <p:pic>
        <p:nvPicPr>
          <p:cNvPr id="55" name="Google Shape;55;p13"/>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159400" y="154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20">
                <a:latin typeface="Raleway"/>
                <a:ea typeface="Raleway"/>
                <a:cs typeface="Raleway"/>
                <a:sym typeface="Raleway"/>
              </a:rPr>
              <a:t>Designing Your Star Schema: A Practical Step-by-Step Guide</a:t>
            </a:r>
            <a:endParaRPr sz="2120">
              <a:latin typeface="Raleway"/>
              <a:ea typeface="Raleway"/>
              <a:cs typeface="Raleway"/>
              <a:sym typeface="Raleway"/>
            </a:endParaRPr>
          </a:p>
        </p:txBody>
      </p:sp>
      <p:sp>
        <p:nvSpPr>
          <p:cNvPr id="116" name="Google Shape;116;p22"/>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b="1" lang="en-GB">
                <a:latin typeface="Raleway"/>
                <a:ea typeface="Raleway"/>
                <a:cs typeface="Raleway"/>
                <a:sym typeface="Raleway"/>
              </a:rPr>
              <a:t>Identify Business Processes and Declare the Grain:</a:t>
            </a:r>
            <a:endParaRPr b="1">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Start by deeply understanding the business questions you need to answer. For example, if the goal is "analyze daily sales performance by product and customer," the business process is "sales." The grain would then be "one row per sales transaction line item," as this is the most atomic level of detail needed to answer the questions.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Define Fact Tables:</a:t>
            </a:r>
            <a:endParaRPr b="1">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Based on the chosen grain, identify the measurable events and their associated numerical metrics. For the sales example, the fact table would be `fct_sales` containing `quantity_sold`, `unit_price`, `total_sales_amount`, etc. Ensure these facts are additive or semi-additive where possible.</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Create Dimension Tables:</a:t>
            </a:r>
            <a:endParaRPr b="1">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Identify all the descriptive attributes that provide context to your facts. For `fct_sales`, you'd need `dim_product` (product name, category, brand), `dim_customer` (customer name, city, loyalty status), `dim_date` (day, month, year), and `dim_store` (store name, region). Denormalize these dimensions to include all relevant attributes directly, even if it means some data redundancy, to optimize query performance.</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Establish Relationships:</a:t>
            </a:r>
            <a:endParaRPr b="1">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Link the fact table to its dimension tables using foreign keys. For instance, `fct_sales` would have `product_id`, `customer_id`, `date_id`, and `store_id` as foreign keys, each referencing the primary key of its respective dimension table. It's best practice to use surrogate keys (system-generated, non-business keys) for dimension primary keys to handle Slowly Changing Dimensions (SCDs) effectively.</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Validate the Schema</a:t>
            </a:r>
            <a:r>
              <a:rPr b="1" lang="en-GB">
                <a:latin typeface="Raleway"/>
                <a:ea typeface="Raleway"/>
                <a:cs typeface="Raleway"/>
                <a:sym typeface="Raleway"/>
              </a:rPr>
              <a:t>:</a:t>
            </a:r>
            <a:endParaRPr b="1">
              <a:latin typeface="Raleway"/>
              <a:ea typeface="Raleway"/>
              <a:cs typeface="Raleway"/>
              <a:sym typeface="Raleway"/>
            </a:endParaRPr>
          </a:p>
          <a:p>
            <a:pPr indent="0" lvl="0" marL="0" rtl="0" algn="l">
              <a:spcBef>
                <a:spcPts val="1200"/>
              </a:spcBef>
              <a:spcAft>
                <a:spcPts val="1200"/>
              </a:spcAft>
              <a:buNone/>
            </a:pPr>
            <a:r>
              <a:rPr lang="en-GB">
                <a:latin typeface="Raleway"/>
                <a:ea typeface="Raleway"/>
                <a:cs typeface="Raleway"/>
                <a:sym typeface="Raleway"/>
              </a:rPr>
              <a:t>Critically review the designed schema with business users, analysts, and other stakeholders. Ensure it accurately reflects business logic, is intuitive to query, and can answer all the required analytical questions efficiently. This iterative feedback loop is crucial for a successful data warehouse design.</a:t>
            </a:r>
            <a:endParaRPr>
              <a:latin typeface="Raleway"/>
              <a:ea typeface="Raleway"/>
              <a:cs typeface="Raleway"/>
              <a:sym typeface="Raleway"/>
            </a:endParaRPr>
          </a:p>
        </p:txBody>
      </p:sp>
      <p:pic>
        <p:nvPicPr>
          <p:cNvPr id="117" name="Google Shape;117;p22"/>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159400" y="154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020">
                <a:latin typeface="Raleway"/>
                <a:ea typeface="Raleway"/>
                <a:cs typeface="Raleway"/>
                <a:sym typeface="Raleway"/>
              </a:rPr>
              <a:t>dbt: The Transformation Powerhouse for Your Data Warehouse</a:t>
            </a:r>
            <a:endParaRPr sz="2020">
              <a:latin typeface="Raleway"/>
              <a:ea typeface="Raleway"/>
              <a:cs typeface="Raleway"/>
              <a:sym typeface="Raleway"/>
            </a:endParaRPr>
          </a:p>
        </p:txBody>
      </p:sp>
      <p:sp>
        <p:nvSpPr>
          <p:cNvPr id="123" name="Google Shape;123;p23"/>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latin typeface="Raleway"/>
                <a:ea typeface="Raleway"/>
                <a:cs typeface="Raleway"/>
                <a:sym typeface="Raleway"/>
              </a:rPr>
              <a:t>dbt (data build tool) is designed specifically for the "Transform" stage of the ELT process.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SQL-first approach:</a:t>
            </a:r>
            <a:r>
              <a:rPr lang="en-GB">
                <a:latin typeface="Raleway"/>
                <a:ea typeface="Raleway"/>
                <a:cs typeface="Raleway"/>
                <a:sym typeface="Raleway"/>
              </a:rPr>
              <a:t> It enables data analysts and engineers to write modular SQL queries to transform raw data into analytics-ready datasets directly within their data warehouses. This empowers SQL-proficient teams to own the transformation layer.</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Software engineering best practices: </a:t>
            </a:r>
            <a:r>
              <a:rPr lang="en-GB">
                <a:latin typeface="Raleway"/>
                <a:ea typeface="Raleway"/>
                <a:cs typeface="Raleway"/>
                <a:sym typeface="Raleway"/>
              </a:rPr>
              <a:t>dbt integrates principles like version control (via Git), modularity, testing, and documentation into data transformation. This elevates data modeling from a scripting task to a robust engineering discipline.</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Dependency management</a:t>
            </a:r>
            <a:r>
              <a:rPr lang="en-GB">
                <a:latin typeface="Raleway"/>
                <a:ea typeface="Raleway"/>
                <a:cs typeface="Raleway"/>
                <a:sym typeface="Raleway"/>
              </a:rPr>
              <a:t>: It automatically builds a Directed Acyclic Graph (DAG) of your data models, ensuring transformations run in the correct order based on their dependencies.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Fosters collaboration:</a:t>
            </a:r>
            <a:r>
              <a:rPr lang="en-GB">
                <a:latin typeface="Raleway"/>
                <a:ea typeface="Raleway"/>
                <a:cs typeface="Raleway"/>
                <a:sym typeface="Raleway"/>
              </a:rPr>
              <a:t> By standardizing the transformation process and integrating with version control, dbt allows multiple team members to collaborate on data models effectively, reducing silos and ensuring consistency.</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Single source of truth: </a:t>
            </a:r>
            <a:r>
              <a:rPr lang="en-GB">
                <a:latin typeface="Raleway"/>
                <a:ea typeface="Raleway"/>
                <a:cs typeface="Raleway"/>
                <a:sym typeface="Raleway"/>
              </a:rPr>
              <a:t>It helps establish a single, documented source of truth for key business metrics and definitions, reducing discrepancies across reports and increasing trust in data.</a:t>
            </a:r>
            <a:endParaRPr>
              <a:latin typeface="Raleway"/>
              <a:ea typeface="Raleway"/>
              <a:cs typeface="Raleway"/>
              <a:sym typeface="Raleway"/>
            </a:endParaRPr>
          </a:p>
          <a:p>
            <a:pPr indent="0" lvl="0" marL="0" rtl="0" algn="l">
              <a:spcBef>
                <a:spcPts val="1200"/>
              </a:spcBef>
              <a:spcAft>
                <a:spcPts val="1200"/>
              </a:spcAft>
              <a:buNone/>
            </a:pPr>
            <a:r>
              <a:rPr b="1" lang="en-GB">
                <a:latin typeface="Raleway"/>
                <a:ea typeface="Raleway"/>
                <a:cs typeface="Raleway"/>
                <a:sym typeface="Raleway"/>
              </a:rPr>
              <a:t>dbt doesn't extract or load data;</a:t>
            </a:r>
            <a:r>
              <a:rPr lang="en-GB">
                <a:latin typeface="Raleway"/>
                <a:ea typeface="Raleway"/>
                <a:cs typeface="Raleway"/>
                <a:sym typeface="Raleway"/>
              </a:rPr>
              <a:t> it focuses solely on the transformation layer once data is in your warehouse.</a:t>
            </a:r>
            <a:endParaRPr>
              <a:latin typeface="Raleway"/>
              <a:ea typeface="Raleway"/>
              <a:cs typeface="Raleway"/>
              <a:sym typeface="Raleway"/>
            </a:endParaRPr>
          </a:p>
        </p:txBody>
      </p:sp>
      <p:pic>
        <p:nvPicPr>
          <p:cNvPr id="124" name="Google Shape;124;p23"/>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159400" y="154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120">
                <a:latin typeface="Raleway"/>
                <a:ea typeface="Raleway"/>
                <a:cs typeface="Raleway"/>
                <a:sym typeface="Raleway"/>
              </a:rPr>
              <a:t>Structuring Your dbt Project for Scalability and Maintainability</a:t>
            </a:r>
            <a:endParaRPr sz="2120">
              <a:latin typeface="Raleway"/>
              <a:ea typeface="Raleway"/>
              <a:cs typeface="Raleway"/>
              <a:sym typeface="Raleway"/>
            </a:endParaRPr>
          </a:p>
        </p:txBody>
      </p:sp>
      <p:sp>
        <p:nvSpPr>
          <p:cNvPr id="130" name="Google Shape;130;p24"/>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latin typeface="Raleway"/>
                <a:ea typeface="Raleway"/>
                <a:cs typeface="Raleway"/>
                <a:sym typeface="Raleway"/>
              </a:rPr>
              <a:t>dbt advocates for a layered approach to data modeling, which significantly enhances scalability, maintainability, and reusability. This typically involves distinct layers: `staging`, `intermediate` (optional, for complex multi-step transformations), and `marts`.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Staging Models: Initial Cleaning and Standardization</a:t>
            </a:r>
            <a:endParaRPr b="1">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Purpose</a:t>
            </a:r>
            <a:r>
              <a:rPr lang="en-GB">
                <a:latin typeface="Raleway"/>
                <a:ea typeface="Raleway"/>
                <a:cs typeface="Raleway"/>
                <a:sym typeface="Raleway"/>
              </a:rPr>
              <a:t>: The first layer of transformation. Direct interface with raw data sources.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Functions</a:t>
            </a:r>
            <a:r>
              <a:rPr lang="en-GB">
                <a:latin typeface="Raleway"/>
                <a:ea typeface="Raleway"/>
                <a:cs typeface="Raleway"/>
                <a:sym typeface="Raleway"/>
              </a:rPr>
              <a:t>: Perform essential cleaning (e.g., handling nulls, removing duplicates), data type casting (e.g., converting text to integers), column renaming (e.g., `transaction_id` to `sale_id`), and light restructuring.</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Output</a:t>
            </a:r>
            <a:r>
              <a:rPr lang="en-GB">
                <a:latin typeface="Raleway"/>
                <a:ea typeface="Raleway"/>
                <a:cs typeface="Raleway"/>
                <a:sym typeface="Raleway"/>
              </a:rPr>
              <a:t>: Provides a clean, standardized, and consistent view of raw data, making it ready for more complex transformations downstream.</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Referencing Sources:</a:t>
            </a:r>
            <a:r>
              <a:rPr lang="en-GB">
                <a:latin typeface="Raleway"/>
                <a:ea typeface="Raleway"/>
                <a:cs typeface="Raleway"/>
                <a:sym typeface="Raleway"/>
              </a:rPr>
              <a:t> Typically use `{{ source('source_name', 'table_name') }}` to reference raw tables defined in a `sources.yml` file. This helps dbt build lineage from raw data.</a:t>
            </a:r>
            <a:endParaRPr>
              <a:latin typeface="Raleway"/>
              <a:ea typeface="Raleway"/>
              <a:cs typeface="Raleway"/>
              <a:sym typeface="Raleway"/>
            </a:endParaRPr>
          </a:p>
          <a:p>
            <a:pPr indent="0" lvl="0" marL="0" rtl="0" algn="l">
              <a:spcBef>
                <a:spcPts val="1200"/>
              </a:spcBef>
              <a:spcAft>
                <a:spcPts val="1200"/>
              </a:spcAft>
              <a:buNone/>
            </a:pPr>
            <a:r>
              <a:rPr b="1" lang="en-GB">
                <a:latin typeface="Raleway"/>
                <a:ea typeface="Raleway"/>
                <a:cs typeface="Raleway"/>
                <a:sym typeface="Raleway"/>
              </a:rPr>
              <a:t>Materialization</a:t>
            </a:r>
            <a:r>
              <a:rPr lang="en-GB">
                <a:latin typeface="Raleway"/>
                <a:ea typeface="Raleway"/>
                <a:cs typeface="Raleway"/>
                <a:sym typeface="Raleway"/>
              </a:rPr>
              <a:t>: Often materialized as `views` to avoid unnecessary storage, as they are typically consumed by downstream models rather than directly queried by end-users.</a:t>
            </a:r>
            <a:endParaRPr>
              <a:latin typeface="Raleway"/>
              <a:ea typeface="Raleway"/>
              <a:cs typeface="Raleway"/>
              <a:sym typeface="Raleway"/>
            </a:endParaRPr>
          </a:p>
        </p:txBody>
      </p:sp>
      <p:pic>
        <p:nvPicPr>
          <p:cNvPr id="131" name="Google Shape;131;p24"/>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Cont.</a:t>
            </a:r>
            <a:endParaRPr>
              <a:latin typeface="Raleway"/>
              <a:ea typeface="Raleway"/>
              <a:cs typeface="Raleway"/>
              <a:sym typeface="Raleway"/>
            </a:endParaRPr>
          </a:p>
        </p:txBody>
      </p:sp>
      <p:sp>
        <p:nvSpPr>
          <p:cNvPr id="137" name="Google Shape;137;p25"/>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GB">
                <a:latin typeface="Raleway"/>
                <a:ea typeface="Raleway"/>
                <a:cs typeface="Raleway"/>
                <a:sym typeface="Raleway"/>
              </a:rPr>
              <a:t>Dimension Models: Building Descriptive Context</a:t>
            </a:r>
            <a:endParaRPr b="1">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Purpose</a:t>
            </a:r>
            <a:r>
              <a:rPr lang="en-GB">
                <a:latin typeface="Raleway"/>
                <a:ea typeface="Raleway"/>
                <a:cs typeface="Raleway"/>
                <a:sym typeface="Raleway"/>
              </a:rPr>
              <a:t>: Create the dimension tables that provide descriptive context for your fact tables in the star schema.</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Functions</a:t>
            </a:r>
            <a:r>
              <a:rPr lang="en-GB">
                <a:latin typeface="Raleway"/>
                <a:ea typeface="Raleway"/>
                <a:cs typeface="Raleway"/>
                <a:sym typeface="Raleway"/>
              </a:rPr>
              <a:t>: Often involve joining and transforming data from one or more staging models (or other intermediate models) to consolidate all relevant descriptive attributes into a single, denormalized table.</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Output</a:t>
            </a:r>
            <a:r>
              <a:rPr lang="en-GB">
                <a:latin typeface="Raleway"/>
                <a:ea typeface="Raleway"/>
                <a:cs typeface="Raleway"/>
                <a:sym typeface="Raleway"/>
              </a:rPr>
              <a:t>: Define `dim_` tables (e.g., `dim_product`, `dim_customer`, `dim_date`, `dim_store`) that contain rich, contextual information about entities.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Referencing Upstream Models:</a:t>
            </a:r>
            <a:r>
              <a:rPr lang="en-GB">
                <a:latin typeface="Raleway"/>
                <a:ea typeface="Raleway"/>
                <a:cs typeface="Raleway"/>
                <a:sym typeface="Raleway"/>
              </a:rPr>
              <a:t> Use `{{ ref('model_name') }}` to reference upstream dbt models (e.g., staging models). This automatically builds the dependency graph, ensuring dbt runs models in the correct order.</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Surrogate Keys</a:t>
            </a:r>
            <a:r>
              <a:rPr lang="en-GB">
                <a:latin typeface="Raleway"/>
                <a:ea typeface="Raleway"/>
                <a:cs typeface="Raleway"/>
                <a:sym typeface="Raleway"/>
              </a:rPr>
              <a:t>: Best practice to generate surrogate keys (non-business primary keys) for dimensions to manage Slowly Changing Dimensions (SCDs) and decouple from source system keys.</a:t>
            </a:r>
            <a:endParaRPr>
              <a:latin typeface="Raleway"/>
              <a:ea typeface="Raleway"/>
              <a:cs typeface="Raleway"/>
              <a:sym typeface="Raleway"/>
            </a:endParaRPr>
          </a:p>
          <a:p>
            <a:pPr indent="0" lvl="0" marL="0" rtl="0" algn="l">
              <a:spcBef>
                <a:spcPts val="1200"/>
              </a:spcBef>
              <a:spcAft>
                <a:spcPts val="1200"/>
              </a:spcAft>
              <a:buNone/>
            </a:pPr>
            <a:r>
              <a:rPr b="1" lang="en-GB">
                <a:latin typeface="Raleway"/>
                <a:ea typeface="Raleway"/>
                <a:cs typeface="Raleway"/>
                <a:sym typeface="Raleway"/>
              </a:rPr>
              <a:t>Materialization</a:t>
            </a:r>
            <a:r>
              <a:rPr lang="en-GB">
                <a:latin typeface="Raleway"/>
                <a:ea typeface="Raleway"/>
                <a:cs typeface="Raleway"/>
                <a:sym typeface="Raleway"/>
              </a:rPr>
              <a:t>: Typically materialized as `tables` for efficient querying, as they are frequently joined with large fact tables.</a:t>
            </a:r>
            <a:endParaRPr>
              <a:latin typeface="Raleway"/>
              <a:ea typeface="Raleway"/>
              <a:cs typeface="Raleway"/>
              <a:sym typeface="Raleway"/>
            </a:endParaRPr>
          </a:p>
        </p:txBody>
      </p:sp>
      <p:pic>
        <p:nvPicPr>
          <p:cNvPr id="138" name="Google Shape;138;p25"/>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Cont.</a:t>
            </a:r>
            <a:endParaRPr>
              <a:latin typeface="Raleway"/>
              <a:ea typeface="Raleway"/>
              <a:cs typeface="Raleway"/>
              <a:sym typeface="Raleway"/>
            </a:endParaRPr>
          </a:p>
        </p:txBody>
      </p:sp>
      <p:sp>
        <p:nvSpPr>
          <p:cNvPr id="144" name="Google Shape;144;p26"/>
          <p:cNvSpPr txBox="1"/>
          <p:nvPr>
            <p:ph idx="1" type="body"/>
          </p:nvPr>
        </p:nvSpPr>
        <p:spPr>
          <a:xfrm>
            <a:off x="159400" y="726950"/>
            <a:ext cx="8895300" cy="4416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a:latin typeface="Raleway"/>
                <a:ea typeface="Raleway"/>
                <a:cs typeface="Raleway"/>
                <a:sym typeface="Raleway"/>
              </a:rPr>
              <a:t>Fact Models: Aggregating Business Metrics</a:t>
            </a:r>
            <a:endParaRPr b="1">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Purpose</a:t>
            </a:r>
            <a:r>
              <a:rPr lang="en-GB">
                <a:latin typeface="Raleway"/>
                <a:ea typeface="Raleway"/>
                <a:cs typeface="Raleway"/>
                <a:sym typeface="Raleway"/>
              </a:rPr>
              <a:t>: Create the central fact tables of your star schema, containing the core business metrics.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Functions</a:t>
            </a:r>
            <a:r>
              <a:rPr lang="en-GB">
                <a:latin typeface="Raleway"/>
                <a:ea typeface="Raleway"/>
                <a:cs typeface="Raleway"/>
                <a:sym typeface="Raleway"/>
              </a:rPr>
              <a:t>: Typically involve joining dimension models with staging or intermediate models to bring together all necessary keys and measures at the defined grain. Calculations for derived metrics (e.g., net sales amount from gross sales and discount) are performed here.</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Output</a:t>
            </a:r>
            <a:r>
              <a:rPr lang="en-GB">
                <a:latin typeface="Raleway"/>
                <a:ea typeface="Raleway"/>
                <a:cs typeface="Raleway"/>
                <a:sym typeface="Raleway"/>
              </a:rPr>
              <a:t>: The `fct_` tables (e.g., `fct_sales`, `fct_orders`) that serve as the primary tables for analytical queries and reporting.</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Granularity</a:t>
            </a:r>
            <a:r>
              <a:rPr lang="en-GB">
                <a:latin typeface="Raleway"/>
                <a:ea typeface="Raleway"/>
                <a:cs typeface="Raleway"/>
                <a:sym typeface="Raleway"/>
              </a:rPr>
              <a:t>: Aligned with the chosen grain of the business process (e.g., one row per line item).</a:t>
            </a:r>
            <a:endParaRPr>
              <a:latin typeface="Raleway"/>
              <a:ea typeface="Raleway"/>
              <a:cs typeface="Raleway"/>
              <a:sym typeface="Raleway"/>
            </a:endParaRPr>
          </a:p>
          <a:p>
            <a:pPr indent="0" lvl="0" marL="0" rtl="0" algn="l">
              <a:spcBef>
                <a:spcPts val="1200"/>
              </a:spcBef>
              <a:spcAft>
                <a:spcPts val="1200"/>
              </a:spcAft>
              <a:buNone/>
            </a:pPr>
            <a:r>
              <a:rPr b="1" lang="en-GB">
                <a:latin typeface="Raleway"/>
                <a:ea typeface="Raleway"/>
                <a:cs typeface="Raleway"/>
                <a:sym typeface="Raleway"/>
              </a:rPr>
              <a:t>Materialization</a:t>
            </a:r>
            <a:r>
              <a:rPr lang="en-GB">
                <a:latin typeface="Raleway"/>
                <a:ea typeface="Raleway"/>
                <a:cs typeface="Raleway"/>
                <a:sym typeface="Raleway"/>
              </a:rPr>
              <a:t>: Often materialized as `tables` or `incremental` models, especially for very large datasets, to optimize performance and reduce build times.</a:t>
            </a:r>
            <a:endParaRPr>
              <a:latin typeface="Raleway"/>
              <a:ea typeface="Raleway"/>
              <a:cs typeface="Raleway"/>
              <a:sym typeface="Raleway"/>
            </a:endParaRPr>
          </a:p>
        </p:txBody>
      </p:sp>
      <p:pic>
        <p:nvPicPr>
          <p:cNvPr id="145" name="Google Shape;145;p26"/>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Cont.</a:t>
            </a:r>
            <a:endParaRPr>
              <a:latin typeface="Raleway"/>
              <a:ea typeface="Raleway"/>
              <a:cs typeface="Raleway"/>
              <a:sym typeface="Raleway"/>
            </a:endParaRPr>
          </a:p>
        </p:txBody>
      </p:sp>
      <p:sp>
        <p:nvSpPr>
          <p:cNvPr id="151" name="Google Shape;151;p27"/>
          <p:cNvSpPr txBox="1"/>
          <p:nvPr>
            <p:ph idx="1" type="body"/>
          </p:nvPr>
        </p:nvSpPr>
        <p:spPr>
          <a:xfrm>
            <a:off x="159400" y="726950"/>
            <a:ext cx="8895300" cy="441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latin typeface="Raleway"/>
                <a:ea typeface="Raleway"/>
                <a:cs typeface="Raleway"/>
                <a:sym typeface="Raleway"/>
              </a:rPr>
              <a:t>Leveraging dbt Macros for Reusable Logic</a:t>
            </a:r>
            <a:endParaRPr b="1">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Definition</a:t>
            </a:r>
            <a:r>
              <a:rPr lang="en-GB">
                <a:latin typeface="Raleway"/>
                <a:ea typeface="Raleway"/>
                <a:cs typeface="Raleway"/>
                <a:sym typeface="Raleway"/>
              </a:rPr>
              <a:t>: Reusable blocks of SQL or Jinja logic, similar to functions or stored procedures in traditional databases.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Benefits</a:t>
            </a:r>
            <a:r>
              <a:rPr lang="en-GB">
                <a:latin typeface="Raleway"/>
                <a:ea typeface="Raleway"/>
                <a:cs typeface="Raleway"/>
                <a:sym typeface="Raleway"/>
              </a:rPr>
              <a:t>:</a:t>
            </a:r>
            <a:endParaRPr>
              <a:latin typeface="Raleway"/>
              <a:ea typeface="Raleway"/>
              <a:cs typeface="Raleway"/>
              <a:sym typeface="Raleway"/>
            </a:endParaRPr>
          </a:p>
          <a:p>
            <a:pPr indent="-342900" lvl="0" marL="457200" rtl="0" algn="l">
              <a:spcBef>
                <a:spcPts val="1200"/>
              </a:spcBef>
              <a:spcAft>
                <a:spcPts val="0"/>
              </a:spcAft>
              <a:buSzPts val="1800"/>
              <a:buFont typeface="Raleway"/>
              <a:buChar char="●"/>
            </a:pPr>
            <a:r>
              <a:rPr b="1" lang="en-GB">
                <a:latin typeface="Raleway"/>
                <a:ea typeface="Raleway"/>
                <a:cs typeface="Raleway"/>
                <a:sym typeface="Raleway"/>
              </a:rPr>
              <a:t>DRY Principle</a:t>
            </a:r>
            <a:r>
              <a:rPr lang="en-GB">
                <a:latin typeface="Raleway"/>
                <a:ea typeface="Raleway"/>
                <a:cs typeface="Raleway"/>
                <a:sym typeface="Raleway"/>
              </a:rPr>
              <a:t>: Reduces redundancy by centralizing common logic, making code more maintainable.</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GB">
                <a:latin typeface="Raleway"/>
                <a:ea typeface="Raleway"/>
                <a:cs typeface="Raleway"/>
                <a:sym typeface="Raleway"/>
              </a:rPr>
              <a:t>Standardization</a:t>
            </a:r>
            <a:r>
              <a:rPr lang="en-GB">
                <a:latin typeface="Raleway"/>
                <a:ea typeface="Raleway"/>
                <a:cs typeface="Raleway"/>
                <a:sym typeface="Raleway"/>
              </a:rPr>
              <a:t>: Ensures consistent application of business rules and transformations across the project.</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GB">
                <a:latin typeface="Raleway"/>
                <a:ea typeface="Raleway"/>
                <a:cs typeface="Raleway"/>
                <a:sym typeface="Raleway"/>
              </a:rPr>
              <a:t>Simplification</a:t>
            </a:r>
            <a:r>
              <a:rPr lang="en-GB">
                <a:latin typeface="Raleway"/>
                <a:ea typeface="Raleway"/>
                <a:cs typeface="Raleway"/>
                <a:sym typeface="Raleway"/>
              </a:rPr>
              <a:t>: Abstracts complex SQL patterns into simple, callable functions.</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GB">
                <a:latin typeface="Raleway"/>
                <a:ea typeface="Raleway"/>
                <a:cs typeface="Raleway"/>
                <a:sym typeface="Raleway"/>
              </a:rPr>
              <a:t>Flexibility</a:t>
            </a:r>
            <a:r>
              <a:rPr lang="en-GB">
                <a:latin typeface="Raleway"/>
                <a:ea typeface="Raleway"/>
                <a:cs typeface="Raleway"/>
                <a:sym typeface="Raleway"/>
              </a:rPr>
              <a:t>: Can accept arguments, allowing for dynamic SQL generation.</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GB">
                <a:latin typeface="Raleway"/>
                <a:ea typeface="Raleway"/>
                <a:cs typeface="Raleway"/>
                <a:sym typeface="Raleway"/>
              </a:rPr>
              <a:t>Location</a:t>
            </a:r>
            <a:r>
              <a:rPr lang="en-GB">
                <a:latin typeface="Raleway"/>
                <a:ea typeface="Raleway"/>
                <a:cs typeface="Raleway"/>
                <a:sym typeface="Raleway"/>
              </a:rPr>
              <a:t>: Macros reside in the `macros/` directory of your dbt project.</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GB">
                <a:latin typeface="Raleway"/>
                <a:ea typeface="Raleway"/>
                <a:cs typeface="Raleway"/>
                <a:sym typeface="Raleway"/>
              </a:rPr>
              <a:t>Use Cases:</a:t>
            </a:r>
            <a:r>
              <a:rPr lang="en-GB">
                <a:latin typeface="Raleway"/>
                <a:ea typeface="Raleway"/>
                <a:cs typeface="Raleway"/>
                <a:sym typeface="Raleway"/>
              </a:rPr>
              <a:t> Data type conversions, string cleaning, date calculations, generating boilerplate SQL, implementing custom logic.</a:t>
            </a:r>
            <a:endParaRPr>
              <a:latin typeface="Raleway"/>
              <a:ea typeface="Raleway"/>
              <a:cs typeface="Raleway"/>
              <a:sym typeface="Raleway"/>
            </a:endParaRPr>
          </a:p>
        </p:txBody>
      </p:sp>
      <p:pic>
        <p:nvPicPr>
          <p:cNvPr id="152" name="Google Shape;152;p27"/>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dbt Tests</a:t>
            </a:r>
            <a:endParaRPr>
              <a:latin typeface="Raleway"/>
              <a:ea typeface="Raleway"/>
              <a:cs typeface="Raleway"/>
              <a:sym typeface="Raleway"/>
            </a:endParaRPr>
          </a:p>
        </p:txBody>
      </p:sp>
      <p:sp>
        <p:nvSpPr>
          <p:cNvPr id="158" name="Google Shape;158;p28"/>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a:latin typeface="Raleway"/>
                <a:ea typeface="Raleway"/>
                <a:cs typeface="Raleway"/>
                <a:sym typeface="Raleway"/>
              </a:rPr>
              <a:t>dbt provides a robust testing framework to validate data quality and ensure transformations adhere to business rules. Tests are SQL queries designed to return "failing" records; if a test returns zero rows, it passes.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Built-in Generic Tests:</a:t>
            </a:r>
            <a:endParaRPr b="1">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These are common, reusable tests applied directly in `schema.yml` files: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not_null</a:t>
            </a:r>
            <a:r>
              <a:rPr lang="en-GB">
                <a:latin typeface="Raleway"/>
                <a:ea typeface="Raleway"/>
                <a:cs typeface="Raleway"/>
                <a:sym typeface="Raleway"/>
              </a:rPr>
              <a:t>: Ensures a column does not contain any NULL values. Essential for primary keys and critical attributes.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unique</a:t>
            </a:r>
            <a:r>
              <a:rPr lang="en-GB">
                <a:latin typeface="Raleway"/>
                <a:ea typeface="Raleway"/>
                <a:cs typeface="Raleway"/>
                <a:sym typeface="Raleway"/>
              </a:rPr>
              <a:t>: Verifies that all values in a column are distinct. Crucial for primary keys to ensure each record is uniquely identifiable.</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accepted_values</a:t>
            </a:r>
            <a:r>
              <a:rPr lang="en-GB">
                <a:latin typeface="Raleway"/>
                <a:ea typeface="Raleway"/>
                <a:cs typeface="Raleway"/>
                <a:sym typeface="Raleway"/>
              </a:rPr>
              <a:t>: Validates that all values in a column are from a predefined list. Useful for categorical data (e.g., `status` column should only contain 'active', 'inactive', 'pending').</a:t>
            </a:r>
            <a:endParaRPr>
              <a:latin typeface="Raleway"/>
              <a:ea typeface="Raleway"/>
              <a:cs typeface="Raleway"/>
              <a:sym typeface="Raleway"/>
            </a:endParaRPr>
          </a:p>
          <a:p>
            <a:pPr indent="0" lvl="0" marL="0" rtl="0" algn="l">
              <a:spcBef>
                <a:spcPts val="1200"/>
              </a:spcBef>
              <a:spcAft>
                <a:spcPts val="1200"/>
              </a:spcAft>
              <a:buNone/>
            </a:pPr>
            <a:r>
              <a:rPr b="1" lang="en-GB">
                <a:latin typeface="Raleway"/>
                <a:ea typeface="Raleway"/>
                <a:cs typeface="Raleway"/>
                <a:sym typeface="Raleway"/>
              </a:rPr>
              <a:t>relationships (referential integrity)</a:t>
            </a:r>
            <a:r>
              <a:rPr lang="en-GB">
                <a:latin typeface="Raleway"/>
                <a:ea typeface="Raleway"/>
                <a:cs typeface="Raleway"/>
                <a:sym typeface="Raleway"/>
              </a:rPr>
              <a:t>: Checks that foreign key values in one model have corresponding primary key values in a referenced model. Ensures data consistency across tables (e.g., every `product_id` in `fct_sales` exists in `dim_product`).</a:t>
            </a:r>
            <a:endParaRPr>
              <a:latin typeface="Raleway"/>
              <a:ea typeface="Raleway"/>
              <a:cs typeface="Raleway"/>
              <a:sym typeface="Raleway"/>
            </a:endParaRPr>
          </a:p>
        </p:txBody>
      </p:sp>
      <p:pic>
        <p:nvPicPr>
          <p:cNvPr id="159" name="Google Shape;159;p28"/>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159400" y="1542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GB" sz="2720">
                <a:latin typeface="Raleway"/>
                <a:ea typeface="Raleway"/>
                <a:cs typeface="Raleway"/>
                <a:sym typeface="Raleway"/>
              </a:rPr>
              <a:t>Documentation as Code</a:t>
            </a:r>
            <a:endParaRPr sz="2720">
              <a:latin typeface="Raleway"/>
              <a:ea typeface="Raleway"/>
              <a:cs typeface="Raleway"/>
              <a:sym typeface="Raleway"/>
            </a:endParaRPr>
          </a:p>
        </p:txBody>
      </p:sp>
      <p:sp>
        <p:nvSpPr>
          <p:cNvPr id="165" name="Google Shape;165;p29"/>
          <p:cNvSpPr txBox="1"/>
          <p:nvPr>
            <p:ph idx="1" type="body"/>
          </p:nvPr>
        </p:nvSpPr>
        <p:spPr>
          <a:xfrm>
            <a:off x="159400" y="726950"/>
            <a:ext cx="8895300" cy="441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latin typeface="Raleway"/>
                <a:ea typeface="Raleway"/>
                <a:cs typeface="Raleway"/>
                <a:sym typeface="Raleway"/>
              </a:rPr>
              <a:t>Document models, columns, and sources directly within YAML files (`schema.yml`) alongside your SQL definitions.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Benefits</a:t>
            </a:r>
            <a:r>
              <a:rPr lang="en-GB">
                <a:latin typeface="Raleway"/>
                <a:ea typeface="Raleway"/>
                <a:cs typeface="Raleway"/>
                <a:sym typeface="Raleway"/>
              </a:rPr>
              <a:t>:</a:t>
            </a:r>
            <a:endParaRPr>
              <a:latin typeface="Raleway"/>
              <a:ea typeface="Raleway"/>
              <a:cs typeface="Raleway"/>
              <a:sym typeface="Raleway"/>
            </a:endParaRPr>
          </a:p>
          <a:p>
            <a:pPr indent="-342900" lvl="0" marL="457200" rtl="0" algn="l">
              <a:spcBef>
                <a:spcPts val="1200"/>
              </a:spcBef>
              <a:spcAft>
                <a:spcPts val="0"/>
              </a:spcAft>
              <a:buSzPts val="1800"/>
              <a:buFont typeface="Raleway"/>
              <a:buChar char="●"/>
            </a:pPr>
            <a:r>
              <a:rPr b="1" lang="en-GB">
                <a:latin typeface="Raleway"/>
                <a:ea typeface="Raleway"/>
                <a:cs typeface="Raleway"/>
                <a:sym typeface="Raleway"/>
              </a:rPr>
              <a:t>Synchronization</a:t>
            </a:r>
            <a:r>
              <a:rPr lang="en-GB">
                <a:latin typeface="Raleway"/>
                <a:ea typeface="Raleway"/>
                <a:cs typeface="Raleway"/>
                <a:sym typeface="Raleway"/>
              </a:rPr>
              <a:t>: Ensures metadata is always in sync with the actual data definitions.</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GB">
                <a:latin typeface="Raleway"/>
                <a:ea typeface="Raleway"/>
                <a:cs typeface="Raleway"/>
                <a:sym typeface="Raleway"/>
              </a:rPr>
              <a:t>Discoverability</a:t>
            </a:r>
            <a:r>
              <a:rPr lang="en-GB">
                <a:latin typeface="Raleway"/>
                <a:ea typeface="Raleway"/>
                <a:cs typeface="Raleway"/>
                <a:sym typeface="Raleway"/>
              </a:rPr>
              <a:t>: Makes it easy for anyone to understand what data means, its purpose, and its lineage.</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GB">
                <a:latin typeface="Raleway"/>
                <a:ea typeface="Raleway"/>
                <a:cs typeface="Raleway"/>
                <a:sym typeface="Raleway"/>
              </a:rPr>
              <a:t>Collaboration</a:t>
            </a:r>
            <a:r>
              <a:rPr lang="en-GB">
                <a:latin typeface="Raleway"/>
                <a:ea typeface="Raleway"/>
                <a:cs typeface="Raleway"/>
                <a:sym typeface="Raleway"/>
              </a:rPr>
              <a:t>: Improves teamwork by providing a shared understanding of data assets.</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GB">
                <a:latin typeface="Raleway"/>
                <a:ea typeface="Raleway"/>
                <a:cs typeface="Raleway"/>
                <a:sym typeface="Raleway"/>
              </a:rPr>
              <a:t>Single Source of Truth:</a:t>
            </a:r>
            <a:r>
              <a:rPr lang="en-GB">
                <a:latin typeface="Raleway"/>
                <a:ea typeface="Raleway"/>
                <a:cs typeface="Raleway"/>
                <a:sym typeface="Raleway"/>
              </a:rPr>
              <a:t> Establishes an authoritative source for business definitions and data context.</a:t>
            </a:r>
            <a:endParaRPr>
              <a:latin typeface="Raleway"/>
              <a:ea typeface="Raleway"/>
              <a:cs typeface="Raleway"/>
              <a:sym typeface="Raleway"/>
            </a:endParaRPr>
          </a:p>
          <a:p>
            <a:pPr indent="-342900" lvl="0" marL="457200" rtl="0" algn="l">
              <a:spcBef>
                <a:spcPts val="0"/>
              </a:spcBef>
              <a:spcAft>
                <a:spcPts val="0"/>
              </a:spcAft>
              <a:buSzPts val="1800"/>
              <a:buFont typeface="Raleway"/>
              <a:buChar char="●"/>
            </a:pPr>
            <a:r>
              <a:rPr b="1" lang="en-GB">
                <a:latin typeface="Raleway"/>
                <a:ea typeface="Raleway"/>
                <a:cs typeface="Raleway"/>
                <a:sym typeface="Raleway"/>
              </a:rPr>
              <a:t>Onboarding</a:t>
            </a:r>
            <a:r>
              <a:rPr lang="en-GB">
                <a:latin typeface="Raleway"/>
                <a:ea typeface="Raleway"/>
                <a:cs typeface="Raleway"/>
                <a:sym typeface="Raleway"/>
              </a:rPr>
              <a:t>: Accelerates the onboarding of new team members who can quickly grasp the data landscape.</a:t>
            </a:r>
            <a:endParaRPr>
              <a:latin typeface="Raleway"/>
              <a:ea typeface="Raleway"/>
              <a:cs typeface="Raleway"/>
              <a:sym typeface="Raleway"/>
            </a:endParaRPr>
          </a:p>
        </p:txBody>
      </p:sp>
      <p:pic>
        <p:nvPicPr>
          <p:cNvPr id="166" name="Google Shape;166;p29"/>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Key Best Practices</a:t>
            </a:r>
            <a:endParaRPr>
              <a:latin typeface="Raleway"/>
              <a:ea typeface="Raleway"/>
              <a:cs typeface="Raleway"/>
              <a:sym typeface="Raleway"/>
            </a:endParaRPr>
          </a:p>
        </p:txBody>
      </p:sp>
      <p:sp>
        <p:nvSpPr>
          <p:cNvPr id="172" name="Google Shape;172;p30"/>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a:latin typeface="Raleway"/>
                <a:ea typeface="Raleway"/>
                <a:cs typeface="Raleway"/>
                <a:sym typeface="Raleway"/>
              </a:rPr>
              <a:t>Star Schema Design Best Practices:</a:t>
            </a:r>
            <a:endParaRPr b="1">
              <a:latin typeface="Raleway"/>
              <a:ea typeface="Raleway"/>
              <a:cs typeface="Raleway"/>
              <a:sym typeface="Raleway"/>
            </a:endParaRPr>
          </a:p>
          <a:p>
            <a:pPr indent="-325755" lvl="0" marL="457200" rtl="0" algn="l">
              <a:spcBef>
                <a:spcPts val="1200"/>
              </a:spcBef>
              <a:spcAft>
                <a:spcPts val="0"/>
              </a:spcAft>
              <a:buSzPct val="100000"/>
              <a:buFont typeface="Raleway"/>
              <a:buChar char="●"/>
            </a:pPr>
            <a:r>
              <a:rPr b="1" lang="en-GB">
                <a:latin typeface="Raleway"/>
                <a:ea typeface="Raleway"/>
                <a:cs typeface="Raleway"/>
                <a:sym typeface="Raleway"/>
              </a:rPr>
              <a:t>Choose the right grain:</a:t>
            </a:r>
            <a:r>
              <a:rPr lang="en-GB">
                <a:latin typeface="Raleway"/>
                <a:ea typeface="Raleway"/>
                <a:cs typeface="Raleway"/>
                <a:sym typeface="Raleway"/>
              </a:rPr>
              <a:t> Always model fact tables at the lowest possible atomic level of detail. This provides maximum analytical flexibility and prevents the need for costly re-modeling if more granular questions arise.</a:t>
            </a:r>
            <a:endParaRPr>
              <a:latin typeface="Raleway"/>
              <a:ea typeface="Raleway"/>
              <a:cs typeface="Raleway"/>
              <a:sym typeface="Raleway"/>
            </a:endParaRPr>
          </a:p>
          <a:p>
            <a:pPr indent="-325755" lvl="0" marL="457200" rtl="0" algn="l">
              <a:spcBef>
                <a:spcPts val="0"/>
              </a:spcBef>
              <a:spcAft>
                <a:spcPts val="0"/>
              </a:spcAft>
              <a:buSzPct val="100000"/>
              <a:buFont typeface="Raleway"/>
              <a:buChar char="●"/>
            </a:pPr>
            <a:r>
              <a:rPr b="1" lang="en-GB">
                <a:latin typeface="Raleway"/>
                <a:ea typeface="Raleway"/>
                <a:cs typeface="Raleway"/>
                <a:sym typeface="Raleway"/>
              </a:rPr>
              <a:t>Descriptive dimensions</a:t>
            </a:r>
            <a:r>
              <a:rPr lang="en-GB">
                <a:latin typeface="Raleway"/>
                <a:ea typeface="Raleway"/>
                <a:cs typeface="Raleway"/>
                <a:sym typeface="Raleway"/>
              </a:rPr>
              <a:t>: Ensure dimension tables are rich with all necessary attributes. These attributes provide the "who, what, where, when, why, how" for your facts, enabling comprehensive analysis.</a:t>
            </a:r>
            <a:endParaRPr>
              <a:latin typeface="Raleway"/>
              <a:ea typeface="Raleway"/>
              <a:cs typeface="Raleway"/>
              <a:sym typeface="Raleway"/>
            </a:endParaRPr>
          </a:p>
          <a:p>
            <a:pPr indent="-325755" lvl="0" marL="457200" rtl="0" algn="l">
              <a:spcBef>
                <a:spcPts val="0"/>
              </a:spcBef>
              <a:spcAft>
                <a:spcPts val="0"/>
              </a:spcAft>
              <a:buSzPct val="100000"/>
              <a:buFont typeface="Raleway"/>
              <a:buChar char="●"/>
            </a:pPr>
            <a:r>
              <a:rPr b="1" lang="en-GB">
                <a:latin typeface="Raleway"/>
                <a:ea typeface="Raleway"/>
                <a:cs typeface="Raleway"/>
                <a:sym typeface="Raleway"/>
              </a:rPr>
              <a:t>Use surrogate keys:</a:t>
            </a:r>
            <a:r>
              <a:rPr lang="en-GB">
                <a:latin typeface="Raleway"/>
                <a:ea typeface="Raleway"/>
                <a:cs typeface="Raleway"/>
                <a:sym typeface="Raleway"/>
              </a:rPr>
              <a:t> Implement artificial, system-generated primary keys for dimension tables. This decouples your data warehouse from source system key changes and is essential for managing Slowly Changing Dimensions (SCD Type 2) to track historical attribute changes.</a:t>
            </a:r>
            <a:endParaRPr>
              <a:latin typeface="Raleway"/>
              <a:ea typeface="Raleway"/>
              <a:cs typeface="Raleway"/>
              <a:sym typeface="Raleway"/>
            </a:endParaRPr>
          </a:p>
          <a:p>
            <a:pPr indent="-325755" lvl="0" marL="457200" rtl="0" algn="l">
              <a:spcBef>
                <a:spcPts val="0"/>
              </a:spcBef>
              <a:spcAft>
                <a:spcPts val="0"/>
              </a:spcAft>
              <a:buSzPct val="100000"/>
              <a:buFont typeface="Raleway"/>
              <a:buChar char="●"/>
            </a:pPr>
            <a:r>
              <a:rPr b="1" lang="en-GB">
                <a:latin typeface="Raleway"/>
                <a:ea typeface="Raleway"/>
                <a:cs typeface="Raleway"/>
                <a:sym typeface="Raleway"/>
              </a:rPr>
              <a:t>Balance normalization/denormalization</a:t>
            </a:r>
            <a:r>
              <a:rPr lang="en-GB">
                <a:latin typeface="Raleway"/>
                <a:ea typeface="Raleway"/>
                <a:cs typeface="Raleway"/>
                <a:sym typeface="Raleway"/>
              </a:rPr>
              <a:t>: While dimensions are denormalized for query performance, avoid excessive redundancy that could lead to data integrity issues. The goal is to optimize for analytical reads.</a:t>
            </a:r>
            <a:endParaRPr>
              <a:latin typeface="Raleway"/>
              <a:ea typeface="Raleway"/>
              <a:cs typeface="Raleway"/>
              <a:sym typeface="Raleway"/>
            </a:endParaRPr>
          </a:p>
          <a:p>
            <a:pPr indent="-325755" lvl="0" marL="457200" rtl="0" algn="l">
              <a:spcBef>
                <a:spcPts val="0"/>
              </a:spcBef>
              <a:spcAft>
                <a:spcPts val="0"/>
              </a:spcAft>
              <a:buSzPct val="100000"/>
              <a:buFont typeface="Raleway"/>
              <a:buChar char="●"/>
            </a:pPr>
            <a:r>
              <a:rPr b="1" lang="en-GB">
                <a:latin typeface="Raleway"/>
                <a:ea typeface="Raleway"/>
                <a:cs typeface="Raleway"/>
                <a:sym typeface="Raleway"/>
              </a:rPr>
              <a:t>Conformed Dimensions</a:t>
            </a:r>
            <a:r>
              <a:rPr lang="en-GB">
                <a:latin typeface="Raleway"/>
                <a:ea typeface="Raleway"/>
                <a:cs typeface="Raleway"/>
                <a:sym typeface="Raleway"/>
              </a:rPr>
              <a:t>: Reuse the same dimension definitions across multiple fact tables where appropriate (e.g., `dim_date` should be consistent across all fact tables). This ensures consistency in reporting across different business processes.</a:t>
            </a:r>
            <a:endParaRPr>
              <a:latin typeface="Raleway"/>
              <a:ea typeface="Raleway"/>
              <a:cs typeface="Raleway"/>
              <a:sym typeface="Raleway"/>
            </a:endParaRPr>
          </a:p>
        </p:txBody>
      </p:sp>
      <p:pic>
        <p:nvPicPr>
          <p:cNvPr id="173" name="Google Shape;173;p30"/>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Cont.</a:t>
            </a:r>
            <a:endParaRPr>
              <a:latin typeface="Raleway"/>
              <a:ea typeface="Raleway"/>
              <a:cs typeface="Raleway"/>
              <a:sym typeface="Raleway"/>
            </a:endParaRPr>
          </a:p>
        </p:txBody>
      </p:sp>
      <p:sp>
        <p:nvSpPr>
          <p:cNvPr id="179" name="Google Shape;179;p31"/>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b="1" lang="en-GB">
                <a:latin typeface="Raleway"/>
                <a:ea typeface="Raleway"/>
                <a:cs typeface="Raleway"/>
                <a:sym typeface="Raleway"/>
              </a:rPr>
              <a:t>dbt Implementation Best Practices:</a:t>
            </a:r>
            <a:endParaRPr b="1">
              <a:latin typeface="Raleway"/>
              <a:ea typeface="Raleway"/>
              <a:cs typeface="Raleway"/>
              <a:sym typeface="Raleway"/>
            </a:endParaRPr>
          </a:p>
          <a:p>
            <a:pPr indent="-308610" lvl="0" marL="457200" rtl="0" algn="l">
              <a:spcBef>
                <a:spcPts val="1200"/>
              </a:spcBef>
              <a:spcAft>
                <a:spcPts val="0"/>
              </a:spcAft>
              <a:buSzPct val="100000"/>
              <a:buFont typeface="Raleway"/>
              <a:buChar char="●"/>
            </a:pPr>
            <a:r>
              <a:rPr b="1" lang="en-GB">
                <a:latin typeface="Raleway"/>
                <a:ea typeface="Raleway"/>
                <a:cs typeface="Raleway"/>
                <a:sym typeface="Raleway"/>
              </a:rPr>
              <a:t>Layered modeling</a:t>
            </a:r>
            <a:r>
              <a:rPr lang="en-GB">
                <a:latin typeface="Raleway"/>
                <a:ea typeface="Raleway"/>
                <a:cs typeface="Raleway"/>
                <a:sym typeface="Raleway"/>
              </a:rPr>
              <a:t>: Strictly adhere to a clear `raw` → `staging` → `intermediate` (if needed) → `marts` structure. This modularity improves maintainability, reusability, and understanding of the data pipeline.</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Consistent naming conventions:</a:t>
            </a:r>
            <a:r>
              <a:rPr lang="en-GB">
                <a:latin typeface="Raleway"/>
                <a:ea typeface="Raleway"/>
                <a:cs typeface="Raleway"/>
                <a:sym typeface="Raleway"/>
              </a:rPr>
              <a:t> Establish and enforce clear, consistent naming conventions for all models (`stg_`, `int_`, `fct_`, `dim_`), columns, macros, and files. This significantly improves readability and collaboration.</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Leverage `ref()` and `source()`:</a:t>
            </a:r>
            <a:r>
              <a:rPr lang="en-GB">
                <a:latin typeface="Raleway"/>
                <a:ea typeface="Raleway"/>
                <a:cs typeface="Raleway"/>
                <a:sym typeface="Raleway"/>
              </a:rPr>
              <a:t> Always use dbt's built-in `{{ ref() }}` and `{{ source() }}` functions. They automatically manage dependencies, build the DAG, and provide invaluable data lineage, making your project robust and transparent.</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Write comprehensive tests</a:t>
            </a:r>
            <a:r>
              <a:rPr lang="en-GB">
                <a:latin typeface="Raleway"/>
                <a:ea typeface="Raleway"/>
                <a:cs typeface="Raleway"/>
                <a:sym typeface="Raleway"/>
              </a:rPr>
              <a:t>: Implement a robust testing strategy using both dbt's built-in generic tests and custom tests tailored to your specific business rules. This is crucial for ensuring data quality, validating transformations, and building trust in your data assets.</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Document everything:</a:t>
            </a:r>
            <a:r>
              <a:rPr lang="en-GB">
                <a:latin typeface="Raleway"/>
                <a:ea typeface="Raleway"/>
                <a:cs typeface="Raleway"/>
                <a:sym typeface="Raleway"/>
              </a:rPr>
              <a:t> Utilize dbt's built-in documentation features (`schema.yml`) to describe your models, columns, and sources. "Documentation as code" keeps metadata in sync with definitions and serves as a single source of truth.</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Use macros for reusability: </a:t>
            </a:r>
            <a:r>
              <a:rPr lang="en-GB">
                <a:latin typeface="Raleway"/>
                <a:ea typeface="Raleway"/>
                <a:cs typeface="Raleway"/>
                <a:sym typeface="Raleway"/>
              </a:rPr>
              <a:t>Abstract common SQL logic or complex Jinja patterns into dbt macros. This reduces code duplication, standardizes transformations, and simplifies maintenance.</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Version control:</a:t>
            </a:r>
            <a:r>
              <a:rPr lang="en-GB">
                <a:latin typeface="Raleway"/>
                <a:ea typeface="Raleway"/>
                <a:cs typeface="Raleway"/>
                <a:sym typeface="Raleway"/>
              </a:rPr>
              <a:t> Manage your entire dbt project in a Git repository. This is a fundamental software engineering best practice enabling collaboration, change tracking, code reviews, and easy rollbacks.</a:t>
            </a:r>
            <a:endParaRPr>
              <a:latin typeface="Raleway"/>
              <a:ea typeface="Raleway"/>
              <a:cs typeface="Raleway"/>
              <a:sym typeface="Raleway"/>
            </a:endParaRPr>
          </a:p>
          <a:p>
            <a:pPr indent="-308610" lvl="0" marL="457200" rtl="0" algn="l">
              <a:spcBef>
                <a:spcPts val="0"/>
              </a:spcBef>
              <a:spcAft>
                <a:spcPts val="0"/>
              </a:spcAft>
              <a:buSzPct val="100000"/>
              <a:buFont typeface="Raleway"/>
              <a:buChar char="●"/>
            </a:pPr>
            <a:r>
              <a:rPr b="1" lang="en-GB">
                <a:latin typeface="Raleway"/>
                <a:ea typeface="Raleway"/>
                <a:cs typeface="Raleway"/>
                <a:sym typeface="Raleway"/>
              </a:rPr>
              <a:t>Incremental Models: </a:t>
            </a:r>
            <a:r>
              <a:rPr lang="en-GB">
                <a:latin typeface="Raleway"/>
                <a:ea typeface="Raleway"/>
                <a:cs typeface="Raleway"/>
                <a:sym typeface="Raleway"/>
              </a:rPr>
              <a:t>For large fact tables, consider using dbt's incremental materialization to only process new or changed data, significantly reducing build times and compute costs.</a:t>
            </a:r>
            <a:endParaRPr>
              <a:latin typeface="Raleway"/>
              <a:ea typeface="Raleway"/>
              <a:cs typeface="Raleway"/>
              <a:sym typeface="Raleway"/>
            </a:endParaRPr>
          </a:p>
        </p:txBody>
      </p:sp>
      <p:pic>
        <p:nvPicPr>
          <p:cNvPr id="180" name="Google Shape;180;p31"/>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Introduction to End-to-End Data Transformation</a:t>
            </a:r>
            <a:endParaRPr>
              <a:latin typeface="Raleway"/>
              <a:ea typeface="Raleway"/>
              <a:cs typeface="Raleway"/>
              <a:sym typeface="Raleway"/>
            </a:endParaRPr>
          </a:p>
        </p:txBody>
      </p:sp>
      <p:sp>
        <p:nvSpPr>
          <p:cNvPr id="61" name="Google Shape;61;p14"/>
          <p:cNvSpPr txBox="1"/>
          <p:nvPr>
            <p:ph idx="1" type="body"/>
          </p:nvPr>
        </p:nvSpPr>
        <p:spPr>
          <a:xfrm>
            <a:off x="159400" y="726950"/>
            <a:ext cx="8895300" cy="4416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latin typeface="Raleway"/>
                <a:ea typeface="Raleway"/>
                <a:cs typeface="Raleway"/>
                <a:sym typeface="Raleway"/>
              </a:rPr>
              <a:t>Data transformation is the process of converting raw, data into a clean, structured, and usable format for analytical purposes and reporting. It ensures data quality, consistency, and readiness for downstream consumption.</a:t>
            </a:r>
            <a:endParaRPr>
              <a:latin typeface="Raleway"/>
              <a:ea typeface="Raleway"/>
              <a:cs typeface="Raleway"/>
              <a:sym typeface="Raleway"/>
            </a:endParaRPr>
          </a:p>
          <a:p>
            <a:pPr indent="0" lvl="0" marL="0" rtl="0" algn="l">
              <a:spcBef>
                <a:spcPts val="1200"/>
              </a:spcBef>
              <a:spcAft>
                <a:spcPts val="0"/>
              </a:spcAft>
              <a:buClr>
                <a:schemeClr val="dk1"/>
              </a:buClr>
              <a:buSzPts val="1100"/>
              <a:buFont typeface="Arial"/>
              <a:buNone/>
            </a:pPr>
            <a:r>
              <a:rPr lang="en-GB">
                <a:latin typeface="Raleway"/>
                <a:ea typeface="Raleway"/>
                <a:cs typeface="Raleway"/>
                <a:sym typeface="Raleway"/>
              </a:rPr>
              <a:t>In modern data architectures, especially with cloud platforms, transformation frequently occurs directly within the data warehouse, leveraging its immense processing power.</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Why is transformation critical? </a:t>
            </a:r>
            <a:endParaRPr b="1">
              <a:latin typeface="Raleway"/>
              <a:ea typeface="Raleway"/>
              <a:cs typeface="Raleway"/>
              <a:sym typeface="Raleway"/>
            </a:endParaRPr>
          </a:p>
          <a:p>
            <a:pPr indent="0" lvl="0" marL="0" rtl="0" algn="l">
              <a:spcBef>
                <a:spcPts val="1200"/>
              </a:spcBef>
              <a:spcAft>
                <a:spcPts val="0"/>
              </a:spcAft>
              <a:buClr>
                <a:schemeClr val="dk1"/>
              </a:buClr>
              <a:buSzPts val="1100"/>
              <a:buFont typeface="Arial"/>
              <a:buNone/>
            </a:pPr>
            <a:r>
              <a:rPr lang="en-GB">
                <a:latin typeface="Raleway"/>
                <a:ea typeface="Raleway"/>
                <a:cs typeface="Raleway"/>
                <a:sym typeface="Raleway"/>
              </a:rPr>
              <a:t>Raw data is rarely suitable for direct analysis. It often contains inconsistencies, missing values, incorrect data types, and is structured for operational systems, not analytical queries. Transformation addresses these issues, making data reliable and performant for business intelligence and data science.</a:t>
            </a:r>
            <a:endParaRPr>
              <a:latin typeface="Raleway"/>
              <a:ea typeface="Raleway"/>
              <a:cs typeface="Raleway"/>
              <a:sym typeface="Raleway"/>
            </a:endParaRPr>
          </a:p>
          <a:p>
            <a:pPr indent="0" lvl="0" marL="0" rtl="0" algn="l">
              <a:spcBef>
                <a:spcPts val="1200"/>
              </a:spcBef>
              <a:spcAft>
                <a:spcPts val="1200"/>
              </a:spcAft>
              <a:buNone/>
            </a:pPr>
            <a:r>
              <a:t/>
            </a:r>
            <a:endParaRPr>
              <a:latin typeface="Raleway"/>
              <a:ea typeface="Raleway"/>
              <a:cs typeface="Raleway"/>
              <a:sym typeface="Raleway"/>
            </a:endParaRPr>
          </a:p>
        </p:txBody>
      </p:sp>
      <p:pic>
        <p:nvPicPr>
          <p:cNvPr id="62" name="Google Shape;62;p14"/>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Conclusions</a:t>
            </a:r>
            <a:endParaRPr>
              <a:latin typeface="Raleway"/>
              <a:ea typeface="Raleway"/>
              <a:cs typeface="Raleway"/>
              <a:sym typeface="Raleway"/>
            </a:endParaRPr>
          </a:p>
        </p:txBody>
      </p:sp>
      <p:sp>
        <p:nvSpPr>
          <p:cNvPr id="186" name="Google Shape;186;p32"/>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a:latin typeface="Raleway"/>
                <a:ea typeface="Raleway"/>
                <a:cs typeface="Raleway"/>
                <a:sym typeface="Raleway"/>
              </a:rPr>
              <a:t>The modern ELT paradigm, enabled by scalable cloud data warehouses, signifies a major evolution in data engineering. It prioritizes analytical reads and raw data retention, offering unparalleled flexibility and efficiency in handling vast datasets.</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Dimensional modeling, particularly the star schema, remains the cornerstone of effective analytical data design. Its intuitive structure simplifies queries, optimizes performance, and enhances the understandability of complex business data, making it ideal for business intelligence and reporting.</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dbt is the pivotal tool for the "Transform" stage in ELT. By integrating software engineering best practices with a SQL-first approach, dbt empowers data teams to build robust, testable, and well-documented data models. It fosters collaboration, ensures data quality through comprehensive testing, and establishes a single source of truth for critical business metrics.</a:t>
            </a:r>
            <a:endParaRPr>
              <a:latin typeface="Raleway"/>
              <a:ea typeface="Raleway"/>
              <a:cs typeface="Raleway"/>
              <a:sym typeface="Raleway"/>
            </a:endParaRPr>
          </a:p>
          <a:p>
            <a:pPr indent="0" lvl="0" marL="0" rtl="0" algn="l">
              <a:spcBef>
                <a:spcPts val="1200"/>
              </a:spcBef>
              <a:spcAft>
                <a:spcPts val="1200"/>
              </a:spcAft>
              <a:buNone/>
            </a:pPr>
            <a:r>
              <a:rPr lang="en-GB">
                <a:latin typeface="Raleway"/>
                <a:ea typeface="Raleway"/>
                <a:cs typeface="Raleway"/>
                <a:sym typeface="Raleway"/>
              </a:rPr>
              <a:t>Mastering these concepts—ELT, Star Schema, and dbt—provides organizations with a scalable, trustworthy, and agile data foundation, essential for driving informed decision-making and unlocking the full potential of their data assets.</a:t>
            </a:r>
            <a:endParaRPr>
              <a:latin typeface="Raleway"/>
              <a:ea typeface="Raleway"/>
              <a:cs typeface="Raleway"/>
              <a:sym typeface="Raleway"/>
            </a:endParaRPr>
          </a:p>
        </p:txBody>
      </p:sp>
      <p:pic>
        <p:nvPicPr>
          <p:cNvPr id="187" name="Google Shape;187;p32"/>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References</a:t>
            </a:r>
            <a:endParaRPr>
              <a:latin typeface="Raleway"/>
              <a:ea typeface="Raleway"/>
              <a:cs typeface="Raleway"/>
              <a:sym typeface="Raleway"/>
            </a:endParaRPr>
          </a:p>
        </p:txBody>
      </p:sp>
      <p:sp>
        <p:nvSpPr>
          <p:cNvPr id="193" name="Google Shape;193;p33"/>
          <p:cNvSpPr txBox="1"/>
          <p:nvPr>
            <p:ph idx="1" type="body"/>
          </p:nvPr>
        </p:nvSpPr>
        <p:spPr>
          <a:xfrm>
            <a:off x="159400" y="726950"/>
            <a:ext cx="8895300" cy="44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u="sng">
                <a:solidFill>
                  <a:schemeClr val="hlink"/>
                </a:solidFill>
                <a:latin typeface="Raleway"/>
                <a:ea typeface="Raleway"/>
                <a:cs typeface="Raleway"/>
                <a:sym typeface="Raleway"/>
                <a:hlinkClick r:id="rId3"/>
              </a:rPr>
              <a:t>Demo GitHub</a:t>
            </a:r>
            <a:endParaRPr>
              <a:latin typeface="Raleway"/>
              <a:ea typeface="Raleway"/>
              <a:cs typeface="Raleway"/>
              <a:sym typeface="Raleway"/>
            </a:endParaRPr>
          </a:p>
          <a:p>
            <a:pPr indent="0" lvl="0" marL="0" rtl="0" algn="l">
              <a:spcBef>
                <a:spcPts val="1200"/>
              </a:spcBef>
              <a:spcAft>
                <a:spcPts val="0"/>
              </a:spcAft>
              <a:buNone/>
            </a:pPr>
            <a:r>
              <a:rPr lang="en-GB" u="sng">
                <a:solidFill>
                  <a:schemeClr val="hlink"/>
                </a:solidFill>
                <a:latin typeface="Raleway"/>
                <a:ea typeface="Raleway"/>
                <a:cs typeface="Raleway"/>
                <a:sym typeface="Raleway"/>
                <a:hlinkClick r:id="rId4"/>
              </a:rPr>
              <a:t>What Is Extract, Load, Transform (ELT)?</a:t>
            </a:r>
            <a:endParaRPr>
              <a:latin typeface="Raleway"/>
              <a:ea typeface="Raleway"/>
              <a:cs typeface="Raleway"/>
              <a:sym typeface="Raleway"/>
            </a:endParaRPr>
          </a:p>
          <a:p>
            <a:pPr indent="0" lvl="0" marL="0" rtl="0" algn="l">
              <a:spcBef>
                <a:spcPts val="1200"/>
              </a:spcBef>
              <a:spcAft>
                <a:spcPts val="0"/>
              </a:spcAft>
              <a:buNone/>
            </a:pPr>
            <a:r>
              <a:rPr lang="en-GB" u="sng">
                <a:solidFill>
                  <a:schemeClr val="hlink"/>
                </a:solidFill>
                <a:latin typeface="Raleway"/>
                <a:ea typeface="Raleway"/>
                <a:cs typeface="Raleway"/>
                <a:sym typeface="Raleway"/>
                <a:hlinkClick r:id="rId5"/>
              </a:rPr>
              <a:t>ELT in Data Warehouse (ETL and ELT: Points to Compare)</a:t>
            </a:r>
            <a:endParaRPr>
              <a:latin typeface="Raleway"/>
              <a:ea typeface="Raleway"/>
              <a:cs typeface="Raleway"/>
              <a:sym typeface="Raleway"/>
            </a:endParaRPr>
          </a:p>
          <a:p>
            <a:pPr indent="0" lvl="0" marL="0" rtl="0" algn="l">
              <a:spcBef>
                <a:spcPts val="1200"/>
              </a:spcBef>
              <a:spcAft>
                <a:spcPts val="0"/>
              </a:spcAft>
              <a:buNone/>
            </a:pPr>
            <a:r>
              <a:rPr lang="en-GB" u="sng">
                <a:solidFill>
                  <a:schemeClr val="hlink"/>
                </a:solidFill>
                <a:latin typeface="Raleway"/>
                <a:ea typeface="Raleway"/>
                <a:cs typeface="Raleway"/>
                <a:sym typeface="Raleway"/>
                <a:hlinkClick r:id="rId6"/>
              </a:rPr>
              <a:t>Mastering Star Schema in Big Data</a:t>
            </a:r>
            <a:endParaRPr>
              <a:latin typeface="Raleway"/>
              <a:ea typeface="Raleway"/>
              <a:cs typeface="Raleway"/>
              <a:sym typeface="Raleway"/>
            </a:endParaRPr>
          </a:p>
          <a:p>
            <a:pPr indent="0" lvl="0" marL="0" rtl="0" algn="l">
              <a:spcBef>
                <a:spcPts val="1200"/>
              </a:spcBef>
              <a:spcAft>
                <a:spcPts val="0"/>
              </a:spcAft>
              <a:buNone/>
            </a:pPr>
            <a:r>
              <a:rPr lang="en-GB" u="sng">
                <a:solidFill>
                  <a:schemeClr val="hlink"/>
                </a:solidFill>
                <a:latin typeface="Raleway"/>
                <a:ea typeface="Raleway"/>
                <a:cs typeface="Raleway"/>
                <a:sym typeface="Raleway"/>
                <a:hlinkClick r:id="rId7"/>
              </a:rPr>
              <a:t>Difference between Fact table and Dimension table?</a:t>
            </a:r>
            <a:endParaRPr>
              <a:latin typeface="Raleway"/>
              <a:ea typeface="Raleway"/>
              <a:cs typeface="Raleway"/>
              <a:sym typeface="Raleway"/>
            </a:endParaRPr>
          </a:p>
          <a:p>
            <a:pPr indent="0" lvl="0" marL="0" rtl="0" algn="l">
              <a:spcBef>
                <a:spcPts val="1200"/>
              </a:spcBef>
              <a:spcAft>
                <a:spcPts val="0"/>
              </a:spcAft>
              <a:buNone/>
            </a:pPr>
            <a:r>
              <a:rPr lang="en-GB" u="sng">
                <a:solidFill>
                  <a:schemeClr val="hlink"/>
                </a:solidFill>
                <a:latin typeface="Raleway"/>
                <a:ea typeface="Raleway"/>
                <a:cs typeface="Raleway"/>
                <a:sym typeface="Raleway"/>
                <a:hlinkClick r:id="rId8"/>
              </a:rPr>
              <a:t>How to Write a dbt Model in SQL: Examples &amp; Best Practices</a:t>
            </a:r>
            <a:endParaRPr>
              <a:latin typeface="Raleway"/>
              <a:ea typeface="Raleway"/>
              <a:cs typeface="Raleway"/>
              <a:sym typeface="Raleway"/>
            </a:endParaRPr>
          </a:p>
          <a:p>
            <a:pPr indent="0" lvl="0" marL="0" rtl="0" algn="l">
              <a:spcBef>
                <a:spcPts val="1200"/>
              </a:spcBef>
              <a:spcAft>
                <a:spcPts val="0"/>
              </a:spcAft>
              <a:buNone/>
            </a:pPr>
            <a:r>
              <a:rPr lang="en-GB" u="sng">
                <a:solidFill>
                  <a:schemeClr val="hlink"/>
                </a:solidFill>
                <a:latin typeface="Raleway"/>
                <a:ea typeface="Raleway"/>
                <a:cs typeface="Raleway"/>
                <a:sym typeface="Raleway"/>
                <a:hlinkClick r:id="rId9"/>
              </a:rPr>
              <a:t>dbt docs generate &amp; serve: Command Usage and Examples</a:t>
            </a:r>
            <a:endParaRPr>
              <a:latin typeface="Raleway"/>
              <a:ea typeface="Raleway"/>
              <a:cs typeface="Raleway"/>
              <a:sym typeface="Raleway"/>
            </a:endParaRPr>
          </a:p>
          <a:p>
            <a:pPr indent="0" lvl="0" marL="0" rtl="0" algn="l">
              <a:spcBef>
                <a:spcPts val="1200"/>
              </a:spcBef>
              <a:spcAft>
                <a:spcPts val="1200"/>
              </a:spcAft>
              <a:buNone/>
            </a:pPr>
            <a:r>
              <a:rPr lang="en-GB" u="sng">
                <a:solidFill>
                  <a:schemeClr val="hlink"/>
                </a:solidFill>
                <a:latin typeface="Raleway"/>
                <a:ea typeface="Raleway"/>
                <a:cs typeface="Raleway"/>
                <a:sym typeface="Raleway"/>
                <a:hlinkClick r:id="rId10"/>
              </a:rPr>
              <a:t>dbt Docs</a:t>
            </a:r>
            <a:endParaRPr>
              <a:latin typeface="Raleway"/>
              <a:ea typeface="Raleway"/>
              <a:cs typeface="Raleway"/>
              <a:sym typeface="Raleway"/>
            </a:endParaRPr>
          </a:p>
        </p:txBody>
      </p:sp>
      <p:pic>
        <p:nvPicPr>
          <p:cNvPr id="194" name="Google Shape;194;p33"/>
          <p:cNvPicPr preferRelativeResize="0"/>
          <p:nvPr/>
        </p:nvPicPr>
        <p:blipFill>
          <a:blip r:embed="rId11">
            <a:alphaModFix/>
          </a:blip>
          <a:stretch>
            <a:fillRect/>
          </a:stretch>
        </p:blipFill>
        <p:spPr>
          <a:xfrm>
            <a:off x="7903650" y="0"/>
            <a:ext cx="1240350" cy="5330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latin typeface="Raleway"/>
                <a:ea typeface="Raleway"/>
                <a:cs typeface="Raleway"/>
                <a:sym typeface="Raleway"/>
              </a:rPr>
              <a:t>Any questions?</a:t>
            </a:r>
            <a:endParaRPr>
              <a:latin typeface="Raleway"/>
              <a:ea typeface="Raleway"/>
              <a:cs typeface="Raleway"/>
              <a:sym typeface="Raleway"/>
            </a:endParaRPr>
          </a:p>
        </p:txBody>
      </p:sp>
      <p:pic>
        <p:nvPicPr>
          <p:cNvPr id="200" name="Google Shape;200;p34"/>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ELT vs. ETL</a:t>
            </a:r>
            <a:endParaRPr>
              <a:latin typeface="Raleway"/>
              <a:ea typeface="Raleway"/>
              <a:cs typeface="Raleway"/>
              <a:sym typeface="Raleway"/>
            </a:endParaRPr>
          </a:p>
        </p:txBody>
      </p:sp>
      <p:sp>
        <p:nvSpPr>
          <p:cNvPr id="68" name="Google Shape;68;p15"/>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b="1" lang="en-GB">
                <a:latin typeface="Raleway"/>
                <a:ea typeface="Raleway"/>
                <a:cs typeface="Raleway"/>
                <a:sym typeface="Raleway"/>
              </a:rPr>
              <a:t>ETL (Extract, Transform, Load) - Traditional Approach</a:t>
            </a:r>
            <a:endParaRPr b="1">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Raw data extracted from sources (e.g., transactional databases, flat files).</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Transformed in a separate staging area or dedicated transformation server. This often involved custom scripts or specialized ETL tools.</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Loaded into the data warehouse only after all transformations are complete.</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Challenges</a:t>
            </a:r>
            <a:r>
              <a:rPr lang="en-GB">
                <a:latin typeface="Raleway"/>
                <a:ea typeface="Raleway"/>
                <a:cs typeface="Raleway"/>
                <a:sym typeface="Raleway"/>
              </a:rPr>
              <a:t>: Often resource-intensive, rigid, and less flexible for evolving business needs. Requires pre-defined schemas and transformations before loading.</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ELT (Extract, Load, Transform) - Modern Approach</a:t>
            </a:r>
            <a:endParaRPr b="1">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Raw data extracted and loaded directly into a powerful, scalable data warehouse or data lake (e.g., Snowflake, BigQuery, Redshift, Databricks).</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Transformations performed *within* the data warehouse, leveraging its scalable compute resources (SQL-based transformations).</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Offers enhanced flexibility (transform on demand), superior scalability (leverage cloud elasticity), and retention of raw data for future, unforeseen analytical needs.</a:t>
            </a:r>
            <a:endParaRPr>
              <a:latin typeface="Raleway"/>
              <a:ea typeface="Raleway"/>
              <a:cs typeface="Raleway"/>
              <a:sym typeface="Raleway"/>
            </a:endParaRPr>
          </a:p>
          <a:p>
            <a:pPr indent="0" lvl="0" marL="0" rtl="0" algn="l">
              <a:spcBef>
                <a:spcPts val="1200"/>
              </a:spcBef>
              <a:spcAft>
                <a:spcPts val="1200"/>
              </a:spcAft>
              <a:buNone/>
            </a:pPr>
            <a:r>
              <a:rPr lang="en-GB">
                <a:latin typeface="Raleway"/>
                <a:ea typeface="Raleway"/>
                <a:cs typeface="Raleway"/>
                <a:sym typeface="Raleway"/>
              </a:rPr>
              <a:t>Loading and transformation can occur in parallel, significantly speeding up the data pipeline.</a:t>
            </a:r>
            <a:endParaRPr>
              <a:latin typeface="Raleway"/>
              <a:ea typeface="Raleway"/>
              <a:cs typeface="Raleway"/>
              <a:sym typeface="Raleway"/>
            </a:endParaRPr>
          </a:p>
        </p:txBody>
      </p:sp>
      <p:pic>
        <p:nvPicPr>
          <p:cNvPr id="69" name="Google Shape;69;p15"/>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Sub-title</a:t>
            </a:r>
            <a:endParaRPr>
              <a:latin typeface="Raleway"/>
              <a:ea typeface="Raleway"/>
              <a:cs typeface="Raleway"/>
              <a:sym typeface="Raleway"/>
            </a:endParaRPr>
          </a:p>
        </p:txBody>
      </p:sp>
      <p:sp>
        <p:nvSpPr>
          <p:cNvPr id="75" name="Google Shape;75;p16"/>
          <p:cNvSpPr txBox="1"/>
          <p:nvPr>
            <p:ph idx="1" type="body"/>
          </p:nvPr>
        </p:nvSpPr>
        <p:spPr>
          <a:xfrm>
            <a:off x="159400" y="726950"/>
            <a:ext cx="8895300" cy="441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Raleway"/>
                <a:ea typeface="Raleway"/>
                <a:cs typeface="Raleway"/>
                <a:sym typeface="Raleway"/>
              </a:rPr>
              <a:t>text</a:t>
            </a:r>
            <a:endParaRPr>
              <a:latin typeface="Raleway"/>
              <a:ea typeface="Raleway"/>
              <a:cs typeface="Raleway"/>
              <a:sym typeface="Raleway"/>
            </a:endParaRPr>
          </a:p>
        </p:txBody>
      </p:sp>
      <p:pic>
        <p:nvPicPr>
          <p:cNvPr id="76" name="Google Shape;76;p16"/>
          <p:cNvPicPr preferRelativeResize="0"/>
          <p:nvPr/>
        </p:nvPicPr>
        <p:blipFill>
          <a:blip r:embed="rId3">
            <a:alphaModFix/>
          </a:blip>
          <a:stretch>
            <a:fillRect/>
          </a:stretch>
        </p:blipFill>
        <p:spPr>
          <a:xfrm>
            <a:off x="7903650" y="0"/>
            <a:ext cx="1240350" cy="533050"/>
          </a:xfrm>
          <a:prstGeom prst="rect">
            <a:avLst/>
          </a:prstGeom>
          <a:noFill/>
          <a:ln>
            <a:noFill/>
          </a:ln>
        </p:spPr>
      </p:pic>
      <p:pic>
        <p:nvPicPr>
          <p:cNvPr id="77" name="Google Shape;77;p16"/>
          <p:cNvPicPr preferRelativeResize="0"/>
          <p:nvPr/>
        </p:nvPicPr>
        <p:blipFill>
          <a:blip r:embed="rId4">
            <a:alphaModFix/>
          </a:blip>
          <a:stretch>
            <a:fillRect/>
          </a:stretch>
        </p:blipFill>
        <p:spPr>
          <a:xfrm>
            <a:off x="0" y="0"/>
            <a:ext cx="91440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pic>
        <p:nvPicPr>
          <p:cNvPr id="82" name="Google Shape;82;p17"/>
          <p:cNvPicPr preferRelativeResize="0"/>
          <p:nvPr/>
        </p:nvPicPr>
        <p:blipFill>
          <a:blip r:embed="rId3">
            <a:alphaModFix/>
          </a:blip>
          <a:stretch>
            <a:fillRect/>
          </a:stretch>
        </p:blipFill>
        <p:spPr>
          <a:xfrm>
            <a:off x="876550" y="152400"/>
            <a:ext cx="7390891" cy="48386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Data Warehouse Modeling: The Star Schema</a:t>
            </a:r>
            <a:endParaRPr>
              <a:latin typeface="Raleway"/>
              <a:ea typeface="Raleway"/>
              <a:cs typeface="Raleway"/>
              <a:sym typeface="Raleway"/>
            </a:endParaRPr>
          </a:p>
        </p:txBody>
      </p:sp>
      <p:sp>
        <p:nvSpPr>
          <p:cNvPr id="88" name="Google Shape;88;p18"/>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GB">
                <a:latin typeface="Raleway"/>
                <a:ea typeface="Raleway"/>
                <a:cs typeface="Raleway"/>
                <a:sym typeface="Raleway"/>
              </a:rPr>
              <a:t>Foundations of Dimensional Modeling (Kimball's Principles)</a:t>
            </a:r>
            <a:endParaRPr b="1">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Dimensional modeling is a logical design technique for structuring data warehouses, specifically optimized for analytical queries and business intelligence reporting. </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It prioritizes understandability, query performance, and extensibility over the strict normalization found in transactional databases.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Core concepts</a:t>
            </a:r>
            <a:r>
              <a:rPr lang="en-GB">
                <a:latin typeface="Raleway"/>
                <a:ea typeface="Raleway"/>
                <a:cs typeface="Raleway"/>
                <a:sym typeface="Raleway"/>
              </a:rPr>
              <a:t>: Facts (numerical measures representing business events) and Dimensions (contextual attributes that describe the facts).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Kimball's Four-Step Design Method:</a:t>
            </a:r>
            <a:endParaRPr b="1">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Choose the business process: </a:t>
            </a:r>
            <a:r>
              <a:rPr lang="en-GB">
                <a:latin typeface="Raleway"/>
                <a:ea typeface="Raleway"/>
                <a:cs typeface="Raleway"/>
                <a:sym typeface="Raleway"/>
              </a:rPr>
              <a:t>Identify the specific operational process or business area to analyze (e.g., sales, inventory, customer service interactions). This defines the scope of your data warehouse.</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Declare the grain</a:t>
            </a:r>
            <a:r>
              <a:rPr lang="en-GB">
                <a:latin typeface="Raleway"/>
                <a:ea typeface="Raleway"/>
                <a:cs typeface="Raleway"/>
                <a:sym typeface="Raleway"/>
              </a:rPr>
              <a:t>: Determine the lowest, most atomic level of detail for the fact table. This is crucial for analytical flexibility. For example, for sales, the grain might be "one row per individual sales transaction line item," allowing for detailed analysis rather than just "one row per order."</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Identify the dimensions</a:t>
            </a:r>
            <a:r>
              <a:rPr lang="en-GB">
                <a:latin typeface="Raleway"/>
                <a:ea typeface="Raleway"/>
                <a:cs typeface="Raleway"/>
                <a:sym typeface="Raleway"/>
              </a:rPr>
              <a:t>: Define the descriptive attributes that provide context to the facts. These are typically nouns representing entities like product, customer, time, store, or employee. Dimensions answer "who, what, where, when, why, how."</a:t>
            </a:r>
            <a:endParaRPr>
              <a:latin typeface="Raleway"/>
              <a:ea typeface="Raleway"/>
              <a:cs typeface="Raleway"/>
              <a:sym typeface="Raleway"/>
            </a:endParaRPr>
          </a:p>
          <a:p>
            <a:pPr indent="0" lvl="0" marL="0" rtl="0" algn="l">
              <a:spcBef>
                <a:spcPts val="1200"/>
              </a:spcBef>
              <a:spcAft>
                <a:spcPts val="1200"/>
              </a:spcAft>
              <a:buNone/>
            </a:pPr>
            <a:r>
              <a:rPr b="1" lang="en-GB">
                <a:latin typeface="Raleway"/>
                <a:ea typeface="Raleway"/>
                <a:cs typeface="Raleway"/>
                <a:sym typeface="Raleway"/>
              </a:rPr>
              <a:t>Identify the facts</a:t>
            </a:r>
            <a:r>
              <a:rPr lang="en-GB">
                <a:latin typeface="Raleway"/>
                <a:ea typeface="Raleway"/>
                <a:cs typeface="Raleway"/>
                <a:sym typeface="Raleway"/>
              </a:rPr>
              <a:t>: Pinpoint the numerical, quantitative metrics that will populate the fact table. These are typically additive measures that can be summed, averaged, or counted (e.g., quantity sold, total sales amount, profit, duration).</a:t>
            </a:r>
            <a:endParaRPr>
              <a:latin typeface="Raleway"/>
              <a:ea typeface="Raleway"/>
              <a:cs typeface="Raleway"/>
              <a:sym typeface="Raleway"/>
            </a:endParaRPr>
          </a:p>
        </p:txBody>
      </p:sp>
      <p:pic>
        <p:nvPicPr>
          <p:cNvPr id="89" name="Google Shape;89;p18"/>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What is a Star Schema?</a:t>
            </a:r>
            <a:endParaRPr>
              <a:latin typeface="Raleway"/>
              <a:ea typeface="Raleway"/>
              <a:cs typeface="Raleway"/>
              <a:sym typeface="Raleway"/>
            </a:endParaRPr>
          </a:p>
        </p:txBody>
      </p:sp>
      <p:sp>
        <p:nvSpPr>
          <p:cNvPr id="95" name="Google Shape;95;p19"/>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lang="en-GB">
                <a:latin typeface="Raleway"/>
                <a:ea typeface="Raleway"/>
                <a:cs typeface="Raleway"/>
                <a:sym typeface="Raleway"/>
              </a:rPr>
              <a:t>The star schema is the simplest and most widely used dimensional modeling technique. It consists of a </a:t>
            </a:r>
            <a:r>
              <a:rPr b="1" lang="en-GB">
                <a:latin typeface="Raleway"/>
                <a:ea typeface="Raleway"/>
                <a:cs typeface="Raleway"/>
                <a:sym typeface="Raleway"/>
              </a:rPr>
              <a:t>central</a:t>
            </a:r>
            <a:r>
              <a:rPr lang="en-GB">
                <a:latin typeface="Raleway"/>
                <a:ea typeface="Raleway"/>
                <a:cs typeface="Raleway"/>
                <a:sym typeface="Raleway"/>
              </a:rPr>
              <a:t> fact table surrounded by </a:t>
            </a:r>
            <a:r>
              <a:rPr b="1" lang="en-GB">
                <a:latin typeface="Raleway"/>
                <a:ea typeface="Raleway"/>
                <a:cs typeface="Raleway"/>
                <a:sym typeface="Raleway"/>
              </a:rPr>
              <a:t>multiple</a:t>
            </a:r>
            <a:r>
              <a:rPr lang="en-GB">
                <a:latin typeface="Raleway"/>
                <a:ea typeface="Raleway"/>
                <a:cs typeface="Raleway"/>
                <a:sym typeface="Raleway"/>
              </a:rPr>
              <a:t> dimension tables, visually resembling a star. This structure is highly optimized for analytical workloads.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Purpose</a:t>
            </a:r>
            <a:r>
              <a:rPr lang="en-GB">
                <a:latin typeface="Raleway"/>
                <a:ea typeface="Raleway"/>
                <a:cs typeface="Raleway"/>
                <a:sym typeface="Raleway"/>
              </a:rPr>
              <a:t>:</a:t>
            </a:r>
            <a:endParaRPr>
              <a:latin typeface="Raleway"/>
              <a:ea typeface="Raleway"/>
              <a:cs typeface="Raleway"/>
              <a:sym typeface="Raleway"/>
            </a:endParaRPr>
          </a:p>
          <a:p>
            <a:pPr indent="-300037" lvl="0" marL="457200" rtl="0" algn="l">
              <a:spcBef>
                <a:spcPts val="1200"/>
              </a:spcBef>
              <a:spcAft>
                <a:spcPts val="0"/>
              </a:spcAft>
              <a:buSzPct val="100000"/>
              <a:buFont typeface="Raleway"/>
              <a:buChar char="●"/>
            </a:pPr>
            <a:r>
              <a:rPr lang="en-GB">
                <a:latin typeface="Raleway"/>
                <a:ea typeface="Raleway"/>
                <a:cs typeface="Raleway"/>
                <a:sym typeface="Raleway"/>
              </a:rPr>
              <a:t>Simplify complex analytical queries for business users and BI tools.</a:t>
            </a:r>
            <a:endParaRPr>
              <a:latin typeface="Raleway"/>
              <a:ea typeface="Raleway"/>
              <a:cs typeface="Raleway"/>
              <a:sym typeface="Raleway"/>
            </a:endParaRPr>
          </a:p>
          <a:p>
            <a:pPr indent="-300037" lvl="0" marL="457200" rtl="0" algn="l">
              <a:spcBef>
                <a:spcPts val="0"/>
              </a:spcBef>
              <a:spcAft>
                <a:spcPts val="0"/>
              </a:spcAft>
              <a:buSzPct val="100000"/>
              <a:buFont typeface="Raleway"/>
              <a:buChar char="●"/>
            </a:pPr>
            <a:r>
              <a:rPr lang="en-GB">
                <a:latin typeface="Raleway"/>
                <a:ea typeface="Raleway"/>
                <a:cs typeface="Raleway"/>
                <a:sym typeface="Raleway"/>
              </a:rPr>
              <a:t>Optimize query performance by minimizing joins and leveraging denormalization.</a:t>
            </a:r>
            <a:endParaRPr>
              <a:latin typeface="Raleway"/>
              <a:ea typeface="Raleway"/>
              <a:cs typeface="Raleway"/>
              <a:sym typeface="Raleway"/>
            </a:endParaRPr>
          </a:p>
          <a:p>
            <a:pPr indent="-300037" lvl="0" marL="457200" rtl="0" algn="l">
              <a:spcBef>
                <a:spcPts val="0"/>
              </a:spcBef>
              <a:spcAft>
                <a:spcPts val="0"/>
              </a:spcAft>
              <a:buSzPct val="100000"/>
              <a:buFont typeface="Raleway"/>
              <a:buChar char="●"/>
            </a:pPr>
            <a:r>
              <a:rPr lang="en-GB">
                <a:latin typeface="Raleway"/>
                <a:ea typeface="Raleway"/>
                <a:cs typeface="Raleway"/>
                <a:sym typeface="Raleway"/>
              </a:rPr>
              <a:t>Provide an intuitive and understandable data model that mirrors business processes.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Key Benefits:</a:t>
            </a:r>
            <a:endParaRPr b="1">
              <a:latin typeface="Raleway"/>
              <a:ea typeface="Raleway"/>
              <a:cs typeface="Raleway"/>
              <a:sym typeface="Raleway"/>
            </a:endParaRPr>
          </a:p>
          <a:p>
            <a:pPr indent="-300037" lvl="0" marL="457200" rtl="0" algn="l">
              <a:spcBef>
                <a:spcPts val="1200"/>
              </a:spcBef>
              <a:spcAft>
                <a:spcPts val="0"/>
              </a:spcAft>
              <a:buSzPct val="100000"/>
              <a:buFont typeface="Raleway"/>
              <a:buChar char="●"/>
            </a:pPr>
            <a:r>
              <a:rPr b="1" lang="en-GB">
                <a:latin typeface="Raleway"/>
                <a:ea typeface="Raleway"/>
                <a:cs typeface="Raleway"/>
                <a:sym typeface="Raleway"/>
              </a:rPr>
              <a:t>Simpler Queries</a:t>
            </a:r>
            <a:r>
              <a:rPr lang="en-GB">
                <a:latin typeface="Raleway"/>
                <a:ea typeface="Raleway"/>
                <a:cs typeface="Raleway"/>
                <a:sym typeface="Raleway"/>
              </a:rPr>
              <a:t>: Reduces the number of joins required compared to highly normalized schemas, making SQL queries easier to write and faster to execute.</a:t>
            </a:r>
            <a:endParaRPr>
              <a:latin typeface="Raleway"/>
              <a:ea typeface="Raleway"/>
              <a:cs typeface="Raleway"/>
              <a:sym typeface="Raleway"/>
            </a:endParaRPr>
          </a:p>
          <a:p>
            <a:pPr indent="-300037" lvl="0" marL="457200" rtl="0" algn="l">
              <a:spcBef>
                <a:spcPts val="0"/>
              </a:spcBef>
              <a:spcAft>
                <a:spcPts val="0"/>
              </a:spcAft>
              <a:buSzPct val="100000"/>
              <a:buFont typeface="Raleway"/>
              <a:buChar char="●"/>
            </a:pPr>
            <a:r>
              <a:rPr b="1" lang="en-GB">
                <a:latin typeface="Raleway"/>
                <a:ea typeface="Raleway"/>
                <a:cs typeface="Raleway"/>
                <a:sym typeface="Raleway"/>
              </a:rPr>
              <a:t>Improved Query Performance</a:t>
            </a:r>
            <a:r>
              <a:rPr lang="en-GB">
                <a:latin typeface="Raleway"/>
                <a:ea typeface="Raleway"/>
                <a:cs typeface="Raleway"/>
                <a:sym typeface="Raleway"/>
              </a:rPr>
              <a:t>: Denormalized dimension tables mean fewer joins are needed, leading to significantly faster query execution, especially for large datasets. This is critical for interactive BI dashboards.</a:t>
            </a:r>
            <a:endParaRPr>
              <a:latin typeface="Raleway"/>
              <a:ea typeface="Raleway"/>
              <a:cs typeface="Raleway"/>
              <a:sym typeface="Raleway"/>
            </a:endParaRPr>
          </a:p>
          <a:p>
            <a:pPr indent="-300037" lvl="0" marL="457200" rtl="0" algn="l">
              <a:spcBef>
                <a:spcPts val="0"/>
              </a:spcBef>
              <a:spcAft>
                <a:spcPts val="0"/>
              </a:spcAft>
              <a:buSzPct val="100000"/>
              <a:buFont typeface="Raleway"/>
              <a:buChar char="●"/>
            </a:pPr>
            <a:r>
              <a:rPr b="1" lang="en-GB">
                <a:latin typeface="Raleway"/>
                <a:ea typeface="Raleway"/>
                <a:cs typeface="Raleway"/>
                <a:sym typeface="Raleway"/>
              </a:rPr>
              <a:t>Facilitates Data Aggregation and Reporting:</a:t>
            </a:r>
            <a:r>
              <a:rPr lang="en-GB">
                <a:latin typeface="Raleway"/>
                <a:ea typeface="Raleway"/>
                <a:cs typeface="Raleway"/>
                <a:sym typeface="Raleway"/>
              </a:rPr>
              <a:t> The clear separation of facts and dimensions makes it easy to "slice and dice" data, allowing analysts to quickly summarize metrics across various attributes (e.g., total sales by region and product category).</a:t>
            </a:r>
            <a:endParaRPr>
              <a:latin typeface="Raleway"/>
              <a:ea typeface="Raleway"/>
              <a:cs typeface="Raleway"/>
              <a:sym typeface="Raleway"/>
            </a:endParaRPr>
          </a:p>
          <a:p>
            <a:pPr indent="-300037" lvl="0" marL="457200" rtl="0" algn="l">
              <a:spcBef>
                <a:spcPts val="0"/>
              </a:spcBef>
              <a:spcAft>
                <a:spcPts val="0"/>
              </a:spcAft>
              <a:buSzPct val="100000"/>
              <a:buFont typeface="Raleway"/>
              <a:buChar char="●"/>
            </a:pPr>
            <a:r>
              <a:rPr b="1" lang="en-GB">
                <a:latin typeface="Raleway"/>
                <a:ea typeface="Raleway"/>
                <a:cs typeface="Raleway"/>
                <a:sym typeface="Raleway"/>
              </a:rPr>
              <a:t>Scalability and Flexibility</a:t>
            </a:r>
            <a:r>
              <a:rPr lang="en-GB">
                <a:latin typeface="Raleway"/>
                <a:ea typeface="Raleway"/>
                <a:cs typeface="Raleway"/>
                <a:sym typeface="Raleway"/>
              </a:rPr>
              <a:t>: New attributes can be added to existing dimension tables, or entirely new dimension tables can be introduced without fundamentally altering the core fact table structure. This adaptability supports evolving business requirements.</a:t>
            </a:r>
            <a:endParaRPr>
              <a:latin typeface="Raleway"/>
              <a:ea typeface="Raleway"/>
              <a:cs typeface="Raleway"/>
              <a:sym typeface="Raleway"/>
            </a:endParaRPr>
          </a:p>
          <a:p>
            <a:pPr indent="-300037" lvl="0" marL="457200" rtl="0" algn="l">
              <a:spcBef>
                <a:spcPts val="0"/>
              </a:spcBef>
              <a:spcAft>
                <a:spcPts val="0"/>
              </a:spcAft>
              <a:buSzPct val="100000"/>
              <a:buFont typeface="Raleway"/>
              <a:buChar char="●"/>
            </a:pPr>
            <a:r>
              <a:rPr b="1" lang="en-GB">
                <a:latin typeface="Raleway"/>
                <a:ea typeface="Raleway"/>
                <a:cs typeface="Raleway"/>
                <a:sym typeface="Raleway"/>
              </a:rPr>
              <a:t>Enhanced Understandability:</a:t>
            </a:r>
            <a:r>
              <a:rPr lang="en-GB">
                <a:latin typeface="Raleway"/>
                <a:ea typeface="Raleway"/>
                <a:cs typeface="Raleway"/>
                <a:sym typeface="Raleway"/>
              </a:rPr>
              <a:t> The intuitive, star-like structure closely aligns with how business users think about their data, promoting greater data literacy and self-service analytics.</a:t>
            </a:r>
            <a:endParaRPr>
              <a:latin typeface="Raleway"/>
              <a:ea typeface="Raleway"/>
              <a:cs typeface="Raleway"/>
              <a:sym typeface="Raleway"/>
            </a:endParaRPr>
          </a:p>
        </p:txBody>
      </p:sp>
      <p:pic>
        <p:nvPicPr>
          <p:cNvPr id="96" name="Google Shape;96;p19"/>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Core Components: Fact Tables</a:t>
            </a:r>
            <a:endParaRPr>
              <a:latin typeface="Raleway"/>
              <a:ea typeface="Raleway"/>
              <a:cs typeface="Raleway"/>
              <a:sym typeface="Raleway"/>
            </a:endParaRPr>
          </a:p>
        </p:txBody>
      </p:sp>
      <p:sp>
        <p:nvSpPr>
          <p:cNvPr id="102" name="Google Shape;102;p20"/>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GB">
                <a:latin typeface="Raleway"/>
                <a:ea typeface="Raleway"/>
                <a:cs typeface="Raleway"/>
                <a:sym typeface="Raleway"/>
              </a:rPr>
              <a:t>The central table in a star schema, representing a </a:t>
            </a:r>
            <a:r>
              <a:rPr b="1" lang="en-GB">
                <a:latin typeface="Raleway"/>
                <a:ea typeface="Raleway"/>
                <a:cs typeface="Raleway"/>
                <a:sym typeface="Raleway"/>
              </a:rPr>
              <a:t>business event</a:t>
            </a:r>
            <a:r>
              <a:rPr lang="en-GB">
                <a:latin typeface="Raleway"/>
                <a:ea typeface="Raleway"/>
                <a:cs typeface="Raleway"/>
                <a:sym typeface="Raleway"/>
              </a:rPr>
              <a:t> (e.g., a sale, a login, an inventory movement).</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Stores numerical, quantitative data (measures or facts) that can be aggregated.</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Contains foreign keys that link to the primary keys of surrounding dimension tables, providing contextual lookup.</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Typically has a high number of rows (millions to billions) but relatively fewer columns.</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Granularity</a:t>
            </a:r>
            <a:r>
              <a:rPr lang="en-GB">
                <a:latin typeface="Raleway"/>
                <a:ea typeface="Raleway"/>
                <a:cs typeface="Raleway"/>
                <a:sym typeface="Raleway"/>
              </a:rPr>
              <a:t>: Defines the level of detail for each row (e.g., "one row per sales transaction line item" or "one row per daily website visit"). Choosing the right grain is paramount for analytical flexibility.</a:t>
            </a:r>
            <a:endParaRPr>
              <a:latin typeface="Raleway"/>
              <a:ea typeface="Raleway"/>
              <a:cs typeface="Raleway"/>
              <a:sym typeface="Raleway"/>
            </a:endParaRPr>
          </a:p>
          <a:p>
            <a:pPr indent="0" lvl="0" marL="0" rtl="0" algn="l">
              <a:spcBef>
                <a:spcPts val="1200"/>
              </a:spcBef>
              <a:spcAft>
                <a:spcPts val="0"/>
              </a:spcAft>
              <a:buNone/>
            </a:pPr>
            <a:r>
              <a:rPr b="1" lang="en-GB">
                <a:latin typeface="Raleway"/>
                <a:ea typeface="Raleway"/>
                <a:cs typeface="Raleway"/>
                <a:sym typeface="Raleway"/>
              </a:rPr>
              <a:t>Measures</a:t>
            </a:r>
            <a:r>
              <a:rPr lang="en-GB">
                <a:latin typeface="Raleway"/>
                <a:ea typeface="Raleway"/>
                <a:cs typeface="Raleway"/>
                <a:sym typeface="Raleway"/>
              </a:rPr>
              <a:t>: Generally additive (can be summed across any dimension, like `quantity_sold`, `total_sales_amount`), semi-additive (can be summed over some dimensions but not all, like `account_balance`), or non-additive (cannot be summed, like `unit_price`).</a:t>
            </a:r>
            <a:endParaRPr>
              <a:latin typeface="Raleway"/>
              <a:ea typeface="Raleway"/>
              <a:cs typeface="Raleway"/>
              <a:sym typeface="Raleway"/>
            </a:endParaRPr>
          </a:p>
          <a:p>
            <a:pPr indent="0" lvl="0" marL="0" rtl="0" algn="l">
              <a:spcBef>
                <a:spcPts val="1200"/>
              </a:spcBef>
              <a:spcAft>
                <a:spcPts val="1200"/>
              </a:spcAft>
              <a:buNone/>
            </a:pPr>
            <a:r>
              <a:rPr lang="en-GB">
                <a:latin typeface="Raleway"/>
                <a:ea typeface="Raleway"/>
                <a:cs typeface="Raleway"/>
                <a:sym typeface="Raleway"/>
              </a:rPr>
              <a:t>Usually appended with new data, rather than updated in place, reflecting the historical nature of business events.</a:t>
            </a:r>
            <a:endParaRPr>
              <a:latin typeface="Raleway"/>
              <a:ea typeface="Raleway"/>
              <a:cs typeface="Raleway"/>
              <a:sym typeface="Raleway"/>
            </a:endParaRPr>
          </a:p>
        </p:txBody>
      </p:sp>
      <p:pic>
        <p:nvPicPr>
          <p:cNvPr id="103" name="Google Shape;103;p20"/>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159400" y="1542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Raleway"/>
                <a:ea typeface="Raleway"/>
                <a:cs typeface="Raleway"/>
                <a:sym typeface="Raleway"/>
              </a:rPr>
              <a:t>Core Components: Dimension Tables</a:t>
            </a:r>
            <a:endParaRPr>
              <a:latin typeface="Raleway"/>
              <a:ea typeface="Raleway"/>
              <a:cs typeface="Raleway"/>
              <a:sym typeface="Raleway"/>
            </a:endParaRPr>
          </a:p>
        </p:txBody>
      </p:sp>
      <p:sp>
        <p:nvSpPr>
          <p:cNvPr id="109" name="Google Shape;109;p21"/>
          <p:cNvSpPr txBox="1"/>
          <p:nvPr>
            <p:ph idx="1" type="body"/>
          </p:nvPr>
        </p:nvSpPr>
        <p:spPr>
          <a:xfrm>
            <a:off x="159400" y="726950"/>
            <a:ext cx="8895300" cy="44166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GB">
                <a:latin typeface="Raleway"/>
                <a:ea typeface="Raleway"/>
                <a:cs typeface="Raleway"/>
                <a:sym typeface="Raleway"/>
              </a:rPr>
              <a:t>Tables that surround the fact table, providing descriptive context to the numerical measures.</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Store descriptive, qualitative information (attributes) about entities involved in a business process.</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Used for filtering, grouping, and categorizing data in analytical queries (e.g., "show me sales for products in the 'Electronics' category").</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Each dimension table has a primary key (often a surrogate key) that links to a foreign key in the fact table.</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Generally smaller than fact tables in row count but can have many columns.</a:t>
            </a:r>
            <a:endParaRPr>
              <a:latin typeface="Raleway"/>
              <a:ea typeface="Raleway"/>
              <a:cs typeface="Raleway"/>
              <a:sym typeface="Raleway"/>
            </a:endParaRPr>
          </a:p>
          <a:p>
            <a:pPr indent="0" lvl="0" marL="0" rtl="0" algn="l">
              <a:spcBef>
                <a:spcPts val="1200"/>
              </a:spcBef>
              <a:spcAft>
                <a:spcPts val="0"/>
              </a:spcAft>
              <a:buNone/>
            </a:pPr>
            <a:r>
              <a:rPr lang="en-GB">
                <a:latin typeface="Raleway"/>
                <a:ea typeface="Raleway"/>
                <a:cs typeface="Raleway"/>
                <a:sym typeface="Raleway"/>
              </a:rPr>
              <a:t>Typically denormalized (e.g., `product_category` might be stored directly in `dim_product` instead of a separate category table) for faster query execution by reducing the need for joins.</a:t>
            </a:r>
            <a:endParaRPr>
              <a:latin typeface="Raleway"/>
              <a:ea typeface="Raleway"/>
              <a:cs typeface="Raleway"/>
              <a:sym typeface="Raleway"/>
            </a:endParaRPr>
          </a:p>
          <a:p>
            <a:pPr indent="0" lvl="0" marL="0" rtl="0" algn="l">
              <a:spcBef>
                <a:spcPts val="1200"/>
              </a:spcBef>
              <a:spcAft>
                <a:spcPts val="1200"/>
              </a:spcAft>
              <a:buNone/>
            </a:pPr>
            <a:r>
              <a:rPr lang="en-GB">
                <a:latin typeface="Raleway"/>
                <a:ea typeface="Raleway"/>
                <a:cs typeface="Raleway"/>
                <a:sym typeface="Raleway"/>
              </a:rPr>
              <a:t>Crucial for maintaining historical data for attributes that change over time (Slowly Changing Dimensions - SCDs).</a:t>
            </a:r>
            <a:endParaRPr>
              <a:latin typeface="Raleway"/>
              <a:ea typeface="Raleway"/>
              <a:cs typeface="Raleway"/>
              <a:sym typeface="Raleway"/>
            </a:endParaRPr>
          </a:p>
        </p:txBody>
      </p:sp>
      <p:pic>
        <p:nvPicPr>
          <p:cNvPr id="110" name="Google Shape;110;p21"/>
          <p:cNvPicPr preferRelativeResize="0"/>
          <p:nvPr/>
        </p:nvPicPr>
        <p:blipFill>
          <a:blip r:embed="rId3">
            <a:alphaModFix/>
          </a:blip>
          <a:stretch>
            <a:fillRect/>
          </a:stretch>
        </p:blipFill>
        <p:spPr>
          <a:xfrm>
            <a:off x="7903650" y="0"/>
            <a:ext cx="1240350" cy="53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