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79" r:id="rId6"/>
    <p:sldId id="280" r:id="rId7"/>
    <p:sldId id="281" r:id="rId8"/>
    <p:sldId id="284" r:id="rId9"/>
    <p:sldId id="282" r:id="rId10"/>
    <p:sldId id="285" r:id="rId11"/>
    <p:sldId id="289" r:id="rId12"/>
    <p:sldId id="288" r:id="rId13"/>
    <p:sldId id="290" r:id="rId14"/>
    <p:sldId id="291" r:id="rId15"/>
    <p:sldId id="292"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990033"/>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219061" y="681135"/>
            <a:ext cx="7707086" cy="3200399"/>
          </a:xfrm>
        </p:spPr>
        <p:txBody>
          <a:bodyPr/>
          <a:lstStyle/>
          <a:p>
            <a:pPr algn="l"/>
            <a:r>
              <a:rPr lang="en-IN" b="0" i="0" dirty="0">
                <a:solidFill>
                  <a:srgbClr val="C00000"/>
                </a:solidFill>
                <a:effectLst/>
                <a:latin typeface="Algerian" panose="04020705040A02060702" pitchFamily="82" charset="0"/>
              </a:rPr>
              <a:t>"Page Optimization &amp; User Engagement Strategy  Analysis"</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429000"/>
            <a:ext cx="3493008" cy="1964094"/>
          </a:xfrm>
        </p:spPr>
        <p:txBody>
          <a:bodyPr/>
          <a:lstStyle/>
          <a:p>
            <a:r>
              <a:rPr lang="en-US" dirty="0">
                <a:solidFill>
                  <a:srgbClr val="7030A0"/>
                </a:solidFill>
                <a:latin typeface="Algerian" panose="04020705040A02060702" pitchFamily="82" charset="0"/>
              </a:rPr>
              <a:t>SAMUEL S</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IN" dirty="0"/>
              <a:t>Deliverables</a:t>
            </a:r>
            <a:br>
              <a:rPr lang="en-US" dirty="0"/>
            </a:b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4" name="Content Placeholder 3">
            <a:extLst>
              <a:ext uri="{FF2B5EF4-FFF2-40B4-BE49-F238E27FC236}">
                <a16:creationId xmlns:a16="http://schemas.microsoft.com/office/drawing/2014/main" id="{B67F9175-C8E8-3F27-0E07-F486065D1C81}"/>
              </a:ext>
            </a:extLst>
          </p:cNvPr>
          <p:cNvSpPr>
            <a:spLocks noGrp="1"/>
          </p:cNvSpPr>
          <p:nvPr>
            <p:ph sz="half" idx="2"/>
          </p:nvPr>
        </p:nvSpPr>
        <p:spPr>
          <a:xfrm>
            <a:off x="4488024" y="2148840"/>
            <a:ext cx="6774336" cy="4526280"/>
          </a:xfrm>
        </p:spPr>
        <p:txBody>
          <a:bodyPr/>
          <a:lstStyle/>
          <a:p>
            <a:pPr marL="0" indent="0">
              <a:buNone/>
            </a:pPr>
            <a:br>
              <a:rPr lang="en-US" sz="2400" dirty="0">
                <a:solidFill>
                  <a:schemeClr val="accent6">
                    <a:lumMod val="75000"/>
                  </a:schemeClr>
                </a:solidFill>
              </a:rPr>
            </a:br>
            <a:r>
              <a:rPr lang="en-US" sz="2400" b="0" i="0" dirty="0">
                <a:solidFill>
                  <a:schemeClr val="accent6">
                    <a:lumMod val="75000"/>
                  </a:schemeClr>
                </a:solidFill>
                <a:effectLst/>
                <a:latin typeface="Söhne"/>
              </a:rPr>
              <a:t>Utilizing insights from user engagement metrics, advertising campaign performance, and language preferences, our deliverables focus on refining user experiences, optimizing advertising strategies, and tailoring content to diverse language demographics. By enhancing engagement, targeting ad spend effectively, and catering to multilingual audiences, our initiatives aim to drive sustainable business growth and maximize ROI.</a:t>
            </a:r>
            <a:endParaRPr lang="en-IN" sz="2400" dirty="0">
              <a:solidFill>
                <a:schemeClr val="accent6">
                  <a:lumMod val="75000"/>
                </a:schemeClr>
              </a:solidFill>
            </a:endParaRPr>
          </a:p>
        </p:txBody>
      </p:sp>
    </p:spTree>
    <p:extLst>
      <p:ext uri="{BB962C8B-B14F-4D97-AF65-F5344CB8AC3E}">
        <p14:creationId xmlns:p14="http://schemas.microsoft.com/office/powerpoint/2010/main" val="31702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0EA1912-81FD-7EE1-EB3A-268A59188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522" y="2659224"/>
            <a:ext cx="5691673" cy="378161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A4580E42-9D21-1123-D680-DCFA8586D687}"/>
              </a:ext>
            </a:extLst>
          </p:cNvPr>
          <p:cNvSpPr txBox="1"/>
          <p:nvPr/>
        </p:nvSpPr>
        <p:spPr>
          <a:xfrm>
            <a:off x="389553" y="564416"/>
            <a:ext cx="5706447" cy="1754326"/>
          </a:xfrm>
          <a:prstGeom prst="rect">
            <a:avLst/>
          </a:prstGeom>
          <a:noFill/>
        </p:spPr>
        <p:txBody>
          <a:bodyPr wrap="square">
            <a:spAutoFit/>
          </a:bodyPr>
          <a:lstStyle/>
          <a:p>
            <a:r>
              <a:rPr lang="en-US" dirty="0">
                <a:solidFill>
                  <a:schemeClr val="accent1">
                    <a:lumMod val="50000"/>
                  </a:schemeClr>
                </a:solidFill>
                <a:latin typeface="Söhne"/>
              </a:rPr>
              <a:t>D</a:t>
            </a:r>
            <a:r>
              <a:rPr lang="en-US" b="0" i="0" dirty="0">
                <a:solidFill>
                  <a:schemeClr val="accent1">
                    <a:lumMod val="50000"/>
                  </a:schemeClr>
                </a:solidFill>
                <a:effectLst/>
                <a:latin typeface="Söhne"/>
              </a:rPr>
              <a:t>evelop a personalized marketing platform that optimizes engagement by targeting users based on their preferred traffic acquisition channels. Another idea is to create an analytics dashboard specifically tailored for businesses to track and optimize their online marketing strategies across various traffic sources.</a:t>
            </a:r>
            <a:endParaRPr lang="en-IN" dirty="0">
              <a:solidFill>
                <a:schemeClr val="accent1">
                  <a:lumMod val="50000"/>
                </a:schemeClr>
              </a:solidFill>
            </a:endParaRPr>
          </a:p>
        </p:txBody>
      </p:sp>
      <p:pic>
        <p:nvPicPr>
          <p:cNvPr id="3076" name="Picture 4">
            <a:extLst>
              <a:ext uri="{FF2B5EF4-FFF2-40B4-BE49-F238E27FC236}">
                <a16:creationId xmlns:a16="http://schemas.microsoft.com/office/drawing/2014/main" id="{0E543B11-073B-2AED-8C4E-3C8AA364E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146" y="2659224"/>
            <a:ext cx="5691673" cy="3781610"/>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Connector: Elbow 31">
            <a:extLst>
              <a:ext uri="{FF2B5EF4-FFF2-40B4-BE49-F238E27FC236}">
                <a16:creationId xmlns:a16="http://schemas.microsoft.com/office/drawing/2014/main" id="{C14269FB-8FF1-B779-2BE4-1A0A2C9B3EBD}"/>
              </a:ext>
            </a:extLst>
          </p:cNvPr>
          <p:cNvCxnSpPr>
            <a:cxnSpLocks/>
          </p:cNvCxnSpPr>
          <p:nvPr/>
        </p:nvCxnSpPr>
        <p:spPr>
          <a:xfrm rot="16200000" flipH="1">
            <a:off x="3246859" y="3100938"/>
            <a:ext cx="6201874" cy="1"/>
          </a:xfrm>
          <a:prstGeom prst="bentConnector3">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F43121F8-26D6-3E06-9E7A-A0A3B1535D8C}"/>
              </a:ext>
            </a:extLst>
          </p:cNvPr>
          <p:cNvSpPr txBox="1"/>
          <p:nvPr/>
        </p:nvSpPr>
        <p:spPr>
          <a:xfrm>
            <a:off x="6509397" y="989045"/>
            <a:ext cx="5617024" cy="1200329"/>
          </a:xfrm>
          <a:prstGeom prst="rect">
            <a:avLst/>
          </a:prstGeom>
          <a:noFill/>
        </p:spPr>
        <p:txBody>
          <a:bodyPr wrap="square">
            <a:spAutoFit/>
          </a:bodyPr>
          <a:lstStyle/>
          <a:p>
            <a:r>
              <a:rPr lang="en-US" b="0" i="0" dirty="0">
                <a:solidFill>
                  <a:schemeClr val="accent6">
                    <a:lumMod val="75000"/>
                  </a:schemeClr>
                </a:solidFill>
                <a:effectLst/>
                <a:latin typeface="Söhne"/>
              </a:rPr>
              <a:t>Implement personalized recommendations and interactive features on the most viewed pages/screens to increase engagement and drive conversions, ultimately boosting sales and fostering customer loyalty.</a:t>
            </a:r>
            <a:endParaRPr lang="en-IN" dirty="0">
              <a:solidFill>
                <a:schemeClr val="accent6">
                  <a:lumMod val="75000"/>
                </a:schemeClr>
              </a:solidFill>
            </a:endParaRPr>
          </a:p>
        </p:txBody>
      </p:sp>
    </p:spTree>
    <p:extLst>
      <p:ext uri="{BB962C8B-B14F-4D97-AF65-F5344CB8AC3E}">
        <p14:creationId xmlns:p14="http://schemas.microsoft.com/office/powerpoint/2010/main" val="24990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2964336" y="2539109"/>
            <a:ext cx="5879592" cy="2700528"/>
          </a:xfrm>
        </p:spPr>
        <p:txBody>
          <a:bodyPr/>
          <a:lstStyle/>
          <a:p>
            <a:endParaRPr lang="en-US" sz="1800" dirty="0"/>
          </a:p>
          <a:p>
            <a:r>
              <a:rPr lang="en-US" sz="1800" dirty="0"/>
              <a:t>Through comprehensive analysis of various data sets including conversion rates, campaign performance, language preferences, and top pages/screens, it's evident that optimizing user experience, targeting effective advertising channels, and tailoring content to diverse linguistic preferences are pivotal for maximizing business growth and enhancing customer engagement in the competitive market landscape.</a:t>
            </a:r>
          </a:p>
        </p:txBody>
      </p:sp>
    </p:spTree>
    <p:extLst>
      <p:ext uri="{BB962C8B-B14F-4D97-AF65-F5344CB8AC3E}">
        <p14:creationId xmlns:p14="http://schemas.microsoft.com/office/powerpoint/2010/main" val="9481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SAMUEL S​</a:t>
            </a:r>
          </a:p>
          <a:p>
            <a:r>
              <a:rPr lang="en-US" dirty="0"/>
              <a:t>morlensamuels@gmail.com</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191084" y="625152"/>
            <a:ext cx="5256369" cy="84908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191084" y="1828800"/>
            <a:ext cx="6310728" cy="5029200"/>
          </a:xfrm>
        </p:spPr>
        <p:txBody>
          <a:bodyPr/>
          <a:lstStyle/>
          <a:p>
            <a:pPr marL="342900" indent="-342900">
              <a:buFont typeface="Wingdings" panose="05000000000000000000" pitchFamily="2" charset="2"/>
              <a:buChar char="Ø"/>
            </a:pPr>
            <a:r>
              <a:rPr lang="en-US" dirty="0"/>
              <a:t>Introduction​</a:t>
            </a:r>
          </a:p>
          <a:p>
            <a:pPr marL="342900" indent="-342900">
              <a:buFont typeface="Wingdings" panose="05000000000000000000" pitchFamily="2" charset="2"/>
              <a:buChar char="Ø"/>
            </a:pPr>
            <a:r>
              <a:rPr lang="en-IN" dirty="0"/>
              <a:t>Data Exploration </a:t>
            </a:r>
            <a:r>
              <a:rPr lang="en-US" dirty="0"/>
              <a:t>​</a:t>
            </a:r>
          </a:p>
          <a:p>
            <a:pPr marL="342900" indent="-342900">
              <a:buFont typeface="Wingdings" panose="05000000000000000000" pitchFamily="2" charset="2"/>
              <a:buChar char="Ø"/>
            </a:pPr>
            <a:r>
              <a:rPr lang="en-IN" dirty="0"/>
              <a:t>Descriptive Analysis </a:t>
            </a:r>
          </a:p>
          <a:p>
            <a:pPr marL="342900" indent="-342900">
              <a:buFont typeface="Wingdings" panose="05000000000000000000" pitchFamily="2" charset="2"/>
              <a:buChar char="Ø"/>
            </a:pPr>
            <a:r>
              <a:rPr lang="en-US" dirty="0"/>
              <a:t>​</a:t>
            </a:r>
            <a:r>
              <a:rPr lang="fr-FR" dirty="0"/>
              <a:t>User Installation &amp; Engagement    Performance </a:t>
            </a:r>
            <a:r>
              <a:rPr lang="fr-FR" dirty="0" err="1"/>
              <a:t>Analysis</a:t>
            </a:r>
            <a:endParaRPr lang="fr-FR" dirty="0"/>
          </a:p>
          <a:p>
            <a:pPr marL="342900" indent="-342900">
              <a:buFont typeface="Wingdings" panose="05000000000000000000" pitchFamily="2" charset="2"/>
              <a:buChar char="Ø"/>
            </a:pPr>
            <a:r>
              <a:rPr lang="en-IN" dirty="0"/>
              <a:t>Marketing Campaign Analysis </a:t>
            </a:r>
            <a:r>
              <a:rPr lang="en-US" dirty="0"/>
              <a:t>​</a:t>
            </a:r>
          </a:p>
          <a:p>
            <a:pPr marL="342900" indent="-342900">
              <a:buFont typeface="Wingdings" panose="05000000000000000000" pitchFamily="2" charset="2"/>
              <a:buChar char="Ø"/>
            </a:pPr>
            <a:r>
              <a:rPr lang="en-IN" dirty="0"/>
              <a:t>Recommendations</a:t>
            </a:r>
          </a:p>
          <a:p>
            <a:pPr marL="342900" indent="-342900">
              <a:buFont typeface="Wingdings" panose="05000000000000000000" pitchFamily="2" charset="2"/>
              <a:buChar char="Ø"/>
            </a:pPr>
            <a:r>
              <a:rPr lang="en-IN" dirty="0"/>
              <a:t>Deliverables</a:t>
            </a:r>
            <a:endParaRPr lang="en-US" dirty="0"/>
          </a:p>
          <a:p>
            <a:pPr marL="342900" indent="-342900">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2"/>
            <a:ext cx="7708392" cy="3364660"/>
          </a:xfrm>
        </p:spPr>
        <p:txBody>
          <a:bodyPr/>
          <a:lstStyle/>
          <a:p>
            <a:r>
              <a:rPr lang="en-US" sz="2000" b="0" i="0" dirty="0">
                <a:solidFill>
                  <a:srgbClr val="0070C0"/>
                </a:solidFill>
                <a:effectLst/>
                <a:latin typeface="Söhne"/>
              </a:rPr>
              <a:t>This analysis focuses on optimizing pages and enhancing user engagement for both the app and website of XYZ Inc. Through data analysis, we aim to uncover insights that drive more installations and boost user engagement. By understanding user behavior and preferences, we can develop effective strategies to optimize page performance and maximize user interaction, ultimately contributing to the company's growth and success.</a:t>
            </a:r>
            <a:endParaRPr lang="en-US" sz="2000" dirty="0">
              <a:solidFill>
                <a:srgbClr val="0070C0"/>
              </a:solidFill>
            </a:endParaRP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1299" y="793102"/>
            <a:ext cx="7632440" cy="1483567"/>
          </a:xfrm>
        </p:spPr>
        <p:txBody>
          <a:bodyPr/>
          <a:lstStyle/>
          <a:p>
            <a:r>
              <a:rPr lang="en-IN" dirty="0"/>
              <a:t>Data Exploration </a:t>
            </a:r>
            <a:br>
              <a:rPr lang="en-IN" dirty="0"/>
            </a:br>
            <a:r>
              <a:rPr lang="en-IN" sz="2000" b="0" dirty="0">
                <a:solidFill>
                  <a:srgbClr val="0070C0"/>
                </a:solidFill>
                <a:latin typeface="Söhne"/>
              </a:rPr>
              <a:t>(</a:t>
            </a:r>
            <a:r>
              <a:rPr lang="en-US" sz="2000" b="0" i="0" dirty="0">
                <a:solidFill>
                  <a:srgbClr val="0070C0"/>
                </a:solidFill>
                <a:effectLst/>
                <a:latin typeface="Söhne"/>
              </a:rPr>
              <a:t>Uncovering Insights and Enhancing Data Quality</a:t>
            </a:r>
            <a:r>
              <a:rPr lang="en-IN" sz="2000" b="0" i="0" dirty="0">
                <a:solidFill>
                  <a:srgbClr val="0070C0"/>
                </a:solidFill>
                <a:effectLst/>
                <a:latin typeface="Söhne"/>
              </a:rPr>
              <a:t> )</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895740" y="2018909"/>
            <a:ext cx="5701003" cy="4400552"/>
          </a:xfrm>
        </p:spPr>
        <p:txBody>
          <a:bodyPr/>
          <a:lstStyle/>
          <a:p>
            <a:pPr algn="ctr"/>
            <a:r>
              <a:rPr lang="en-US" b="0" i="0" dirty="0">
                <a:solidFill>
                  <a:srgbClr val="0070C0"/>
                </a:solidFill>
                <a:effectLst/>
                <a:latin typeface="Söhne"/>
              </a:rPr>
              <a:t>In this phase, we thoroughly examine the dataset to understand all variables and assess data quality. We meticulously handle missing values and format the data for analysis. Our goal is to identify the most relevant variables that can significantly impact our business outcomes, enabling us to make informed decisions to optimize performance and drive growth</a:t>
            </a:r>
            <a:endParaRPr lang="en-US" sz="2400" dirty="0">
              <a:solidFill>
                <a:srgbClr val="0070C0"/>
              </a:solidFill>
              <a:latin typeface="Sabon Next LT" panose="02000500000000000000" pitchFamily="2" charset="0"/>
              <a:cs typeface="Sabon Next LT" panose="02000500000000000000" pitchFamily="2" charset="0"/>
            </a:endParaRPr>
          </a:p>
        </p:txBody>
      </p:sp>
      <p:pic>
        <p:nvPicPr>
          <p:cNvPr id="1026" name="Picture 2">
            <a:extLst>
              <a:ext uri="{FF2B5EF4-FFF2-40B4-BE49-F238E27FC236}">
                <a16:creationId xmlns:a16="http://schemas.microsoft.com/office/drawing/2014/main" id="{A3B4F28F-BABD-D03B-D699-D4052BE68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167" y="3568959"/>
            <a:ext cx="5610167" cy="26965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2380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361717" y="1446245"/>
            <a:ext cx="10974977" cy="998375"/>
          </a:xfrm>
        </p:spPr>
        <p:txBody>
          <a:bodyPr/>
          <a:lstStyle/>
          <a:p>
            <a:r>
              <a:rPr lang="en-IN" dirty="0"/>
              <a:t>Descriptive Analysis </a:t>
            </a:r>
          </a:p>
        </p:txBody>
      </p:sp>
      <p:sp>
        <p:nvSpPr>
          <p:cNvPr id="4" name="Content Placeholder 3">
            <a:extLst>
              <a:ext uri="{FF2B5EF4-FFF2-40B4-BE49-F238E27FC236}">
                <a16:creationId xmlns:a16="http://schemas.microsoft.com/office/drawing/2014/main" id="{8E2636C9-B42E-414A-D542-AD72833F5000}"/>
              </a:ext>
            </a:extLst>
          </p:cNvPr>
          <p:cNvSpPr>
            <a:spLocks noGrp="1"/>
          </p:cNvSpPr>
          <p:nvPr>
            <p:ph sz="half" idx="1"/>
          </p:nvPr>
        </p:nvSpPr>
        <p:spPr>
          <a:xfrm>
            <a:off x="5150498" y="2659224"/>
            <a:ext cx="6662057" cy="3424335"/>
          </a:xfrm>
        </p:spPr>
        <p:txBody>
          <a:bodyPr/>
          <a:lstStyle/>
          <a:p>
            <a:pPr marL="0" indent="0">
              <a:buNone/>
            </a:pPr>
            <a:r>
              <a:rPr lang="en-US" sz="2000" dirty="0">
                <a:solidFill>
                  <a:srgbClr val="0070C0"/>
                </a:solidFill>
                <a:latin typeface="Söhne"/>
              </a:rPr>
              <a:t>In this phase, we conduct an exploratory data analysis to gain deep insights into the dataset. Our focus is on identifying sales trends, patterns, and outliers. Utilizing various visualization techniques such as charts and graphs, we effectively present our findings to uncover valuable insights crucial for strategic decision-making</a:t>
            </a:r>
            <a:endParaRPr lang="en-IN" sz="2000" dirty="0">
              <a:solidFill>
                <a:srgbClr val="0070C0"/>
              </a:solidFill>
              <a:latin typeface="Söhne"/>
            </a:endParaRPr>
          </a:p>
        </p:txBody>
      </p:sp>
      <p:pic>
        <p:nvPicPr>
          <p:cNvPr id="2050" name="Picture 2">
            <a:extLst>
              <a:ext uri="{FF2B5EF4-FFF2-40B4-BE49-F238E27FC236}">
                <a16:creationId xmlns:a16="http://schemas.microsoft.com/office/drawing/2014/main" id="{DFD6538B-5938-94B2-1D25-1CD00E1BD6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40" y="2566851"/>
            <a:ext cx="5012658" cy="355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159829" y="167952"/>
            <a:ext cx="5691674" cy="1735494"/>
          </a:xfrm>
        </p:spPr>
        <p:txBody>
          <a:bodyPr/>
          <a:lstStyle/>
          <a:p>
            <a:r>
              <a:rPr lang="fr-FR" dirty="0"/>
              <a:t>User Installation &amp; Engagement    Performance </a:t>
            </a:r>
            <a:r>
              <a:rPr lang="fr-FR" dirty="0" err="1"/>
              <a:t>Analysis</a:t>
            </a:r>
            <a:br>
              <a:rPr lang="fr-FR" dirty="0"/>
            </a:br>
            <a:endParaRPr lang="en-US" dirty="0"/>
          </a:p>
        </p:txBody>
      </p:sp>
      <p:sp>
        <p:nvSpPr>
          <p:cNvPr id="11" name="TextBox 10">
            <a:extLst>
              <a:ext uri="{FF2B5EF4-FFF2-40B4-BE49-F238E27FC236}">
                <a16:creationId xmlns:a16="http://schemas.microsoft.com/office/drawing/2014/main" id="{D408DB61-76F2-4F57-B0B9-6B862297085F}"/>
              </a:ext>
            </a:extLst>
          </p:cNvPr>
          <p:cNvSpPr txBox="1"/>
          <p:nvPr/>
        </p:nvSpPr>
        <p:spPr>
          <a:xfrm>
            <a:off x="223935" y="1558211"/>
            <a:ext cx="5038530" cy="2031325"/>
          </a:xfrm>
          <a:prstGeom prst="rect">
            <a:avLst/>
          </a:prstGeom>
          <a:noFill/>
        </p:spPr>
        <p:txBody>
          <a:bodyPr wrap="square">
            <a:spAutoFit/>
          </a:bodyPr>
          <a:lstStyle/>
          <a:p>
            <a:br>
              <a:rPr lang="en-US" dirty="0"/>
            </a:br>
            <a:r>
              <a:rPr lang="en-US" b="0" i="0" dirty="0">
                <a:solidFill>
                  <a:schemeClr val="accent3">
                    <a:lumMod val="50000"/>
                  </a:schemeClr>
                </a:solidFill>
                <a:effectLst/>
                <a:latin typeface="Söhne"/>
              </a:rPr>
              <a:t>Region India, particularly Bangalore, exhibits the highest user concentration. Key metrics like engaged sessions, engagement rate, and new users correlate positively with sales. Targeted marketing in high-user regions and improving product engagement can directly impact sales performance.</a:t>
            </a:r>
            <a:endParaRPr lang="en-IN" dirty="0">
              <a:solidFill>
                <a:schemeClr val="accent3">
                  <a:lumMod val="50000"/>
                </a:schemeClr>
              </a:solidFill>
            </a:endParaRPr>
          </a:p>
        </p:txBody>
      </p:sp>
      <p:sp>
        <p:nvSpPr>
          <p:cNvPr id="13" name="TextBox 12">
            <a:extLst>
              <a:ext uri="{FF2B5EF4-FFF2-40B4-BE49-F238E27FC236}">
                <a16:creationId xmlns:a16="http://schemas.microsoft.com/office/drawing/2014/main" id="{EF662A3C-0FEF-50C2-3B00-24C7D4143AA4}"/>
              </a:ext>
            </a:extLst>
          </p:cNvPr>
          <p:cNvSpPr txBox="1"/>
          <p:nvPr/>
        </p:nvSpPr>
        <p:spPr>
          <a:xfrm>
            <a:off x="3163076" y="4077392"/>
            <a:ext cx="8481527" cy="1754326"/>
          </a:xfrm>
          <a:prstGeom prst="rect">
            <a:avLst/>
          </a:prstGeom>
          <a:noFill/>
        </p:spPr>
        <p:txBody>
          <a:bodyPr wrap="square">
            <a:spAutoFit/>
          </a:bodyPr>
          <a:lstStyle/>
          <a:p>
            <a:br>
              <a:rPr lang="en-US" dirty="0">
                <a:solidFill>
                  <a:srgbClr val="7030A0"/>
                </a:solidFill>
              </a:rPr>
            </a:br>
            <a:r>
              <a:rPr lang="en-US" b="0" i="0" dirty="0">
                <a:solidFill>
                  <a:srgbClr val="7030A0"/>
                </a:solidFill>
                <a:effectLst/>
                <a:latin typeface="Söhne"/>
              </a:rPr>
              <a:t>The correlation between user engagement metrics such as engaged sessions per user, average engagement time, and event count with sales underscores the importance of fostering a positive user experience. By continuously refining product attributes to enhance user engagement and tailoring marketing efforts to regions with high user concentrations, businesses can drive sustained sales growth.</a:t>
            </a:r>
            <a:endParaRPr lang="en-IN" dirty="0">
              <a:solidFill>
                <a:srgbClr val="7030A0"/>
              </a:solidFill>
            </a:endParaRPr>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326571" y="1216151"/>
            <a:ext cx="11103429" cy="1237799"/>
          </a:xfrm>
        </p:spPr>
        <p:txBody>
          <a:bodyPr/>
          <a:lstStyle/>
          <a:p>
            <a:r>
              <a:rPr lang="en-IN" dirty="0"/>
              <a:t>Marketing Campaign Analysis </a:t>
            </a:r>
            <a:r>
              <a:rPr lang="en-US" dirty="0"/>
              <a:t>​</a:t>
            </a:r>
          </a:p>
        </p:txBody>
      </p:sp>
      <p:sp>
        <p:nvSpPr>
          <p:cNvPr id="40" name="TextBox 39">
            <a:extLst>
              <a:ext uri="{FF2B5EF4-FFF2-40B4-BE49-F238E27FC236}">
                <a16:creationId xmlns:a16="http://schemas.microsoft.com/office/drawing/2014/main" id="{4FC992E7-C0BE-E57D-E2D0-E3BD867A4F0A}"/>
              </a:ext>
            </a:extLst>
          </p:cNvPr>
          <p:cNvSpPr txBox="1"/>
          <p:nvPr/>
        </p:nvSpPr>
        <p:spPr>
          <a:xfrm>
            <a:off x="405882" y="2551837"/>
            <a:ext cx="6111550" cy="2031325"/>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rgbClr val="7030A0"/>
                </a:solidFill>
                <a:effectLst/>
                <a:latin typeface="Söhne"/>
              </a:rPr>
              <a:t>   The "</a:t>
            </a:r>
            <a:r>
              <a:rPr lang="en-US" dirty="0">
                <a:solidFill>
                  <a:schemeClr val="accent1">
                    <a:lumMod val="50000"/>
                  </a:schemeClr>
                </a:solidFill>
                <a:latin typeface="Söhne"/>
              </a:rPr>
              <a:t>App Installation for May --Shahid </a:t>
            </a:r>
            <a:r>
              <a:rPr lang="en-US" b="0" i="0" dirty="0">
                <a:solidFill>
                  <a:srgbClr val="7030A0"/>
                </a:solidFill>
                <a:effectLst/>
                <a:latin typeface="Söhne"/>
              </a:rPr>
              <a:t>" campaign in May resulted in 5,429 app installations with a conversion rate of 1.22%. It boasted an impressive ROI of 14.62, indicating cost-effectiveness. The campaign's success can be attributed to effective messaging and targeting. To improve, further audience refinement and creative optimization could be explored.</a:t>
            </a:r>
            <a:endParaRPr lang="en-IN" dirty="0">
              <a:solidFill>
                <a:srgbClr val="7030A0"/>
              </a:solidFill>
            </a:endParaRPr>
          </a:p>
        </p:txBody>
      </p:sp>
      <p:sp>
        <p:nvSpPr>
          <p:cNvPr id="42" name="TextBox 41">
            <a:extLst>
              <a:ext uri="{FF2B5EF4-FFF2-40B4-BE49-F238E27FC236}">
                <a16:creationId xmlns:a16="http://schemas.microsoft.com/office/drawing/2014/main" id="{B66BFD16-0AE9-9381-3301-4523D2AD30C3}"/>
              </a:ext>
            </a:extLst>
          </p:cNvPr>
          <p:cNvSpPr txBox="1"/>
          <p:nvPr/>
        </p:nvSpPr>
        <p:spPr>
          <a:xfrm>
            <a:off x="6517432" y="2453950"/>
            <a:ext cx="5019091" cy="2862322"/>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chemeClr val="accent6">
                    <a:lumMod val="75000"/>
                  </a:schemeClr>
                </a:solidFill>
                <a:effectLst/>
                <a:latin typeface="Söhne"/>
              </a:rPr>
              <a:t>   </a:t>
            </a:r>
            <a:r>
              <a:rPr lang="en-US" dirty="0">
                <a:solidFill>
                  <a:schemeClr val="accent6">
                    <a:lumMod val="75000"/>
                  </a:schemeClr>
                </a:solidFill>
                <a:latin typeface="Söhne"/>
              </a:rPr>
              <a:t>“ </a:t>
            </a:r>
            <a:r>
              <a:rPr lang="en-US" b="0" i="0" dirty="0">
                <a:solidFill>
                  <a:schemeClr val="accent6">
                    <a:lumMod val="75000"/>
                  </a:schemeClr>
                </a:solidFill>
                <a:effectLst/>
                <a:latin typeface="Söhne"/>
              </a:rPr>
              <a:t>Through comprehensive analysis of our marketing campaigns, we identify key performance drivers and areas for improvement, leveraging insights to refine targeting strategies and optimize resource allocation. By aligning campaign objectives with customer preferences and market trends, we aim to enhance brand visibility, drive customer engagement, and ultimately, maximize conversion rates for sustainable business growth .”</a:t>
            </a:r>
            <a:endParaRPr lang="en-IN" dirty="0">
              <a:solidFill>
                <a:schemeClr val="accent6">
                  <a:lumMod val="75000"/>
                </a:schemeClr>
              </a:solidFill>
            </a:endParaRPr>
          </a:p>
        </p:txBody>
      </p:sp>
    </p:spTree>
    <p:extLst>
      <p:ext uri="{BB962C8B-B14F-4D97-AF65-F5344CB8AC3E}">
        <p14:creationId xmlns:p14="http://schemas.microsoft.com/office/powerpoint/2010/main" val="20119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964225" y="210312"/>
            <a:ext cx="10671048" cy="768096"/>
          </a:xfrm>
        </p:spPr>
        <p:txBody>
          <a:bodyPr/>
          <a:lstStyle/>
          <a:p>
            <a:r>
              <a:rPr lang="en-IN" dirty="0"/>
              <a:t>Recommendations</a:t>
            </a:r>
            <a:endParaRPr lang="en-US" dirty="0"/>
          </a:p>
        </p:txBody>
      </p:sp>
      <p:sp>
        <p:nvSpPr>
          <p:cNvPr id="29" name="TextBox 28">
            <a:extLst>
              <a:ext uri="{FF2B5EF4-FFF2-40B4-BE49-F238E27FC236}">
                <a16:creationId xmlns:a16="http://schemas.microsoft.com/office/drawing/2014/main" id="{0FD2C010-9672-A9CB-170B-A83EAE4EA1EB}"/>
              </a:ext>
            </a:extLst>
          </p:cNvPr>
          <p:cNvSpPr txBox="1"/>
          <p:nvPr/>
        </p:nvSpPr>
        <p:spPr>
          <a:xfrm>
            <a:off x="0" y="1323202"/>
            <a:ext cx="6559420" cy="1477328"/>
          </a:xfrm>
          <a:prstGeom prst="rect">
            <a:avLst/>
          </a:prstGeom>
          <a:noFill/>
        </p:spPr>
        <p:txBody>
          <a:bodyPr wrap="square">
            <a:spAutoFit/>
          </a:bodyPr>
          <a:lstStyle/>
          <a:p>
            <a:pPr algn="l"/>
            <a:r>
              <a:rPr lang="en-US" b="1" i="0" dirty="0">
                <a:solidFill>
                  <a:schemeClr val="accent1">
                    <a:lumMod val="25000"/>
                  </a:schemeClr>
                </a:solidFill>
                <a:effectLst/>
                <a:latin typeface="Söhne"/>
              </a:rPr>
              <a:t>Targeted Marketing Campaigns</a:t>
            </a:r>
            <a:r>
              <a:rPr lang="en-US" b="0" i="0" dirty="0">
                <a:solidFill>
                  <a:schemeClr val="accent1">
                    <a:lumMod val="25000"/>
                  </a:schemeClr>
                </a:solidFill>
                <a:effectLst/>
                <a:latin typeface="Söhne"/>
              </a:rPr>
              <a:t>: </a:t>
            </a:r>
            <a:r>
              <a:rPr lang="en-US" b="0" i="0" dirty="0">
                <a:solidFill>
                  <a:schemeClr val="accent6">
                    <a:lumMod val="75000"/>
                  </a:schemeClr>
                </a:solidFill>
                <a:effectLst/>
                <a:latin typeface="Söhne"/>
              </a:rPr>
              <a:t>Utilize insights from high-performing language segments to tailor marketing efforts, allocating resources towards channels with the highest engagement rates and optimizing messaging to resonate with specific language demographics.</a:t>
            </a:r>
          </a:p>
        </p:txBody>
      </p:sp>
      <p:sp>
        <p:nvSpPr>
          <p:cNvPr id="31" name="TextBox 30">
            <a:extLst>
              <a:ext uri="{FF2B5EF4-FFF2-40B4-BE49-F238E27FC236}">
                <a16:creationId xmlns:a16="http://schemas.microsoft.com/office/drawing/2014/main" id="{2858BE77-1A32-A16A-6F9C-3C3BB1B7F4B8}"/>
              </a:ext>
            </a:extLst>
          </p:cNvPr>
          <p:cNvSpPr txBox="1"/>
          <p:nvPr/>
        </p:nvSpPr>
        <p:spPr>
          <a:xfrm>
            <a:off x="3670850" y="2800530"/>
            <a:ext cx="6097554" cy="1477328"/>
          </a:xfrm>
          <a:prstGeom prst="rect">
            <a:avLst/>
          </a:prstGeom>
          <a:noFill/>
        </p:spPr>
        <p:txBody>
          <a:bodyPr wrap="square">
            <a:spAutoFit/>
          </a:bodyPr>
          <a:lstStyle/>
          <a:p>
            <a:pPr algn="l"/>
            <a:r>
              <a:rPr lang="en-US" b="1" i="0" dirty="0">
                <a:solidFill>
                  <a:schemeClr val="accent1">
                    <a:lumMod val="25000"/>
                  </a:schemeClr>
                </a:solidFill>
                <a:effectLst/>
                <a:latin typeface="Söhne"/>
              </a:rPr>
              <a:t>Enhanced Localization Efforts</a:t>
            </a:r>
            <a:r>
              <a:rPr lang="en-US" b="0" i="0" dirty="0">
                <a:solidFill>
                  <a:schemeClr val="accent1">
                    <a:lumMod val="25000"/>
                  </a:schemeClr>
                </a:solidFill>
                <a:effectLst/>
                <a:latin typeface="Söhne"/>
              </a:rPr>
              <a:t>: </a:t>
            </a:r>
            <a:r>
              <a:rPr lang="en-US" b="0" i="0" dirty="0">
                <a:solidFill>
                  <a:srgbClr val="C00000"/>
                </a:solidFill>
                <a:effectLst/>
                <a:latin typeface="Söhne"/>
              </a:rPr>
              <a:t>Invest in comprehensive localization strategies to cater to diverse language preferences, including translating content, adapting user interfaces, and culturally relevant marketing campaigns, thereby increasing accessibility and appeal to a broader audience.</a:t>
            </a:r>
          </a:p>
        </p:txBody>
      </p:sp>
      <p:sp>
        <p:nvSpPr>
          <p:cNvPr id="33" name="TextBox 32">
            <a:extLst>
              <a:ext uri="{FF2B5EF4-FFF2-40B4-BE49-F238E27FC236}">
                <a16:creationId xmlns:a16="http://schemas.microsoft.com/office/drawing/2014/main" id="{43ECC078-C906-588A-EF78-ED6CC7CE44D5}"/>
              </a:ext>
            </a:extLst>
          </p:cNvPr>
          <p:cNvSpPr txBox="1"/>
          <p:nvPr/>
        </p:nvSpPr>
        <p:spPr>
          <a:xfrm>
            <a:off x="5439747" y="4660840"/>
            <a:ext cx="6120880" cy="1754326"/>
          </a:xfrm>
          <a:prstGeom prst="rect">
            <a:avLst/>
          </a:prstGeom>
          <a:noFill/>
        </p:spPr>
        <p:txBody>
          <a:bodyPr wrap="square">
            <a:spAutoFit/>
          </a:bodyPr>
          <a:lstStyle/>
          <a:p>
            <a:pPr lvl="1"/>
            <a:r>
              <a:rPr lang="en-US" b="1" i="0" dirty="0">
                <a:solidFill>
                  <a:schemeClr val="accent1">
                    <a:lumMod val="25000"/>
                  </a:schemeClr>
                </a:solidFill>
                <a:effectLst/>
                <a:latin typeface="Söhne"/>
              </a:rPr>
              <a:t>Continuous Performance Monitoring</a:t>
            </a:r>
            <a:r>
              <a:rPr lang="en-US" b="0" i="0" dirty="0">
                <a:solidFill>
                  <a:schemeClr val="accent1">
                    <a:lumMod val="25000"/>
                  </a:schemeClr>
                </a:solidFill>
                <a:effectLst/>
                <a:latin typeface="Söhne"/>
              </a:rPr>
              <a:t>: </a:t>
            </a:r>
          </a:p>
          <a:p>
            <a:pPr lvl="1"/>
            <a:r>
              <a:rPr lang="en-US" b="0" i="0" dirty="0">
                <a:solidFill>
                  <a:srgbClr val="0070C0"/>
                </a:solidFill>
                <a:effectLst/>
                <a:latin typeface="Söhne"/>
              </a:rPr>
              <a:t>Implement robust analytics tools to track the effectiveness of marketing initiatives in real-time, enabling swift adjustments based on evolving customer preferences and market trends, ultimately driving increased sales and revenue growth.</a:t>
            </a:r>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IN" dirty="0"/>
              <a:t>Recommendations</a:t>
            </a:r>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PLANNING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b="0" i="0" dirty="0">
                <a:solidFill>
                  <a:srgbClr val="7030A0"/>
                </a:solidFill>
                <a:effectLst/>
                <a:latin typeface="Söhne"/>
              </a:rPr>
              <a:t>The process of organizing actions and resources to achieve specific goals or objectives.</a:t>
            </a:r>
            <a:endParaRPr lang="en-US" dirty="0">
              <a:solidFill>
                <a:srgbClr val="7030A0"/>
              </a:solidFill>
            </a:endParaRP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MARKETING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sz="1400" b="0" i="0" dirty="0">
                <a:solidFill>
                  <a:srgbClr val="7030A0"/>
                </a:solidFill>
                <a:effectLst/>
                <a:latin typeface="Söhne"/>
              </a:rPr>
              <a:t>The practice of promoting products or services to attract and retain customers, often involving market research, advertising, and branding.</a:t>
            </a:r>
            <a:endParaRPr lang="en-US" sz="1400" dirty="0">
              <a:solidFill>
                <a:srgbClr val="7030A0"/>
              </a:solidFill>
            </a:endParaRP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a:xfrm>
            <a:off x="5162204" y="3829958"/>
            <a:ext cx="1920240" cy="1719294"/>
          </a:xfrm>
        </p:spPr>
        <p:txBody>
          <a:bodyPr/>
          <a:lstStyle/>
          <a:p>
            <a:pPr lvl="0"/>
            <a:r>
              <a:rPr lang="en-US" sz="1200" b="0" i="0" dirty="0">
                <a:solidFill>
                  <a:srgbClr val="7030A0"/>
                </a:solidFill>
                <a:effectLst/>
                <a:latin typeface="Söhne"/>
              </a:rPr>
              <a:t>A plan of action designed to achieve a long-term goal or objective, typically involving careful planning, resource allocation, and decision-making.</a:t>
            </a:r>
            <a:endParaRPr lang="en-US" sz="1200" dirty="0">
              <a:solidFill>
                <a:srgbClr val="7030A0"/>
              </a:solidFill>
            </a:endParaRP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a:xfrm>
            <a:off x="7377777" y="3829957"/>
            <a:ext cx="1965960" cy="1486899"/>
          </a:xfrm>
        </p:spPr>
        <p:txBody>
          <a:bodyPr/>
          <a:lstStyle/>
          <a:p>
            <a:pPr algn="l"/>
            <a:r>
              <a:rPr lang="en-IN" sz="1400" b="0" i="0" dirty="0">
                <a:solidFill>
                  <a:srgbClr val="7030A0"/>
                </a:solidFill>
                <a:effectLst/>
                <a:latin typeface="Söhne"/>
              </a:rPr>
              <a:t>          </a:t>
            </a:r>
          </a:p>
          <a:p>
            <a:pPr algn="l"/>
            <a:r>
              <a:rPr lang="en-IN" sz="1400" dirty="0">
                <a:solidFill>
                  <a:srgbClr val="7030A0"/>
                </a:solidFill>
                <a:latin typeface="Söhne"/>
              </a:rPr>
              <a:t>      </a:t>
            </a:r>
          </a:p>
          <a:p>
            <a:pPr algn="l"/>
            <a:r>
              <a:rPr lang="en-IN" sz="1400" b="0" i="0" dirty="0">
                <a:solidFill>
                  <a:srgbClr val="7030A0"/>
                </a:solidFill>
                <a:effectLst/>
                <a:latin typeface="Söhne"/>
              </a:rPr>
              <a:t> </a:t>
            </a:r>
            <a:r>
              <a:rPr lang="en-US" sz="1400" b="0" i="0" dirty="0">
                <a:solidFill>
                  <a:srgbClr val="7030A0"/>
                </a:solidFill>
                <a:effectLst/>
                <a:latin typeface="Söhne"/>
              </a:rPr>
              <a:t>The creation of products, services, or experiences with a focus on functionality, aesthetics, and user experience.</a:t>
            </a:r>
            <a:endParaRPr lang="en-IN" sz="1400" b="0" i="0" dirty="0">
              <a:solidFill>
                <a:srgbClr val="7030A0"/>
              </a:solidFill>
              <a:effectLst/>
              <a:latin typeface="Söhne"/>
            </a:endParaRPr>
          </a:p>
          <a:p>
            <a:pPr lvl="0"/>
            <a:endParaRPr lang="en-US" sz="1400" dirty="0">
              <a:solidFill>
                <a:srgbClr val="7030A0"/>
              </a:solidFill>
            </a:endParaRP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a:xfrm>
            <a:off x="9586422" y="3823089"/>
            <a:ext cx="1920240" cy="1371600"/>
          </a:xfrm>
        </p:spPr>
        <p:txBody>
          <a:bodyPr/>
          <a:lstStyle/>
          <a:p>
            <a:pPr algn="l"/>
            <a:r>
              <a:rPr lang="en-IN" sz="1400" b="0" i="0" dirty="0">
                <a:solidFill>
                  <a:srgbClr val="7030A0"/>
                </a:solidFill>
                <a:effectLst/>
                <a:latin typeface="Söhne"/>
              </a:rPr>
              <a:t>        </a:t>
            </a:r>
          </a:p>
          <a:p>
            <a:pPr algn="l"/>
            <a:r>
              <a:rPr lang="en-IN" sz="1400" dirty="0">
                <a:solidFill>
                  <a:srgbClr val="7030A0"/>
                </a:solidFill>
                <a:latin typeface="Söhne"/>
              </a:rPr>
              <a:t> </a:t>
            </a:r>
          </a:p>
          <a:p>
            <a:pPr algn="l"/>
            <a:r>
              <a:rPr lang="en-IN" sz="1400" b="0" i="0" dirty="0">
                <a:solidFill>
                  <a:srgbClr val="7030A0"/>
                </a:solidFill>
                <a:effectLst/>
                <a:latin typeface="Söhne"/>
              </a:rPr>
              <a:t> </a:t>
            </a:r>
            <a:r>
              <a:rPr lang="en-US" sz="1400" b="0" i="0" dirty="0">
                <a:solidFill>
                  <a:srgbClr val="7030A0"/>
                </a:solidFill>
                <a:effectLst/>
                <a:latin typeface="Söhne"/>
              </a:rPr>
              <a:t>The process of introducing a new product, service, or initiative to the market, often involving preparation, execution, and evaluation.</a:t>
            </a:r>
            <a:endParaRPr lang="en-IN" sz="1400" b="0" i="0" dirty="0">
              <a:solidFill>
                <a:srgbClr val="7030A0"/>
              </a:solidFill>
              <a:effectLst/>
              <a:latin typeface="Söhne"/>
            </a:endParaRPr>
          </a:p>
          <a:p>
            <a:pPr lvl="0"/>
            <a:endParaRPr lang="en-US" sz="1400" dirty="0">
              <a:solidFill>
                <a:srgbClr val="7030A0"/>
              </a:solidFill>
            </a:endParaRPr>
          </a:p>
        </p:txBody>
      </p:sp>
    </p:spTree>
    <p:extLst>
      <p:ext uri="{BB962C8B-B14F-4D97-AF65-F5344CB8AC3E}">
        <p14:creationId xmlns:p14="http://schemas.microsoft.com/office/powerpoint/2010/main" val="160049450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{25560912-D917-4CEE-8355-0E5B8AE0C4FD}tf78438558_win32</Template>
  <TotalTime>565</TotalTime>
  <Words>909</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Arial Black</vt:lpstr>
      <vt:lpstr>Sabon Next LT</vt:lpstr>
      <vt:lpstr>Söhne</vt:lpstr>
      <vt:lpstr>Wingdings</vt:lpstr>
      <vt:lpstr>Office Theme</vt:lpstr>
      <vt:lpstr>"Page Optimization &amp; User Engagement Strategy  Analysis" </vt:lpstr>
      <vt:lpstr>AGENDA</vt:lpstr>
      <vt:lpstr>Introduction</vt:lpstr>
      <vt:lpstr>Data Exploration  (Uncovering Insights and Enhancing Data Quality )</vt:lpstr>
      <vt:lpstr>Descriptive Analysis </vt:lpstr>
      <vt:lpstr>User Installation &amp; Engagement    Performance Analysis </vt:lpstr>
      <vt:lpstr>Marketing Campaign Analysis ​</vt:lpstr>
      <vt:lpstr>Recommendations</vt:lpstr>
      <vt:lpstr>Recommendations</vt:lpstr>
      <vt:lpstr>Deliverables  </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"Page Optimization &amp; User Engagement Strategy  Analysis" </dc:title>
  <dc:subject/>
  <dc:creator>Samuel S</dc:creator>
  <cp:lastModifiedBy>Samuel S</cp:lastModifiedBy>
  <cp:revision>1</cp:revision>
  <dcterms:created xsi:type="dcterms:W3CDTF">2024-02-17T10:45:20Z</dcterms:created>
  <dcterms:modified xsi:type="dcterms:W3CDTF">2024-02-17T20:10:21Z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