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3"/>
  </p:notesMasterIdLst>
  <p:sldIdLst>
    <p:sldId id="256" r:id="rId2"/>
    <p:sldId id="302" r:id="rId3"/>
    <p:sldId id="283" r:id="rId4"/>
    <p:sldId id="284" r:id="rId5"/>
    <p:sldId id="285" r:id="rId6"/>
    <p:sldId id="286" r:id="rId7"/>
    <p:sldId id="287" r:id="rId8"/>
    <p:sldId id="293" r:id="rId9"/>
    <p:sldId id="334" r:id="rId10"/>
    <p:sldId id="297" r:id="rId11"/>
    <p:sldId id="261" r:id="rId12"/>
    <p:sldId id="335" r:id="rId13"/>
    <p:sldId id="341" r:id="rId14"/>
    <p:sldId id="342" r:id="rId15"/>
    <p:sldId id="359" r:id="rId16"/>
    <p:sldId id="368" r:id="rId17"/>
    <p:sldId id="369" r:id="rId18"/>
    <p:sldId id="370" r:id="rId19"/>
    <p:sldId id="371" r:id="rId20"/>
    <p:sldId id="338" r:id="rId21"/>
    <p:sldId id="339" r:id="rId22"/>
  </p:sldIdLst>
  <p:sldSz cx="9144000" cy="5143500" type="screen16x9"/>
  <p:notesSz cx="6858000" cy="9144000"/>
  <p:embeddedFontLst>
    <p:embeddedFont>
      <p:font typeface="Prata" panose="020B0604020202020204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Inter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7">
          <p15:clr>
            <a:srgbClr val="9AA0A6"/>
          </p15:clr>
        </p15:guide>
        <p15:guide id="2" orient="horz" pos="337">
          <p15:clr>
            <a:srgbClr val="9AA0A6"/>
          </p15:clr>
        </p15:guide>
        <p15:guide id="3" pos="5311">
          <p15:clr>
            <a:srgbClr val="9AA0A6"/>
          </p15:clr>
        </p15:guide>
        <p15:guide id="4" orient="horz" pos="2900">
          <p15:clr>
            <a:srgbClr val="9AA0A6"/>
          </p15:clr>
        </p15:guide>
        <p15:guide id="5" orient="horz" pos="614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 Wijaya" initials="AW" lastIdx="1" clrIdx="0">
    <p:extLst>
      <p:ext uri="{19B8F6BF-5375-455C-9EA6-DF929625EA0E}">
        <p15:presenceInfo xmlns:p15="http://schemas.microsoft.com/office/powerpoint/2012/main" userId="Adi Wija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5618A3-DC81-4821-A595-548A0905C42C}">
  <a:tblStyle styleId="{495618A3-DC81-4821-A595-548A0905C4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0" autoAdjust="0"/>
    <p:restoredTop sz="94660"/>
  </p:normalViewPr>
  <p:slideViewPr>
    <p:cSldViewPr snapToGrid="0">
      <p:cViewPr>
        <p:scale>
          <a:sx n="70" d="100"/>
          <a:sy n="70" d="100"/>
        </p:scale>
        <p:origin x="342" y="1230"/>
      </p:cViewPr>
      <p:guideLst>
        <p:guide pos="457"/>
        <p:guide orient="horz" pos="337"/>
        <p:guide pos="5311"/>
        <p:guide orient="horz" pos="2900"/>
        <p:guide orient="horz" pos="6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87780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0599b788b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0599b788b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0599b788b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0599b788b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839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cfe098f788_0_28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cfe098f788_0_28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cfe098f788_0_28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cfe098f788_0_28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304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cfe098f788_0_28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cfe098f788_0_28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170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cfe098f788_0_28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cfe098f788_0_28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192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cfe098f788_0_28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cfe098f788_0_28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326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cfe098f788_0_28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cfe098f788_0_28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526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0599b788b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0599b788b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93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48050" y="1341913"/>
            <a:ext cx="5247900" cy="21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948050" y="3277180"/>
            <a:ext cx="52479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961" y="-171325"/>
            <a:ext cx="3280355" cy="2368823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369683" y="-104125"/>
            <a:ext cx="3280355" cy="2368823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0"/>
            <a:ext cx="2628292" cy="1897953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0"/>
            <a:ext cx="2433187" cy="795858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flipH="1">
            <a:off x="-18938" y="3719234"/>
            <a:ext cx="2843889" cy="1449828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53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157903" y="2692117"/>
            <a:ext cx="3194345" cy="2604061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5968578" y="2739442"/>
            <a:ext cx="3194345" cy="2604061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973945" y="3383916"/>
            <a:ext cx="2170050" cy="1769046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363111" y="3725722"/>
            <a:ext cx="1780885" cy="1416115"/>
          </a:xfrm>
          <a:custGeom>
            <a:avLst/>
            <a:gdLst/>
            <a:ahLst/>
            <a:cxnLst/>
            <a:rect l="l" t="t" r="r" b="b"/>
            <a:pathLst>
              <a:path w="39712" h="31578" extrusionOk="0">
                <a:moveTo>
                  <a:pt x="1" y="31577"/>
                </a:moveTo>
                <a:cubicBezTo>
                  <a:pt x="7759" y="21114"/>
                  <a:pt x="20570" y="29981"/>
                  <a:pt x="28478" y="20945"/>
                </a:cubicBezTo>
                <a:cubicBezTo>
                  <a:pt x="34827" y="13713"/>
                  <a:pt x="27332" y="2856"/>
                  <a:pt x="39711" y="1"/>
                </a:cubicBezTo>
                <a:lnTo>
                  <a:pt x="39711" y="31577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flipH="1">
            <a:off x="7195832" y="-18925"/>
            <a:ext cx="1957617" cy="1595141"/>
          </a:xfrm>
          <a:custGeom>
            <a:avLst/>
            <a:gdLst/>
            <a:ahLst/>
            <a:cxnLst/>
            <a:rect l="l" t="t" r="r" b="b"/>
            <a:pathLst>
              <a:path w="48390" h="39430" extrusionOk="0">
                <a:moveTo>
                  <a:pt x="48389" y="0"/>
                </a:moveTo>
                <a:cubicBezTo>
                  <a:pt x="45591" y="7420"/>
                  <a:pt x="39504" y="9580"/>
                  <a:pt x="31897" y="8040"/>
                </a:cubicBezTo>
                <a:cubicBezTo>
                  <a:pt x="21997" y="6030"/>
                  <a:pt x="18184" y="8284"/>
                  <a:pt x="16662" y="15873"/>
                </a:cubicBezTo>
                <a:cubicBezTo>
                  <a:pt x="15141" y="23481"/>
                  <a:pt x="13807" y="38114"/>
                  <a:pt x="1" y="39429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/>
          <p:nvPr/>
        </p:nvSpPr>
        <p:spPr>
          <a:xfrm rot="10800000" flipH="1">
            <a:off x="-172025" y="3290461"/>
            <a:ext cx="2414094" cy="1918758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 rot="-5400000">
            <a:off x="6983124" y="-127093"/>
            <a:ext cx="2287283" cy="2083331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 rot="10800000" flipH="1">
            <a:off x="-10159" y="3290461"/>
            <a:ext cx="2414094" cy="1918758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 rot="-5400000">
            <a:off x="7050915" y="9883"/>
            <a:ext cx="2216366" cy="2018716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7239774" y="3896825"/>
            <a:ext cx="1918783" cy="1256580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  <a:effectLst>
            <a:outerShdw blurRad="57150" dist="28575" dir="11700000" algn="bl" rotWithShape="0">
              <a:srgbClr val="000000">
                <a:alpha val="4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 rot="-5400000" flipH="1">
            <a:off x="-143597" y="137319"/>
            <a:ext cx="1603403" cy="1306513"/>
          </a:xfrm>
          <a:custGeom>
            <a:avLst/>
            <a:gdLst/>
            <a:ahLst/>
            <a:cxnLst/>
            <a:rect l="l" t="t" r="r" b="b"/>
            <a:pathLst>
              <a:path w="48390" h="39430" extrusionOk="0">
                <a:moveTo>
                  <a:pt x="48389" y="0"/>
                </a:moveTo>
                <a:cubicBezTo>
                  <a:pt x="45591" y="7420"/>
                  <a:pt x="39504" y="9580"/>
                  <a:pt x="31897" y="8040"/>
                </a:cubicBezTo>
                <a:cubicBezTo>
                  <a:pt x="21997" y="6030"/>
                  <a:pt x="18184" y="8284"/>
                  <a:pt x="16662" y="15873"/>
                </a:cubicBezTo>
                <a:cubicBezTo>
                  <a:pt x="15141" y="23481"/>
                  <a:pt x="13807" y="38114"/>
                  <a:pt x="1" y="39429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1143475" y="1509616"/>
            <a:ext cx="6857100" cy="10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1810256" y="2398768"/>
            <a:ext cx="55233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9"/>
          <p:cNvSpPr/>
          <p:nvPr/>
        </p:nvSpPr>
        <p:spPr>
          <a:xfrm flipH="1">
            <a:off x="-288109" y="2487550"/>
            <a:ext cx="3526058" cy="2874379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9"/>
          <p:cNvSpPr/>
          <p:nvPr/>
        </p:nvSpPr>
        <p:spPr>
          <a:xfrm flipH="1">
            <a:off x="-40641" y="2739442"/>
            <a:ext cx="3194345" cy="2604061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9"/>
          <p:cNvSpPr/>
          <p:nvPr/>
        </p:nvSpPr>
        <p:spPr>
          <a:xfrm flipH="1">
            <a:off x="-21713" y="3383916"/>
            <a:ext cx="2170050" cy="1769046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1836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9"/>
          <p:cNvSpPr/>
          <p:nvPr/>
        </p:nvSpPr>
        <p:spPr>
          <a:xfrm flipH="1">
            <a:off x="-21714" y="3725722"/>
            <a:ext cx="1780885" cy="1416115"/>
          </a:xfrm>
          <a:custGeom>
            <a:avLst/>
            <a:gdLst/>
            <a:ahLst/>
            <a:cxnLst/>
            <a:rect l="l" t="t" r="r" b="b"/>
            <a:pathLst>
              <a:path w="39712" h="31578" extrusionOk="0">
                <a:moveTo>
                  <a:pt x="1" y="31577"/>
                </a:moveTo>
                <a:cubicBezTo>
                  <a:pt x="7759" y="21114"/>
                  <a:pt x="20570" y="29981"/>
                  <a:pt x="28478" y="20945"/>
                </a:cubicBezTo>
                <a:cubicBezTo>
                  <a:pt x="34827" y="13713"/>
                  <a:pt x="27332" y="2856"/>
                  <a:pt x="39711" y="1"/>
                </a:cubicBezTo>
                <a:lnTo>
                  <a:pt x="39711" y="31577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1836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 rot="-5400000" flipH="1">
            <a:off x="-156958" y="156950"/>
            <a:ext cx="1529903" cy="1215990"/>
          </a:xfrm>
          <a:custGeom>
            <a:avLst/>
            <a:gdLst/>
            <a:ahLst/>
            <a:cxnLst/>
            <a:rect l="l" t="t" r="r" b="b"/>
            <a:pathLst>
              <a:path w="39730" h="31578" extrusionOk="0">
                <a:moveTo>
                  <a:pt x="39730" y="0"/>
                </a:moveTo>
                <a:cubicBezTo>
                  <a:pt x="31953" y="10482"/>
                  <a:pt x="19161" y="1597"/>
                  <a:pt x="11234" y="10632"/>
                </a:cubicBezTo>
                <a:cubicBezTo>
                  <a:pt x="4903" y="17864"/>
                  <a:pt x="12398" y="28741"/>
                  <a:pt x="1" y="31577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/>
          <p:nvPr/>
        </p:nvSpPr>
        <p:spPr>
          <a:xfrm flipH="1">
            <a:off x="6339340" y="-36609"/>
            <a:ext cx="3377841" cy="2439221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"/>
          <p:cNvSpPr/>
          <p:nvPr/>
        </p:nvSpPr>
        <p:spPr>
          <a:xfrm flipH="1">
            <a:off x="6186895" y="-104125"/>
            <a:ext cx="3280355" cy="2368823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9"/>
          <p:cNvSpPr/>
          <p:nvPr/>
        </p:nvSpPr>
        <p:spPr>
          <a:xfrm flipH="1">
            <a:off x="6512921" y="0"/>
            <a:ext cx="2628292" cy="1897953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9"/>
          <p:cNvSpPr/>
          <p:nvPr/>
        </p:nvSpPr>
        <p:spPr>
          <a:xfrm flipH="1">
            <a:off x="6708027" y="0"/>
            <a:ext cx="2433187" cy="795858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"/>
          <p:cNvSpPr/>
          <p:nvPr/>
        </p:nvSpPr>
        <p:spPr>
          <a:xfrm rot="10800000">
            <a:off x="7156615" y="4503850"/>
            <a:ext cx="2038435" cy="666740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/>
          <p:nvPr/>
        </p:nvSpPr>
        <p:spPr>
          <a:xfrm rot="-5400000">
            <a:off x="-624443" y="2405044"/>
            <a:ext cx="3280355" cy="2368823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6"/>
          <p:cNvSpPr/>
          <p:nvPr/>
        </p:nvSpPr>
        <p:spPr>
          <a:xfrm rot="-5400000">
            <a:off x="-557243" y="2755766"/>
            <a:ext cx="3280355" cy="2368823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6"/>
          <p:cNvSpPr/>
          <p:nvPr/>
        </p:nvSpPr>
        <p:spPr>
          <a:xfrm rot="-5400000">
            <a:off x="-362521" y="2947549"/>
            <a:ext cx="2628292" cy="1897953"/>
          </a:xfrm>
          <a:custGeom>
            <a:avLst/>
            <a:gdLst/>
            <a:ahLst/>
            <a:cxnLst/>
            <a:rect l="l" t="t" r="r" b="b"/>
            <a:pathLst>
              <a:path w="45290" h="32705" extrusionOk="0">
                <a:moveTo>
                  <a:pt x="0" y="30112"/>
                </a:moveTo>
                <a:cubicBezTo>
                  <a:pt x="11572" y="32704"/>
                  <a:pt x="5166" y="9224"/>
                  <a:pt x="21715" y="12661"/>
                </a:cubicBezTo>
                <a:cubicBezTo>
                  <a:pt x="36029" y="15648"/>
                  <a:pt x="45290" y="9487"/>
                  <a:pt x="43449" y="1"/>
                </a:cubicBez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6"/>
          <p:cNvSpPr/>
          <p:nvPr/>
        </p:nvSpPr>
        <p:spPr>
          <a:xfrm rot="-5400000">
            <a:off x="-816016" y="3596149"/>
            <a:ext cx="2433187" cy="795858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6"/>
          <p:cNvSpPr/>
          <p:nvPr/>
        </p:nvSpPr>
        <p:spPr>
          <a:xfrm rot="10800000">
            <a:off x="-3" y="0"/>
            <a:ext cx="2843889" cy="1449828"/>
          </a:xfrm>
          <a:custGeom>
            <a:avLst/>
            <a:gdLst/>
            <a:ahLst/>
            <a:cxnLst/>
            <a:rect l="l" t="t" r="r" b="b"/>
            <a:pathLst>
              <a:path w="67061" h="34188" extrusionOk="0">
                <a:moveTo>
                  <a:pt x="0" y="34038"/>
                </a:moveTo>
                <a:cubicBezTo>
                  <a:pt x="7514" y="23950"/>
                  <a:pt x="21790" y="20945"/>
                  <a:pt x="41364" y="24119"/>
                </a:cubicBezTo>
                <a:cubicBezTo>
                  <a:pt x="61726" y="27426"/>
                  <a:pt x="66930" y="15779"/>
                  <a:pt x="67061" y="0"/>
                </a:cubicBezTo>
                <a:lnTo>
                  <a:pt x="67061" y="34188"/>
                </a:lnTo>
                <a:lnTo>
                  <a:pt x="11158" y="3418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  <a:effectLst>
            <a:outerShdw blurRad="57150" dist="38100" dir="88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6"/>
          <p:cNvSpPr/>
          <p:nvPr/>
        </p:nvSpPr>
        <p:spPr>
          <a:xfrm rot="-5400000">
            <a:off x="6426069" y="24290"/>
            <a:ext cx="3194345" cy="2604061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6"/>
          <p:cNvSpPr/>
          <p:nvPr/>
        </p:nvSpPr>
        <p:spPr>
          <a:xfrm rot="-5400000">
            <a:off x="6473394" y="213615"/>
            <a:ext cx="3194345" cy="2604061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6"/>
          <p:cNvSpPr/>
          <p:nvPr/>
        </p:nvSpPr>
        <p:spPr>
          <a:xfrm rot="-5400000">
            <a:off x="7212507" y="137904"/>
            <a:ext cx="2170050" cy="1769046"/>
          </a:xfrm>
          <a:custGeom>
            <a:avLst/>
            <a:gdLst/>
            <a:ahLst/>
            <a:cxnLst/>
            <a:rect l="l" t="t" r="r" b="b"/>
            <a:pathLst>
              <a:path w="48390" h="39448" extrusionOk="0">
                <a:moveTo>
                  <a:pt x="1" y="39410"/>
                </a:moveTo>
                <a:cubicBezTo>
                  <a:pt x="2799" y="31990"/>
                  <a:pt x="8886" y="29830"/>
                  <a:pt x="16512" y="31371"/>
                </a:cubicBezTo>
                <a:cubicBezTo>
                  <a:pt x="26393" y="33381"/>
                  <a:pt x="30206" y="31145"/>
                  <a:pt x="31746" y="23537"/>
                </a:cubicBezTo>
                <a:cubicBezTo>
                  <a:pt x="33268" y="15949"/>
                  <a:pt x="34583" y="1297"/>
                  <a:pt x="48389" y="0"/>
                </a:cubicBezTo>
                <a:lnTo>
                  <a:pt x="48389" y="3944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6"/>
          <p:cNvSpPr/>
          <p:nvPr/>
        </p:nvSpPr>
        <p:spPr>
          <a:xfrm rot="-5400000">
            <a:off x="7572431" y="119785"/>
            <a:ext cx="1780885" cy="1416115"/>
          </a:xfrm>
          <a:custGeom>
            <a:avLst/>
            <a:gdLst/>
            <a:ahLst/>
            <a:cxnLst/>
            <a:rect l="l" t="t" r="r" b="b"/>
            <a:pathLst>
              <a:path w="39712" h="31578" extrusionOk="0">
                <a:moveTo>
                  <a:pt x="1" y="31577"/>
                </a:moveTo>
                <a:cubicBezTo>
                  <a:pt x="7759" y="21114"/>
                  <a:pt x="20570" y="29981"/>
                  <a:pt x="28478" y="20945"/>
                </a:cubicBezTo>
                <a:cubicBezTo>
                  <a:pt x="34827" y="13713"/>
                  <a:pt x="27332" y="2856"/>
                  <a:pt x="39711" y="1"/>
                </a:cubicBezTo>
                <a:lnTo>
                  <a:pt x="39711" y="31577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1362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6"/>
          <p:cNvSpPr/>
          <p:nvPr/>
        </p:nvSpPr>
        <p:spPr>
          <a:xfrm rot="10800000">
            <a:off x="5656320" y="4033614"/>
            <a:ext cx="3487676" cy="1140765"/>
          </a:xfrm>
          <a:custGeom>
            <a:avLst/>
            <a:gdLst/>
            <a:ahLst/>
            <a:cxnLst/>
            <a:rect l="l" t="t" r="r" b="b"/>
            <a:pathLst>
              <a:path w="41928" h="13714" extrusionOk="0">
                <a:moveTo>
                  <a:pt x="0" y="13713"/>
                </a:moveTo>
                <a:cubicBezTo>
                  <a:pt x="6011" y="12943"/>
                  <a:pt x="5748" y="4772"/>
                  <a:pt x="13262" y="3739"/>
                </a:cubicBezTo>
                <a:cubicBezTo>
                  <a:pt x="20851" y="2706"/>
                  <a:pt x="24909" y="9280"/>
                  <a:pt x="32629" y="9844"/>
                </a:cubicBezTo>
                <a:cubicBezTo>
                  <a:pt x="40349" y="10426"/>
                  <a:pt x="41927" y="3927"/>
                  <a:pt x="41927" y="1"/>
                </a:cubicBez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79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2A2A2A"/>
            </a:gs>
            <a:gs pos="37000">
              <a:srgbClr val="151515"/>
            </a:gs>
            <a:gs pos="100000">
              <a:srgbClr val="15151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7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>
            <a:spLocks noGrp="1"/>
          </p:cNvSpPr>
          <p:nvPr>
            <p:ph type="ctrTitle"/>
          </p:nvPr>
        </p:nvSpPr>
        <p:spPr>
          <a:xfrm>
            <a:off x="181376" y="1713081"/>
            <a:ext cx="5562706" cy="1150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HIMAPROD</a:t>
            </a:r>
            <a:r>
              <a:rPr lang="en-ID" dirty="0"/>
              <a:t>I</a:t>
            </a:r>
            <a:endParaRPr dirty="0"/>
          </a:p>
        </p:txBody>
      </p:sp>
      <p:sp>
        <p:nvSpPr>
          <p:cNvPr id="293" name="Google Shape;293;p30"/>
          <p:cNvSpPr txBox="1">
            <a:spLocks noGrp="1"/>
          </p:cNvSpPr>
          <p:nvPr>
            <p:ph type="subTitle" idx="1"/>
          </p:nvPr>
        </p:nvSpPr>
        <p:spPr>
          <a:xfrm>
            <a:off x="-135516" y="2631611"/>
            <a:ext cx="619649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3200" dirty="0">
                <a:latin typeface="Prata" panose="020B0604020202020204" charset="0"/>
              </a:rPr>
              <a:t>TEKNOLOGI INFORMASI</a:t>
            </a:r>
            <a:endParaRPr sz="3200" dirty="0">
              <a:latin typeface="Prata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27E0D5-65E9-44AA-B68C-FB188A4BC0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86" b="34860"/>
          <a:stretch/>
        </p:blipFill>
        <p:spPr>
          <a:xfrm>
            <a:off x="4438544" y="738982"/>
            <a:ext cx="4972050" cy="3157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7;p36">
            <a:extLst>
              <a:ext uri="{FF2B5EF4-FFF2-40B4-BE49-F238E27FC236}">
                <a16:creationId xmlns:a16="http://schemas.microsoft.com/office/drawing/2014/main" id="{9B5DF8D3-B946-44EB-9013-491ECE778105}"/>
              </a:ext>
            </a:extLst>
          </p:cNvPr>
          <p:cNvSpPr txBox="1">
            <a:spLocks/>
          </p:cNvSpPr>
          <p:nvPr/>
        </p:nvSpPr>
        <p:spPr>
          <a:xfrm>
            <a:off x="2007612" y="10633"/>
            <a:ext cx="4933500" cy="10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DAFTAR PROGRAM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</a:p>
          <a:p>
            <a:pPr algn="ctr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 TIMELINE KEGIATAN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479012"/>
              </p:ext>
            </p:extLst>
          </p:nvPr>
        </p:nvGraphicFramePr>
        <p:xfrm>
          <a:off x="580200" y="704088"/>
          <a:ext cx="7990776" cy="3660648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378995">
                  <a:extLst>
                    <a:ext uri="{9D8B030D-6E8A-4147-A177-3AD203B41FA5}">
                      <a16:colId xmlns:a16="http://schemas.microsoft.com/office/drawing/2014/main" val="1413081225"/>
                    </a:ext>
                  </a:extLst>
                </a:gridCol>
                <a:gridCol w="2162821">
                  <a:extLst>
                    <a:ext uri="{9D8B030D-6E8A-4147-A177-3AD203B41FA5}">
                      <a16:colId xmlns:a16="http://schemas.microsoft.com/office/drawing/2014/main" val="501132664"/>
                    </a:ext>
                  </a:extLst>
                </a:gridCol>
                <a:gridCol w="1967857">
                  <a:extLst>
                    <a:ext uri="{9D8B030D-6E8A-4147-A177-3AD203B41FA5}">
                      <a16:colId xmlns:a16="http://schemas.microsoft.com/office/drawing/2014/main" val="2740431393"/>
                    </a:ext>
                  </a:extLst>
                </a:gridCol>
                <a:gridCol w="1803869">
                  <a:extLst>
                    <a:ext uri="{9D8B030D-6E8A-4147-A177-3AD203B41FA5}">
                      <a16:colId xmlns:a16="http://schemas.microsoft.com/office/drawing/2014/main" val="1681911396"/>
                    </a:ext>
                  </a:extLst>
                </a:gridCol>
                <a:gridCol w="1677234">
                  <a:extLst>
                    <a:ext uri="{9D8B030D-6E8A-4147-A177-3AD203B41FA5}">
                      <a16:colId xmlns:a16="http://schemas.microsoft.com/office/drawing/2014/main" val="581892503"/>
                    </a:ext>
                  </a:extLst>
                </a:gridCol>
              </a:tblGrid>
              <a:tr h="48945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NO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60325" algn="ctr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NAMA KEGIATAN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60325" algn="ctr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TANGGAL DI GBHP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60325" algn="ctr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TANGGAL TEREALISASIKAN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60325" algn="ctr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SASARAN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8567987"/>
                  </a:ext>
                </a:extLst>
              </a:tr>
              <a:tr h="1466236">
                <a:tc>
                  <a:txBody>
                    <a:bodyPr/>
                    <a:lstStyle/>
                    <a:p>
                      <a:pPr marL="0" marR="6032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6032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IT VERSARY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6032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26 </a:t>
                      </a:r>
                      <a:r>
                        <a:rPr lang="en-US" sz="1200" dirty="0" err="1">
                          <a:effectLst/>
                        </a:rPr>
                        <a:t>Februari</a:t>
                      </a:r>
                      <a:r>
                        <a:rPr lang="en-US" sz="1200" dirty="0">
                          <a:effectLst/>
                        </a:rPr>
                        <a:t> 2022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6032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26 </a:t>
                      </a:r>
                      <a:r>
                        <a:rPr lang="en-US" sz="1200" dirty="0" err="1">
                          <a:effectLst/>
                        </a:rPr>
                        <a:t>Februari</a:t>
                      </a:r>
                      <a:r>
                        <a:rPr lang="en-US" sz="1200" dirty="0">
                          <a:effectLst/>
                        </a:rPr>
                        <a:t> 2022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6032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Mahasiswa</a:t>
                      </a:r>
                      <a:r>
                        <a:rPr lang="en-US" sz="1200" dirty="0">
                          <a:effectLst/>
                        </a:rPr>
                        <a:t>/</a:t>
                      </a:r>
                      <a:r>
                        <a:rPr lang="en-US" sz="1200" dirty="0" err="1">
                          <a:effectLst/>
                        </a:rPr>
                        <a:t>i</a:t>
                      </a:r>
                      <a:r>
                        <a:rPr lang="en-US" sz="1200" dirty="0">
                          <a:effectLst/>
                        </a:rPr>
                        <a:t> Program </a:t>
                      </a:r>
                      <a:r>
                        <a:rPr lang="en-US" sz="1200" dirty="0" err="1">
                          <a:effectLst/>
                        </a:rPr>
                        <a:t>Studi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Teknologi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Informasi</a:t>
                      </a:r>
                      <a:r>
                        <a:rPr lang="en-US" sz="1200" dirty="0">
                          <a:effectLst/>
                        </a:rPr>
                        <a:t> UNDIKNAS Denpasar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4146813"/>
                  </a:ext>
                </a:extLst>
              </a:tr>
              <a:tr h="734176">
                <a:tc>
                  <a:txBody>
                    <a:bodyPr/>
                    <a:lstStyle/>
                    <a:p>
                      <a:pPr marL="0" marR="6032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6032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Webinar Teknologi Informasi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6032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 April 2022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6032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29 April 2022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6032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Mahasiswa</a:t>
                      </a:r>
                      <a:r>
                        <a:rPr lang="en-US" sz="1200" dirty="0">
                          <a:effectLst/>
                        </a:rPr>
                        <a:t>/</a:t>
                      </a:r>
                      <a:r>
                        <a:rPr lang="en-US" sz="1200" dirty="0" err="1">
                          <a:effectLst/>
                        </a:rPr>
                        <a:t>i</a:t>
                      </a:r>
                      <a:r>
                        <a:rPr lang="en-US" sz="1200" dirty="0">
                          <a:effectLst/>
                        </a:rPr>
                        <a:t> UNDIKNAS Denpasar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3175958"/>
                  </a:ext>
                </a:extLst>
              </a:tr>
              <a:tr h="970785">
                <a:tc>
                  <a:txBody>
                    <a:bodyPr/>
                    <a:lstStyle/>
                    <a:p>
                      <a:pPr marL="0" marR="6032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6032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Bazaar Gabungan ORMAWA PM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6032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 April – 7 Mei 2022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6032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 April – 7 </a:t>
                      </a:r>
                      <a:r>
                        <a:rPr lang="en-US" sz="1200" dirty="0" err="1">
                          <a:effectLst/>
                        </a:rPr>
                        <a:t>Juli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6032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Mahasiswa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masyarakat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sekitar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252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8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"/>
          <p:cNvSpPr txBox="1">
            <a:spLocks noGrp="1"/>
          </p:cNvSpPr>
          <p:nvPr>
            <p:ph type="title"/>
          </p:nvPr>
        </p:nvSpPr>
        <p:spPr>
          <a:xfrm>
            <a:off x="1143450" y="1549004"/>
            <a:ext cx="6857100" cy="10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ADMINISTRASI </a:t>
            </a:r>
            <a:br>
              <a:rPr lang="en-US" dirty="0"/>
            </a:br>
            <a:r>
              <a:rPr lang="en-US" dirty="0"/>
              <a:t>KEPENGURUSAN &amp; </a:t>
            </a:r>
            <a:r>
              <a:rPr lang="en-US" dirty="0" smtClean="0"/>
              <a:t>KEGIATAN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2BA2A3-CDC4-4AE1-B08F-339B11B362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t="19186" b="34860"/>
          <a:stretch/>
        </p:blipFill>
        <p:spPr>
          <a:xfrm>
            <a:off x="7858356" y="4082459"/>
            <a:ext cx="1285644" cy="816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271115"/>
              </p:ext>
            </p:extLst>
          </p:nvPr>
        </p:nvGraphicFramePr>
        <p:xfrm>
          <a:off x="713226" y="943760"/>
          <a:ext cx="7717499" cy="3228038"/>
        </p:xfrm>
        <a:graphic>
          <a:graphicData uri="http://schemas.openxmlformats.org/drawingml/2006/table">
            <a:tbl>
              <a:tblPr firstRow="1" firstCol="1" bandRow="1">
                <a:tableStyleId>{AF606853-7671-496A-8E4F-DF71F8EC918B}</a:tableStyleId>
              </a:tblPr>
              <a:tblGrid>
                <a:gridCol w="441742">
                  <a:extLst>
                    <a:ext uri="{9D8B030D-6E8A-4147-A177-3AD203B41FA5}">
                      <a16:colId xmlns:a16="http://schemas.microsoft.com/office/drawing/2014/main" val="1013250729"/>
                    </a:ext>
                  </a:extLst>
                </a:gridCol>
                <a:gridCol w="3365904">
                  <a:extLst>
                    <a:ext uri="{9D8B030D-6E8A-4147-A177-3AD203B41FA5}">
                      <a16:colId xmlns:a16="http://schemas.microsoft.com/office/drawing/2014/main" val="1390808102"/>
                    </a:ext>
                  </a:extLst>
                </a:gridCol>
                <a:gridCol w="1897760">
                  <a:extLst>
                    <a:ext uri="{9D8B030D-6E8A-4147-A177-3AD203B41FA5}">
                      <a16:colId xmlns:a16="http://schemas.microsoft.com/office/drawing/2014/main" val="1570903415"/>
                    </a:ext>
                  </a:extLst>
                </a:gridCol>
                <a:gridCol w="2012093">
                  <a:extLst>
                    <a:ext uri="{9D8B030D-6E8A-4147-A177-3AD203B41FA5}">
                      <a16:colId xmlns:a16="http://schemas.microsoft.com/office/drawing/2014/main" val="472954652"/>
                    </a:ext>
                  </a:extLst>
                </a:gridCol>
              </a:tblGrid>
              <a:tr h="650310">
                <a:tc gridSpan="4">
                  <a:txBody>
                    <a:bodyPr/>
                    <a:lstStyle/>
                    <a:p>
                      <a:pPr marL="0" marR="60325" algn="ctr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SURAT MENYURAT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125984"/>
                  </a:ext>
                </a:extLst>
              </a:tr>
              <a:tr h="62679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0325" algn="ctr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PERIHAL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0325" algn="ctr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JUMLAH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0325" algn="ctr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KET.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845016"/>
                  </a:ext>
                </a:extLst>
              </a:tr>
              <a:tr h="6503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032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Surat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masuk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032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lembar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032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Terlampir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781138"/>
                  </a:ext>
                </a:extLst>
              </a:tr>
              <a:tr h="6503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032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Surat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keluar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032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lembar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032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Terlampir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050141"/>
                  </a:ext>
                </a:extLst>
              </a:tr>
              <a:tr h="6503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032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Tembusan 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0325" algn="ctr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032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Terlampir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897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54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57603"/>
              </p:ext>
            </p:extLst>
          </p:nvPr>
        </p:nvGraphicFramePr>
        <p:xfrm>
          <a:off x="713225" y="1187600"/>
          <a:ext cx="7717499" cy="2317532"/>
        </p:xfrm>
        <a:graphic>
          <a:graphicData uri="http://schemas.openxmlformats.org/drawingml/2006/table">
            <a:tbl>
              <a:tblPr firstRow="1" firstCol="1" bandRow="1">
                <a:tableStyleId>{495618A3-DC81-4821-A595-548A0905C42C}</a:tableStyleId>
              </a:tblPr>
              <a:tblGrid>
                <a:gridCol w="441742">
                  <a:extLst>
                    <a:ext uri="{9D8B030D-6E8A-4147-A177-3AD203B41FA5}">
                      <a16:colId xmlns:a16="http://schemas.microsoft.com/office/drawing/2014/main" val="2057401607"/>
                    </a:ext>
                  </a:extLst>
                </a:gridCol>
                <a:gridCol w="3365904">
                  <a:extLst>
                    <a:ext uri="{9D8B030D-6E8A-4147-A177-3AD203B41FA5}">
                      <a16:colId xmlns:a16="http://schemas.microsoft.com/office/drawing/2014/main" val="3477600668"/>
                    </a:ext>
                  </a:extLst>
                </a:gridCol>
                <a:gridCol w="1897760">
                  <a:extLst>
                    <a:ext uri="{9D8B030D-6E8A-4147-A177-3AD203B41FA5}">
                      <a16:colId xmlns:a16="http://schemas.microsoft.com/office/drawing/2014/main" val="2199914753"/>
                    </a:ext>
                  </a:extLst>
                </a:gridCol>
                <a:gridCol w="2012093">
                  <a:extLst>
                    <a:ext uri="{9D8B030D-6E8A-4147-A177-3AD203B41FA5}">
                      <a16:colId xmlns:a16="http://schemas.microsoft.com/office/drawing/2014/main" val="1341755014"/>
                    </a:ext>
                  </a:extLst>
                </a:gridCol>
              </a:tblGrid>
              <a:tr h="553103">
                <a:tc gridSpan="4">
                  <a:txBody>
                    <a:bodyPr/>
                    <a:lstStyle/>
                    <a:p>
                      <a:pPr marL="0" marR="60325" algn="ctr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PROPOSAL KELUAR</a:t>
                      </a:r>
                      <a:endParaRPr lang="en-US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38543"/>
                  </a:ext>
                </a:extLst>
              </a:tr>
              <a:tr h="60016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0325" algn="ctr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NAMA KEGIATAN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TANGGAL KEGIATAN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0325" algn="ctr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KET.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830636"/>
                  </a:ext>
                </a:extLst>
              </a:tr>
              <a:tr h="5531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tabLst>
                          <a:tab pos="18923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032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VERSARY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032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 April 2022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032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Terlampir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876374"/>
                  </a:ext>
                </a:extLst>
              </a:tr>
              <a:tr h="5197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032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Webinar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Akademik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Teknologi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032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 April 2022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032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Terlampir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62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8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866860"/>
              </p:ext>
            </p:extLst>
          </p:nvPr>
        </p:nvGraphicFramePr>
        <p:xfrm>
          <a:off x="713224" y="1187600"/>
          <a:ext cx="7565143" cy="2823569"/>
        </p:xfrm>
        <a:graphic>
          <a:graphicData uri="http://schemas.openxmlformats.org/drawingml/2006/table">
            <a:tbl>
              <a:tblPr firstRow="1" firstCol="1" bandRow="1">
                <a:tableStyleId>{495618A3-DC81-4821-A595-548A0905C42C}</a:tableStyleId>
              </a:tblPr>
              <a:tblGrid>
                <a:gridCol w="433022">
                  <a:extLst>
                    <a:ext uri="{9D8B030D-6E8A-4147-A177-3AD203B41FA5}">
                      <a16:colId xmlns:a16="http://schemas.microsoft.com/office/drawing/2014/main" val="735031925"/>
                    </a:ext>
                  </a:extLst>
                </a:gridCol>
                <a:gridCol w="3299455">
                  <a:extLst>
                    <a:ext uri="{9D8B030D-6E8A-4147-A177-3AD203B41FA5}">
                      <a16:colId xmlns:a16="http://schemas.microsoft.com/office/drawing/2014/main" val="3632312649"/>
                    </a:ext>
                  </a:extLst>
                </a:gridCol>
                <a:gridCol w="1860295">
                  <a:extLst>
                    <a:ext uri="{9D8B030D-6E8A-4147-A177-3AD203B41FA5}">
                      <a16:colId xmlns:a16="http://schemas.microsoft.com/office/drawing/2014/main" val="173696127"/>
                    </a:ext>
                  </a:extLst>
                </a:gridCol>
                <a:gridCol w="1972371">
                  <a:extLst>
                    <a:ext uri="{9D8B030D-6E8A-4147-A177-3AD203B41FA5}">
                      <a16:colId xmlns:a16="http://schemas.microsoft.com/office/drawing/2014/main" val="1204777302"/>
                    </a:ext>
                  </a:extLst>
                </a:gridCol>
              </a:tblGrid>
              <a:tr h="388643">
                <a:tc gridSpan="4">
                  <a:txBody>
                    <a:bodyPr/>
                    <a:lstStyle/>
                    <a:p>
                      <a:pPr marL="0" marR="60325" algn="ctr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LPJ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05922"/>
                  </a:ext>
                </a:extLst>
              </a:tr>
              <a:tr h="81164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0325" algn="ctr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NAMA KEGIATAN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TANGGAL KEGIATAN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0325" algn="ctr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KET.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112754"/>
                  </a:ext>
                </a:extLst>
              </a:tr>
              <a:tr h="811642">
                <a:tc>
                  <a:txBody>
                    <a:bodyPr/>
                    <a:lstStyle/>
                    <a:p>
                      <a:pPr marL="0" marR="6032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tabLst>
                          <a:tab pos="118745" algn="l"/>
                        </a:tabLs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032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VERSARY</a:t>
                      </a:r>
                      <a:endParaRPr lang="en-US" sz="1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032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 April 2022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032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Terlampir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2279"/>
                  </a:ext>
                </a:extLst>
              </a:tr>
              <a:tr h="811642">
                <a:tc>
                  <a:txBody>
                    <a:bodyPr/>
                    <a:lstStyle/>
                    <a:p>
                      <a:pPr marL="0" marR="6032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tabLst>
                          <a:tab pos="118745" algn="l"/>
                        </a:tabLs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032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Webinar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Akademik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Teknologi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032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 April 2022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0325">
                        <a:lnSpc>
                          <a:spcPct val="11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Terlampir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20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01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050" y="1612512"/>
            <a:ext cx="5247900" cy="2108100"/>
          </a:xfrm>
        </p:spPr>
        <p:txBody>
          <a:bodyPr/>
          <a:lstStyle/>
          <a:p>
            <a:r>
              <a:rPr lang="en-US" sz="4000" dirty="0"/>
              <a:t>CASHFLOW DAN ANGGARAN KEGIATAN </a:t>
            </a:r>
          </a:p>
        </p:txBody>
      </p:sp>
    </p:spTree>
    <p:extLst>
      <p:ext uri="{BB962C8B-B14F-4D97-AF65-F5344CB8AC3E}">
        <p14:creationId xmlns:p14="http://schemas.microsoft.com/office/powerpoint/2010/main" val="199822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25" y="120759"/>
            <a:ext cx="7717500" cy="572700"/>
          </a:xfrm>
        </p:spPr>
        <p:txBody>
          <a:bodyPr/>
          <a:lstStyle/>
          <a:p>
            <a:pPr lvl="0"/>
            <a:r>
              <a:rPr lang="en-US" sz="2400" b="1" i="1" dirty="0" smtClean="0"/>
              <a:t>CASHFLOW </a:t>
            </a:r>
            <a:r>
              <a:rPr lang="en-US" sz="2400" b="1" dirty="0" smtClean="0"/>
              <a:t>DAN PENGAJUAN DANA LEMBAGA</a:t>
            </a:r>
            <a:endParaRPr lang="en-US" sz="2400" b="1" i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562986"/>
              </p:ext>
            </p:extLst>
          </p:nvPr>
        </p:nvGraphicFramePr>
        <p:xfrm>
          <a:off x="1124857" y="548316"/>
          <a:ext cx="6894235" cy="4450046"/>
        </p:xfrm>
        <a:graphic>
          <a:graphicData uri="http://schemas.openxmlformats.org/drawingml/2006/table">
            <a:tbl>
              <a:tblPr firstRow="1" firstCol="1" bandRow="1">
                <a:tableStyleId>{495618A3-DC81-4821-A595-548A0905C42C}</a:tableStyleId>
              </a:tblPr>
              <a:tblGrid>
                <a:gridCol w="321212">
                  <a:extLst>
                    <a:ext uri="{9D8B030D-6E8A-4147-A177-3AD203B41FA5}">
                      <a16:colId xmlns:a16="http://schemas.microsoft.com/office/drawing/2014/main" val="3636495374"/>
                    </a:ext>
                  </a:extLst>
                </a:gridCol>
                <a:gridCol w="666051">
                  <a:extLst>
                    <a:ext uri="{9D8B030D-6E8A-4147-A177-3AD203B41FA5}">
                      <a16:colId xmlns:a16="http://schemas.microsoft.com/office/drawing/2014/main" val="3616337397"/>
                    </a:ext>
                  </a:extLst>
                </a:gridCol>
                <a:gridCol w="1211651">
                  <a:extLst>
                    <a:ext uri="{9D8B030D-6E8A-4147-A177-3AD203B41FA5}">
                      <a16:colId xmlns:a16="http://schemas.microsoft.com/office/drawing/2014/main" val="151020999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943779139"/>
                    </a:ext>
                  </a:extLst>
                </a:gridCol>
                <a:gridCol w="827315">
                  <a:extLst>
                    <a:ext uri="{9D8B030D-6E8A-4147-A177-3AD203B41FA5}">
                      <a16:colId xmlns:a16="http://schemas.microsoft.com/office/drawing/2014/main" val="244607105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6597356"/>
                    </a:ext>
                  </a:extLst>
                </a:gridCol>
                <a:gridCol w="1132114">
                  <a:extLst>
                    <a:ext uri="{9D8B030D-6E8A-4147-A177-3AD203B41FA5}">
                      <a16:colId xmlns:a16="http://schemas.microsoft.com/office/drawing/2014/main" val="46071193"/>
                    </a:ext>
                  </a:extLst>
                </a:gridCol>
                <a:gridCol w="1153835">
                  <a:extLst>
                    <a:ext uri="{9D8B030D-6E8A-4147-A177-3AD203B41FA5}">
                      <a16:colId xmlns:a16="http://schemas.microsoft.com/office/drawing/2014/main" val="4089798043"/>
                    </a:ext>
                  </a:extLst>
                </a:gridCol>
              </a:tblGrid>
              <a:tr h="253760"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CASHFLOW KEPENGURUSAN PERIODE 2022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550597"/>
                  </a:ext>
                </a:extLst>
              </a:tr>
              <a:tr h="3596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Tanggal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Keterangan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Debit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Kredit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Saldo</a:t>
                      </a:r>
                      <a:r>
                        <a:rPr lang="en-ID" sz="1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  <a:r>
                        <a:rPr lang="en-ID" sz="10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Pemasukan</a:t>
                      </a:r>
                      <a:r>
                        <a:rPr lang="en-ID" sz="1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ID" sz="10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Bulan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  <a:r>
                        <a:rPr lang="en-ID" sz="10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Pengeluaran</a:t>
                      </a:r>
                      <a:r>
                        <a:rPr lang="en-ID" sz="1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ID" sz="10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Bulan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568611"/>
                  </a:ext>
                </a:extLst>
              </a:tr>
              <a:tr h="4795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03-01-22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Turunan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uang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kas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periode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sebelumnya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3.180.000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3.180.000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666890"/>
                  </a:ext>
                </a:extLst>
              </a:tr>
              <a:tr h="3596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05-01-22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SOO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6.000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 3.174.000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082168"/>
                  </a:ext>
                </a:extLst>
              </a:tr>
              <a:tr h="3596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10-01-22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 Baju kerja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1.368.000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1.806.000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478244"/>
                  </a:ext>
                </a:extLst>
              </a:tr>
              <a:tr h="3596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17-01-22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pembayaran uang baju (18 orang)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 2.790.000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4.596.000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396185"/>
                  </a:ext>
                </a:extLst>
              </a:tr>
              <a:tr h="3596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18-01-22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pelunasan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baju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kerja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 1.356.500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 3.239.500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555165"/>
                  </a:ext>
                </a:extLst>
              </a:tr>
              <a:tr h="4795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19-01-22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buku kas, nota, kwitansi, map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 38.000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 3.201.500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758022"/>
                  </a:ext>
                </a:extLst>
              </a:tr>
              <a:tr h="3596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21-01-22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biaya adm dan bulanan ATM Jan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  8.000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 3.193.500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574822"/>
                  </a:ext>
                </a:extLst>
              </a:tr>
              <a:tr h="3596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25-01-22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stample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 66.500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 3.127.000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00763"/>
                  </a:ext>
                </a:extLst>
              </a:tr>
              <a:tr h="3596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25-01-22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 17.000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 3.110.000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5.970.000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2.860.000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655605"/>
                  </a:ext>
                </a:extLst>
              </a:tr>
              <a:tr h="3596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02-02-22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GBHP, map, pin kertas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 26.000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ID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3.084.000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899069"/>
                  </a:ext>
                </a:extLst>
              </a:tr>
            </a:tbl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85370" y="693459"/>
            <a:ext cx="21011717" cy="595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8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25" y="120759"/>
            <a:ext cx="7717500" cy="572700"/>
          </a:xfrm>
        </p:spPr>
        <p:txBody>
          <a:bodyPr/>
          <a:lstStyle/>
          <a:p>
            <a:pPr lvl="0"/>
            <a:r>
              <a:rPr lang="en-US" sz="2400" b="1" i="1" dirty="0" smtClean="0"/>
              <a:t>CASHFLOW </a:t>
            </a:r>
            <a:r>
              <a:rPr lang="en-US" sz="2400" b="1" dirty="0" smtClean="0"/>
              <a:t>DAN PENGAJUAN DANA LEMBAGA</a:t>
            </a:r>
            <a:endParaRPr lang="en-US" sz="2400" b="1" i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86163"/>
              </p:ext>
            </p:extLst>
          </p:nvPr>
        </p:nvGraphicFramePr>
        <p:xfrm>
          <a:off x="1124857" y="548316"/>
          <a:ext cx="6894235" cy="4388355"/>
        </p:xfrm>
        <a:graphic>
          <a:graphicData uri="http://schemas.openxmlformats.org/drawingml/2006/table">
            <a:tbl>
              <a:tblPr firstRow="1" firstCol="1" bandRow="1">
                <a:tableStyleId>{495618A3-DC81-4821-A595-548A0905C42C}</a:tableStyleId>
              </a:tblPr>
              <a:tblGrid>
                <a:gridCol w="321212">
                  <a:extLst>
                    <a:ext uri="{9D8B030D-6E8A-4147-A177-3AD203B41FA5}">
                      <a16:colId xmlns:a16="http://schemas.microsoft.com/office/drawing/2014/main" val="3636495374"/>
                    </a:ext>
                  </a:extLst>
                </a:gridCol>
                <a:gridCol w="847188">
                  <a:extLst>
                    <a:ext uri="{9D8B030D-6E8A-4147-A177-3AD203B41FA5}">
                      <a16:colId xmlns:a16="http://schemas.microsoft.com/office/drawing/2014/main" val="361633739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10209997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943779139"/>
                    </a:ext>
                  </a:extLst>
                </a:gridCol>
                <a:gridCol w="972457">
                  <a:extLst>
                    <a:ext uri="{9D8B030D-6E8A-4147-A177-3AD203B41FA5}">
                      <a16:colId xmlns:a16="http://schemas.microsoft.com/office/drawing/2014/main" val="2446071058"/>
                    </a:ext>
                  </a:extLst>
                </a:gridCol>
                <a:gridCol w="972457">
                  <a:extLst>
                    <a:ext uri="{9D8B030D-6E8A-4147-A177-3AD203B41FA5}">
                      <a16:colId xmlns:a16="http://schemas.microsoft.com/office/drawing/2014/main" val="176597356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46071193"/>
                    </a:ext>
                  </a:extLst>
                </a:gridCol>
                <a:gridCol w="761949">
                  <a:extLst>
                    <a:ext uri="{9D8B030D-6E8A-4147-A177-3AD203B41FA5}">
                      <a16:colId xmlns:a16="http://schemas.microsoft.com/office/drawing/2014/main" val="4089798043"/>
                    </a:ext>
                  </a:extLst>
                </a:gridCol>
              </a:tblGrid>
              <a:tr h="253760"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CASHFLOW KEPENGURUSAN PERIODE 2022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550597"/>
                  </a:ext>
                </a:extLst>
              </a:tr>
              <a:tr h="3596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Tanggal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Keterangan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Debit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Kredit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Saldo</a:t>
                      </a:r>
                      <a:r>
                        <a:rPr lang="en-ID" sz="1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  <a:r>
                        <a:rPr lang="en-ID" sz="10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Pemasukan</a:t>
                      </a:r>
                      <a:r>
                        <a:rPr lang="en-ID" sz="1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ID" sz="10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Bulan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  <a:r>
                        <a:rPr lang="en-ID" sz="10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Pengeluaran</a:t>
                      </a:r>
                      <a:r>
                        <a:rPr lang="en-ID" sz="1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ID" sz="10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Bulan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568611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02-02-22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fotocopy</a:t>
                      </a:r>
                      <a:r>
                        <a:rPr lang="en-ID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D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jilid</a:t>
                      </a:r>
                      <a:r>
                        <a:rPr lang="en-ID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print GBHP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32.200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3.051.800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666890"/>
                  </a:ext>
                </a:extLst>
              </a:tr>
              <a:tr h="3596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06-02-22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Uang</a:t>
                      </a:r>
                      <a:r>
                        <a:rPr lang="en-ID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sertijab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ID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810.000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3.861.800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082168"/>
                  </a:ext>
                </a:extLst>
              </a:tr>
              <a:tr h="3596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06-02-22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sewa villa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ID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356.500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3.505.300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478244"/>
                  </a:ext>
                </a:extLst>
              </a:tr>
              <a:tr h="3596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07-02-22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kentang, sosis, gas, saos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ID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171.500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ID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3.333.800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396185"/>
                  </a:ext>
                </a:extLst>
              </a:tr>
              <a:tr h="3596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08-02-22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gelas kertas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19.900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ID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3.313.900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555165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08-02-22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cleo galon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17.000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ID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3.296.900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758022"/>
                  </a:ext>
                </a:extLst>
              </a:tr>
              <a:tr h="3596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08-02-22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minyak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15.000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ID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3.281.900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574822"/>
                  </a:ext>
                </a:extLst>
              </a:tr>
              <a:tr h="3596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08-02-22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nasi jinggo (35 bungkus)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140.000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ID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3.141.900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00763"/>
                  </a:ext>
                </a:extLst>
              </a:tr>
              <a:tr h="3596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08-02-22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canang, dupa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5.000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3.136.900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655605"/>
                  </a:ext>
                </a:extLst>
              </a:tr>
              <a:tr h="3596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08-02-22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parkir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4.000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3.132.900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899069"/>
                  </a:ext>
                </a:extLst>
              </a:tr>
            </a:tbl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85370" y="693459"/>
            <a:ext cx="21011717" cy="595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3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25" y="120759"/>
            <a:ext cx="7717500" cy="572700"/>
          </a:xfrm>
        </p:spPr>
        <p:txBody>
          <a:bodyPr/>
          <a:lstStyle/>
          <a:p>
            <a:pPr lvl="0"/>
            <a:r>
              <a:rPr lang="en-US" sz="2400" b="1" i="1" dirty="0" smtClean="0"/>
              <a:t>CASHFLOW </a:t>
            </a:r>
            <a:r>
              <a:rPr lang="en-US" sz="2400" b="1" dirty="0" smtClean="0"/>
              <a:t>DAN PENGAJUAN DANA LEMBAGA</a:t>
            </a:r>
            <a:endParaRPr lang="en-US" sz="2400" b="1" i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134604"/>
              </p:ext>
            </p:extLst>
          </p:nvPr>
        </p:nvGraphicFramePr>
        <p:xfrm>
          <a:off x="1124856" y="548316"/>
          <a:ext cx="6901543" cy="4280203"/>
        </p:xfrm>
        <a:graphic>
          <a:graphicData uri="http://schemas.openxmlformats.org/drawingml/2006/table">
            <a:tbl>
              <a:tblPr firstRow="1" firstCol="1" bandRow="1">
                <a:tableStyleId>{495618A3-DC81-4821-A595-548A0905C42C}</a:tableStyleId>
              </a:tblPr>
              <a:tblGrid>
                <a:gridCol w="321552">
                  <a:extLst>
                    <a:ext uri="{9D8B030D-6E8A-4147-A177-3AD203B41FA5}">
                      <a16:colId xmlns:a16="http://schemas.microsoft.com/office/drawing/2014/main" val="3636495374"/>
                    </a:ext>
                  </a:extLst>
                </a:gridCol>
                <a:gridCol w="848086">
                  <a:extLst>
                    <a:ext uri="{9D8B030D-6E8A-4147-A177-3AD203B41FA5}">
                      <a16:colId xmlns:a16="http://schemas.microsoft.com/office/drawing/2014/main" val="3616337397"/>
                    </a:ext>
                  </a:extLst>
                </a:gridCol>
                <a:gridCol w="1307671">
                  <a:extLst>
                    <a:ext uri="{9D8B030D-6E8A-4147-A177-3AD203B41FA5}">
                      <a16:colId xmlns:a16="http://schemas.microsoft.com/office/drawing/2014/main" val="1510209997"/>
                    </a:ext>
                  </a:extLst>
                </a:gridCol>
                <a:gridCol w="813661">
                  <a:extLst>
                    <a:ext uri="{9D8B030D-6E8A-4147-A177-3AD203B41FA5}">
                      <a16:colId xmlns:a16="http://schemas.microsoft.com/office/drawing/2014/main" val="943779139"/>
                    </a:ext>
                  </a:extLst>
                </a:gridCol>
                <a:gridCol w="828191">
                  <a:extLst>
                    <a:ext uri="{9D8B030D-6E8A-4147-A177-3AD203B41FA5}">
                      <a16:colId xmlns:a16="http://schemas.microsoft.com/office/drawing/2014/main" val="2446071058"/>
                    </a:ext>
                  </a:extLst>
                </a:gridCol>
                <a:gridCol w="871780">
                  <a:extLst>
                    <a:ext uri="{9D8B030D-6E8A-4147-A177-3AD203B41FA5}">
                      <a16:colId xmlns:a16="http://schemas.microsoft.com/office/drawing/2014/main" val="176597356"/>
                    </a:ext>
                  </a:extLst>
                </a:gridCol>
                <a:gridCol w="996203">
                  <a:extLst>
                    <a:ext uri="{9D8B030D-6E8A-4147-A177-3AD203B41FA5}">
                      <a16:colId xmlns:a16="http://schemas.microsoft.com/office/drawing/2014/main" val="46071193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4089798043"/>
                    </a:ext>
                  </a:extLst>
                </a:gridCol>
              </a:tblGrid>
              <a:tr h="207780"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CASHFLOW KEPENGURUSAN PERIODE 2022</a:t>
                      </a:r>
                      <a:endParaRPr lang="en-US" sz="9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550597"/>
                  </a:ext>
                </a:extLst>
              </a:tr>
              <a:tr h="3797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7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7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7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Tanggal</a:t>
                      </a:r>
                      <a:endParaRPr lang="en-US" sz="7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7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Keterangan</a:t>
                      </a:r>
                      <a:endParaRPr lang="en-US" sz="7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7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Debit</a:t>
                      </a:r>
                      <a:endParaRPr lang="en-US" sz="7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7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Kredit</a:t>
                      </a:r>
                      <a:endParaRPr lang="en-US" sz="7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7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7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Saldo</a:t>
                      </a:r>
                      <a:r>
                        <a:rPr lang="en-ID" sz="7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7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7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  <a:r>
                        <a:rPr lang="en-ID" sz="7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Pemasukan</a:t>
                      </a:r>
                      <a:r>
                        <a:rPr lang="en-ID" sz="7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ID" sz="7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Bulan</a:t>
                      </a:r>
                      <a:endParaRPr lang="en-US" sz="7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7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  <a:r>
                        <a:rPr lang="en-ID" sz="7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Pengeluaran</a:t>
                      </a:r>
                      <a:r>
                        <a:rPr lang="en-ID" sz="7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ID" sz="7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Bulan</a:t>
                      </a:r>
                      <a:endParaRPr lang="en-US" sz="7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568611"/>
                  </a:ext>
                </a:extLst>
              </a:tr>
              <a:tr h="3797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16-02-22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biaya</a:t>
                      </a:r>
                      <a:r>
                        <a:rPr lang="en-ID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</a:t>
                      </a:r>
                      <a:r>
                        <a:rPr lang="en-ID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ID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bulanan</a:t>
                      </a:r>
                      <a:r>
                        <a:rPr lang="en-ID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ATM Feb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5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ID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8.000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ID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3.124.900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5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666890"/>
                  </a:ext>
                </a:extLst>
              </a:tr>
              <a:tr h="3797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28-02-22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pemasukan</a:t>
                      </a:r>
                      <a:r>
                        <a:rPr lang="en-ID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uang</a:t>
                      </a:r>
                      <a:r>
                        <a:rPr lang="en-ID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kas</a:t>
                      </a:r>
                      <a:r>
                        <a:rPr lang="en-ID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Bulan</a:t>
                      </a:r>
                      <a:r>
                        <a:rPr lang="en-ID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Jan-Feb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650.000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ID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3.774.900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5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082168"/>
                  </a:ext>
                </a:extLst>
              </a:tr>
              <a:tr h="3797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28-02-22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pemasukan</a:t>
                      </a:r>
                      <a:r>
                        <a:rPr lang="en-ID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IT-</a:t>
                      </a:r>
                      <a:r>
                        <a:rPr lang="en-ID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Versary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1.220.000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4.994.900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478244"/>
                  </a:ext>
                </a:extLst>
              </a:tr>
              <a:tr h="3645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28-02-22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pengeluaran</a:t>
                      </a:r>
                      <a:r>
                        <a:rPr lang="en-ID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IT-</a:t>
                      </a:r>
                      <a:r>
                        <a:rPr lang="en-ID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Versary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4.170.700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824.200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ID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2.680.000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ID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4.965.800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396185"/>
                  </a:ext>
                </a:extLst>
              </a:tr>
              <a:tr h="3732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16-03-22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biaya</a:t>
                      </a:r>
                      <a:r>
                        <a:rPr lang="en-ID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</a:t>
                      </a:r>
                      <a:r>
                        <a:rPr lang="en-ID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ID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bulanan</a:t>
                      </a:r>
                      <a:r>
                        <a:rPr lang="en-ID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ATM </a:t>
                      </a:r>
                      <a:r>
                        <a:rPr lang="en-ID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Maret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8.000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816.200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555165"/>
                  </a:ext>
                </a:extLst>
              </a:tr>
              <a:tr h="3645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18-03-22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sumbangan</a:t>
                      </a:r>
                      <a:r>
                        <a:rPr lang="en-ID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belasungkawa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300.000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516.200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ID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-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ID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308.000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758022"/>
                  </a:ext>
                </a:extLst>
              </a:tr>
              <a:tr h="3645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06-04-22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Iuran</a:t>
                      </a:r>
                      <a:r>
                        <a:rPr lang="en-ID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HUT PM UNDIKNAS #7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200.000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316.200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574822"/>
                  </a:ext>
                </a:extLst>
              </a:tr>
              <a:tr h="3645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08-04-22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iuran</a:t>
                      </a:r>
                      <a:r>
                        <a:rPr lang="en-ID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Bazaar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200.000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116.200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00763"/>
                  </a:ext>
                </a:extLst>
              </a:tr>
              <a:tr h="332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16-04-22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biaya</a:t>
                      </a:r>
                      <a:r>
                        <a:rPr lang="en-ID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</a:t>
                      </a:r>
                      <a:r>
                        <a:rPr lang="en-ID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ID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bulanan</a:t>
                      </a:r>
                      <a:r>
                        <a:rPr lang="en-ID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ATM April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8.000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108.200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655605"/>
                  </a:ext>
                </a:extLst>
              </a:tr>
              <a:tr h="3797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07-04-22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pemasukan</a:t>
                      </a:r>
                      <a:r>
                        <a:rPr lang="en-ID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webinar TI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800.000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908.200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ID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800.000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1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ID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408.000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899069"/>
                  </a:ext>
                </a:extLst>
              </a:tr>
            </a:tbl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85370" y="693459"/>
            <a:ext cx="21011717" cy="595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5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25" y="120759"/>
            <a:ext cx="7717500" cy="572700"/>
          </a:xfrm>
        </p:spPr>
        <p:txBody>
          <a:bodyPr/>
          <a:lstStyle/>
          <a:p>
            <a:pPr lvl="0"/>
            <a:r>
              <a:rPr lang="en-US" sz="2400" b="1" i="1" dirty="0" smtClean="0"/>
              <a:t>CASHFLOW </a:t>
            </a:r>
            <a:r>
              <a:rPr lang="en-US" sz="2400" b="1" dirty="0" smtClean="0"/>
              <a:t>DAN PENGAJUAN DANA LEMBAGA</a:t>
            </a:r>
            <a:endParaRPr lang="en-US" sz="2400" b="1" i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600534"/>
              </p:ext>
            </p:extLst>
          </p:nvPr>
        </p:nvGraphicFramePr>
        <p:xfrm>
          <a:off x="1124856" y="548316"/>
          <a:ext cx="6901543" cy="3952559"/>
        </p:xfrm>
        <a:graphic>
          <a:graphicData uri="http://schemas.openxmlformats.org/drawingml/2006/table">
            <a:tbl>
              <a:tblPr firstRow="1" firstCol="1" bandRow="1">
                <a:tableStyleId>{495618A3-DC81-4821-A595-548A0905C42C}</a:tableStyleId>
              </a:tblPr>
              <a:tblGrid>
                <a:gridCol w="321552">
                  <a:extLst>
                    <a:ext uri="{9D8B030D-6E8A-4147-A177-3AD203B41FA5}">
                      <a16:colId xmlns:a16="http://schemas.microsoft.com/office/drawing/2014/main" val="3636495374"/>
                    </a:ext>
                  </a:extLst>
                </a:gridCol>
                <a:gridCol w="848086">
                  <a:extLst>
                    <a:ext uri="{9D8B030D-6E8A-4147-A177-3AD203B41FA5}">
                      <a16:colId xmlns:a16="http://schemas.microsoft.com/office/drawing/2014/main" val="3616337397"/>
                    </a:ext>
                  </a:extLst>
                </a:gridCol>
                <a:gridCol w="1307671">
                  <a:extLst>
                    <a:ext uri="{9D8B030D-6E8A-4147-A177-3AD203B41FA5}">
                      <a16:colId xmlns:a16="http://schemas.microsoft.com/office/drawing/2014/main" val="1510209997"/>
                    </a:ext>
                  </a:extLst>
                </a:gridCol>
                <a:gridCol w="813661">
                  <a:extLst>
                    <a:ext uri="{9D8B030D-6E8A-4147-A177-3AD203B41FA5}">
                      <a16:colId xmlns:a16="http://schemas.microsoft.com/office/drawing/2014/main" val="943779139"/>
                    </a:ext>
                  </a:extLst>
                </a:gridCol>
                <a:gridCol w="828191">
                  <a:extLst>
                    <a:ext uri="{9D8B030D-6E8A-4147-A177-3AD203B41FA5}">
                      <a16:colId xmlns:a16="http://schemas.microsoft.com/office/drawing/2014/main" val="2446071058"/>
                    </a:ext>
                  </a:extLst>
                </a:gridCol>
                <a:gridCol w="871780">
                  <a:extLst>
                    <a:ext uri="{9D8B030D-6E8A-4147-A177-3AD203B41FA5}">
                      <a16:colId xmlns:a16="http://schemas.microsoft.com/office/drawing/2014/main" val="176597356"/>
                    </a:ext>
                  </a:extLst>
                </a:gridCol>
                <a:gridCol w="996203">
                  <a:extLst>
                    <a:ext uri="{9D8B030D-6E8A-4147-A177-3AD203B41FA5}">
                      <a16:colId xmlns:a16="http://schemas.microsoft.com/office/drawing/2014/main" val="46071193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4089798043"/>
                    </a:ext>
                  </a:extLst>
                </a:gridCol>
              </a:tblGrid>
              <a:tr h="207780"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9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CASHFLOW KEPENGURUSAN PERIODE 2022</a:t>
                      </a:r>
                      <a:endParaRPr lang="en-US" sz="9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550597"/>
                  </a:ext>
                </a:extLst>
              </a:tr>
              <a:tr h="3797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7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7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7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Tanggal</a:t>
                      </a:r>
                      <a:endParaRPr lang="en-US" sz="7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7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Keterangan</a:t>
                      </a:r>
                      <a:endParaRPr lang="en-US" sz="7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7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Debit</a:t>
                      </a:r>
                      <a:endParaRPr lang="en-US" sz="7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7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Kredit</a:t>
                      </a:r>
                      <a:endParaRPr lang="en-US" sz="7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7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7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Saldo</a:t>
                      </a:r>
                      <a:r>
                        <a:rPr lang="en-ID" sz="7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7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7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  <a:r>
                        <a:rPr lang="en-ID" sz="7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Pemasukan</a:t>
                      </a:r>
                      <a:r>
                        <a:rPr lang="en-ID" sz="7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ID" sz="7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Bulan</a:t>
                      </a:r>
                      <a:endParaRPr lang="en-US" sz="7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7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  <a:r>
                        <a:rPr lang="en-ID" sz="7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Pengeluaran</a:t>
                      </a:r>
                      <a:r>
                        <a:rPr lang="en-ID" sz="7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ID" sz="7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Bulan</a:t>
                      </a:r>
                      <a:endParaRPr lang="en-US" sz="7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14" marR="30014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568611"/>
                  </a:ext>
                </a:extLst>
              </a:tr>
              <a:tr h="3797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16-05-22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biaya adm dan bulanan ATM Mei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8.000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900.200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666890"/>
                  </a:ext>
                </a:extLst>
              </a:tr>
              <a:tr h="3797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20-05-22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pengeluaran webinar TI, print&amp;jilid LPJ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587.350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312.850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082168"/>
                  </a:ext>
                </a:extLst>
              </a:tr>
              <a:tr h="3797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27-05-22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keuntungan Bazaar PM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2.047.500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2.360.350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478244"/>
                  </a:ext>
                </a:extLst>
              </a:tr>
              <a:tr h="3645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29-05-22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saos bbq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10.000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2.350.350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396185"/>
                  </a:ext>
                </a:extLst>
              </a:tr>
              <a:tr h="3732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31-05-22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Pemasukan uang kas Bulan Mar-Mei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591.000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2.941.350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2.638.500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605.350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555165"/>
                  </a:ext>
                </a:extLst>
              </a:tr>
              <a:tr h="3645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12-06-22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Ganti uang banner webinar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405.000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3.346.350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405.000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-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758022"/>
                  </a:ext>
                </a:extLst>
              </a:tr>
              <a:tr h="364536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Saldo Akhir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 12.493.500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2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ID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9.147.150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574822"/>
                  </a:ext>
                </a:extLst>
              </a:tr>
            </a:tbl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85370" y="693459"/>
            <a:ext cx="21011717" cy="595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8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0B5235-6AFA-4EC2-96E6-59461294A5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t="19186" b="34860"/>
          <a:stretch/>
        </p:blipFill>
        <p:spPr>
          <a:xfrm>
            <a:off x="7382692" y="3694407"/>
            <a:ext cx="1998881" cy="1269296"/>
          </a:xfrm>
          <a:prstGeom prst="rect">
            <a:avLst/>
          </a:prstGeom>
        </p:spPr>
      </p:pic>
      <p:sp>
        <p:nvSpPr>
          <p:cNvPr id="370" name="Google Shape;370;p35"/>
          <p:cNvSpPr txBox="1">
            <a:spLocks noGrp="1"/>
          </p:cNvSpPr>
          <p:nvPr>
            <p:ph type="title"/>
          </p:nvPr>
        </p:nvSpPr>
        <p:spPr>
          <a:xfrm>
            <a:off x="1143450" y="1061041"/>
            <a:ext cx="6857100" cy="10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JAJARAN</a:t>
            </a:r>
            <a:br>
              <a:rPr lang="en-US" dirty="0"/>
            </a:br>
            <a:r>
              <a:rPr lang="en-US" dirty="0"/>
              <a:t>FUNGSIONARIS</a:t>
            </a:r>
            <a:br>
              <a:rPr lang="en-US" dirty="0"/>
            </a:br>
            <a:r>
              <a:rPr lang="en-US" dirty="0"/>
              <a:t>HIMAPRODI TI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852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25" y="271782"/>
            <a:ext cx="7717500" cy="572700"/>
          </a:xfrm>
        </p:spPr>
        <p:txBody>
          <a:bodyPr/>
          <a:lstStyle/>
          <a:p>
            <a:r>
              <a:rPr lang="en-US" sz="2000" dirty="0" smtClean="0"/>
              <a:t>ANGGARAN </a:t>
            </a:r>
            <a:r>
              <a:rPr lang="en-US" sz="2000" dirty="0"/>
              <a:t>KEGIATAN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69101"/>
              </p:ext>
            </p:extLst>
          </p:nvPr>
        </p:nvGraphicFramePr>
        <p:xfrm>
          <a:off x="713225" y="815512"/>
          <a:ext cx="7717499" cy="3826412"/>
        </p:xfrm>
        <a:graphic>
          <a:graphicData uri="http://schemas.openxmlformats.org/drawingml/2006/table">
            <a:tbl>
              <a:tblPr firstRow="1" firstCol="1" bandRow="1">
                <a:tableStyleId>{495618A3-DC81-4821-A595-548A0905C42C}</a:tableStyleId>
              </a:tblPr>
              <a:tblGrid>
                <a:gridCol w="757806">
                  <a:extLst>
                    <a:ext uri="{9D8B030D-6E8A-4147-A177-3AD203B41FA5}">
                      <a16:colId xmlns:a16="http://schemas.microsoft.com/office/drawing/2014/main" val="3746981281"/>
                    </a:ext>
                  </a:extLst>
                </a:gridCol>
                <a:gridCol w="4086492">
                  <a:extLst>
                    <a:ext uri="{9D8B030D-6E8A-4147-A177-3AD203B41FA5}">
                      <a16:colId xmlns:a16="http://schemas.microsoft.com/office/drawing/2014/main" val="4166782098"/>
                    </a:ext>
                  </a:extLst>
                </a:gridCol>
                <a:gridCol w="1421715">
                  <a:extLst>
                    <a:ext uri="{9D8B030D-6E8A-4147-A177-3AD203B41FA5}">
                      <a16:colId xmlns:a16="http://schemas.microsoft.com/office/drawing/2014/main" val="1760345444"/>
                    </a:ext>
                  </a:extLst>
                </a:gridCol>
                <a:gridCol w="1451486">
                  <a:extLst>
                    <a:ext uri="{9D8B030D-6E8A-4147-A177-3AD203B41FA5}">
                      <a16:colId xmlns:a16="http://schemas.microsoft.com/office/drawing/2014/main" val="2902774681"/>
                    </a:ext>
                  </a:extLst>
                </a:gridCol>
              </a:tblGrid>
              <a:tr h="17480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Tabel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Kegiatan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89" marR="61889" marT="0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075084"/>
                  </a:ext>
                </a:extLst>
              </a:tr>
              <a:tr h="3650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Bulan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89" marR="6188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Keterangan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/Nama </a:t>
                      </a: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Kegiatan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89" marR="6188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Pemasukan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89" marR="6188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Pengeluaran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89" marR="61889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459625"/>
                  </a:ext>
                </a:extLst>
              </a:tr>
              <a:tr h="682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Februari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89" marR="6188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Serah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terima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jabatan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89" marR="6188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Rp810.000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89" marR="6188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Rp728.900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89" marR="61889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457132"/>
                  </a:ext>
                </a:extLst>
              </a:tr>
              <a:tr h="1748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89" marR="61889" marT="0" marB="0"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Rp810.000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89" marR="61889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Rp728.900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89" marR="61889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354789"/>
                  </a:ext>
                </a:extLst>
              </a:tr>
              <a:tr h="1748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Anggaran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Kegiatan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89" marR="61889" marT="0" marB="0" anchor="ctr">
                    <a:solidFill>
                      <a:srgbClr val="FF9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Rp81.100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89" marR="61889" marT="0" marB="0" anchor="ctr">
                    <a:solidFill>
                      <a:srgbClr val="FF9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232205"/>
                  </a:ext>
                </a:extLst>
              </a:tr>
              <a:tr h="682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Februari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89" marR="6188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IT-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Versary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89" marR="6188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Rp4.570.000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89" marR="6188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Rp4.170.700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89" marR="61889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327911"/>
                  </a:ext>
                </a:extLst>
              </a:tr>
              <a:tr h="33400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89" marR="61889" marT="0" marB="0"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Rp4.570.000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89" marR="61889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Rp4.170.700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89" marR="61889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747237"/>
                  </a:ext>
                </a:extLst>
              </a:tr>
              <a:tr h="1748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Anggaran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Kegiatan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89" marR="61889" marT="0" marB="0" anchor="ctr">
                    <a:solidFill>
                      <a:srgbClr val="FF9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Rp399.300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89" marR="61889" marT="0" marB="0" anchor="ctr">
                    <a:solidFill>
                      <a:srgbClr val="FF9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449212"/>
                  </a:ext>
                </a:extLst>
              </a:tr>
              <a:tr h="3650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April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89" marR="6188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Webinar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Akademik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Teknologi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Informasi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89" marR="6188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Rp800.000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89" marR="61889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Rp580.500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89" marR="61889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789240"/>
                  </a:ext>
                </a:extLst>
              </a:tr>
              <a:tr h="1748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89" marR="61889" marT="0" marB="0"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Rp800.000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89" marR="61889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Rp580.500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89" marR="61889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38375"/>
                  </a:ext>
                </a:extLst>
              </a:tr>
              <a:tr h="1748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Anggaran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Kegiatan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89" marR="61889" marT="0" marB="0" anchor="ctr">
                    <a:solidFill>
                      <a:srgbClr val="FF9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Rp291.150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89" marR="61889" marT="0" marB="0" anchor="ctr">
                    <a:solidFill>
                      <a:srgbClr val="FF9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75171"/>
                  </a:ext>
                </a:extLst>
              </a:tr>
              <a:tr h="33400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KESELURUHAN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89" marR="61889" marT="0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Rp6.180.000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89" marR="61889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Rp5.480.100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89" marR="61889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803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4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5373" y="1724468"/>
            <a:ext cx="5247900" cy="2108100"/>
          </a:xfrm>
        </p:spPr>
        <p:txBody>
          <a:bodyPr/>
          <a:lstStyle/>
          <a:p>
            <a:r>
              <a:rPr lang="en-US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25151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3;p34">
            <a:extLst>
              <a:ext uri="{FF2B5EF4-FFF2-40B4-BE49-F238E27FC236}">
                <a16:creationId xmlns:a16="http://schemas.microsoft.com/office/drawing/2014/main" id="{EDD7CCD1-0BA0-4745-B9A1-A1DF323EFE07}"/>
              </a:ext>
            </a:extLst>
          </p:cNvPr>
          <p:cNvSpPr txBox="1">
            <a:spLocks/>
          </p:cNvSpPr>
          <p:nvPr/>
        </p:nvSpPr>
        <p:spPr>
          <a:xfrm>
            <a:off x="1714500" y="179800"/>
            <a:ext cx="74295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pPr algn="l"/>
            <a:r>
              <a:rPr lang="en-ID" sz="3200" dirty="0" smtClean="0"/>
              <a:t>PIMPINAN HIMAPRODI TI</a:t>
            </a:r>
            <a:endParaRPr lang="en-ID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F2CB91-F09B-40CA-BD73-8252BCA27D7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9"/>
          <a:stretch>
            <a:fillRect/>
          </a:stretch>
        </p:blipFill>
        <p:spPr bwMode="auto">
          <a:xfrm>
            <a:off x="5945755" y="899201"/>
            <a:ext cx="1444497" cy="193176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7C802D20-2D53-43C1-B3DD-0AD202DD5E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53747" y="1525278"/>
            <a:ext cx="456378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KETUA HIMAPRODI TI</a:t>
            </a:r>
            <a:endParaRPr lang="en-US" altLang="en-US" dirty="0">
              <a:solidFill>
                <a:schemeClr val="bg1"/>
              </a:solidFill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MELDODI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SAMUEL SIANTURI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CC9A9E4-EFE1-4522-A26B-7C60C8E21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3035056"/>
            <a:ext cx="35023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WAKIL KETUA HIMAPRODI TI	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800A42A5-F3F4-4F93-B782-DFA57425D5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0"/>
          <a:stretch/>
        </p:blipFill>
        <p:spPr bwMode="auto">
          <a:xfrm>
            <a:off x="5945756" y="3125715"/>
            <a:ext cx="1446722" cy="182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FF91047-D909-4840-8167-7D212ED36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163" y="3329804"/>
            <a:ext cx="61540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GUSI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AYU TANTYANA WIRA DEVI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3;p34">
            <a:extLst>
              <a:ext uri="{FF2B5EF4-FFF2-40B4-BE49-F238E27FC236}">
                <a16:creationId xmlns:a16="http://schemas.microsoft.com/office/drawing/2014/main" id="{EDD7CCD1-0BA0-4745-B9A1-A1DF323EFE07}"/>
              </a:ext>
            </a:extLst>
          </p:cNvPr>
          <p:cNvSpPr txBox="1">
            <a:spLocks/>
          </p:cNvSpPr>
          <p:nvPr/>
        </p:nvSpPr>
        <p:spPr>
          <a:xfrm>
            <a:off x="1226820" y="179800"/>
            <a:ext cx="74295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pPr algn="l"/>
            <a:r>
              <a:rPr lang="en-ID" sz="3200" dirty="0" smtClean="0"/>
              <a:t>PENGURUS INTI HIMAPRODI TI</a:t>
            </a:r>
            <a:endParaRPr lang="en-ID" sz="32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C802D20-2D53-43C1-B3DD-0AD202DD5E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44806" y="1485547"/>
            <a:ext cx="495025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4695825" algn="l"/>
              </a:tabLst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SEKRETARIS I HIMAPRODI TI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4695825" algn="l"/>
              </a:tabLst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PUTRI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AYU CANTIKA WIJAYA	</a:t>
            </a:r>
            <a:endParaRPr lang="en-US" altLang="en-US" sz="900" dirty="0">
              <a:solidFill>
                <a:srgbClr val="FF0000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4695825" algn="l"/>
              </a:tabLst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FF91047-D909-4840-8167-7D212ED36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905" y="3628146"/>
            <a:ext cx="615408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SEKRETARIS II HIMAPRODI TI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LUH WINA SINTA ARIESTA</a:t>
            </a:r>
            <a:endParaRPr lang="en-ID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623620B0-4307-4663-87C1-2E8787425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5"/>
          <a:stretch/>
        </p:blipFill>
        <p:spPr bwMode="auto">
          <a:xfrm>
            <a:off x="5945756" y="1009644"/>
            <a:ext cx="1446722" cy="175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4BFC4E-E36E-4095-A502-54A24C1D773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756" y="3016322"/>
            <a:ext cx="1446722" cy="1863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671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7C802D20-2D53-43C1-B3DD-0AD202DD5E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19241" y="1525278"/>
            <a:ext cx="456378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BENDAHARA I HIMAPRODI TI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GUSTI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AYU PUTRI DYAH 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FF91047-D909-4840-8167-7D212ED36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670" y="3450554"/>
            <a:ext cx="615408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BENDAHARA II HIMAPRODI TI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ALICIA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ALFIA ASOKAWATI</a:t>
            </a:r>
            <a:endParaRPr lang="en-ID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936222-0ECE-4D50-9676-EB6619BFABF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756" y="932995"/>
            <a:ext cx="1446722" cy="177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5A6C9D-C987-43C1-BDE7-5DDC117E4C3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756" y="2932198"/>
            <a:ext cx="1446722" cy="181588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63;p34">
            <a:extLst>
              <a:ext uri="{FF2B5EF4-FFF2-40B4-BE49-F238E27FC236}">
                <a16:creationId xmlns:a16="http://schemas.microsoft.com/office/drawing/2014/main" id="{EDD7CCD1-0BA0-4745-B9A1-A1DF323EFE07}"/>
              </a:ext>
            </a:extLst>
          </p:cNvPr>
          <p:cNvSpPr txBox="1">
            <a:spLocks/>
          </p:cNvSpPr>
          <p:nvPr/>
        </p:nvSpPr>
        <p:spPr>
          <a:xfrm>
            <a:off x="1226820" y="179800"/>
            <a:ext cx="74295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pPr algn="l"/>
            <a:r>
              <a:rPr lang="en-ID" sz="3200" dirty="0" smtClean="0"/>
              <a:t>PENGURUS INTI HIMAPRODI TI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04045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7C802D20-2D53-43C1-B3DD-0AD202DD5E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53747" y="1525279"/>
            <a:ext cx="582024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DELEGASI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ARY SANJAYA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FF91047-D909-4840-8167-7D212ED36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669" y="3435833"/>
            <a:ext cx="615408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DELEGASI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KOMANG TRI KUSUMA ADNYANA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591BB0-4077-46FA-BBE9-F1024859369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755" y="933706"/>
            <a:ext cx="1444497" cy="1809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8C3B51-BDD5-434C-9376-B7A40293522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756" y="3004946"/>
            <a:ext cx="1444496" cy="173627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63;p34">
            <a:extLst>
              <a:ext uri="{FF2B5EF4-FFF2-40B4-BE49-F238E27FC236}">
                <a16:creationId xmlns:a16="http://schemas.microsoft.com/office/drawing/2014/main" id="{EDD7CCD1-0BA0-4745-B9A1-A1DF323EFE07}"/>
              </a:ext>
            </a:extLst>
          </p:cNvPr>
          <p:cNvSpPr txBox="1">
            <a:spLocks/>
          </p:cNvSpPr>
          <p:nvPr/>
        </p:nvSpPr>
        <p:spPr>
          <a:xfrm>
            <a:off x="1226820" y="179800"/>
            <a:ext cx="74295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pPr algn="l"/>
            <a:r>
              <a:rPr lang="en-ID" sz="3200" dirty="0" smtClean="0"/>
              <a:t>PENGURUS INTI HIMAPRODI TI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198883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3;p34">
            <a:extLst>
              <a:ext uri="{FF2B5EF4-FFF2-40B4-BE49-F238E27FC236}">
                <a16:creationId xmlns:a16="http://schemas.microsoft.com/office/drawing/2014/main" id="{EDD7CCD1-0BA0-4745-B9A1-A1DF323EFE07}"/>
              </a:ext>
            </a:extLst>
          </p:cNvPr>
          <p:cNvSpPr txBox="1">
            <a:spLocks/>
          </p:cNvSpPr>
          <p:nvPr/>
        </p:nvSpPr>
        <p:spPr>
          <a:xfrm>
            <a:off x="1129284" y="179800"/>
            <a:ext cx="74295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pPr algn="l"/>
            <a:r>
              <a:rPr lang="en-ID" dirty="0" smtClean="0"/>
              <a:t>KOORDINATOR DIVISI HIMAPRODI TI</a:t>
            </a:r>
            <a:endParaRPr lang="en-ID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C802D20-2D53-43C1-B3DD-0AD202DD5E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98471" y="1525278"/>
            <a:ext cx="424149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397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KOORDINATOR DIVISI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KEILMUAN DAN HARMONISASI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HUBUNGAN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GERRY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GERALDI LATUPEIRISSA</a:t>
            </a:r>
            <a:endParaRPr lang="en-ID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4F998E-2CE9-43B3-BCBF-A3D225522F1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59" y="1074252"/>
            <a:ext cx="1446722" cy="184153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FF91047-D909-4840-8167-7D212ED36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954" y="3645398"/>
            <a:ext cx="615408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5419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KOORDINATOR DIVISI KOMINFO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KOMANG BASUDEWA SUPUTRA</a:t>
            </a:r>
            <a:endParaRPr lang="en-ID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913794-7E55-458E-9E49-C8ED600D256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986" y="3090834"/>
            <a:ext cx="1495795" cy="1684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16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7C802D20-2D53-43C1-B3DD-0AD202DD5E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3413" y="2354398"/>
            <a:ext cx="615408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397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KOORDINATOR DIVISI PSDM</a:t>
            </a:r>
          </a:p>
          <a:p>
            <a:pPr marL="13970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JUNIAWAN</a:t>
            </a:r>
            <a:endParaRPr lang="en-ID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6653BB-9933-45EF-9BF7-F3D1A23F2C5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882" y="1949837"/>
            <a:ext cx="1495793" cy="168422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63;p34">
            <a:extLst>
              <a:ext uri="{FF2B5EF4-FFF2-40B4-BE49-F238E27FC236}">
                <a16:creationId xmlns:a16="http://schemas.microsoft.com/office/drawing/2014/main" id="{EDD7CCD1-0BA0-4745-B9A1-A1DF323EFE07}"/>
              </a:ext>
            </a:extLst>
          </p:cNvPr>
          <p:cNvSpPr txBox="1">
            <a:spLocks/>
          </p:cNvSpPr>
          <p:nvPr/>
        </p:nvSpPr>
        <p:spPr>
          <a:xfrm>
            <a:off x="1129284" y="179800"/>
            <a:ext cx="74295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ata"/>
              <a:buNone/>
              <a:defRPr sz="2800" b="0" i="0" u="none" strike="noStrike" cap="none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pPr algn="l"/>
            <a:r>
              <a:rPr lang="en-ID" dirty="0" smtClean="0"/>
              <a:t>KOORDINATOR DIVISI HIMAPRODI TI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3949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"/>
          <p:cNvSpPr txBox="1">
            <a:spLocks noGrp="1"/>
          </p:cNvSpPr>
          <p:nvPr>
            <p:ph type="title"/>
          </p:nvPr>
        </p:nvSpPr>
        <p:spPr>
          <a:xfrm>
            <a:off x="1143450" y="1163868"/>
            <a:ext cx="6857100" cy="10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PROGRAM KERJA</a:t>
            </a:r>
            <a:br>
              <a:rPr lang="en-US" dirty="0"/>
            </a:br>
            <a:r>
              <a:rPr lang="en-US" dirty="0"/>
              <a:t>DAN</a:t>
            </a:r>
            <a:br>
              <a:rPr lang="en-US" dirty="0"/>
            </a:br>
            <a:r>
              <a:rPr lang="en-US" dirty="0" smtClean="0"/>
              <a:t>TIMELINE KEGIATAN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E6C9C5-012B-4FFA-A7A3-98FF8AEA74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t="19186" b="34860"/>
          <a:stretch/>
        </p:blipFill>
        <p:spPr>
          <a:xfrm>
            <a:off x="151030" y="297745"/>
            <a:ext cx="1610543" cy="10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46897"/>
      </p:ext>
    </p:extLst>
  </p:cSld>
  <p:clrMapOvr>
    <a:masterClrMapping/>
  </p:clrMapOvr>
</p:sld>
</file>

<file path=ppt/theme/theme1.xml><?xml version="1.0" encoding="utf-8"?>
<a:theme xmlns:a="http://schemas.openxmlformats.org/drawingml/2006/main" name="Silver Waves Meeting by Slidesgo">
  <a:themeElements>
    <a:clrScheme name="Simple Light">
      <a:dk1>
        <a:srgbClr val="2A2A2A"/>
      </a:dk1>
      <a:lt1>
        <a:srgbClr val="FFFFFF"/>
      </a:lt1>
      <a:dk2>
        <a:srgbClr val="B8B8B8"/>
      </a:dk2>
      <a:lt2>
        <a:srgbClr val="86868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732</Words>
  <Application>Microsoft Office PowerPoint</Application>
  <PresentationFormat>On-screen Show (16:9)</PresentationFormat>
  <Paragraphs>378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Prata</vt:lpstr>
      <vt:lpstr>Calibri</vt:lpstr>
      <vt:lpstr>Inter</vt:lpstr>
      <vt:lpstr>Times New Roman</vt:lpstr>
      <vt:lpstr>Arial</vt:lpstr>
      <vt:lpstr>Silver Waves Meeting by Slidesgo</vt:lpstr>
      <vt:lpstr>HIMAPRODI</vt:lpstr>
      <vt:lpstr>JAJARAN FUNGSIONARIS HIMAPRODI 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KERJA DAN TIMELINE KEGIATAN</vt:lpstr>
      <vt:lpstr>PowerPoint Presentation</vt:lpstr>
      <vt:lpstr>ADMINISTRASI  KEPENGURUSAN &amp; KEGIATAN</vt:lpstr>
      <vt:lpstr>PowerPoint Presentation</vt:lpstr>
      <vt:lpstr>PowerPoint Presentation</vt:lpstr>
      <vt:lpstr>PowerPoint Presentation</vt:lpstr>
      <vt:lpstr>CASHFLOW DAN ANGGARAN KEGIATAN </vt:lpstr>
      <vt:lpstr>CASHFLOW DAN PENGAJUAN DANA LEMBAGA</vt:lpstr>
      <vt:lpstr>CASHFLOW DAN PENGAJUAN DANA LEMBAGA</vt:lpstr>
      <vt:lpstr>CASHFLOW DAN PENGAJUAN DANA LEMBAGA</vt:lpstr>
      <vt:lpstr>CASHFLOW DAN PENGAJUAN DANA LEMBAGA</vt:lpstr>
      <vt:lpstr>ANGGARAN KEGIATAN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HIMAPRODI</dc:title>
  <dc:creator>CANTIKA</dc:creator>
  <cp:lastModifiedBy>Adi Saputra</cp:lastModifiedBy>
  <cp:revision>72</cp:revision>
  <dcterms:modified xsi:type="dcterms:W3CDTF">2022-07-20T11:55:53Z</dcterms:modified>
</cp:coreProperties>
</file>