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4" r:id="rId3"/>
    <p:sldId id="285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6A1F43-7DCA-4221-B73B-A4E900D74603}" type="datetimeFigureOut">
              <a:rPr lang="es-ES" smtClean="0"/>
              <a:pPr/>
              <a:t>31/10/2017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31/10/2017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31/10/2017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31/10/2017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31/10/2017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31/10/2017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31/10/2017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31/10/2017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31/10/2017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16A1F43-7DCA-4221-B73B-A4E900D74603}" type="datetimeFigureOut">
              <a:rPr lang="es-ES" smtClean="0"/>
              <a:pPr/>
              <a:t>31/10/2017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6A1F43-7DCA-4221-B73B-A4E900D74603}" type="datetimeFigureOut">
              <a:rPr lang="es-ES" smtClean="0"/>
              <a:pPr/>
              <a:t>31/10/2017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6A1F43-7DCA-4221-B73B-A4E900D74603}" type="datetimeFigureOut">
              <a:rPr lang="es-ES" smtClean="0"/>
              <a:pPr/>
              <a:t>31/10/2017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0D5CBC6-4C38-4654-81F5-B0EE278241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873442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ASP .NET MVC</a:t>
            </a:r>
            <a:br>
              <a:rPr lang="es-ES" dirty="0" smtClean="0"/>
            </a:br>
            <a:r>
              <a:rPr lang="es-ES" dirty="0" smtClean="0"/>
              <a:t>DATAANNOTATIONS</a:t>
            </a:r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Muestra una lista con todos los errores cometidos.</a:t>
            </a:r>
          </a:p>
          <a:p>
            <a:r>
              <a:rPr lang="es-ES" sz="2400" dirty="0" smtClean="0"/>
              <a:t>Genera una &lt;</a:t>
            </a:r>
            <a:r>
              <a:rPr lang="es-ES" sz="2400" dirty="0" err="1" smtClean="0"/>
              <a:t>ul</a:t>
            </a:r>
            <a:r>
              <a:rPr lang="es-ES" sz="2400" dirty="0" smtClean="0"/>
              <a:t>&gt; con un &lt;li&gt; por cada error de cada propiedad.</a:t>
            </a:r>
          </a:p>
          <a:p>
            <a:pPr marL="109728" indent="0">
              <a:buNone/>
            </a:pPr>
            <a:r>
              <a:rPr lang="es-ES" sz="2400" dirty="0">
                <a:solidFill>
                  <a:srgbClr val="FF0000"/>
                </a:solidFill>
              </a:rPr>
              <a:t>@</a:t>
            </a:r>
            <a:r>
              <a:rPr lang="es-ES" sz="2400" dirty="0" err="1" smtClean="0">
                <a:solidFill>
                  <a:srgbClr val="FF0000"/>
                </a:solidFill>
              </a:rPr>
              <a:t>Html.ValidationSummary</a:t>
            </a:r>
            <a:r>
              <a:rPr lang="es-ES" sz="2400" dirty="0" smtClean="0">
                <a:solidFill>
                  <a:srgbClr val="FF0000"/>
                </a:solidFill>
              </a:rPr>
              <a:t>()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 smtClean="0"/>
              <a:t>ValidationSummary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273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Añadir las siguientes validaciones a la clase </a:t>
            </a:r>
            <a:r>
              <a:rPr lang="es-ES" dirty="0" err="1" smtClean="0"/>
              <a:t>clsPersona</a:t>
            </a:r>
            <a:r>
              <a:rPr lang="es-ES" dirty="0" smtClean="0"/>
              <a:t>:</a:t>
            </a:r>
          </a:p>
          <a:p>
            <a:pPr lvl="1"/>
            <a:r>
              <a:rPr lang="es-ES" dirty="0" err="1" smtClean="0"/>
              <a:t>idPersona</a:t>
            </a:r>
            <a:r>
              <a:rPr lang="es-ES" dirty="0" smtClean="0"/>
              <a:t> debe ser un campo oculto.</a:t>
            </a:r>
          </a:p>
          <a:p>
            <a:pPr lvl="1"/>
            <a:r>
              <a:rPr lang="es-ES" dirty="0" smtClean="0"/>
              <a:t>Nombre debe ser obligatorio.</a:t>
            </a:r>
          </a:p>
          <a:p>
            <a:pPr lvl="1"/>
            <a:r>
              <a:rPr lang="es-ES" dirty="0" smtClean="0"/>
              <a:t>Apellidos debe ser obligatorio y menor a 40 caracteres.</a:t>
            </a:r>
          </a:p>
          <a:p>
            <a:pPr lvl="1"/>
            <a:r>
              <a:rPr lang="es-ES" dirty="0" err="1" smtClean="0"/>
              <a:t>fechaNac</a:t>
            </a:r>
            <a:r>
              <a:rPr lang="es-ES" dirty="0" smtClean="0"/>
              <a:t> debe mostrarse en formato fecha corta.</a:t>
            </a:r>
          </a:p>
          <a:p>
            <a:pPr lvl="1"/>
            <a:r>
              <a:rPr lang="es-ES" dirty="0" smtClean="0"/>
              <a:t>La dirección no debe ser mayor de 200 caracteres.</a:t>
            </a:r>
          </a:p>
          <a:p>
            <a:pPr lvl="1"/>
            <a:r>
              <a:rPr lang="es-ES" dirty="0" smtClean="0"/>
              <a:t>El teléfono debe cumplir una expresión regular de teléfono español.</a:t>
            </a:r>
          </a:p>
          <a:p>
            <a:r>
              <a:rPr lang="es-ES" dirty="0" smtClean="0"/>
              <a:t>Que </a:t>
            </a:r>
            <a:r>
              <a:rPr lang="es-ES" smtClean="0"/>
              <a:t>estas validaciones se vean en la vista.</a:t>
            </a:r>
            <a:endParaRPr lang="es-ES" dirty="0"/>
          </a:p>
          <a:p>
            <a:pPr marL="109728" indent="0">
              <a:buNone/>
            </a:pP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9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sz="2800" b="1" dirty="0" smtClean="0"/>
              <a:t> </a:t>
            </a:r>
            <a:r>
              <a:rPr lang="es-ES" sz="2800" b="1" dirty="0" err="1" smtClean="0"/>
              <a:t>DataAnnotations</a:t>
            </a:r>
            <a:r>
              <a:rPr lang="es-ES" sz="2800" b="1" dirty="0" smtClean="0"/>
              <a:t> se encuentra en el espacio de nombres </a:t>
            </a:r>
            <a:r>
              <a:rPr lang="es-ES" sz="2800" b="1" dirty="0" err="1" smtClean="0">
                <a:solidFill>
                  <a:srgbClr val="FF0000"/>
                </a:solidFill>
              </a:rPr>
              <a:t>System.ComponentModel</a:t>
            </a:r>
            <a:endParaRPr lang="es-ES" sz="2800" b="1" dirty="0" smtClean="0">
              <a:solidFill>
                <a:srgbClr val="FF0000"/>
              </a:solidFill>
            </a:endParaRPr>
          </a:p>
          <a:p>
            <a:pPr lvl="1"/>
            <a:r>
              <a:rPr lang="es-ES" sz="2800" b="1" dirty="0" smtClean="0"/>
              <a:t>Se utiliza para configurar las propiedades de nuestras clases. Normalmente de nuestras clases </a:t>
            </a:r>
            <a:r>
              <a:rPr lang="es-ES" sz="2800" b="1" dirty="0" err="1" smtClean="0"/>
              <a:t>viewModel</a:t>
            </a:r>
            <a:r>
              <a:rPr lang="es-ES" sz="2800" b="1" dirty="0" smtClean="0"/>
              <a:t> o en nuestras clases de persistencia</a:t>
            </a:r>
            <a:r>
              <a:rPr lang="es-ES" sz="2800" b="1" dirty="0" smtClean="0"/>
              <a:t>.</a:t>
            </a:r>
            <a:endParaRPr lang="es-ES" sz="2800" b="1" dirty="0" smtClean="0"/>
          </a:p>
          <a:p>
            <a:pPr lvl="1"/>
            <a:r>
              <a:rPr lang="es-ES" sz="2800" b="1" dirty="0" smtClean="0"/>
              <a:t>Una de las aplicaciones más comunes es para validar.</a:t>
            </a:r>
            <a:endParaRPr lang="es-ES" sz="2800" dirty="0" smtClean="0"/>
          </a:p>
          <a:p>
            <a:endParaRPr lang="es-ES" sz="3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¿QUÉ ES DATAANNOTATIONS?</a:t>
            </a:r>
            <a:endParaRPr lang="es-ES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 Marcador de contenido"/>
          <p:cNvSpPr txBox="1">
            <a:spLocks/>
          </p:cNvSpPr>
          <p:nvPr/>
        </p:nvSpPr>
        <p:spPr>
          <a:xfrm>
            <a:off x="609600" y="16337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s-E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1 Marcador de contenido"/>
          <p:cNvSpPr txBox="1">
            <a:spLocks/>
          </p:cNvSpPr>
          <p:nvPr/>
        </p:nvSpPr>
        <p:spPr>
          <a:xfrm>
            <a:off x="762000" y="17861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36092" marR="0" lvl="1" indent="-3429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5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800" dirty="0" smtClean="0"/>
              <a:t>Las validaciones que hemos realizado hasta ahora no eran muy eficientes. Son poco reutilizables, poco </a:t>
            </a:r>
            <a:r>
              <a:rPr lang="es-ES" sz="2800" dirty="0" err="1" smtClean="0"/>
              <a:t>testeables</a:t>
            </a:r>
            <a:r>
              <a:rPr lang="es-ES" sz="2800" dirty="0" smtClean="0"/>
              <a:t> </a:t>
            </a:r>
            <a:r>
              <a:rPr lang="es-ES" sz="2800" dirty="0" smtClean="0"/>
              <a:t>y además, </a:t>
            </a:r>
            <a:r>
              <a:rPr lang="es-ES" sz="2800" dirty="0" smtClean="0"/>
              <a:t>el controlador no debería ocuparse de eso.</a:t>
            </a:r>
          </a:p>
          <a:p>
            <a:r>
              <a:rPr lang="es-ES" sz="2800" dirty="0" smtClean="0"/>
              <a:t>.NET nos ofrece una manera más sencilla para que validar.</a:t>
            </a:r>
          </a:p>
          <a:p>
            <a:r>
              <a:rPr lang="es-ES" sz="2800" dirty="0" smtClean="0"/>
              <a:t>Para </a:t>
            </a:r>
            <a:r>
              <a:rPr lang="es-ES" sz="2800" dirty="0" smtClean="0"/>
              <a:t>hacerlo, </a:t>
            </a:r>
            <a:r>
              <a:rPr lang="es-ES" sz="2800" dirty="0" smtClean="0"/>
              <a:t>hace uso del </a:t>
            </a:r>
            <a:r>
              <a:rPr lang="es-ES" sz="2800" dirty="0" err="1" smtClean="0"/>
              <a:t>ModelState</a:t>
            </a:r>
            <a:r>
              <a:rPr lang="es-ES" sz="2800" dirty="0" smtClean="0"/>
              <a:t>.</a:t>
            </a:r>
            <a:endParaRPr lang="es-ES" sz="3200" dirty="0" smtClean="0"/>
          </a:p>
          <a:p>
            <a:endParaRPr lang="es-ES" sz="3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 smtClean="0"/>
              <a:t>VALIDACIONES CON DATAANNOTATIONS</a:t>
            </a:r>
            <a:endParaRPr lang="es-ES" sz="2800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 Marcador de contenido"/>
          <p:cNvSpPr txBox="1">
            <a:spLocks/>
          </p:cNvSpPr>
          <p:nvPr/>
        </p:nvSpPr>
        <p:spPr>
          <a:xfrm>
            <a:off x="609600" y="16337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s-E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1 Marcador de contenido"/>
          <p:cNvSpPr txBox="1">
            <a:spLocks/>
          </p:cNvSpPr>
          <p:nvPr/>
        </p:nvSpPr>
        <p:spPr>
          <a:xfrm>
            <a:off x="762000" y="17861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36092" marR="0" lvl="1" indent="-3429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08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dirty="0"/>
              <a:t>El </a:t>
            </a:r>
            <a:r>
              <a:rPr lang="es-ES" sz="2400" dirty="0" err="1"/>
              <a:t>ModelState</a:t>
            </a:r>
            <a:r>
              <a:rPr lang="es-ES" sz="2400" dirty="0"/>
              <a:t> es un objeto, gestionado por el </a:t>
            </a:r>
            <a:r>
              <a:rPr lang="es-ES" sz="2400" dirty="0" err="1"/>
              <a:t>framework</a:t>
            </a:r>
            <a:r>
              <a:rPr lang="es-ES" sz="2400" dirty="0"/>
              <a:t> de ASP.NET MVC que indica </a:t>
            </a:r>
            <a:r>
              <a:rPr lang="es-ES" sz="2400" dirty="0" smtClean="0"/>
              <a:t>si el modelo es correcto o no.</a:t>
            </a:r>
          </a:p>
          <a:p>
            <a:r>
              <a:rPr lang="es-ES" sz="2400" dirty="0" smtClean="0"/>
              <a:t>El modelo es </a:t>
            </a:r>
            <a:r>
              <a:rPr lang="es-ES" sz="2400" dirty="0"/>
              <a:t>el objeto que recibe un </a:t>
            </a:r>
            <a:r>
              <a:rPr lang="es-ES" sz="2400" dirty="0" smtClean="0"/>
              <a:t>controlador.</a:t>
            </a:r>
          </a:p>
          <a:p>
            <a:r>
              <a:rPr lang="es-ES" sz="2400" b="1" dirty="0" smtClean="0"/>
              <a:t>Correcto</a:t>
            </a:r>
            <a:r>
              <a:rPr lang="es-ES" sz="2400" dirty="0" smtClean="0"/>
              <a:t> </a:t>
            </a:r>
            <a:r>
              <a:rPr lang="es-ES" sz="2400" dirty="0"/>
              <a:t>significa que los datos de la petición eran válidos y que el </a:t>
            </a:r>
            <a:r>
              <a:rPr lang="es-ES" sz="2400" dirty="0" err="1"/>
              <a:t>Model</a:t>
            </a:r>
            <a:r>
              <a:rPr lang="es-ES" sz="2400" dirty="0"/>
              <a:t> </a:t>
            </a:r>
            <a:r>
              <a:rPr lang="es-ES" sz="2400" dirty="0" err="1"/>
              <a:t>Binder</a:t>
            </a:r>
            <a:r>
              <a:rPr lang="es-ES" sz="2400" dirty="0"/>
              <a:t> ha podido crear un objeto y rellenarlo</a:t>
            </a:r>
            <a:r>
              <a:rPr lang="es-ES" sz="2400" dirty="0" smtClean="0"/>
              <a:t>.</a:t>
            </a:r>
          </a:p>
          <a:p>
            <a:r>
              <a:rPr lang="es-ES" sz="2400" b="1" dirty="0" smtClean="0"/>
              <a:t>Incorrecto</a:t>
            </a:r>
            <a:r>
              <a:rPr lang="es-ES" sz="2400" dirty="0" smtClean="0"/>
              <a:t> </a:t>
            </a:r>
            <a:r>
              <a:rPr lang="es-ES" sz="2400" dirty="0"/>
              <a:t>significa que había algún dato de la petición inválido, ya sea por algún error (una cadena alfanumérica se ha intentado asignar a un </a:t>
            </a:r>
            <a:r>
              <a:rPr lang="es-ES" sz="2400" dirty="0" err="1"/>
              <a:t>int</a:t>
            </a:r>
            <a:r>
              <a:rPr lang="es-ES" sz="2400" dirty="0"/>
              <a:t>) o bien por alguna validación fallida (una cadena declarada como email no tenía el formato correcto). </a:t>
            </a:r>
            <a:endParaRPr lang="es-ES" sz="1200" dirty="0">
              <a:solidFill>
                <a:srgbClr val="FF0000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ModelState</a:t>
            </a:r>
            <a:endParaRPr lang="es-ES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76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s-ES" sz="2400" dirty="0"/>
              <a:t>[</a:t>
            </a:r>
            <a:r>
              <a:rPr lang="es-ES" sz="2400" dirty="0" err="1"/>
              <a:t>HttpPost</a:t>
            </a:r>
            <a:r>
              <a:rPr lang="es-ES" sz="2400" dirty="0"/>
              <a:t>]</a:t>
            </a:r>
            <a:br>
              <a:rPr lang="es-ES" sz="2400" dirty="0"/>
            </a:br>
            <a:r>
              <a:rPr lang="es-ES" sz="2400" dirty="0"/>
              <a:t>      </a:t>
            </a:r>
            <a:r>
              <a:rPr lang="es-ES" sz="2400" dirty="0" err="1"/>
              <a:t>public</a:t>
            </a:r>
            <a:r>
              <a:rPr lang="es-ES" sz="2400" dirty="0"/>
              <a:t> </a:t>
            </a:r>
            <a:r>
              <a:rPr lang="es-ES" sz="2400" dirty="0" err="1"/>
              <a:t>ActionResult</a:t>
            </a:r>
            <a:r>
              <a:rPr lang="es-ES" sz="2400" dirty="0"/>
              <a:t> </a:t>
            </a:r>
            <a:r>
              <a:rPr lang="es-ES" sz="2400" dirty="0" err="1" smtClean="0"/>
              <a:t>Index</a:t>
            </a:r>
            <a:r>
              <a:rPr lang="es-ES" sz="2400" dirty="0" smtClean="0"/>
              <a:t>(</a:t>
            </a:r>
            <a:r>
              <a:rPr lang="es-ES" sz="2400" dirty="0" err="1" smtClean="0"/>
              <a:t>clsPersona</a:t>
            </a:r>
            <a:r>
              <a:rPr lang="es-ES" sz="2400" dirty="0" smtClean="0"/>
              <a:t> </a:t>
            </a:r>
            <a:r>
              <a:rPr lang="es-ES" sz="2400" dirty="0" err="1" smtClean="0"/>
              <a:t>oPersona</a:t>
            </a:r>
            <a:r>
              <a:rPr lang="es-ES" sz="2400" dirty="0" smtClean="0"/>
              <a:t>)</a:t>
            </a: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      {</a:t>
            </a:r>
            <a:br>
              <a:rPr lang="es-ES" sz="2400" dirty="0"/>
            </a:b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           </a:t>
            </a:r>
            <a:r>
              <a:rPr lang="es-ES" sz="2400" dirty="0" err="1"/>
              <a:t>if</a:t>
            </a:r>
            <a:r>
              <a:rPr lang="es-ES" sz="2400" dirty="0"/>
              <a:t> (!</a:t>
            </a:r>
            <a:r>
              <a:rPr lang="es-ES" sz="2400" dirty="0" err="1"/>
              <a:t>ModelState.IsValid</a:t>
            </a:r>
            <a:r>
              <a:rPr lang="es-ES" sz="2400" dirty="0" smtClean="0"/>
              <a:t>)</a:t>
            </a: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           </a:t>
            </a:r>
            <a:r>
              <a:rPr lang="es-ES" sz="2400" dirty="0" smtClean="0"/>
              <a:t>{</a:t>
            </a:r>
          </a:p>
          <a:p>
            <a:pPr marL="109728" indent="0">
              <a:buNone/>
            </a:pPr>
            <a:r>
              <a:rPr lang="es-ES" sz="2400" dirty="0"/>
              <a:t>	 </a:t>
            </a:r>
            <a:r>
              <a:rPr lang="es-ES" sz="2400" dirty="0" smtClean="0"/>
              <a:t>     //Mandamos el objeto a la misma vista (un formulario)</a:t>
            </a:r>
          </a:p>
          <a:p>
            <a:pPr marL="109728" indent="0">
              <a:buNone/>
            </a:pPr>
            <a:r>
              <a:rPr lang="es-ES" sz="2400" dirty="0"/>
              <a:t>	</a:t>
            </a:r>
            <a:r>
              <a:rPr lang="es-ES" sz="2400" dirty="0"/>
              <a:t> </a:t>
            </a:r>
            <a:r>
              <a:rPr lang="es-ES" sz="2400" dirty="0" smtClean="0"/>
              <a:t>     //para que se muestren los mensajes de error</a:t>
            </a: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                 </a:t>
            </a:r>
            <a:r>
              <a:rPr lang="es-ES" sz="2400" dirty="0" err="1"/>
              <a:t>return</a:t>
            </a:r>
            <a:r>
              <a:rPr lang="es-ES" sz="2400" dirty="0"/>
              <a:t> </a:t>
            </a:r>
            <a:r>
              <a:rPr lang="es-ES" sz="2400" dirty="0" smtClean="0"/>
              <a:t>View(</a:t>
            </a:r>
            <a:r>
              <a:rPr lang="es-ES" sz="2400" dirty="0" err="1" smtClean="0"/>
              <a:t>oPersona</a:t>
            </a:r>
            <a:r>
              <a:rPr lang="es-ES" sz="2400" dirty="0" smtClean="0"/>
              <a:t>);</a:t>
            </a: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            }</a:t>
            </a:r>
            <a:br>
              <a:rPr lang="es-ES" sz="2400" dirty="0"/>
            </a:br>
            <a:r>
              <a:rPr lang="es-ES" sz="2400" dirty="0"/>
              <a:t>           </a:t>
            </a:r>
            <a:r>
              <a:rPr lang="es-ES" sz="2400" dirty="0" err="1"/>
              <a:t>else</a:t>
            </a: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           {</a:t>
            </a:r>
            <a:br>
              <a:rPr lang="es-ES" sz="2400" dirty="0"/>
            </a:br>
            <a:r>
              <a:rPr lang="es-ES" sz="2400" dirty="0"/>
              <a:t>                 // </a:t>
            </a:r>
            <a:r>
              <a:rPr lang="es-ES" sz="2400" dirty="0" smtClean="0"/>
              <a:t>Todo Correcto</a:t>
            </a:r>
          </a:p>
          <a:p>
            <a:pPr marL="109728" indent="0">
              <a:buNone/>
            </a:pPr>
            <a:r>
              <a:rPr lang="es-ES" sz="2400" dirty="0" smtClean="0"/>
              <a:t>                //Podemos mandar a una página de éxito</a:t>
            </a:r>
          </a:p>
          <a:p>
            <a:pPr marL="109728" indent="0">
              <a:buNone/>
            </a:pPr>
            <a:r>
              <a:rPr lang="es-ES" sz="2400" dirty="0" smtClean="0"/>
              <a:t>	    </a:t>
            </a:r>
            <a:r>
              <a:rPr lang="es-ES" sz="2400" dirty="0" smtClean="0"/>
              <a:t>//O podemos mandar a la misma vista con un </a:t>
            </a:r>
            <a:r>
              <a:rPr lang="es-ES" sz="2400" dirty="0" err="1" smtClean="0"/>
              <a:t>ViewBag</a:t>
            </a: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           </a:t>
            </a:r>
            <a:r>
              <a:rPr lang="es-ES" sz="2400" dirty="0" smtClean="0"/>
              <a:t>      </a:t>
            </a:r>
            <a:r>
              <a:rPr lang="es-ES" sz="2400" dirty="0"/>
              <a:t> </a:t>
            </a:r>
            <a:r>
              <a:rPr lang="es-ES" sz="2400" dirty="0" err="1"/>
              <a:t>return</a:t>
            </a:r>
            <a:r>
              <a:rPr lang="es-ES" sz="2400" dirty="0"/>
              <a:t> View</a:t>
            </a:r>
            <a:r>
              <a:rPr lang="es-ES" sz="2400" dirty="0" smtClean="0"/>
              <a:t>(“</a:t>
            </a:r>
            <a:r>
              <a:rPr lang="es-ES" sz="2400" dirty="0" err="1" smtClean="0"/>
              <a:t>vistaExito</a:t>
            </a:r>
            <a:r>
              <a:rPr lang="es-ES" sz="2400" dirty="0" smtClean="0"/>
              <a:t>");</a:t>
            </a: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            }</a:t>
            </a:r>
            <a:br>
              <a:rPr lang="es-ES" sz="2400" dirty="0"/>
            </a:b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     } 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usamos el </a:t>
            </a:r>
            <a:r>
              <a:rPr lang="es-ES" dirty="0" err="1" smtClean="0"/>
              <a:t>ModelState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0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93192" lvl="1" indent="0">
              <a:buNone/>
            </a:pPr>
            <a:r>
              <a:rPr lang="es-ES" dirty="0" err="1">
                <a:solidFill>
                  <a:srgbClr val="FF0000"/>
                </a:solidFill>
              </a:rPr>
              <a:t>public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class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clsPersona</a:t>
            </a:r>
            <a:endParaRPr lang="es-ES" dirty="0">
              <a:solidFill>
                <a:srgbClr val="FF0000"/>
              </a:solidFill>
            </a:endParaRPr>
          </a:p>
          <a:p>
            <a:pPr marL="393192" lvl="1" indent="0">
              <a:buNone/>
            </a:pPr>
            <a:r>
              <a:rPr lang="es-ES" dirty="0">
                <a:solidFill>
                  <a:srgbClr val="FF0000"/>
                </a:solidFill>
              </a:rPr>
              <a:t>    {</a:t>
            </a:r>
          </a:p>
          <a:p>
            <a:pPr marL="393192" lvl="1" indent="0">
              <a:buNone/>
            </a:pPr>
            <a:r>
              <a:rPr lang="es-ES" dirty="0">
                <a:solidFill>
                  <a:srgbClr val="FF0000"/>
                </a:solidFill>
              </a:rPr>
              <a:t>      </a:t>
            </a:r>
            <a:r>
              <a:rPr lang="es-ES" dirty="0" err="1">
                <a:solidFill>
                  <a:srgbClr val="FF0000"/>
                </a:solidFill>
              </a:rPr>
              <a:t>public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int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idPersona</a:t>
            </a:r>
            <a:r>
              <a:rPr lang="es-ES" dirty="0">
                <a:solidFill>
                  <a:srgbClr val="FF0000"/>
                </a:solidFill>
              </a:rPr>
              <a:t> { </a:t>
            </a:r>
            <a:r>
              <a:rPr lang="es-ES" dirty="0" err="1">
                <a:solidFill>
                  <a:srgbClr val="FF0000"/>
                </a:solidFill>
              </a:rPr>
              <a:t>get</a:t>
            </a:r>
            <a:r>
              <a:rPr lang="es-ES" dirty="0">
                <a:solidFill>
                  <a:srgbClr val="FF0000"/>
                </a:solidFill>
              </a:rPr>
              <a:t>; set; } </a:t>
            </a:r>
            <a:endParaRPr lang="es-ES" dirty="0" smtClean="0">
              <a:solidFill>
                <a:srgbClr val="FF0000"/>
              </a:solidFill>
            </a:endParaRPr>
          </a:p>
          <a:p>
            <a:pPr marL="393192" lvl="1" indent="0">
              <a:buNone/>
            </a:pPr>
            <a:r>
              <a:rPr lang="es-ES" dirty="0" smtClean="0"/>
              <a:t> 	</a:t>
            </a:r>
            <a:r>
              <a:rPr lang="es-ES" sz="1900" dirty="0"/>
              <a:t>[</a:t>
            </a:r>
            <a:r>
              <a:rPr lang="es-ES" sz="1900" dirty="0" err="1"/>
              <a:t>Required</a:t>
            </a:r>
            <a:r>
              <a:rPr lang="es-ES" sz="1900" dirty="0"/>
              <a:t>(</a:t>
            </a:r>
            <a:r>
              <a:rPr lang="es-ES" sz="1900" dirty="0" err="1"/>
              <a:t>ErrorMessage</a:t>
            </a:r>
            <a:r>
              <a:rPr lang="es-ES" sz="1900" dirty="0"/>
              <a:t> = </a:t>
            </a:r>
            <a:r>
              <a:rPr lang="es-ES" sz="1900" dirty="0" smtClean="0"/>
              <a:t>“Campo obligatorio”]</a:t>
            </a:r>
          </a:p>
          <a:p>
            <a:pPr marL="393192" lvl="1" indent="0">
              <a:buNone/>
            </a:pPr>
            <a:r>
              <a:rPr lang="es-ES" sz="1900" dirty="0" smtClean="0"/>
              <a:t>	[</a:t>
            </a:r>
            <a:r>
              <a:rPr lang="es-ES" sz="1900" dirty="0" err="1" smtClean="0"/>
              <a:t>Display</a:t>
            </a:r>
            <a:r>
              <a:rPr lang="es-ES" sz="1900" dirty="0" smtClean="0"/>
              <a:t>(</a:t>
            </a:r>
            <a:r>
              <a:rPr lang="es-ES" sz="1900" dirty="0" err="1" smtClean="0"/>
              <a:t>Name</a:t>
            </a:r>
            <a:r>
              <a:rPr lang="es-ES" sz="1900" dirty="0" smtClean="0"/>
              <a:t>=“Nombre")]</a:t>
            </a:r>
            <a:r>
              <a:rPr lang="es-ES" dirty="0" smtClean="0">
                <a:solidFill>
                  <a:srgbClr val="FF0000"/>
                </a:solidFill>
              </a:rPr>
              <a:t>               </a:t>
            </a:r>
          </a:p>
          <a:p>
            <a:pPr marL="393192" lvl="1" indent="0">
              <a:buNone/>
            </a:pPr>
            <a:r>
              <a:rPr lang="es-ES" dirty="0">
                <a:solidFill>
                  <a:srgbClr val="FF0000"/>
                </a:solidFill>
              </a:rPr>
              <a:t>	</a:t>
            </a:r>
            <a:r>
              <a:rPr lang="es-ES" dirty="0" err="1">
                <a:solidFill>
                  <a:srgbClr val="FF0000"/>
                </a:solidFill>
              </a:rPr>
              <a:t>public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string</a:t>
            </a:r>
            <a:r>
              <a:rPr lang="es-ES" dirty="0">
                <a:solidFill>
                  <a:srgbClr val="FF0000"/>
                </a:solidFill>
              </a:rPr>
              <a:t> nombre { </a:t>
            </a:r>
            <a:r>
              <a:rPr lang="es-ES" dirty="0" err="1">
                <a:solidFill>
                  <a:srgbClr val="FF0000"/>
                </a:solidFill>
              </a:rPr>
              <a:t>get</a:t>
            </a:r>
            <a:r>
              <a:rPr lang="es-ES" dirty="0">
                <a:solidFill>
                  <a:srgbClr val="FF0000"/>
                </a:solidFill>
              </a:rPr>
              <a:t>; set; </a:t>
            </a:r>
            <a:r>
              <a:rPr lang="es-ES" dirty="0" smtClean="0">
                <a:solidFill>
                  <a:srgbClr val="FF0000"/>
                </a:solidFill>
              </a:rPr>
              <a:t>}</a:t>
            </a:r>
          </a:p>
          <a:p>
            <a:pPr marL="393192" lvl="1" indent="0">
              <a:buNone/>
            </a:pPr>
            <a:r>
              <a:rPr lang="es-ES" dirty="0" smtClean="0"/>
              <a:t>	</a:t>
            </a:r>
            <a:r>
              <a:rPr lang="es-ES" sz="2200" dirty="0" smtClean="0"/>
              <a:t>[</a:t>
            </a:r>
            <a:r>
              <a:rPr lang="es-ES" sz="2200" dirty="0" err="1" smtClean="0"/>
              <a:t>MaxLength</a:t>
            </a:r>
            <a:r>
              <a:rPr lang="es-ES" sz="2200" dirty="0" smtClean="0"/>
              <a:t>(50</a:t>
            </a:r>
            <a:r>
              <a:rPr lang="es-ES" sz="2200" dirty="0"/>
              <a:t>),</a:t>
            </a:r>
            <a:r>
              <a:rPr lang="es-ES" sz="2200" dirty="0" err="1"/>
              <a:t>Required</a:t>
            </a:r>
            <a:r>
              <a:rPr lang="es-ES" sz="2200" dirty="0"/>
              <a:t>]</a:t>
            </a:r>
          </a:p>
          <a:p>
            <a:pPr marL="393192" lvl="1" indent="0">
              <a:buNone/>
            </a:pPr>
            <a:r>
              <a:rPr lang="es-ES" dirty="0">
                <a:solidFill>
                  <a:srgbClr val="FF0000"/>
                </a:solidFill>
              </a:rPr>
              <a:t>	</a:t>
            </a:r>
            <a:r>
              <a:rPr lang="es-ES" dirty="0" err="1">
                <a:solidFill>
                  <a:srgbClr val="FF0000"/>
                </a:solidFill>
              </a:rPr>
              <a:t>public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string</a:t>
            </a:r>
            <a:r>
              <a:rPr lang="es-ES" dirty="0">
                <a:solidFill>
                  <a:srgbClr val="FF0000"/>
                </a:solidFill>
              </a:rPr>
              <a:t> apellidos { </a:t>
            </a:r>
            <a:r>
              <a:rPr lang="es-ES" dirty="0" err="1">
                <a:solidFill>
                  <a:srgbClr val="FF0000"/>
                </a:solidFill>
              </a:rPr>
              <a:t>get</a:t>
            </a:r>
            <a:r>
              <a:rPr lang="es-ES" dirty="0">
                <a:solidFill>
                  <a:srgbClr val="FF0000"/>
                </a:solidFill>
              </a:rPr>
              <a:t>; set; </a:t>
            </a:r>
            <a:r>
              <a:rPr lang="es-ES" dirty="0" smtClean="0">
                <a:solidFill>
                  <a:srgbClr val="FF0000"/>
                </a:solidFill>
              </a:rPr>
              <a:t>}</a:t>
            </a:r>
          </a:p>
          <a:p>
            <a:pPr marL="393192" lvl="1" indent="0">
              <a:buNone/>
            </a:pPr>
            <a:r>
              <a:rPr lang="es-ES" dirty="0"/>
              <a:t>  </a:t>
            </a:r>
            <a:r>
              <a:rPr lang="es-ES" dirty="0" smtClean="0"/>
              <a:t>	</a:t>
            </a:r>
            <a:r>
              <a:rPr lang="es-ES" sz="1700" dirty="0" smtClean="0"/>
              <a:t>[</a:t>
            </a:r>
            <a:r>
              <a:rPr lang="es-ES" sz="1700" dirty="0" err="1"/>
              <a:t>DataType</a:t>
            </a:r>
            <a:r>
              <a:rPr lang="es-ES" sz="1700" dirty="0"/>
              <a:t>(</a:t>
            </a:r>
            <a:r>
              <a:rPr lang="es-ES" sz="1700" dirty="0" err="1"/>
              <a:t>DataType.Date</a:t>
            </a:r>
            <a:r>
              <a:rPr lang="es-ES" sz="1700" dirty="0"/>
              <a:t>)]</a:t>
            </a:r>
            <a:br>
              <a:rPr lang="es-ES" sz="1700" dirty="0"/>
            </a:br>
            <a:r>
              <a:rPr lang="es-ES" sz="1700" dirty="0"/>
              <a:t>       </a:t>
            </a:r>
            <a:r>
              <a:rPr lang="es-ES" sz="1300" dirty="0"/>
              <a:t> [</a:t>
            </a:r>
            <a:r>
              <a:rPr lang="es-ES" sz="1300" dirty="0" err="1"/>
              <a:t>DisplayFormat</a:t>
            </a:r>
            <a:r>
              <a:rPr lang="es-ES" sz="1300" dirty="0"/>
              <a:t>(</a:t>
            </a:r>
            <a:r>
              <a:rPr lang="es-ES" sz="1300" dirty="0" err="1"/>
              <a:t>DataFormatString</a:t>
            </a:r>
            <a:r>
              <a:rPr lang="es-ES" sz="1300" dirty="0"/>
              <a:t>="{</a:t>
            </a:r>
            <a:r>
              <a:rPr lang="es-ES" sz="1300" dirty="0" smtClean="0"/>
              <a:t>0:dd-MM-yyyy}", </a:t>
            </a:r>
            <a:r>
              <a:rPr lang="es-ES" sz="1300" dirty="0" err="1"/>
              <a:t>ApplyFormatInEditMode</a:t>
            </a:r>
            <a:r>
              <a:rPr lang="es-ES" sz="1300" dirty="0"/>
              <a:t>=true)]</a:t>
            </a:r>
            <a:endParaRPr lang="es-ES" sz="1300" dirty="0">
              <a:solidFill>
                <a:srgbClr val="FF0000"/>
              </a:solidFill>
            </a:endParaRPr>
          </a:p>
          <a:p>
            <a:pPr marL="393192" lvl="1" indent="0">
              <a:buNone/>
            </a:pPr>
            <a:r>
              <a:rPr lang="es-ES" dirty="0">
                <a:solidFill>
                  <a:srgbClr val="FF0000"/>
                </a:solidFill>
              </a:rPr>
              <a:t>      </a:t>
            </a:r>
            <a:r>
              <a:rPr lang="es-ES" dirty="0" err="1">
                <a:solidFill>
                  <a:srgbClr val="FF0000"/>
                </a:solidFill>
              </a:rPr>
              <a:t>public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DateTime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fechaNac</a:t>
            </a:r>
            <a:r>
              <a:rPr lang="es-ES" dirty="0">
                <a:solidFill>
                  <a:srgbClr val="FF0000"/>
                </a:solidFill>
              </a:rPr>
              <a:t> { </a:t>
            </a:r>
            <a:r>
              <a:rPr lang="es-ES" dirty="0" err="1">
                <a:solidFill>
                  <a:srgbClr val="FF0000"/>
                </a:solidFill>
              </a:rPr>
              <a:t>get</a:t>
            </a:r>
            <a:r>
              <a:rPr lang="es-ES" dirty="0">
                <a:solidFill>
                  <a:srgbClr val="FF0000"/>
                </a:solidFill>
              </a:rPr>
              <a:t>; set; }</a:t>
            </a:r>
          </a:p>
          <a:p>
            <a:pPr marL="393192" lvl="1" indent="0">
              <a:buNone/>
            </a:pPr>
            <a:r>
              <a:rPr lang="es-ES" dirty="0">
                <a:solidFill>
                  <a:srgbClr val="FF0000"/>
                </a:solidFill>
              </a:rPr>
              <a:t>      </a:t>
            </a:r>
            <a:r>
              <a:rPr lang="es-ES" dirty="0" err="1">
                <a:solidFill>
                  <a:srgbClr val="FF0000"/>
                </a:solidFill>
              </a:rPr>
              <a:t>public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string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direccion</a:t>
            </a:r>
            <a:r>
              <a:rPr lang="es-ES" dirty="0">
                <a:solidFill>
                  <a:srgbClr val="FF0000"/>
                </a:solidFill>
              </a:rPr>
              <a:t> { </a:t>
            </a:r>
            <a:r>
              <a:rPr lang="es-ES" dirty="0" err="1">
                <a:solidFill>
                  <a:srgbClr val="FF0000"/>
                </a:solidFill>
              </a:rPr>
              <a:t>get</a:t>
            </a:r>
            <a:r>
              <a:rPr lang="es-ES" dirty="0">
                <a:solidFill>
                  <a:srgbClr val="FF0000"/>
                </a:solidFill>
              </a:rPr>
              <a:t>; set; }</a:t>
            </a:r>
          </a:p>
          <a:p>
            <a:pPr marL="393192" lvl="1" indent="0">
              <a:buNone/>
            </a:pPr>
            <a:r>
              <a:rPr lang="es-ES" dirty="0">
                <a:solidFill>
                  <a:srgbClr val="FF0000"/>
                </a:solidFill>
              </a:rPr>
              <a:t>      </a:t>
            </a:r>
            <a:r>
              <a:rPr lang="es-ES" dirty="0" err="1">
                <a:solidFill>
                  <a:srgbClr val="FF0000"/>
                </a:solidFill>
              </a:rPr>
              <a:t>public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string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telefono</a:t>
            </a:r>
            <a:r>
              <a:rPr lang="es-ES" dirty="0">
                <a:solidFill>
                  <a:srgbClr val="FF0000"/>
                </a:solidFill>
              </a:rPr>
              <a:t> { </a:t>
            </a:r>
            <a:r>
              <a:rPr lang="es-ES" dirty="0" err="1">
                <a:solidFill>
                  <a:srgbClr val="FF0000"/>
                </a:solidFill>
              </a:rPr>
              <a:t>get</a:t>
            </a:r>
            <a:r>
              <a:rPr lang="es-ES" dirty="0">
                <a:solidFill>
                  <a:srgbClr val="FF0000"/>
                </a:solidFill>
              </a:rPr>
              <a:t>; set; }</a:t>
            </a:r>
          </a:p>
          <a:p>
            <a:pPr marL="393192" lvl="1" indent="0">
              <a:buNone/>
            </a:pPr>
            <a:r>
              <a:rPr lang="es-ES" dirty="0">
                <a:solidFill>
                  <a:srgbClr val="FF0000"/>
                </a:solidFill>
              </a:rPr>
              <a:t>        </a:t>
            </a:r>
          </a:p>
          <a:p>
            <a:pPr marL="393192" lvl="1" indent="0">
              <a:buNone/>
            </a:pPr>
            <a:r>
              <a:rPr lang="es-ES" dirty="0">
                <a:solidFill>
                  <a:srgbClr val="FF0000"/>
                </a:solidFill>
              </a:rPr>
              <a:t>    }</a:t>
            </a:r>
          </a:p>
          <a:p>
            <a:endParaRPr lang="es-ES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configuramos la clase?</a:t>
            </a:r>
            <a:endParaRPr lang="es-ES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9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b="1" dirty="0" err="1" smtClean="0"/>
              <a:t>DataType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dirty="0" err="1"/>
              <a:t>e</a:t>
            </a:r>
            <a:r>
              <a:rPr lang="en-US" sz="2800" dirty="0" err="1" smtClean="0"/>
              <a:t>specifica</a:t>
            </a:r>
            <a:r>
              <a:rPr lang="en-US" sz="2800" dirty="0" smtClean="0"/>
              <a:t> el </a:t>
            </a:r>
            <a:r>
              <a:rPr lang="en-US" sz="2800" dirty="0" err="1" smtClean="0"/>
              <a:t>tipo</a:t>
            </a:r>
            <a:r>
              <a:rPr lang="en-US" sz="2800" dirty="0" smtClean="0"/>
              <a:t> de la </a:t>
            </a:r>
            <a:r>
              <a:rPr lang="en-US" sz="2800" dirty="0" err="1" smtClean="0"/>
              <a:t>propiedad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b="1" dirty="0" err="1" smtClean="0"/>
              <a:t>DisplayName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especifica</a:t>
            </a:r>
            <a:r>
              <a:rPr lang="en-US" sz="2800" dirty="0" smtClean="0"/>
              <a:t> el </a:t>
            </a:r>
            <a:r>
              <a:rPr lang="en-US" sz="2800" dirty="0" err="1" smtClean="0"/>
              <a:t>nombre</a:t>
            </a:r>
            <a:r>
              <a:rPr lang="en-US" sz="2800" dirty="0" smtClean="0"/>
              <a:t> que </a:t>
            </a:r>
            <a:r>
              <a:rPr lang="en-US" sz="2800" dirty="0" err="1" smtClean="0"/>
              <a:t>será</a:t>
            </a:r>
            <a:r>
              <a:rPr lang="en-US" sz="2800" dirty="0" smtClean="0"/>
              <a:t> visible con @</a:t>
            </a:r>
            <a:r>
              <a:rPr lang="en-US" sz="2800" dirty="0" err="1" smtClean="0"/>
              <a:t>HtmlDisplayNameFor</a:t>
            </a:r>
            <a:r>
              <a:rPr lang="en-US" sz="2800" dirty="0" smtClean="0"/>
              <a:t>(model=&gt;</a:t>
            </a:r>
            <a:r>
              <a:rPr lang="en-US" sz="2800" dirty="0" err="1" smtClean="0"/>
              <a:t>model.nombre</a:t>
            </a:r>
            <a:r>
              <a:rPr lang="en-US" sz="2800" dirty="0" smtClean="0"/>
              <a:t>).</a:t>
            </a:r>
            <a:endParaRPr lang="en-US" sz="2800" dirty="0"/>
          </a:p>
          <a:p>
            <a:r>
              <a:rPr lang="en-US" sz="2800" b="1" dirty="0" err="1" smtClean="0"/>
              <a:t>DisplayFormat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especifica</a:t>
            </a:r>
            <a:r>
              <a:rPr lang="en-US" sz="2800" dirty="0" smtClean="0"/>
              <a:t> el </a:t>
            </a:r>
            <a:r>
              <a:rPr lang="en-US" sz="2800" dirty="0" err="1" smtClean="0"/>
              <a:t>formato</a:t>
            </a:r>
            <a:r>
              <a:rPr lang="en-US" sz="2800" dirty="0" smtClean="0"/>
              <a:t> que se </a:t>
            </a:r>
            <a:r>
              <a:rPr lang="en-US" sz="2800" dirty="0" err="1" smtClean="0"/>
              <a:t>mostrará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b="1" dirty="0" smtClean="0"/>
              <a:t>Required: </a:t>
            </a:r>
            <a:r>
              <a:rPr lang="en-US" sz="2800" dirty="0" err="1" smtClean="0"/>
              <a:t>especifica</a:t>
            </a:r>
            <a:r>
              <a:rPr lang="en-US" sz="2800" dirty="0" smtClean="0"/>
              <a:t> que la </a:t>
            </a:r>
            <a:r>
              <a:rPr lang="en-US" sz="2800" dirty="0" err="1" smtClean="0"/>
              <a:t>propiedad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obligatoria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b="1" dirty="0" err="1" smtClean="0"/>
              <a:t>ReqularExpression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permite</a:t>
            </a:r>
            <a:r>
              <a:rPr lang="en-US" sz="2800" dirty="0" smtClean="0"/>
              <a:t> </a:t>
            </a:r>
            <a:r>
              <a:rPr lang="en-US" sz="2800" dirty="0" err="1" smtClean="0"/>
              <a:t>escribir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expression regular para </a:t>
            </a:r>
            <a:r>
              <a:rPr lang="en-US" sz="2800" dirty="0" err="1" smtClean="0"/>
              <a:t>validar</a:t>
            </a:r>
            <a:r>
              <a:rPr lang="en-US" sz="2800" dirty="0" smtClean="0"/>
              <a:t> la </a:t>
            </a:r>
            <a:r>
              <a:rPr lang="en-US" sz="2800" dirty="0" err="1" smtClean="0"/>
              <a:t>propiedad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b="1" dirty="0" smtClean="0"/>
              <a:t>Range: </a:t>
            </a:r>
            <a:r>
              <a:rPr lang="en-US" sz="2800" dirty="0" err="1" smtClean="0"/>
              <a:t>permite</a:t>
            </a:r>
            <a:r>
              <a:rPr lang="en-US" sz="2800" dirty="0" smtClean="0"/>
              <a:t> </a:t>
            </a:r>
            <a:r>
              <a:rPr lang="en-US" sz="2800" dirty="0" err="1" smtClean="0"/>
              <a:t>especificar</a:t>
            </a:r>
            <a:r>
              <a:rPr lang="en-US" sz="2800" dirty="0" smtClean="0"/>
              <a:t> un </a:t>
            </a:r>
            <a:r>
              <a:rPr lang="en-US" sz="2800" dirty="0" err="1" smtClean="0"/>
              <a:t>rango</a:t>
            </a:r>
            <a:r>
              <a:rPr lang="en-US" sz="2800" dirty="0" smtClean="0"/>
              <a:t> para la </a:t>
            </a:r>
            <a:r>
              <a:rPr lang="en-US" sz="2800" dirty="0" err="1" smtClean="0"/>
              <a:t>propiedad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b="1" dirty="0" err="1" smtClean="0"/>
              <a:t>StringLength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permite</a:t>
            </a:r>
            <a:r>
              <a:rPr lang="en-US" sz="2800" dirty="0" smtClean="0"/>
              <a:t> definer un </a:t>
            </a:r>
            <a:r>
              <a:rPr lang="en-US" sz="2800" dirty="0" err="1" smtClean="0"/>
              <a:t>máximo</a:t>
            </a:r>
            <a:r>
              <a:rPr lang="en-US" sz="2800" dirty="0" smtClean="0"/>
              <a:t> y </a:t>
            </a:r>
            <a:r>
              <a:rPr lang="en-US" sz="2800" dirty="0" err="1" smtClean="0"/>
              <a:t>mínimo</a:t>
            </a:r>
            <a:r>
              <a:rPr lang="en-US" sz="2800" dirty="0" smtClean="0"/>
              <a:t> de </a:t>
            </a:r>
            <a:r>
              <a:rPr lang="en-US" sz="2800" dirty="0" err="1" smtClean="0"/>
              <a:t>caracteres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b="1" dirty="0" err="1" smtClean="0"/>
              <a:t>MaxLength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permite</a:t>
            </a:r>
            <a:r>
              <a:rPr lang="en-US" sz="2800" dirty="0" smtClean="0"/>
              <a:t> definer un </a:t>
            </a:r>
            <a:r>
              <a:rPr lang="en-US" sz="2800" dirty="0" err="1" smtClean="0"/>
              <a:t>máximo</a:t>
            </a:r>
            <a:r>
              <a:rPr lang="en-US" sz="2800" dirty="0" smtClean="0"/>
              <a:t> de </a:t>
            </a:r>
            <a:r>
              <a:rPr lang="en-US" sz="2800" dirty="0" err="1" smtClean="0"/>
              <a:t>caracteres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b="1" dirty="0" smtClean="0"/>
              <a:t>Bind: </a:t>
            </a:r>
            <a:r>
              <a:rPr lang="en-US" sz="2800" dirty="0" err="1" smtClean="0"/>
              <a:t>especifica</a:t>
            </a:r>
            <a:r>
              <a:rPr lang="en-US" sz="2800" dirty="0" smtClean="0"/>
              <a:t> las </a:t>
            </a:r>
            <a:r>
              <a:rPr lang="en-US" sz="2800" dirty="0" err="1" smtClean="0"/>
              <a:t>propiedades</a:t>
            </a:r>
            <a:r>
              <a:rPr lang="en-US" sz="2800" dirty="0" smtClean="0"/>
              <a:t> que </a:t>
            </a:r>
            <a:r>
              <a:rPr lang="en-US" sz="2800" dirty="0" err="1" smtClean="0"/>
              <a:t>queremos</a:t>
            </a:r>
            <a:r>
              <a:rPr lang="en-US" sz="2800" dirty="0" smtClean="0"/>
              <a:t> </a:t>
            </a:r>
            <a:r>
              <a:rPr lang="en-US" sz="2800" dirty="0" err="1" smtClean="0"/>
              <a:t>enlazar</a:t>
            </a:r>
            <a:r>
              <a:rPr lang="en-US" sz="2800" dirty="0" smtClean="0"/>
              <a:t> de mi </a:t>
            </a:r>
            <a:r>
              <a:rPr lang="en-US" sz="2800" dirty="0" err="1" smtClean="0"/>
              <a:t>clase</a:t>
            </a:r>
            <a:r>
              <a:rPr lang="en-US" sz="2800" dirty="0" smtClean="0"/>
              <a:t>:</a:t>
            </a:r>
          </a:p>
          <a:p>
            <a:pPr marL="109728" indent="0">
              <a:buNone/>
            </a:pPr>
            <a:r>
              <a:rPr lang="en-US" sz="2600" dirty="0" smtClean="0">
                <a:solidFill>
                  <a:schemeClr val="accent2"/>
                </a:solidFill>
              </a:rPr>
              <a:t>	</a:t>
            </a:r>
            <a:r>
              <a:rPr lang="en-US" sz="2600" dirty="0" smtClean="0">
                <a:solidFill>
                  <a:srgbClr val="FF0000"/>
                </a:solidFill>
              </a:rPr>
              <a:t>[</a:t>
            </a:r>
            <a:r>
              <a:rPr lang="en-US" sz="2600" dirty="0">
                <a:solidFill>
                  <a:srgbClr val="FF0000"/>
                </a:solidFill>
              </a:rPr>
              <a:t>Bind(Include</a:t>
            </a:r>
            <a:r>
              <a:rPr lang="en-US" sz="2600" dirty="0" smtClean="0">
                <a:solidFill>
                  <a:srgbClr val="FF0000"/>
                </a:solidFill>
              </a:rPr>
              <a:t>=“</a:t>
            </a:r>
            <a:r>
              <a:rPr lang="en-US" sz="2600" dirty="0" err="1" smtClean="0">
                <a:solidFill>
                  <a:srgbClr val="FF0000"/>
                </a:solidFill>
              </a:rPr>
              <a:t>idPersona</a:t>
            </a:r>
            <a:r>
              <a:rPr lang="en-US" sz="2600" dirty="0" smtClean="0">
                <a:solidFill>
                  <a:srgbClr val="FF0000"/>
                </a:solidFill>
              </a:rPr>
              <a:t>, </a:t>
            </a:r>
            <a:r>
              <a:rPr lang="en-US" sz="2600" dirty="0" err="1" smtClean="0">
                <a:solidFill>
                  <a:srgbClr val="FF0000"/>
                </a:solidFill>
              </a:rPr>
              <a:t>nombre</a:t>
            </a:r>
            <a:r>
              <a:rPr lang="en-US" sz="2600" dirty="0" smtClean="0">
                <a:solidFill>
                  <a:srgbClr val="FF0000"/>
                </a:solidFill>
              </a:rPr>
              <a:t>")]</a:t>
            </a:r>
          </a:p>
          <a:p>
            <a:pPr marL="393192" lvl="1" indent="0">
              <a:buNone/>
            </a:pPr>
            <a:r>
              <a:rPr lang="es-ES" dirty="0" smtClean="0">
                <a:solidFill>
                  <a:srgbClr val="FF0000"/>
                </a:solidFill>
              </a:rPr>
              <a:t>	</a:t>
            </a:r>
            <a:r>
              <a:rPr lang="es-ES" dirty="0" err="1" smtClean="0">
                <a:solidFill>
                  <a:srgbClr val="FF0000"/>
                </a:solidFill>
              </a:rPr>
              <a:t>public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class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clsPersona</a:t>
            </a:r>
            <a:endParaRPr lang="es-ES" dirty="0">
              <a:solidFill>
                <a:srgbClr val="FF0000"/>
              </a:solidFill>
            </a:endParaRPr>
          </a:p>
          <a:p>
            <a:pPr marL="393192" lvl="1" indent="0">
              <a:buNone/>
            </a:pPr>
            <a:r>
              <a:rPr lang="es-ES" dirty="0">
                <a:solidFill>
                  <a:srgbClr val="FF0000"/>
                </a:solidFill>
              </a:rPr>
              <a:t>  </a:t>
            </a:r>
            <a:r>
              <a:rPr lang="es-ES" dirty="0" smtClean="0">
                <a:solidFill>
                  <a:srgbClr val="FF0000"/>
                </a:solidFill>
              </a:rPr>
              <a:t>	  </a:t>
            </a:r>
            <a:r>
              <a:rPr lang="es-ES" dirty="0">
                <a:solidFill>
                  <a:srgbClr val="FF0000"/>
                </a:solidFill>
              </a:rPr>
              <a:t>{</a:t>
            </a:r>
          </a:p>
          <a:p>
            <a:pPr marL="109728" indent="0">
              <a:buNone/>
            </a:pPr>
            <a:endParaRPr lang="en-US" sz="2800" b="1" dirty="0">
              <a:solidFill>
                <a:schemeClr val="accent2"/>
              </a:solidFill>
            </a:endParaRPr>
          </a:p>
          <a:p>
            <a:endParaRPr lang="es-ES" sz="3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Algunos atributos </a:t>
            </a:r>
            <a:endParaRPr lang="es-ES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9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Podemos </a:t>
            </a:r>
            <a:r>
              <a:rPr lang="es-ES" sz="2800" dirty="0" smtClean="0"/>
              <a:t>hacerlo de dos </a:t>
            </a:r>
            <a:r>
              <a:rPr lang="es-ES" sz="2800" dirty="0" smtClean="0"/>
              <a:t>formas:</a:t>
            </a:r>
          </a:p>
          <a:p>
            <a:pPr lvl="1"/>
            <a:r>
              <a:rPr lang="es-ES" sz="2800" dirty="0" smtClean="0"/>
              <a:t>@</a:t>
            </a:r>
            <a:r>
              <a:rPr lang="es-ES" sz="2800" dirty="0" err="1" smtClean="0"/>
              <a:t>Html.ValidationMessageFor</a:t>
            </a:r>
            <a:r>
              <a:rPr lang="es-ES" sz="2800" dirty="0" smtClean="0"/>
              <a:t>(</a:t>
            </a:r>
            <a:r>
              <a:rPr lang="es-ES" sz="2800" dirty="0" err="1" smtClean="0"/>
              <a:t>model</a:t>
            </a:r>
            <a:r>
              <a:rPr lang="es-ES" sz="2800" dirty="0" smtClean="0"/>
              <a:t>=&gt;</a:t>
            </a:r>
          </a:p>
          <a:p>
            <a:pPr marL="393192" lvl="1" indent="0">
              <a:buNone/>
            </a:pPr>
            <a:r>
              <a:rPr lang="es-ES" sz="2800" dirty="0" err="1" smtClean="0"/>
              <a:t>model.nombre</a:t>
            </a:r>
            <a:r>
              <a:rPr lang="es-ES" sz="2800" dirty="0" smtClean="0"/>
              <a:t>)</a:t>
            </a:r>
            <a:endParaRPr lang="es-ES" sz="2800" dirty="0" smtClean="0"/>
          </a:p>
          <a:p>
            <a:pPr lvl="1"/>
            <a:r>
              <a:rPr lang="es-ES" sz="2800" dirty="0"/>
              <a:t>@</a:t>
            </a:r>
            <a:r>
              <a:rPr lang="es-ES" sz="2800" dirty="0" err="1"/>
              <a:t>Html.ValidationSummary</a:t>
            </a:r>
            <a:r>
              <a:rPr lang="es-ES" sz="2800" dirty="0"/>
              <a:t>(true)</a:t>
            </a:r>
            <a:endParaRPr lang="es-ES" sz="3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¿Cómo se muestran los errores?</a:t>
            </a:r>
            <a:endParaRPr lang="es-ES" dirty="0"/>
          </a:p>
        </p:txBody>
      </p:sp>
      <p:sp>
        <p:nvSpPr>
          <p:cNvPr id="26626" name="AutoShape 2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28" name="AutoShape 4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0" name="AutoShape 6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2" name="AutoShape 8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634" name="AutoShape 10"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59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Se usa para mostrar en la vista el error de cada una de las propiedades.</a:t>
            </a:r>
          </a:p>
          <a:p>
            <a:r>
              <a:rPr lang="es-ES" sz="2400" dirty="0" smtClean="0"/>
              <a:t>El error mostrado será el que hemos especificado en </a:t>
            </a:r>
            <a:r>
              <a:rPr lang="es-ES" sz="2400" dirty="0" err="1" smtClean="0"/>
              <a:t>errorMessage</a:t>
            </a:r>
            <a:r>
              <a:rPr lang="es-ES" sz="2400" dirty="0" smtClean="0"/>
              <a:t>.</a:t>
            </a:r>
          </a:p>
          <a:p>
            <a:r>
              <a:rPr lang="es-ES" sz="2400" dirty="0" smtClean="0"/>
              <a:t>Si no hemos especificado ninguno, aparece un mensaje por defecto.</a:t>
            </a:r>
          </a:p>
          <a:p>
            <a:pPr marL="109728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 smtClean="0">
                <a:solidFill>
                  <a:srgbClr val="FF0000"/>
                </a:solidFill>
              </a:rPr>
              <a:t>&lt;p&gt;</a:t>
            </a: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         @</a:t>
            </a:r>
            <a:r>
              <a:rPr lang="en-US" sz="2000" dirty="0" err="1" smtClean="0">
                <a:solidFill>
                  <a:srgbClr val="FF0000"/>
                </a:solidFill>
              </a:rPr>
              <a:t>Html.TextBoxFor</a:t>
            </a:r>
            <a:r>
              <a:rPr lang="en-US" sz="2000" dirty="0" smtClean="0">
                <a:solidFill>
                  <a:srgbClr val="FF0000"/>
                </a:solidFill>
              </a:rPr>
              <a:t>(model </a:t>
            </a:r>
            <a:r>
              <a:rPr lang="en-US" sz="2000" dirty="0">
                <a:solidFill>
                  <a:srgbClr val="FF0000"/>
                </a:solidFill>
              </a:rPr>
              <a:t>=&gt; </a:t>
            </a:r>
            <a:r>
              <a:rPr lang="en-US" sz="2000" dirty="0" err="1">
                <a:solidFill>
                  <a:srgbClr val="FF0000"/>
                </a:solidFill>
              </a:rPr>
              <a:t>model.Edad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         </a:t>
            </a:r>
            <a:r>
              <a:rPr lang="en-US" sz="2000" dirty="0" smtClean="0">
                <a:solidFill>
                  <a:srgbClr val="FF0000"/>
                </a:solidFill>
              </a:rPr>
              <a:t>@</a:t>
            </a:r>
            <a:r>
              <a:rPr lang="en-US" sz="2000" dirty="0" err="1">
                <a:solidFill>
                  <a:srgbClr val="FF0000"/>
                </a:solidFill>
              </a:rPr>
              <a:t>Html.ValidationMessageFor</a:t>
            </a:r>
            <a:r>
              <a:rPr lang="en-US" sz="2000" dirty="0">
                <a:solidFill>
                  <a:srgbClr val="FF0000"/>
                </a:solidFill>
              </a:rPr>
              <a:t>(model =&gt; </a:t>
            </a:r>
            <a:r>
              <a:rPr lang="en-US" sz="2000" dirty="0" err="1">
                <a:solidFill>
                  <a:srgbClr val="FF0000"/>
                </a:solidFill>
              </a:rPr>
              <a:t>model.Edad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  </a:t>
            </a:r>
            <a:r>
              <a:rPr lang="en-US" sz="2000" dirty="0" smtClean="0">
                <a:solidFill>
                  <a:srgbClr val="FF0000"/>
                </a:solidFill>
              </a:rPr>
              <a:t>&lt;/</a:t>
            </a:r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ValidationMessageFor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4815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1166</TotalTime>
  <Words>495</Words>
  <Application>Microsoft Office PowerPoint</Application>
  <PresentationFormat>Presentación en pantalla 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Lucida Sans Unicode</vt:lpstr>
      <vt:lpstr>Verdana</vt:lpstr>
      <vt:lpstr>Wingdings 2</vt:lpstr>
      <vt:lpstr>Wingdings 3</vt:lpstr>
      <vt:lpstr>Concurrencia</vt:lpstr>
      <vt:lpstr>ASP .NET MVC DATAANNOTATIONS</vt:lpstr>
      <vt:lpstr>¿QUÉ ES DATAANNOTATIONS?</vt:lpstr>
      <vt:lpstr>VALIDACIONES CON DATAANNOTATIONS</vt:lpstr>
      <vt:lpstr>ModelState</vt:lpstr>
      <vt:lpstr>¿Cómo usamos el ModelState?</vt:lpstr>
      <vt:lpstr>¿Cómo configuramos la clase?</vt:lpstr>
      <vt:lpstr>Algunos atributos </vt:lpstr>
      <vt:lpstr>¿Cómo se muestran los errores?</vt:lpstr>
      <vt:lpstr>ValidationMessageFor</vt:lpstr>
      <vt:lpstr>ValidationSummary</vt:lpstr>
      <vt:lpstr>EJERCICIO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Fernando</dc:creator>
  <cp:lastModifiedBy>Fernando</cp:lastModifiedBy>
  <cp:revision>171</cp:revision>
  <dcterms:created xsi:type="dcterms:W3CDTF">2011-09-11T17:36:09Z</dcterms:created>
  <dcterms:modified xsi:type="dcterms:W3CDTF">2017-10-31T10:48:25Z</dcterms:modified>
</cp:coreProperties>
</file>