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4" r:id="rId3"/>
    <p:sldId id="285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7" r:id="rId13"/>
    <p:sldId id="295" r:id="rId14"/>
    <p:sldId id="296" r:id="rId15"/>
    <p:sldId id="298" r:id="rId16"/>
    <p:sldId id="299" r:id="rId17"/>
    <p:sldId id="300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16A1F43-7DCA-4221-B73B-A4E900D74603}" type="datetimeFigureOut">
              <a:rPr lang="es-ES" smtClean="0"/>
              <a:pPr/>
              <a:t>14/11/2017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D5CBC6-4C38-4654-81F5-B0EE278241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6A1F43-7DCA-4221-B73B-A4E900D74603}" type="datetimeFigureOut">
              <a:rPr lang="es-ES" smtClean="0"/>
              <a:pPr/>
              <a:t>14/11/2017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D5CBC6-4C38-4654-81F5-B0EE278241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6A1F43-7DCA-4221-B73B-A4E900D74603}" type="datetimeFigureOut">
              <a:rPr lang="es-ES" smtClean="0"/>
              <a:pPr/>
              <a:t>14/11/2017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D5CBC6-4C38-4654-81F5-B0EE278241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6A1F43-7DCA-4221-B73B-A4E900D74603}" type="datetimeFigureOut">
              <a:rPr lang="es-ES" smtClean="0"/>
              <a:pPr/>
              <a:t>14/11/2017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D5CBC6-4C38-4654-81F5-B0EE2782417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6A1F43-7DCA-4221-B73B-A4E900D74603}" type="datetimeFigureOut">
              <a:rPr lang="es-ES" smtClean="0"/>
              <a:pPr/>
              <a:t>14/11/2017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D5CBC6-4C38-4654-81F5-B0EE2782417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6A1F43-7DCA-4221-B73B-A4E900D74603}" type="datetimeFigureOut">
              <a:rPr lang="es-ES" smtClean="0"/>
              <a:pPr/>
              <a:t>14/11/2017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D5CBC6-4C38-4654-81F5-B0EE2782417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6A1F43-7DCA-4221-B73B-A4E900D74603}" type="datetimeFigureOut">
              <a:rPr lang="es-ES" smtClean="0"/>
              <a:pPr/>
              <a:t>14/11/2017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D5CBC6-4C38-4654-81F5-B0EE278241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6A1F43-7DCA-4221-B73B-A4E900D74603}" type="datetimeFigureOut">
              <a:rPr lang="es-ES" smtClean="0"/>
              <a:pPr/>
              <a:t>14/11/2017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D5CBC6-4C38-4654-81F5-B0EE2782417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6A1F43-7DCA-4221-B73B-A4E900D74603}" type="datetimeFigureOut">
              <a:rPr lang="es-ES" smtClean="0"/>
              <a:pPr/>
              <a:t>14/11/2017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D5CBC6-4C38-4654-81F5-B0EE278241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16A1F43-7DCA-4221-B73B-A4E900D74603}" type="datetimeFigureOut">
              <a:rPr lang="es-ES" smtClean="0"/>
              <a:pPr/>
              <a:t>14/11/2017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D5CBC6-4C38-4654-81F5-B0EE278241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16A1F43-7DCA-4221-B73B-A4E900D74603}" type="datetimeFigureOut">
              <a:rPr lang="es-ES" smtClean="0"/>
              <a:pPr/>
              <a:t>14/11/2017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D5CBC6-4C38-4654-81F5-B0EE2782417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16A1F43-7DCA-4221-B73B-A4E900D74603}" type="datetimeFigureOut">
              <a:rPr lang="es-ES" smtClean="0"/>
              <a:pPr/>
              <a:t>14/11/2017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0D5CBC6-4C38-4654-81F5-B0EE278241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ebugonweb.com/2017/06/25/crud-operation-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873442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ADO.NET</a:t>
            </a:r>
            <a:endParaRPr lang="es-ES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Establece una sesión con una fuente de </a:t>
            </a:r>
            <a:r>
              <a:rPr lang="es-ES" sz="2800" dirty="0" smtClean="0"/>
              <a:t>datos.</a:t>
            </a:r>
          </a:p>
          <a:p>
            <a:r>
              <a:rPr lang="es-ES" sz="2800" dirty="0" smtClean="0"/>
              <a:t>Implementada </a:t>
            </a:r>
            <a:r>
              <a:rPr lang="es-ES" sz="2800" dirty="0"/>
              <a:t>por </a:t>
            </a:r>
            <a:r>
              <a:rPr lang="es-ES" sz="2800" b="1" dirty="0" err="1" smtClean="0"/>
              <a:t>SqlDbConnection,ODBCConnection</a:t>
            </a:r>
            <a:r>
              <a:rPr lang="es-ES" sz="2800" dirty="0" smtClean="0"/>
              <a:t>, </a:t>
            </a:r>
            <a:r>
              <a:rPr lang="es-ES" sz="2800" b="1" dirty="0" err="1" smtClean="0"/>
              <a:t>OleDbConnection</a:t>
            </a:r>
            <a:r>
              <a:rPr lang="es-ES" sz="2800" dirty="0"/>
              <a:t>, </a:t>
            </a:r>
            <a:r>
              <a:rPr lang="es-ES" sz="2800" dirty="0" smtClean="0"/>
              <a:t>etc.</a:t>
            </a:r>
          </a:p>
          <a:p>
            <a:r>
              <a:rPr lang="es-ES" sz="2800" dirty="0" smtClean="0"/>
              <a:t>Funcionalidad</a:t>
            </a:r>
          </a:p>
          <a:p>
            <a:pPr lvl="1"/>
            <a:r>
              <a:rPr lang="es-ES" sz="2400" dirty="0" smtClean="0"/>
              <a:t>Abrir </a:t>
            </a:r>
            <a:r>
              <a:rPr lang="es-ES" sz="2400" dirty="0"/>
              <a:t>y Cerrar </a:t>
            </a:r>
            <a:r>
              <a:rPr lang="es-ES" sz="2400" dirty="0" smtClean="0"/>
              <a:t>conexiones</a:t>
            </a:r>
          </a:p>
          <a:p>
            <a:pPr lvl="1"/>
            <a:r>
              <a:rPr lang="es-ES" sz="2400" dirty="0" smtClean="0"/>
              <a:t>Gestionar </a:t>
            </a:r>
            <a:r>
              <a:rPr lang="es-ES" sz="2400" dirty="0"/>
              <a:t>Transacciones</a:t>
            </a:r>
          </a:p>
          <a:p>
            <a:r>
              <a:rPr lang="es-ES" sz="2800" dirty="0" smtClean="0"/>
              <a:t>Usada </a:t>
            </a:r>
            <a:r>
              <a:rPr lang="es-ES" sz="2800" dirty="0"/>
              <a:t>conjuntamente con objetos </a:t>
            </a:r>
            <a:r>
              <a:rPr lang="es-ES" sz="2800" b="1" dirty="0" err="1"/>
              <a:t>DbCommand</a:t>
            </a:r>
            <a:r>
              <a:rPr lang="es-ES" sz="2800" b="1" dirty="0"/>
              <a:t> </a:t>
            </a:r>
            <a:r>
              <a:rPr lang="es-ES" sz="2800" dirty="0"/>
              <a:t>y </a:t>
            </a:r>
            <a:r>
              <a:rPr lang="es-ES" sz="2800" b="1" dirty="0" err="1" smtClean="0"/>
              <a:t>DataAdapter</a:t>
            </a:r>
            <a:r>
              <a:rPr lang="es-ES" sz="2800" b="1" dirty="0" smtClean="0"/>
              <a:t>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err="1" smtClean="0"/>
              <a:t>Connection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273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s-ES" sz="2000" dirty="0" err="1">
                <a:solidFill>
                  <a:srgbClr val="FF0000"/>
                </a:solidFill>
              </a:rPr>
              <a:t>using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System.Data.SqlClient</a:t>
            </a:r>
            <a:r>
              <a:rPr lang="es-ES" sz="2000" dirty="0">
                <a:solidFill>
                  <a:srgbClr val="FF0000"/>
                </a:solidFill>
              </a:rPr>
              <a:t>;</a:t>
            </a:r>
            <a:endParaRPr lang="es-ES" sz="2000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s-ES" sz="2000" dirty="0" smtClean="0">
                <a:solidFill>
                  <a:srgbClr val="FF0000"/>
                </a:solidFill>
              </a:rPr>
              <a:t>…..</a:t>
            </a:r>
            <a:endParaRPr lang="es-ES" sz="20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s-ES" sz="2000" dirty="0" err="1" smtClean="0">
                <a:solidFill>
                  <a:srgbClr val="FF0000"/>
                </a:solidFill>
              </a:rPr>
              <a:t>SqlConnection</a:t>
            </a:r>
            <a:r>
              <a:rPr lang="es-ES" sz="2000" dirty="0" smtClean="0">
                <a:solidFill>
                  <a:srgbClr val="FF0000"/>
                </a:solidFill>
              </a:rPr>
              <a:t> </a:t>
            </a:r>
            <a:r>
              <a:rPr lang="es-ES" sz="2000" dirty="0" err="1" smtClean="0">
                <a:solidFill>
                  <a:srgbClr val="FF0000"/>
                </a:solidFill>
              </a:rPr>
              <a:t>miConexion</a:t>
            </a:r>
            <a:r>
              <a:rPr lang="es-ES" sz="2000" dirty="0" smtClean="0">
                <a:solidFill>
                  <a:srgbClr val="FF0000"/>
                </a:solidFill>
              </a:rPr>
              <a:t>= </a:t>
            </a:r>
            <a:r>
              <a:rPr lang="es-ES" sz="2000" dirty="0">
                <a:solidFill>
                  <a:srgbClr val="FF0000"/>
                </a:solidFill>
              </a:rPr>
              <a:t>new </a:t>
            </a:r>
            <a:r>
              <a:rPr lang="es-ES" sz="2000" dirty="0" err="1">
                <a:solidFill>
                  <a:srgbClr val="FF0000"/>
                </a:solidFill>
              </a:rPr>
              <a:t>SqlConnection</a:t>
            </a:r>
            <a:r>
              <a:rPr lang="es-ES" sz="2000" dirty="0">
                <a:solidFill>
                  <a:srgbClr val="FF0000"/>
                </a:solidFill>
              </a:rPr>
              <a:t>();</a:t>
            </a:r>
          </a:p>
          <a:p>
            <a:pPr marL="109728" indent="0">
              <a:buNone/>
            </a:pPr>
            <a:endParaRPr lang="es-ES" sz="20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smtClean="0">
                <a:solidFill>
                  <a:srgbClr val="FF0000"/>
                </a:solidFill>
              </a:rPr>
              <a:t>try</a:t>
            </a:r>
            <a:endParaRPr lang="es-ES" sz="20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s-ES" sz="2000" dirty="0">
                <a:solidFill>
                  <a:srgbClr val="FF0000"/>
                </a:solidFill>
              </a:rPr>
              <a:t>    </a:t>
            </a:r>
            <a:r>
              <a:rPr lang="es-ES" sz="2000" dirty="0" smtClean="0">
                <a:solidFill>
                  <a:srgbClr val="FF0000"/>
                </a:solidFill>
              </a:rPr>
              <a:t> </a:t>
            </a:r>
            <a:r>
              <a:rPr lang="es-ES" sz="2000" dirty="0">
                <a:solidFill>
                  <a:srgbClr val="FF0000"/>
                </a:solidFill>
              </a:rPr>
              <a:t>{</a:t>
            </a:r>
          </a:p>
          <a:p>
            <a:pPr marL="109728" indent="0">
              <a:buNone/>
            </a:pPr>
            <a:r>
              <a:rPr lang="es-ES" sz="2000" dirty="0" err="1">
                <a:solidFill>
                  <a:srgbClr val="FF0000"/>
                </a:solidFill>
              </a:rPr>
              <a:t>miConexion</a:t>
            </a:r>
            <a:r>
              <a:rPr lang="es-ES" sz="2000" dirty="0" err="1" smtClean="0">
                <a:solidFill>
                  <a:srgbClr val="FF0000"/>
                </a:solidFill>
              </a:rPr>
              <a:t>.ConnectionString</a:t>
            </a:r>
            <a:r>
              <a:rPr lang="es-ES" sz="2000" dirty="0" smtClean="0">
                <a:solidFill>
                  <a:srgbClr val="FF0000"/>
                </a:solidFill>
              </a:rPr>
              <a:t> </a:t>
            </a:r>
            <a:r>
              <a:rPr lang="es-ES" sz="2000" dirty="0" smtClean="0">
                <a:solidFill>
                  <a:srgbClr val="FF0000"/>
                </a:solidFill>
              </a:rPr>
              <a:t>="</a:t>
            </a:r>
            <a:r>
              <a:rPr lang="es-ES" sz="2000" dirty="0" smtClean="0">
                <a:solidFill>
                  <a:srgbClr val="FF0000"/>
                </a:solidFill>
              </a:rPr>
              <a:t>server=</a:t>
            </a:r>
            <a:r>
              <a:rPr lang="es-ES" sz="2000" dirty="0" err="1" smtClean="0">
                <a:solidFill>
                  <a:srgbClr val="FF0000"/>
                </a:solidFill>
              </a:rPr>
              <a:t>localhost;database</a:t>
            </a:r>
            <a:r>
              <a:rPr lang="es-ES" sz="2000" dirty="0" smtClean="0">
                <a:solidFill>
                  <a:srgbClr val="FF0000"/>
                </a:solidFill>
              </a:rPr>
              <a:t>=</a:t>
            </a:r>
            <a:r>
              <a:rPr lang="es-ES" sz="2000" dirty="0" err="1" smtClean="0">
                <a:solidFill>
                  <a:srgbClr val="FF0000"/>
                </a:solidFill>
              </a:rPr>
              <a:t>nombreBBDD;uid</a:t>
            </a:r>
            <a:r>
              <a:rPr lang="es-ES" sz="2000" dirty="0" smtClean="0">
                <a:solidFill>
                  <a:srgbClr val="FF0000"/>
                </a:solidFill>
              </a:rPr>
              <a:t>=</a:t>
            </a:r>
            <a:r>
              <a:rPr lang="es-ES" sz="2000" dirty="0" err="1" smtClean="0">
                <a:solidFill>
                  <a:srgbClr val="FF0000"/>
                </a:solidFill>
              </a:rPr>
              <a:t>prueba;pwd</a:t>
            </a:r>
            <a:r>
              <a:rPr lang="es-ES" sz="2000" smtClean="0">
                <a:solidFill>
                  <a:srgbClr val="FF0000"/>
                </a:solidFill>
              </a:rPr>
              <a:t>=123</a:t>
            </a:r>
            <a:r>
              <a:rPr lang="es-ES" sz="2000" smtClean="0">
                <a:solidFill>
                  <a:srgbClr val="FF0000"/>
                </a:solidFill>
              </a:rPr>
              <a:t>;“;</a:t>
            </a:r>
            <a:endParaRPr lang="es-ES" sz="2000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s-ES" sz="2000" dirty="0" err="1" smtClean="0">
                <a:solidFill>
                  <a:srgbClr val="FF0000"/>
                </a:solidFill>
              </a:rPr>
              <a:t>miConexion.Open</a:t>
            </a:r>
            <a:r>
              <a:rPr lang="es-ES" sz="2000" dirty="0" smtClean="0">
                <a:solidFill>
                  <a:srgbClr val="FF0000"/>
                </a:solidFill>
              </a:rPr>
              <a:t>();</a:t>
            </a:r>
          </a:p>
          <a:p>
            <a:pPr marL="109728" indent="0">
              <a:buNone/>
            </a:pPr>
            <a:r>
              <a:rPr lang="es-ES" sz="2000" dirty="0" smtClean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r>
              <a:rPr lang="es-ES" sz="2000" dirty="0" smtClean="0">
                <a:solidFill>
                  <a:srgbClr val="FF0000"/>
                </a:solidFill>
              </a:rPr>
              <a:t>Catch….</a:t>
            </a:r>
            <a:endParaRPr lang="es-ES" sz="2000" dirty="0">
              <a:solidFill>
                <a:srgbClr val="FF000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ABRIR UNA CONEXIÓN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89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/>
            <a:r>
              <a:rPr lang="es-ES" sz="2400" dirty="0" smtClean="0"/>
              <a:t>Realizar una BBDD en </a:t>
            </a:r>
            <a:r>
              <a:rPr lang="es-ES" sz="2400" dirty="0" err="1" smtClean="0"/>
              <a:t>Azure</a:t>
            </a:r>
            <a:r>
              <a:rPr lang="es-ES" sz="2400" dirty="0" smtClean="0"/>
              <a:t> para guardar “Personas”. Este paso lo haremos siguiendo las directrices del profesor.</a:t>
            </a:r>
          </a:p>
          <a:p>
            <a:pPr marL="109728" indent="0"/>
            <a:r>
              <a:rPr lang="es-ES" sz="2400" dirty="0" smtClean="0"/>
              <a:t>Realizar una aplicación </a:t>
            </a:r>
            <a:r>
              <a:rPr lang="es-ES" sz="2400" dirty="0" err="1" smtClean="0"/>
              <a:t>ASP.Net</a:t>
            </a:r>
            <a:r>
              <a:rPr lang="es-ES" sz="2400" dirty="0" smtClean="0"/>
              <a:t> MVC en la que se mostrará un botón el cual abrirá una conexión con la BBDD creada.</a:t>
            </a:r>
          </a:p>
          <a:p>
            <a:pPr marL="109728" indent="0"/>
            <a:r>
              <a:rPr lang="es-ES" sz="2400" dirty="0" smtClean="0"/>
              <a:t>Cuando se pulse el botón se mostrará el estado de la conexión (</a:t>
            </a:r>
            <a:r>
              <a:rPr lang="es-ES" sz="2400" dirty="0" err="1" smtClean="0"/>
              <a:t>miConexion.State</a:t>
            </a:r>
            <a:r>
              <a:rPr lang="es-ES" sz="2400" dirty="0" smtClean="0"/>
              <a:t>) en un texto.</a:t>
            </a:r>
          </a:p>
          <a:p>
            <a:pPr marL="109728" indent="0">
              <a:buNone/>
            </a:pPr>
            <a:endParaRPr lang="es-ES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89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s-ES" sz="1600" dirty="0" smtClean="0"/>
          </a:p>
          <a:p>
            <a:pPr marL="109728" indent="0">
              <a:buNone/>
            </a:pPr>
            <a:r>
              <a:rPr lang="es-ES" sz="1800" dirty="0" err="1">
                <a:solidFill>
                  <a:srgbClr val="FF0000"/>
                </a:solidFill>
              </a:rPr>
              <a:t>SqlConnection</a:t>
            </a:r>
            <a:r>
              <a:rPr lang="es-ES" sz="1800" dirty="0">
                <a:solidFill>
                  <a:srgbClr val="FF0000"/>
                </a:solidFill>
              </a:rPr>
              <a:t> </a:t>
            </a:r>
            <a:r>
              <a:rPr lang="es-ES" sz="1800" dirty="0" err="1">
                <a:solidFill>
                  <a:srgbClr val="FF0000"/>
                </a:solidFill>
              </a:rPr>
              <a:t>miConexion</a:t>
            </a:r>
            <a:r>
              <a:rPr lang="es-ES" sz="1800" dirty="0">
                <a:solidFill>
                  <a:srgbClr val="FF0000"/>
                </a:solidFill>
              </a:rPr>
              <a:t>= new </a:t>
            </a:r>
            <a:r>
              <a:rPr lang="es-ES" sz="1800" dirty="0" err="1">
                <a:solidFill>
                  <a:srgbClr val="FF0000"/>
                </a:solidFill>
              </a:rPr>
              <a:t>SqlConnection</a:t>
            </a:r>
            <a:r>
              <a:rPr lang="es-ES" sz="1800" dirty="0" smtClean="0">
                <a:solidFill>
                  <a:srgbClr val="FF0000"/>
                </a:solidFill>
              </a:rPr>
              <a:t>();</a:t>
            </a:r>
            <a:endParaRPr lang="es-ES" sz="1600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s-ES" sz="1600" dirty="0" err="1" smtClean="0">
                <a:solidFill>
                  <a:srgbClr val="FF0000"/>
                </a:solidFill>
              </a:rPr>
              <a:t>List</a:t>
            </a:r>
            <a:r>
              <a:rPr lang="es-ES" sz="1600" dirty="0" smtClean="0">
                <a:solidFill>
                  <a:srgbClr val="FF0000"/>
                </a:solidFill>
              </a:rPr>
              <a:t>&lt;</a:t>
            </a:r>
            <a:r>
              <a:rPr lang="es-ES" sz="1600" dirty="0" err="1" smtClean="0">
                <a:solidFill>
                  <a:srgbClr val="FF0000"/>
                </a:solidFill>
              </a:rPr>
              <a:t>clsPersona</a:t>
            </a:r>
            <a:r>
              <a:rPr lang="es-ES" sz="1600" dirty="0">
                <a:solidFill>
                  <a:srgbClr val="FF0000"/>
                </a:solidFill>
              </a:rPr>
              <a:t>&gt; </a:t>
            </a:r>
            <a:r>
              <a:rPr lang="es-ES" sz="1600" dirty="0" err="1" smtClean="0">
                <a:solidFill>
                  <a:srgbClr val="FF0000"/>
                </a:solidFill>
              </a:rPr>
              <a:t>listadoPersonas</a:t>
            </a:r>
            <a:r>
              <a:rPr lang="es-ES" sz="1600" dirty="0" smtClean="0">
                <a:solidFill>
                  <a:srgbClr val="FF0000"/>
                </a:solidFill>
              </a:rPr>
              <a:t>= </a:t>
            </a:r>
            <a:r>
              <a:rPr lang="es-ES" sz="1600" dirty="0">
                <a:solidFill>
                  <a:srgbClr val="FF0000"/>
                </a:solidFill>
              </a:rPr>
              <a:t>new </a:t>
            </a:r>
            <a:r>
              <a:rPr lang="es-ES" sz="1600" dirty="0" err="1">
                <a:solidFill>
                  <a:srgbClr val="FF0000"/>
                </a:solidFill>
              </a:rPr>
              <a:t>List</a:t>
            </a:r>
            <a:r>
              <a:rPr lang="es-ES" sz="1600" dirty="0">
                <a:solidFill>
                  <a:srgbClr val="FF0000"/>
                </a:solidFill>
              </a:rPr>
              <a:t>&lt;</a:t>
            </a:r>
            <a:r>
              <a:rPr lang="es-ES" sz="1600" dirty="0" err="1">
                <a:solidFill>
                  <a:srgbClr val="FF0000"/>
                </a:solidFill>
              </a:rPr>
              <a:t>clsPersona</a:t>
            </a:r>
            <a:r>
              <a:rPr lang="es-ES" sz="1600" dirty="0" smtClean="0">
                <a:solidFill>
                  <a:srgbClr val="FF0000"/>
                </a:solidFill>
              </a:rPr>
              <a:t>&gt;();</a:t>
            </a:r>
            <a:endParaRPr lang="es-ES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s-ES" sz="1600" dirty="0" err="1" smtClean="0">
                <a:solidFill>
                  <a:srgbClr val="FF0000"/>
                </a:solidFill>
              </a:rPr>
              <a:t>SqlCommand</a:t>
            </a:r>
            <a:r>
              <a:rPr lang="es-ES" sz="1600" dirty="0" smtClean="0">
                <a:solidFill>
                  <a:srgbClr val="FF0000"/>
                </a:solidFill>
              </a:rPr>
              <a:t> </a:t>
            </a:r>
            <a:r>
              <a:rPr lang="es-ES" sz="1600" dirty="0" err="1">
                <a:solidFill>
                  <a:srgbClr val="FF0000"/>
                </a:solidFill>
              </a:rPr>
              <a:t>miComando</a:t>
            </a:r>
            <a:r>
              <a:rPr lang="es-ES" sz="1600" dirty="0">
                <a:solidFill>
                  <a:srgbClr val="FF0000"/>
                </a:solidFill>
              </a:rPr>
              <a:t> = new </a:t>
            </a:r>
            <a:r>
              <a:rPr lang="es-ES" sz="1600" dirty="0" err="1">
                <a:solidFill>
                  <a:srgbClr val="FF0000"/>
                </a:solidFill>
              </a:rPr>
              <a:t>SqlCommand</a:t>
            </a:r>
            <a:r>
              <a:rPr lang="es-ES" sz="1600" dirty="0">
                <a:solidFill>
                  <a:srgbClr val="FF0000"/>
                </a:solidFill>
              </a:rPr>
              <a:t>();</a:t>
            </a:r>
          </a:p>
          <a:p>
            <a:pPr marL="109728" indent="0">
              <a:buNone/>
            </a:pPr>
            <a:r>
              <a:rPr lang="es-ES" sz="1600" dirty="0" err="1" smtClean="0">
                <a:solidFill>
                  <a:srgbClr val="FF0000"/>
                </a:solidFill>
              </a:rPr>
              <a:t>SqlDataReader</a:t>
            </a:r>
            <a:r>
              <a:rPr lang="es-ES" sz="1600" dirty="0" smtClean="0">
                <a:solidFill>
                  <a:srgbClr val="FF0000"/>
                </a:solidFill>
              </a:rPr>
              <a:t> </a:t>
            </a:r>
            <a:r>
              <a:rPr lang="es-ES" sz="1600" dirty="0" err="1">
                <a:solidFill>
                  <a:srgbClr val="FF0000"/>
                </a:solidFill>
              </a:rPr>
              <a:t>miLector</a:t>
            </a:r>
            <a:r>
              <a:rPr lang="es-ES" sz="1600" dirty="0">
                <a:solidFill>
                  <a:srgbClr val="FF0000"/>
                </a:solidFill>
              </a:rPr>
              <a:t>;</a:t>
            </a:r>
          </a:p>
          <a:p>
            <a:pPr marL="109728" indent="0">
              <a:buNone/>
            </a:pPr>
            <a:r>
              <a:rPr lang="es-ES" sz="1600" dirty="0" err="1" smtClean="0">
                <a:solidFill>
                  <a:srgbClr val="FF0000"/>
                </a:solidFill>
              </a:rPr>
              <a:t>clsPersona</a:t>
            </a:r>
            <a:r>
              <a:rPr lang="es-ES" sz="1600" dirty="0" smtClean="0">
                <a:solidFill>
                  <a:srgbClr val="FF0000"/>
                </a:solidFill>
              </a:rPr>
              <a:t> </a:t>
            </a:r>
            <a:r>
              <a:rPr lang="es-ES" sz="1600" dirty="0" err="1">
                <a:solidFill>
                  <a:srgbClr val="FF0000"/>
                </a:solidFill>
              </a:rPr>
              <a:t>oPersona</a:t>
            </a:r>
            <a:r>
              <a:rPr lang="es-ES" sz="1600" dirty="0">
                <a:solidFill>
                  <a:srgbClr val="FF0000"/>
                </a:solidFill>
              </a:rPr>
              <a:t>;</a:t>
            </a:r>
          </a:p>
          <a:p>
            <a:pPr marL="109728" indent="0">
              <a:buNone/>
            </a:pPr>
            <a:r>
              <a:rPr lang="es-ES" sz="1600" dirty="0" err="1">
                <a:solidFill>
                  <a:srgbClr val="FF0000"/>
                </a:solidFill>
              </a:rPr>
              <a:t>miConexion.ConnectionString</a:t>
            </a:r>
            <a:r>
              <a:rPr lang="es-ES" sz="1600" dirty="0">
                <a:solidFill>
                  <a:srgbClr val="FF0000"/>
                </a:solidFill>
              </a:rPr>
              <a:t> =("</a:t>
            </a:r>
            <a:r>
              <a:rPr lang="es-ES" sz="1600" dirty="0" smtClean="0">
                <a:solidFill>
                  <a:srgbClr val="FF0000"/>
                </a:solidFill>
              </a:rPr>
              <a:t>server=</a:t>
            </a:r>
            <a:r>
              <a:rPr lang="es-ES" sz="1600" dirty="0" err="1" smtClean="0">
                <a:solidFill>
                  <a:srgbClr val="FF0000"/>
                </a:solidFill>
              </a:rPr>
              <a:t>localhost;database</a:t>
            </a:r>
            <a:r>
              <a:rPr lang="es-ES" sz="1600" dirty="0" smtClean="0">
                <a:solidFill>
                  <a:srgbClr val="FF0000"/>
                </a:solidFill>
              </a:rPr>
              <a:t>=</a:t>
            </a:r>
            <a:r>
              <a:rPr lang="es-ES" sz="1600" dirty="0" err="1" smtClean="0">
                <a:solidFill>
                  <a:srgbClr val="FF0000"/>
                </a:solidFill>
              </a:rPr>
              <a:t>nombreBBDD;uid</a:t>
            </a:r>
            <a:r>
              <a:rPr lang="es-ES" sz="1600" dirty="0" smtClean="0">
                <a:solidFill>
                  <a:srgbClr val="FF0000"/>
                </a:solidFill>
              </a:rPr>
              <a:t>=</a:t>
            </a:r>
            <a:r>
              <a:rPr lang="es-ES" sz="1600" dirty="0" err="1" smtClean="0">
                <a:solidFill>
                  <a:srgbClr val="FF0000"/>
                </a:solidFill>
              </a:rPr>
              <a:t>prueba;pwd</a:t>
            </a:r>
            <a:r>
              <a:rPr lang="es-ES" sz="1600" dirty="0" smtClean="0">
                <a:solidFill>
                  <a:srgbClr val="FF0000"/>
                </a:solidFill>
              </a:rPr>
              <a:t>=123</a:t>
            </a:r>
            <a:r>
              <a:rPr lang="es-ES" sz="1600" dirty="0">
                <a:solidFill>
                  <a:srgbClr val="FF0000"/>
                </a:solidFill>
              </a:rPr>
              <a:t>;“</a:t>
            </a:r>
          </a:p>
          <a:p>
            <a:pPr marL="109728" indent="0">
              <a:buNone/>
            </a:pPr>
            <a:r>
              <a:rPr lang="es-ES" sz="1600" dirty="0" smtClean="0">
                <a:solidFill>
                  <a:srgbClr val="FF0000"/>
                </a:solidFill>
              </a:rPr>
              <a:t>            </a:t>
            </a:r>
            <a:r>
              <a:rPr lang="es-ES" sz="1600" dirty="0">
                <a:solidFill>
                  <a:srgbClr val="FF0000"/>
                </a:solidFill>
              </a:rPr>
              <a:t>try</a:t>
            </a:r>
          </a:p>
          <a:p>
            <a:pPr marL="109728" indent="0">
              <a:buNone/>
            </a:pPr>
            <a:r>
              <a:rPr lang="es-ES" sz="1600" dirty="0">
                <a:solidFill>
                  <a:srgbClr val="FF0000"/>
                </a:solidFill>
              </a:rPr>
              <a:t>            {</a:t>
            </a:r>
          </a:p>
          <a:p>
            <a:pPr marL="109728" indent="0">
              <a:buNone/>
            </a:pPr>
            <a:r>
              <a:rPr lang="es-ES" sz="1600" dirty="0" smtClean="0">
                <a:solidFill>
                  <a:srgbClr val="FF0000"/>
                </a:solidFill>
              </a:rPr>
              <a:t>	 </a:t>
            </a:r>
            <a:r>
              <a:rPr lang="es-ES" sz="1600" dirty="0" err="1" smtClean="0">
                <a:solidFill>
                  <a:srgbClr val="FF0000"/>
                </a:solidFill>
              </a:rPr>
              <a:t>miConexion.Open</a:t>
            </a:r>
            <a:r>
              <a:rPr lang="es-ES" sz="1600" dirty="0" smtClean="0">
                <a:solidFill>
                  <a:srgbClr val="FF0000"/>
                </a:solidFill>
              </a:rPr>
              <a:t>();</a:t>
            </a:r>
            <a:endParaRPr lang="es-ES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s-ES" sz="1600" dirty="0">
                <a:solidFill>
                  <a:srgbClr val="FF0000"/>
                </a:solidFill>
              </a:rPr>
              <a:t>                //Creamos el comando (Creamos el comando, le pasamos la sentencia y la </a:t>
            </a:r>
            <a:r>
              <a:rPr lang="es-ES" sz="1600" dirty="0" err="1">
                <a:solidFill>
                  <a:srgbClr val="FF0000"/>
                </a:solidFill>
              </a:rPr>
              <a:t>conexion</a:t>
            </a:r>
            <a:r>
              <a:rPr lang="es-ES" sz="1600" dirty="0">
                <a:solidFill>
                  <a:srgbClr val="FF0000"/>
                </a:solidFill>
              </a:rPr>
              <a:t>, y lo ejecutamos)</a:t>
            </a:r>
          </a:p>
          <a:p>
            <a:pPr marL="109728" indent="0">
              <a:buNone/>
            </a:pPr>
            <a:r>
              <a:rPr lang="es-ES" sz="1600" dirty="0">
                <a:solidFill>
                  <a:srgbClr val="FF0000"/>
                </a:solidFill>
              </a:rPr>
              <a:t>                </a:t>
            </a:r>
            <a:r>
              <a:rPr lang="es-ES" sz="1600" dirty="0" err="1">
                <a:solidFill>
                  <a:srgbClr val="FF0000"/>
                </a:solidFill>
              </a:rPr>
              <a:t>miComando.CommandText</a:t>
            </a:r>
            <a:r>
              <a:rPr lang="es-ES" sz="1600" dirty="0">
                <a:solidFill>
                  <a:srgbClr val="FF0000"/>
                </a:solidFill>
              </a:rPr>
              <a:t> = "SELECT * FROM personas";</a:t>
            </a:r>
          </a:p>
          <a:p>
            <a:pPr marL="109728" indent="0">
              <a:buNone/>
            </a:pPr>
            <a:r>
              <a:rPr lang="es-ES" sz="1600" dirty="0">
                <a:solidFill>
                  <a:srgbClr val="FF0000"/>
                </a:solidFill>
              </a:rPr>
              <a:t>                </a:t>
            </a:r>
            <a:r>
              <a:rPr lang="es-ES" sz="1600" dirty="0" err="1">
                <a:solidFill>
                  <a:srgbClr val="FF0000"/>
                </a:solidFill>
              </a:rPr>
              <a:t>miComando.Connection</a:t>
            </a:r>
            <a:r>
              <a:rPr lang="es-ES" sz="1600" dirty="0">
                <a:solidFill>
                  <a:srgbClr val="FF0000"/>
                </a:solidFill>
              </a:rPr>
              <a:t> = </a:t>
            </a:r>
            <a:r>
              <a:rPr lang="es-ES" sz="1600" dirty="0" err="1">
                <a:solidFill>
                  <a:srgbClr val="FF0000"/>
                </a:solidFill>
              </a:rPr>
              <a:t>conexion</a:t>
            </a:r>
            <a:r>
              <a:rPr lang="es-ES" sz="1600" dirty="0">
                <a:solidFill>
                  <a:srgbClr val="FF0000"/>
                </a:solidFill>
              </a:rPr>
              <a:t>;</a:t>
            </a:r>
          </a:p>
          <a:p>
            <a:pPr marL="109728" indent="0">
              <a:buNone/>
            </a:pPr>
            <a:r>
              <a:rPr lang="es-ES" sz="1600" dirty="0">
                <a:solidFill>
                  <a:srgbClr val="FF0000"/>
                </a:solidFill>
              </a:rPr>
              <a:t>                </a:t>
            </a:r>
            <a:r>
              <a:rPr lang="es-ES" sz="1600" dirty="0" err="1">
                <a:solidFill>
                  <a:srgbClr val="FF0000"/>
                </a:solidFill>
              </a:rPr>
              <a:t>miLector</a:t>
            </a:r>
            <a:r>
              <a:rPr lang="es-ES" sz="1600" dirty="0">
                <a:solidFill>
                  <a:srgbClr val="FF0000"/>
                </a:solidFill>
              </a:rPr>
              <a:t> = </a:t>
            </a:r>
            <a:r>
              <a:rPr lang="es-ES" sz="1600" dirty="0" err="1">
                <a:solidFill>
                  <a:srgbClr val="FF0000"/>
                </a:solidFill>
              </a:rPr>
              <a:t>miComando.ExecuteReader</a:t>
            </a:r>
            <a:r>
              <a:rPr lang="es-ES" sz="1600" dirty="0">
                <a:solidFill>
                  <a:srgbClr val="FF0000"/>
                </a:solidFill>
              </a:rPr>
              <a:t>();</a:t>
            </a:r>
          </a:p>
          <a:p>
            <a:pPr marL="109728" indent="0">
              <a:buNone/>
            </a:pPr>
            <a:r>
              <a:rPr lang="es-ES" sz="1600" dirty="0" smtClean="0">
                <a:solidFill>
                  <a:srgbClr val="FF0000"/>
                </a:solidFill>
              </a:rPr>
              <a:t>………………………………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HACER UNA CONSULTA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019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s-ES" sz="1100" dirty="0" smtClean="0">
                <a:solidFill>
                  <a:srgbClr val="FF0000"/>
                </a:solidFill>
              </a:rPr>
              <a:t>……………….</a:t>
            </a:r>
          </a:p>
          <a:p>
            <a:pPr marL="109728" indent="0">
              <a:buNone/>
            </a:pPr>
            <a:r>
              <a:rPr lang="es-ES" sz="1100" dirty="0" err="1" smtClean="0">
                <a:solidFill>
                  <a:srgbClr val="FF0000"/>
                </a:solidFill>
              </a:rPr>
              <a:t>miLector</a:t>
            </a:r>
            <a:r>
              <a:rPr lang="es-ES" sz="1100" dirty="0" smtClean="0">
                <a:solidFill>
                  <a:srgbClr val="FF0000"/>
                </a:solidFill>
              </a:rPr>
              <a:t> </a:t>
            </a:r>
            <a:r>
              <a:rPr lang="es-ES" sz="1100" dirty="0">
                <a:solidFill>
                  <a:srgbClr val="FF0000"/>
                </a:solidFill>
              </a:rPr>
              <a:t>= </a:t>
            </a:r>
            <a:r>
              <a:rPr lang="es-ES" sz="1100" dirty="0" err="1">
                <a:solidFill>
                  <a:srgbClr val="FF0000"/>
                </a:solidFill>
              </a:rPr>
              <a:t>miComando.ExecuteReader</a:t>
            </a:r>
            <a:r>
              <a:rPr lang="es-ES" sz="1100" dirty="0">
                <a:solidFill>
                  <a:srgbClr val="FF0000"/>
                </a:solidFill>
              </a:rPr>
              <a:t>();</a:t>
            </a:r>
          </a:p>
          <a:p>
            <a:pPr marL="109728" indent="0">
              <a:buNone/>
            </a:pPr>
            <a:r>
              <a:rPr lang="es-ES" sz="1100" dirty="0">
                <a:solidFill>
                  <a:srgbClr val="FF0000"/>
                </a:solidFill>
              </a:rPr>
              <a:t>                //Si hay </a:t>
            </a:r>
            <a:r>
              <a:rPr lang="es-ES" sz="1100" dirty="0" err="1">
                <a:solidFill>
                  <a:srgbClr val="FF0000"/>
                </a:solidFill>
              </a:rPr>
              <a:t>lineas</a:t>
            </a:r>
            <a:r>
              <a:rPr lang="es-ES" sz="1100" dirty="0">
                <a:solidFill>
                  <a:srgbClr val="FF0000"/>
                </a:solidFill>
              </a:rPr>
              <a:t> en el lector</a:t>
            </a:r>
          </a:p>
          <a:p>
            <a:pPr marL="109728" indent="0">
              <a:buNone/>
            </a:pPr>
            <a:r>
              <a:rPr lang="es-ES" sz="1100" dirty="0">
                <a:solidFill>
                  <a:srgbClr val="FF0000"/>
                </a:solidFill>
              </a:rPr>
              <a:t>                </a:t>
            </a:r>
            <a:r>
              <a:rPr lang="es-ES" sz="1100" dirty="0" err="1">
                <a:solidFill>
                  <a:srgbClr val="FF0000"/>
                </a:solidFill>
              </a:rPr>
              <a:t>if</a:t>
            </a:r>
            <a:r>
              <a:rPr lang="es-ES" sz="1100" dirty="0">
                <a:solidFill>
                  <a:srgbClr val="FF0000"/>
                </a:solidFill>
              </a:rPr>
              <a:t> (</a:t>
            </a:r>
            <a:r>
              <a:rPr lang="es-ES" sz="1100" dirty="0" err="1">
                <a:solidFill>
                  <a:srgbClr val="FF0000"/>
                </a:solidFill>
              </a:rPr>
              <a:t>miLector.HasRows</a:t>
            </a:r>
            <a:r>
              <a:rPr lang="es-ES" sz="1100" dirty="0">
                <a:solidFill>
                  <a:srgbClr val="FF0000"/>
                </a:solidFill>
              </a:rPr>
              <a:t>)</a:t>
            </a:r>
          </a:p>
          <a:p>
            <a:pPr marL="109728" indent="0">
              <a:buNone/>
            </a:pPr>
            <a:r>
              <a:rPr lang="es-ES" sz="1100" dirty="0">
                <a:solidFill>
                  <a:srgbClr val="FF0000"/>
                </a:solidFill>
              </a:rPr>
              <a:t>                {</a:t>
            </a:r>
          </a:p>
          <a:p>
            <a:pPr marL="109728" indent="0">
              <a:buNone/>
            </a:pPr>
            <a:r>
              <a:rPr lang="es-ES" sz="1100" dirty="0">
                <a:solidFill>
                  <a:srgbClr val="FF0000"/>
                </a:solidFill>
              </a:rPr>
              <a:t>                    </a:t>
            </a:r>
            <a:r>
              <a:rPr lang="es-ES" sz="1100" dirty="0" err="1">
                <a:solidFill>
                  <a:srgbClr val="FF0000"/>
                </a:solidFill>
              </a:rPr>
              <a:t>while</a:t>
            </a:r>
            <a:r>
              <a:rPr lang="es-ES" sz="1100" dirty="0">
                <a:solidFill>
                  <a:srgbClr val="FF0000"/>
                </a:solidFill>
              </a:rPr>
              <a:t> (</a:t>
            </a:r>
            <a:r>
              <a:rPr lang="es-ES" sz="1100" dirty="0" err="1">
                <a:solidFill>
                  <a:srgbClr val="FF0000"/>
                </a:solidFill>
              </a:rPr>
              <a:t>miLector.Read</a:t>
            </a:r>
            <a:r>
              <a:rPr lang="es-ES" sz="1100" dirty="0">
                <a:solidFill>
                  <a:srgbClr val="FF0000"/>
                </a:solidFill>
              </a:rPr>
              <a:t>())</a:t>
            </a:r>
          </a:p>
          <a:p>
            <a:pPr marL="109728" indent="0">
              <a:buNone/>
            </a:pPr>
            <a:r>
              <a:rPr lang="es-ES" sz="1100" dirty="0">
                <a:solidFill>
                  <a:srgbClr val="FF0000"/>
                </a:solidFill>
              </a:rPr>
              <a:t>                    {</a:t>
            </a:r>
          </a:p>
          <a:p>
            <a:pPr marL="109728" indent="0">
              <a:buNone/>
            </a:pPr>
            <a:r>
              <a:rPr lang="es-ES" sz="1100" dirty="0">
                <a:solidFill>
                  <a:srgbClr val="FF0000"/>
                </a:solidFill>
              </a:rPr>
              <a:t>                        </a:t>
            </a:r>
            <a:r>
              <a:rPr lang="es-ES" sz="1100" dirty="0" err="1">
                <a:solidFill>
                  <a:srgbClr val="FF0000"/>
                </a:solidFill>
              </a:rPr>
              <a:t>oPersona</a:t>
            </a:r>
            <a:r>
              <a:rPr lang="es-ES" sz="1100" dirty="0">
                <a:solidFill>
                  <a:srgbClr val="FF0000"/>
                </a:solidFill>
              </a:rPr>
              <a:t> = new </a:t>
            </a:r>
            <a:r>
              <a:rPr lang="es-ES" sz="1100" dirty="0" err="1">
                <a:solidFill>
                  <a:srgbClr val="FF0000"/>
                </a:solidFill>
              </a:rPr>
              <a:t>clsPersona</a:t>
            </a:r>
            <a:r>
              <a:rPr lang="es-ES" sz="1100" dirty="0">
                <a:solidFill>
                  <a:srgbClr val="FF0000"/>
                </a:solidFill>
              </a:rPr>
              <a:t>();</a:t>
            </a:r>
          </a:p>
          <a:p>
            <a:pPr marL="109728" indent="0">
              <a:buNone/>
            </a:pPr>
            <a:r>
              <a:rPr lang="es-ES" sz="1100" dirty="0">
                <a:solidFill>
                  <a:srgbClr val="FF0000"/>
                </a:solidFill>
              </a:rPr>
              <a:t>                        oPersona.id = (</a:t>
            </a:r>
            <a:r>
              <a:rPr lang="es-ES" sz="1100" dirty="0" err="1">
                <a:solidFill>
                  <a:srgbClr val="FF0000"/>
                </a:solidFill>
              </a:rPr>
              <a:t>int</a:t>
            </a:r>
            <a:r>
              <a:rPr lang="es-ES" sz="1100" dirty="0">
                <a:solidFill>
                  <a:srgbClr val="FF0000"/>
                </a:solidFill>
              </a:rPr>
              <a:t>)</a:t>
            </a:r>
            <a:r>
              <a:rPr lang="es-ES" sz="1100" dirty="0" err="1">
                <a:solidFill>
                  <a:srgbClr val="FF0000"/>
                </a:solidFill>
              </a:rPr>
              <a:t>miLector</a:t>
            </a:r>
            <a:r>
              <a:rPr lang="es-ES" sz="1100" dirty="0">
                <a:solidFill>
                  <a:srgbClr val="FF0000"/>
                </a:solidFill>
              </a:rPr>
              <a:t>["</a:t>
            </a:r>
            <a:r>
              <a:rPr lang="es-ES" sz="1100" dirty="0" err="1">
                <a:solidFill>
                  <a:srgbClr val="FF0000"/>
                </a:solidFill>
              </a:rPr>
              <a:t>IDPersona</a:t>
            </a:r>
            <a:r>
              <a:rPr lang="es-ES" sz="1100" dirty="0">
                <a:solidFill>
                  <a:srgbClr val="FF0000"/>
                </a:solidFill>
              </a:rPr>
              <a:t>"];</a:t>
            </a:r>
          </a:p>
          <a:p>
            <a:pPr marL="109728" indent="0">
              <a:buNone/>
            </a:pPr>
            <a:r>
              <a:rPr lang="es-ES" sz="1100" dirty="0">
                <a:solidFill>
                  <a:srgbClr val="FF0000"/>
                </a:solidFill>
              </a:rPr>
              <a:t>                        </a:t>
            </a:r>
            <a:r>
              <a:rPr lang="es-ES" sz="1100" dirty="0" err="1">
                <a:solidFill>
                  <a:srgbClr val="FF0000"/>
                </a:solidFill>
              </a:rPr>
              <a:t>oPersona.nombre</a:t>
            </a:r>
            <a:r>
              <a:rPr lang="es-ES" sz="1100" dirty="0">
                <a:solidFill>
                  <a:srgbClr val="FF0000"/>
                </a:solidFill>
              </a:rPr>
              <a:t> = (</a:t>
            </a:r>
            <a:r>
              <a:rPr lang="es-ES" sz="1100" dirty="0" err="1">
                <a:solidFill>
                  <a:srgbClr val="FF0000"/>
                </a:solidFill>
              </a:rPr>
              <a:t>string</a:t>
            </a:r>
            <a:r>
              <a:rPr lang="es-ES" sz="1100" dirty="0">
                <a:solidFill>
                  <a:srgbClr val="FF0000"/>
                </a:solidFill>
              </a:rPr>
              <a:t>)</a:t>
            </a:r>
            <a:r>
              <a:rPr lang="es-ES" sz="1100" dirty="0" err="1">
                <a:solidFill>
                  <a:srgbClr val="FF0000"/>
                </a:solidFill>
              </a:rPr>
              <a:t>miLector</a:t>
            </a:r>
            <a:r>
              <a:rPr lang="es-ES" sz="1100" dirty="0">
                <a:solidFill>
                  <a:srgbClr val="FF0000"/>
                </a:solidFill>
              </a:rPr>
              <a:t>["nombre"];</a:t>
            </a:r>
          </a:p>
          <a:p>
            <a:pPr marL="109728" indent="0">
              <a:buNone/>
            </a:pPr>
            <a:r>
              <a:rPr lang="es-ES" sz="1100" dirty="0">
                <a:solidFill>
                  <a:srgbClr val="FF0000"/>
                </a:solidFill>
              </a:rPr>
              <a:t>                        </a:t>
            </a:r>
            <a:r>
              <a:rPr lang="es-ES" sz="1100" dirty="0" err="1">
                <a:solidFill>
                  <a:srgbClr val="FF0000"/>
                </a:solidFill>
              </a:rPr>
              <a:t>oPersona.apellidos</a:t>
            </a:r>
            <a:r>
              <a:rPr lang="es-ES" sz="1100" dirty="0">
                <a:solidFill>
                  <a:srgbClr val="FF0000"/>
                </a:solidFill>
              </a:rPr>
              <a:t> = (</a:t>
            </a:r>
            <a:r>
              <a:rPr lang="es-ES" sz="1100" dirty="0" err="1">
                <a:solidFill>
                  <a:srgbClr val="FF0000"/>
                </a:solidFill>
              </a:rPr>
              <a:t>string</a:t>
            </a:r>
            <a:r>
              <a:rPr lang="es-ES" sz="1100" dirty="0">
                <a:solidFill>
                  <a:srgbClr val="FF0000"/>
                </a:solidFill>
              </a:rPr>
              <a:t>)</a:t>
            </a:r>
            <a:r>
              <a:rPr lang="es-ES" sz="1100" dirty="0" err="1">
                <a:solidFill>
                  <a:srgbClr val="FF0000"/>
                </a:solidFill>
              </a:rPr>
              <a:t>miLector</a:t>
            </a:r>
            <a:r>
              <a:rPr lang="es-ES" sz="1100" dirty="0">
                <a:solidFill>
                  <a:srgbClr val="FF0000"/>
                </a:solidFill>
              </a:rPr>
              <a:t>["apellidos"];</a:t>
            </a:r>
          </a:p>
          <a:p>
            <a:pPr marL="109728" indent="0">
              <a:buNone/>
            </a:pPr>
            <a:r>
              <a:rPr lang="es-ES" sz="1100" dirty="0">
                <a:solidFill>
                  <a:srgbClr val="FF0000"/>
                </a:solidFill>
              </a:rPr>
              <a:t>                        </a:t>
            </a:r>
            <a:r>
              <a:rPr lang="es-ES" sz="1100" dirty="0" err="1">
                <a:solidFill>
                  <a:srgbClr val="FF0000"/>
                </a:solidFill>
              </a:rPr>
              <a:t>oPersona.fechaNac</a:t>
            </a:r>
            <a:r>
              <a:rPr lang="es-ES" sz="1100" dirty="0">
                <a:solidFill>
                  <a:srgbClr val="FF0000"/>
                </a:solidFill>
              </a:rPr>
              <a:t> = (</a:t>
            </a:r>
            <a:r>
              <a:rPr lang="es-ES" sz="1100" dirty="0" err="1">
                <a:solidFill>
                  <a:srgbClr val="FF0000"/>
                </a:solidFill>
              </a:rPr>
              <a:t>DateTime</a:t>
            </a:r>
            <a:r>
              <a:rPr lang="es-ES" sz="1100" dirty="0">
                <a:solidFill>
                  <a:srgbClr val="FF0000"/>
                </a:solidFill>
              </a:rPr>
              <a:t>)</a:t>
            </a:r>
            <a:r>
              <a:rPr lang="es-ES" sz="1100" dirty="0" err="1">
                <a:solidFill>
                  <a:srgbClr val="FF0000"/>
                </a:solidFill>
              </a:rPr>
              <a:t>miLector</a:t>
            </a:r>
            <a:r>
              <a:rPr lang="es-ES" sz="1100" dirty="0">
                <a:solidFill>
                  <a:srgbClr val="FF0000"/>
                </a:solidFill>
              </a:rPr>
              <a:t>["</a:t>
            </a:r>
            <a:r>
              <a:rPr lang="es-ES" sz="1100" dirty="0" err="1">
                <a:solidFill>
                  <a:srgbClr val="FF0000"/>
                </a:solidFill>
              </a:rPr>
              <a:t>fechaNac</a:t>
            </a:r>
            <a:r>
              <a:rPr lang="es-ES" sz="1100" dirty="0">
                <a:solidFill>
                  <a:srgbClr val="FF0000"/>
                </a:solidFill>
              </a:rPr>
              <a:t>"];</a:t>
            </a:r>
          </a:p>
          <a:p>
            <a:pPr marL="109728" indent="0">
              <a:buNone/>
            </a:pPr>
            <a:r>
              <a:rPr lang="es-ES" sz="1100" dirty="0">
                <a:solidFill>
                  <a:srgbClr val="FF0000"/>
                </a:solidFill>
              </a:rPr>
              <a:t>                        </a:t>
            </a:r>
            <a:r>
              <a:rPr lang="es-ES" sz="1100" dirty="0" err="1">
                <a:solidFill>
                  <a:srgbClr val="FF0000"/>
                </a:solidFill>
              </a:rPr>
              <a:t>oPersona.direccion</a:t>
            </a:r>
            <a:r>
              <a:rPr lang="es-ES" sz="1100" dirty="0">
                <a:solidFill>
                  <a:srgbClr val="FF0000"/>
                </a:solidFill>
              </a:rPr>
              <a:t> = (</a:t>
            </a:r>
            <a:r>
              <a:rPr lang="es-ES" sz="1100" dirty="0" err="1">
                <a:solidFill>
                  <a:srgbClr val="FF0000"/>
                </a:solidFill>
              </a:rPr>
              <a:t>string</a:t>
            </a:r>
            <a:r>
              <a:rPr lang="es-ES" sz="1100" dirty="0">
                <a:solidFill>
                  <a:srgbClr val="FF0000"/>
                </a:solidFill>
              </a:rPr>
              <a:t>)</a:t>
            </a:r>
            <a:r>
              <a:rPr lang="es-ES" sz="1100" dirty="0" err="1">
                <a:solidFill>
                  <a:srgbClr val="FF0000"/>
                </a:solidFill>
              </a:rPr>
              <a:t>miLector</a:t>
            </a:r>
            <a:r>
              <a:rPr lang="es-ES" sz="1100" dirty="0">
                <a:solidFill>
                  <a:srgbClr val="FF0000"/>
                </a:solidFill>
              </a:rPr>
              <a:t>["</a:t>
            </a:r>
            <a:r>
              <a:rPr lang="es-ES" sz="1100" dirty="0" err="1">
                <a:solidFill>
                  <a:srgbClr val="FF0000"/>
                </a:solidFill>
              </a:rPr>
              <a:t>direccion</a:t>
            </a:r>
            <a:r>
              <a:rPr lang="es-ES" sz="1100" dirty="0">
                <a:solidFill>
                  <a:srgbClr val="FF0000"/>
                </a:solidFill>
              </a:rPr>
              <a:t>"];</a:t>
            </a:r>
          </a:p>
          <a:p>
            <a:pPr marL="109728" indent="0">
              <a:buNone/>
            </a:pPr>
            <a:r>
              <a:rPr lang="es-ES" sz="1100" dirty="0">
                <a:solidFill>
                  <a:srgbClr val="FF0000"/>
                </a:solidFill>
              </a:rPr>
              <a:t>                        </a:t>
            </a:r>
            <a:r>
              <a:rPr lang="es-ES" sz="1100" dirty="0" err="1">
                <a:solidFill>
                  <a:srgbClr val="FF0000"/>
                </a:solidFill>
              </a:rPr>
              <a:t>oPersona.telefono</a:t>
            </a:r>
            <a:r>
              <a:rPr lang="es-ES" sz="1100" dirty="0">
                <a:solidFill>
                  <a:srgbClr val="FF0000"/>
                </a:solidFill>
              </a:rPr>
              <a:t> = (</a:t>
            </a:r>
            <a:r>
              <a:rPr lang="es-ES" sz="1100" dirty="0" err="1">
                <a:solidFill>
                  <a:srgbClr val="FF0000"/>
                </a:solidFill>
              </a:rPr>
              <a:t>string</a:t>
            </a:r>
            <a:r>
              <a:rPr lang="es-ES" sz="1100" dirty="0">
                <a:solidFill>
                  <a:srgbClr val="FF0000"/>
                </a:solidFill>
              </a:rPr>
              <a:t>)</a:t>
            </a:r>
            <a:r>
              <a:rPr lang="es-ES" sz="1100" dirty="0" err="1">
                <a:solidFill>
                  <a:srgbClr val="FF0000"/>
                </a:solidFill>
              </a:rPr>
              <a:t>miLector</a:t>
            </a:r>
            <a:r>
              <a:rPr lang="es-ES" sz="1100" dirty="0">
                <a:solidFill>
                  <a:srgbClr val="FF0000"/>
                </a:solidFill>
              </a:rPr>
              <a:t>["</a:t>
            </a:r>
            <a:r>
              <a:rPr lang="es-ES" sz="1100" dirty="0" err="1">
                <a:solidFill>
                  <a:srgbClr val="FF0000"/>
                </a:solidFill>
              </a:rPr>
              <a:t>telefono</a:t>
            </a:r>
            <a:r>
              <a:rPr lang="es-ES" sz="1100" dirty="0">
                <a:solidFill>
                  <a:srgbClr val="FF0000"/>
                </a:solidFill>
              </a:rPr>
              <a:t>"];</a:t>
            </a:r>
          </a:p>
          <a:p>
            <a:pPr marL="109728" indent="0">
              <a:buNone/>
            </a:pPr>
            <a:r>
              <a:rPr lang="es-ES" sz="1100" dirty="0">
                <a:solidFill>
                  <a:srgbClr val="FF0000"/>
                </a:solidFill>
              </a:rPr>
              <a:t>                        </a:t>
            </a:r>
            <a:r>
              <a:rPr lang="es-ES" sz="1100" dirty="0" err="1">
                <a:solidFill>
                  <a:srgbClr val="FF0000"/>
                </a:solidFill>
              </a:rPr>
              <a:t>listadoPersonas.Add</a:t>
            </a:r>
            <a:r>
              <a:rPr lang="es-ES" sz="1100" dirty="0">
                <a:solidFill>
                  <a:srgbClr val="FF0000"/>
                </a:solidFill>
              </a:rPr>
              <a:t>(</a:t>
            </a:r>
            <a:r>
              <a:rPr lang="es-ES" sz="1100" dirty="0" err="1">
                <a:solidFill>
                  <a:srgbClr val="FF0000"/>
                </a:solidFill>
              </a:rPr>
              <a:t>oPersona</a:t>
            </a:r>
            <a:r>
              <a:rPr lang="es-ES" sz="1100" dirty="0">
                <a:solidFill>
                  <a:srgbClr val="FF0000"/>
                </a:solidFill>
              </a:rPr>
              <a:t>);</a:t>
            </a:r>
          </a:p>
          <a:p>
            <a:pPr marL="109728" indent="0">
              <a:buNone/>
            </a:pPr>
            <a:r>
              <a:rPr lang="es-ES" sz="1100" dirty="0">
                <a:solidFill>
                  <a:srgbClr val="FF0000"/>
                </a:solidFill>
              </a:rPr>
              <a:t>                    }</a:t>
            </a:r>
          </a:p>
          <a:p>
            <a:pPr marL="109728" indent="0">
              <a:buNone/>
            </a:pPr>
            <a:r>
              <a:rPr lang="es-ES" sz="1100" dirty="0">
                <a:solidFill>
                  <a:srgbClr val="FF0000"/>
                </a:solidFill>
              </a:rPr>
              <a:t>                }</a:t>
            </a:r>
          </a:p>
          <a:p>
            <a:pPr marL="109728" indent="0">
              <a:buNone/>
            </a:pPr>
            <a:r>
              <a:rPr lang="es-ES" sz="1100" dirty="0">
                <a:solidFill>
                  <a:srgbClr val="FF0000"/>
                </a:solidFill>
              </a:rPr>
              <a:t>                </a:t>
            </a:r>
            <a:r>
              <a:rPr lang="es-ES" sz="1100" dirty="0" err="1">
                <a:solidFill>
                  <a:srgbClr val="FF0000"/>
                </a:solidFill>
              </a:rPr>
              <a:t>miLector.Close</a:t>
            </a:r>
            <a:r>
              <a:rPr lang="es-ES" sz="1100" dirty="0">
                <a:solidFill>
                  <a:srgbClr val="FF0000"/>
                </a:solidFill>
              </a:rPr>
              <a:t>();</a:t>
            </a:r>
          </a:p>
          <a:p>
            <a:pPr marL="109728" indent="0">
              <a:buNone/>
            </a:pPr>
            <a:r>
              <a:rPr lang="es-ES" sz="1100" dirty="0" smtClean="0">
                <a:solidFill>
                  <a:srgbClr val="FF0000"/>
                </a:solidFill>
              </a:rPr>
              <a:t>                </a:t>
            </a:r>
            <a:r>
              <a:rPr lang="es-ES" sz="1100" dirty="0" err="1" smtClean="0">
                <a:solidFill>
                  <a:srgbClr val="FF0000"/>
                </a:solidFill>
              </a:rPr>
              <a:t>miConexion.Close</a:t>
            </a:r>
            <a:r>
              <a:rPr lang="es-ES" sz="1100" dirty="0" smtClean="0">
                <a:solidFill>
                  <a:srgbClr val="FF0000"/>
                </a:solidFill>
              </a:rPr>
              <a:t>();                </a:t>
            </a:r>
            <a:endParaRPr lang="es-ES" sz="11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s-ES" sz="1100" dirty="0" smtClean="0">
                <a:solidFill>
                  <a:srgbClr val="FF0000"/>
                </a:solidFill>
              </a:rPr>
              <a:t>            </a:t>
            </a:r>
            <a:r>
              <a:rPr lang="es-ES" sz="1100" dirty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r>
              <a:rPr lang="es-ES" sz="1100" dirty="0">
                <a:solidFill>
                  <a:srgbClr val="FF0000"/>
                </a:solidFill>
              </a:rPr>
              <a:t>            catch (</a:t>
            </a:r>
            <a:r>
              <a:rPr lang="es-ES" sz="1100" dirty="0" err="1">
                <a:solidFill>
                  <a:srgbClr val="FF0000"/>
                </a:solidFill>
              </a:rPr>
              <a:t>SqlException</a:t>
            </a:r>
            <a:r>
              <a:rPr lang="es-ES" sz="1100" dirty="0">
                <a:solidFill>
                  <a:srgbClr val="FF0000"/>
                </a:solidFill>
              </a:rPr>
              <a:t> </a:t>
            </a:r>
            <a:r>
              <a:rPr lang="es-ES" sz="1100" dirty="0" err="1">
                <a:solidFill>
                  <a:srgbClr val="FF0000"/>
                </a:solidFill>
              </a:rPr>
              <a:t>exSql</a:t>
            </a:r>
            <a:r>
              <a:rPr lang="es-ES" sz="1100" dirty="0">
                <a:solidFill>
                  <a:srgbClr val="FF0000"/>
                </a:solidFill>
              </a:rPr>
              <a:t>)</a:t>
            </a:r>
          </a:p>
          <a:p>
            <a:pPr marL="109728" indent="0">
              <a:buNone/>
            </a:pPr>
            <a:r>
              <a:rPr lang="es-ES" sz="1100" dirty="0">
                <a:solidFill>
                  <a:srgbClr val="FF0000"/>
                </a:solidFill>
              </a:rPr>
              <a:t>            {</a:t>
            </a:r>
          </a:p>
          <a:p>
            <a:pPr marL="109728" indent="0">
              <a:buNone/>
            </a:pPr>
            <a:r>
              <a:rPr lang="es-ES" sz="1100" dirty="0">
                <a:solidFill>
                  <a:srgbClr val="FF0000"/>
                </a:solidFill>
              </a:rPr>
              <a:t>                </a:t>
            </a:r>
            <a:r>
              <a:rPr lang="es-ES" sz="1100" dirty="0" err="1">
                <a:solidFill>
                  <a:srgbClr val="FF0000"/>
                </a:solidFill>
              </a:rPr>
              <a:t>throw</a:t>
            </a:r>
            <a:r>
              <a:rPr lang="es-ES" sz="1100" dirty="0">
                <a:solidFill>
                  <a:srgbClr val="FF0000"/>
                </a:solidFill>
              </a:rPr>
              <a:t> </a:t>
            </a:r>
            <a:r>
              <a:rPr lang="es-ES" sz="1100" dirty="0" err="1">
                <a:solidFill>
                  <a:srgbClr val="FF0000"/>
                </a:solidFill>
              </a:rPr>
              <a:t>exSql</a:t>
            </a:r>
            <a:r>
              <a:rPr lang="es-ES" sz="1100" dirty="0">
                <a:solidFill>
                  <a:srgbClr val="FF0000"/>
                </a:solidFill>
              </a:rPr>
              <a:t>;</a:t>
            </a:r>
          </a:p>
          <a:p>
            <a:pPr marL="109728" indent="0">
              <a:buNone/>
            </a:pPr>
            <a:r>
              <a:rPr lang="es-ES" sz="11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HACER UNA CONSULTA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204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/>
            <a:r>
              <a:rPr lang="es-ES" sz="2400" dirty="0" smtClean="0"/>
              <a:t>Realizar una aplicación </a:t>
            </a:r>
            <a:r>
              <a:rPr lang="es-ES" sz="2400" dirty="0" err="1" smtClean="0"/>
              <a:t>ASP.Net</a:t>
            </a:r>
            <a:r>
              <a:rPr lang="es-ES" sz="2400" dirty="0" smtClean="0"/>
              <a:t> MVC en la que se mostrará un listado con las personas que tengamos en la BBDD de </a:t>
            </a:r>
            <a:r>
              <a:rPr lang="es-ES" sz="2400" dirty="0" err="1" smtClean="0"/>
              <a:t>Azure</a:t>
            </a:r>
            <a:r>
              <a:rPr lang="es-ES" sz="2400" dirty="0" smtClean="0"/>
              <a:t>.</a:t>
            </a:r>
          </a:p>
          <a:p>
            <a:pPr marL="109728" indent="0"/>
            <a:r>
              <a:rPr lang="es-ES" sz="2400" dirty="0" smtClean="0"/>
              <a:t>Haremos uso del </a:t>
            </a:r>
            <a:r>
              <a:rPr lang="es-ES" sz="2400" dirty="0" err="1" smtClean="0"/>
              <a:t>Scafolding</a:t>
            </a:r>
            <a:r>
              <a:rPr lang="es-ES" sz="2400" dirty="0" smtClean="0"/>
              <a:t> que nos proporciona </a:t>
            </a:r>
            <a:r>
              <a:rPr lang="es-ES" sz="2400" dirty="0" err="1" smtClean="0"/>
              <a:t>ASP.Net</a:t>
            </a:r>
            <a:r>
              <a:rPr lang="es-ES" sz="2400" dirty="0" smtClean="0"/>
              <a:t> MVC.</a:t>
            </a:r>
            <a:endParaRPr lang="es-ES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89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s-ES" sz="1100" dirty="0" smtClean="0"/>
          </a:p>
          <a:p>
            <a:pPr marL="109728" indent="0">
              <a:buNone/>
            </a:pPr>
            <a:r>
              <a:rPr lang="es-ES" sz="1200" dirty="0" err="1" smtClean="0">
                <a:solidFill>
                  <a:srgbClr val="FF0000"/>
                </a:solidFill>
              </a:rPr>
              <a:t>public</a:t>
            </a:r>
            <a:r>
              <a:rPr lang="es-ES" sz="1200" dirty="0" smtClean="0">
                <a:solidFill>
                  <a:srgbClr val="FF0000"/>
                </a:solidFill>
              </a:rPr>
              <a:t> </a:t>
            </a:r>
            <a:r>
              <a:rPr lang="es-ES" sz="1200" dirty="0" err="1" smtClean="0">
                <a:solidFill>
                  <a:srgbClr val="FF0000"/>
                </a:solidFill>
              </a:rPr>
              <a:t>int</a:t>
            </a:r>
            <a:r>
              <a:rPr lang="es-ES" sz="1200" dirty="0" smtClean="0">
                <a:solidFill>
                  <a:srgbClr val="FF0000"/>
                </a:solidFill>
              </a:rPr>
              <a:t> </a:t>
            </a:r>
            <a:r>
              <a:rPr lang="es-ES" sz="1200" dirty="0" err="1" smtClean="0">
                <a:solidFill>
                  <a:srgbClr val="FF0000"/>
                </a:solidFill>
              </a:rPr>
              <a:t>deletePersonaDAL</a:t>
            </a:r>
            <a:r>
              <a:rPr lang="es-ES" sz="1200" dirty="0" smtClean="0">
                <a:solidFill>
                  <a:srgbClr val="FF0000"/>
                </a:solidFill>
              </a:rPr>
              <a:t>(</a:t>
            </a:r>
            <a:r>
              <a:rPr lang="es-ES" sz="1200" dirty="0" err="1" smtClean="0">
                <a:solidFill>
                  <a:srgbClr val="FF0000"/>
                </a:solidFill>
              </a:rPr>
              <a:t>int</a:t>
            </a:r>
            <a:r>
              <a:rPr lang="es-ES" sz="1200" dirty="0" smtClean="0">
                <a:solidFill>
                  <a:srgbClr val="FF0000"/>
                </a:solidFill>
              </a:rPr>
              <a:t> id)</a:t>
            </a:r>
          </a:p>
          <a:p>
            <a:pPr marL="109728" indent="0">
              <a:buNone/>
            </a:pPr>
            <a:r>
              <a:rPr lang="es-ES" sz="1200" dirty="0" smtClean="0">
                <a:solidFill>
                  <a:srgbClr val="FF0000"/>
                </a:solidFill>
              </a:rPr>
              <a:t>        {</a:t>
            </a:r>
          </a:p>
          <a:p>
            <a:pPr marL="109728" indent="0">
              <a:buNone/>
            </a:pPr>
            <a:r>
              <a:rPr lang="es-ES" sz="1200" dirty="0" smtClean="0">
                <a:solidFill>
                  <a:srgbClr val="FF0000"/>
                </a:solidFill>
              </a:rPr>
              <a:t>          	</a:t>
            </a:r>
            <a:r>
              <a:rPr lang="es-ES" sz="1200" dirty="0" err="1" smtClean="0">
                <a:solidFill>
                  <a:srgbClr val="FF0000"/>
                </a:solidFill>
              </a:rPr>
              <a:t>int</a:t>
            </a:r>
            <a:r>
              <a:rPr lang="es-ES" sz="1200" dirty="0" smtClean="0">
                <a:solidFill>
                  <a:srgbClr val="FF0000"/>
                </a:solidFill>
              </a:rPr>
              <a:t> resultado = 0;</a:t>
            </a:r>
          </a:p>
          <a:p>
            <a:pPr marL="109728" indent="0">
              <a:buNone/>
            </a:pPr>
            <a:r>
              <a:rPr lang="es-ES" sz="1400" dirty="0" smtClean="0">
                <a:solidFill>
                  <a:srgbClr val="FF0000"/>
                </a:solidFill>
              </a:rPr>
              <a:t>	</a:t>
            </a:r>
            <a:r>
              <a:rPr lang="es-ES" sz="1200" dirty="0" err="1" smtClean="0">
                <a:solidFill>
                  <a:srgbClr val="FF0000"/>
                </a:solidFill>
              </a:rPr>
              <a:t>SqlConnection</a:t>
            </a:r>
            <a:r>
              <a:rPr lang="es-ES" sz="1200" dirty="0" smtClean="0">
                <a:solidFill>
                  <a:srgbClr val="FF0000"/>
                </a:solidFill>
              </a:rPr>
              <a:t> </a:t>
            </a:r>
            <a:r>
              <a:rPr lang="es-ES" sz="1200" dirty="0" err="1" smtClean="0">
                <a:solidFill>
                  <a:srgbClr val="FF0000"/>
                </a:solidFill>
              </a:rPr>
              <a:t>miConexion</a:t>
            </a:r>
            <a:r>
              <a:rPr lang="es-ES" sz="1200" dirty="0" smtClean="0">
                <a:solidFill>
                  <a:srgbClr val="FF0000"/>
                </a:solidFill>
              </a:rPr>
              <a:t>= new </a:t>
            </a:r>
            <a:r>
              <a:rPr lang="es-ES" sz="1200" dirty="0" err="1" smtClean="0">
                <a:solidFill>
                  <a:srgbClr val="FF0000"/>
                </a:solidFill>
              </a:rPr>
              <a:t>SqlConnection</a:t>
            </a:r>
            <a:r>
              <a:rPr lang="es-ES" sz="1200" dirty="0" smtClean="0">
                <a:solidFill>
                  <a:srgbClr val="FF0000"/>
                </a:solidFill>
              </a:rPr>
              <a:t>();</a:t>
            </a:r>
          </a:p>
          <a:p>
            <a:pPr marL="109728" indent="0">
              <a:buNone/>
            </a:pPr>
            <a:r>
              <a:rPr lang="es-ES" sz="1200" dirty="0" smtClean="0">
                <a:solidFill>
                  <a:srgbClr val="FF0000"/>
                </a:solidFill>
              </a:rPr>
              <a:t>	</a:t>
            </a:r>
            <a:r>
              <a:rPr lang="es-ES" sz="1200" dirty="0" err="1" smtClean="0">
                <a:solidFill>
                  <a:srgbClr val="FF0000"/>
                </a:solidFill>
              </a:rPr>
              <a:t>SqlCommand</a:t>
            </a:r>
            <a:r>
              <a:rPr lang="es-ES" sz="1200" dirty="0" smtClean="0">
                <a:solidFill>
                  <a:srgbClr val="FF0000"/>
                </a:solidFill>
              </a:rPr>
              <a:t> </a:t>
            </a:r>
            <a:r>
              <a:rPr lang="es-ES" sz="1200" dirty="0" err="1" smtClean="0">
                <a:solidFill>
                  <a:srgbClr val="FF0000"/>
                </a:solidFill>
              </a:rPr>
              <a:t>miComando</a:t>
            </a:r>
            <a:r>
              <a:rPr lang="es-ES" sz="1200" dirty="0" smtClean="0">
                <a:solidFill>
                  <a:srgbClr val="FF0000"/>
                </a:solidFill>
              </a:rPr>
              <a:t> = new </a:t>
            </a:r>
            <a:r>
              <a:rPr lang="es-ES" sz="1200" dirty="0" err="1" smtClean="0">
                <a:solidFill>
                  <a:srgbClr val="FF0000"/>
                </a:solidFill>
              </a:rPr>
              <a:t>SqlCommand</a:t>
            </a:r>
            <a:r>
              <a:rPr lang="es-ES" sz="1200" dirty="0" smtClean="0">
                <a:solidFill>
                  <a:srgbClr val="FF0000"/>
                </a:solidFill>
              </a:rPr>
              <a:t>();</a:t>
            </a:r>
          </a:p>
          <a:p>
            <a:pPr marL="109728" indent="0">
              <a:buNone/>
            </a:pPr>
            <a:r>
              <a:rPr lang="es-ES" sz="1200" dirty="0" smtClean="0">
                <a:solidFill>
                  <a:srgbClr val="FF0000"/>
                </a:solidFill>
              </a:rPr>
              <a:t>	</a:t>
            </a:r>
            <a:r>
              <a:rPr lang="es-ES" sz="1200" dirty="0" err="1" smtClean="0">
                <a:solidFill>
                  <a:srgbClr val="FF0000"/>
                </a:solidFill>
              </a:rPr>
              <a:t>miConexion.ConnectionString</a:t>
            </a:r>
            <a:r>
              <a:rPr lang="es-ES" sz="1200" dirty="0" smtClean="0">
                <a:solidFill>
                  <a:srgbClr val="FF0000"/>
                </a:solidFill>
              </a:rPr>
              <a:t> =("server=</a:t>
            </a:r>
            <a:r>
              <a:rPr lang="es-ES" sz="1200" dirty="0" err="1" smtClean="0">
                <a:solidFill>
                  <a:srgbClr val="FF0000"/>
                </a:solidFill>
              </a:rPr>
              <a:t>localhost;database</a:t>
            </a:r>
            <a:r>
              <a:rPr lang="es-ES" sz="1200" dirty="0" smtClean="0">
                <a:solidFill>
                  <a:srgbClr val="FF0000"/>
                </a:solidFill>
              </a:rPr>
              <a:t>=</a:t>
            </a:r>
            <a:r>
              <a:rPr lang="es-ES" sz="1200" dirty="0" err="1" smtClean="0">
                <a:solidFill>
                  <a:srgbClr val="FF0000"/>
                </a:solidFill>
              </a:rPr>
              <a:t>nombreBBDD;uid</a:t>
            </a:r>
            <a:r>
              <a:rPr lang="es-ES" sz="1200" dirty="0" smtClean="0">
                <a:solidFill>
                  <a:srgbClr val="FF0000"/>
                </a:solidFill>
              </a:rPr>
              <a:t>=</a:t>
            </a:r>
            <a:r>
              <a:rPr lang="es-ES" sz="1200" dirty="0" err="1" smtClean="0">
                <a:solidFill>
                  <a:srgbClr val="FF0000"/>
                </a:solidFill>
              </a:rPr>
              <a:t>prueba;pwd</a:t>
            </a:r>
            <a:r>
              <a:rPr lang="es-ES" sz="1200" dirty="0" smtClean="0">
                <a:solidFill>
                  <a:srgbClr val="FF0000"/>
                </a:solidFill>
              </a:rPr>
              <a:t>=123;“</a:t>
            </a:r>
          </a:p>
          <a:p>
            <a:pPr marL="109728" indent="0">
              <a:buNone/>
            </a:pPr>
            <a:r>
              <a:rPr lang="es-ES" sz="1200" dirty="0" smtClean="0">
                <a:solidFill>
                  <a:srgbClr val="FF0000"/>
                </a:solidFill>
              </a:rPr>
              <a:t> 	</a:t>
            </a:r>
            <a:r>
              <a:rPr lang="es-ES" sz="1200" dirty="0" err="1" smtClean="0">
                <a:solidFill>
                  <a:srgbClr val="FF0000"/>
                </a:solidFill>
              </a:rPr>
              <a:t>miComando.Parameters.Add</a:t>
            </a:r>
            <a:r>
              <a:rPr lang="es-ES" sz="1200" dirty="0" smtClean="0">
                <a:solidFill>
                  <a:srgbClr val="FF0000"/>
                </a:solidFill>
              </a:rPr>
              <a:t>("@id", </a:t>
            </a:r>
            <a:r>
              <a:rPr lang="es-ES" sz="1200" dirty="0" err="1" smtClean="0">
                <a:solidFill>
                  <a:srgbClr val="FF0000"/>
                </a:solidFill>
              </a:rPr>
              <a:t>System.Data.SqlDbType.Int</a:t>
            </a:r>
            <a:r>
              <a:rPr lang="es-ES" sz="1200" dirty="0" smtClean="0">
                <a:solidFill>
                  <a:srgbClr val="FF0000"/>
                </a:solidFill>
              </a:rPr>
              <a:t>).</a:t>
            </a:r>
            <a:r>
              <a:rPr lang="es-ES" sz="1200" dirty="0" err="1" smtClean="0">
                <a:solidFill>
                  <a:srgbClr val="FF0000"/>
                </a:solidFill>
              </a:rPr>
              <a:t>Value</a:t>
            </a:r>
            <a:r>
              <a:rPr lang="es-ES" sz="1200" dirty="0" smtClean="0">
                <a:solidFill>
                  <a:srgbClr val="FF0000"/>
                </a:solidFill>
              </a:rPr>
              <a:t> = id;</a:t>
            </a:r>
          </a:p>
          <a:p>
            <a:pPr marL="109728" indent="0">
              <a:buNone/>
            </a:pPr>
            <a:r>
              <a:rPr lang="es-ES" sz="1200" dirty="0" smtClean="0">
                <a:solidFill>
                  <a:srgbClr val="FF0000"/>
                </a:solidFill>
              </a:rPr>
              <a:t>            try</a:t>
            </a:r>
          </a:p>
          <a:p>
            <a:pPr marL="109728" indent="0">
              <a:buNone/>
            </a:pPr>
            <a:r>
              <a:rPr lang="es-ES" sz="1200" dirty="0" smtClean="0">
                <a:solidFill>
                  <a:srgbClr val="FF0000"/>
                </a:solidFill>
              </a:rPr>
              <a:t>            {</a:t>
            </a:r>
          </a:p>
          <a:p>
            <a:pPr marL="109728" indent="0">
              <a:buNone/>
            </a:pPr>
            <a:r>
              <a:rPr lang="es-ES" sz="1200" dirty="0" smtClean="0">
                <a:solidFill>
                  <a:srgbClr val="FF0000"/>
                </a:solidFill>
              </a:rPr>
              <a:t>	 </a:t>
            </a:r>
            <a:r>
              <a:rPr lang="es-ES" sz="1200" dirty="0" err="1" smtClean="0">
                <a:solidFill>
                  <a:srgbClr val="FF0000"/>
                </a:solidFill>
              </a:rPr>
              <a:t>miConexion.Open</a:t>
            </a:r>
            <a:r>
              <a:rPr lang="es-ES" sz="1200" dirty="0" smtClean="0">
                <a:solidFill>
                  <a:srgbClr val="FF0000"/>
                </a:solidFill>
              </a:rPr>
              <a:t>();</a:t>
            </a:r>
          </a:p>
          <a:p>
            <a:pPr marL="109728" indent="0">
              <a:buNone/>
            </a:pPr>
            <a:r>
              <a:rPr lang="es-ES" sz="1200" dirty="0" smtClean="0">
                <a:solidFill>
                  <a:srgbClr val="FF0000"/>
                </a:solidFill>
              </a:rPr>
              <a:t>                </a:t>
            </a:r>
            <a:r>
              <a:rPr lang="es-ES" sz="1200" dirty="0" err="1" smtClean="0">
                <a:solidFill>
                  <a:srgbClr val="FF0000"/>
                </a:solidFill>
              </a:rPr>
              <a:t>miComando.CommandText</a:t>
            </a:r>
            <a:r>
              <a:rPr lang="es-ES" sz="1200" dirty="0" smtClean="0">
                <a:solidFill>
                  <a:srgbClr val="FF0000"/>
                </a:solidFill>
              </a:rPr>
              <a:t> = "DELETE FROM Personas WHERE </a:t>
            </a:r>
            <a:r>
              <a:rPr lang="es-ES" sz="1200" dirty="0" err="1" smtClean="0">
                <a:solidFill>
                  <a:srgbClr val="FF0000"/>
                </a:solidFill>
              </a:rPr>
              <a:t>IDPersona</a:t>
            </a:r>
            <a:r>
              <a:rPr lang="es-ES" sz="1200" dirty="0" smtClean="0">
                <a:solidFill>
                  <a:srgbClr val="FF0000"/>
                </a:solidFill>
              </a:rPr>
              <a:t>=@id";</a:t>
            </a:r>
          </a:p>
          <a:p>
            <a:pPr marL="109728" indent="0">
              <a:buNone/>
            </a:pPr>
            <a:r>
              <a:rPr lang="es-ES" sz="1200" dirty="0" smtClean="0">
                <a:solidFill>
                  <a:srgbClr val="FF0000"/>
                </a:solidFill>
              </a:rPr>
              <a:t>                </a:t>
            </a:r>
            <a:r>
              <a:rPr lang="es-ES" sz="1200" dirty="0" err="1" smtClean="0">
                <a:solidFill>
                  <a:srgbClr val="FF0000"/>
                </a:solidFill>
              </a:rPr>
              <a:t>miComando.Connection</a:t>
            </a:r>
            <a:r>
              <a:rPr lang="es-ES" sz="1200" dirty="0" smtClean="0">
                <a:solidFill>
                  <a:srgbClr val="FF0000"/>
                </a:solidFill>
              </a:rPr>
              <a:t> = </a:t>
            </a:r>
            <a:r>
              <a:rPr lang="es-ES" sz="1200" dirty="0" err="1" smtClean="0">
                <a:solidFill>
                  <a:srgbClr val="FF0000"/>
                </a:solidFill>
              </a:rPr>
              <a:t>miConexion</a:t>
            </a:r>
            <a:r>
              <a:rPr lang="es-ES" sz="1200" dirty="0" smtClean="0">
                <a:solidFill>
                  <a:srgbClr val="FF0000"/>
                </a:solidFill>
              </a:rPr>
              <a:t>;</a:t>
            </a:r>
          </a:p>
          <a:p>
            <a:pPr marL="109728" indent="0">
              <a:buNone/>
            </a:pPr>
            <a:r>
              <a:rPr lang="es-ES" sz="1200" dirty="0" smtClean="0">
                <a:solidFill>
                  <a:srgbClr val="FF0000"/>
                </a:solidFill>
              </a:rPr>
              <a:t>                resultado = </a:t>
            </a:r>
            <a:r>
              <a:rPr lang="es-ES" sz="1200" dirty="0" err="1" smtClean="0">
                <a:solidFill>
                  <a:srgbClr val="FF0000"/>
                </a:solidFill>
              </a:rPr>
              <a:t>miComando.ExecuteNonQuery</a:t>
            </a:r>
            <a:r>
              <a:rPr lang="es-ES" sz="1200" dirty="0" smtClean="0">
                <a:solidFill>
                  <a:srgbClr val="FF0000"/>
                </a:solidFill>
              </a:rPr>
              <a:t>();</a:t>
            </a:r>
          </a:p>
          <a:p>
            <a:pPr marL="109728" indent="0">
              <a:buNone/>
            </a:pPr>
            <a:r>
              <a:rPr lang="es-ES" sz="1200" dirty="0" smtClean="0">
                <a:solidFill>
                  <a:srgbClr val="FF0000"/>
                </a:solidFill>
              </a:rPr>
              <a:t>            }</a:t>
            </a:r>
          </a:p>
          <a:p>
            <a:pPr marL="109728" indent="0">
              <a:buNone/>
            </a:pPr>
            <a:r>
              <a:rPr lang="es-ES" sz="1200" dirty="0" smtClean="0">
                <a:solidFill>
                  <a:srgbClr val="FF0000"/>
                </a:solidFill>
              </a:rPr>
              <a:t>            catch (</a:t>
            </a:r>
            <a:r>
              <a:rPr lang="es-ES" sz="1200" dirty="0" err="1" smtClean="0">
                <a:solidFill>
                  <a:srgbClr val="FF0000"/>
                </a:solidFill>
              </a:rPr>
              <a:t>Exception</a:t>
            </a:r>
            <a:r>
              <a:rPr lang="es-ES" sz="1200" dirty="0" smtClean="0">
                <a:solidFill>
                  <a:srgbClr val="FF0000"/>
                </a:solidFill>
              </a:rPr>
              <a:t> ex)</a:t>
            </a:r>
          </a:p>
          <a:p>
            <a:pPr marL="109728" indent="0">
              <a:buNone/>
            </a:pPr>
            <a:r>
              <a:rPr lang="es-ES" sz="1200" dirty="0" smtClean="0">
                <a:solidFill>
                  <a:srgbClr val="FF0000"/>
                </a:solidFill>
              </a:rPr>
              <a:t>            {</a:t>
            </a:r>
          </a:p>
          <a:p>
            <a:pPr marL="109728" indent="0">
              <a:buNone/>
            </a:pPr>
            <a:r>
              <a:rPr lang="es-ES" sz="1200" dirty="0" smtClean="0">
                <a:solidFill>
                  <a:srgbClr val="FF0000"/>
                </a:solidFill>
              </a:rPr>
              <a:t>                </a:t>
            </a:r>
            <a:r>
              <a:rPr lang="es-ES" sz="1200" dirty="0" err="1" smtClean="0">
                <a:solidFill>
                  <a:srgbClr val="FF0000"/>
                </a:solidFill>
              </a:rPr>
              <a:t>throw</a:t>
            </a:r>
            <a:r>
              <a:rPr lang="es-ES" sz="1200" dirty="0" smtClean="0">
                <a:solidFill>
                  <a:srgbClr val="FF0000"/>
                </a:solidFill>
              </a:rPr>
              <a:t> ex;</a:t>
            </a:r>
          </a:p>
          <a:p>
            <a:pPr marL="109728" indent="0">
              <a:buNone/>
            </a:pPr>
            <a:r>
              <a:rPr lang="es-ES" sz="1200" dirty="0" smtClean="0">
                <a:solidFill>
                  <a:srgbClr val="FF0000"/>
                </a:solidFill>
              </a:rPr>
              <a:t>            }</a:t>
            </a:r>
          </a:p>
          <a:p>
            <a:pPr marL="109728" indent="0">
              <a:buNone/>
            </a:pPr>
            <a:r>
              <a:rPr lang="es-ES" sz="1200" dirty="0" smtClean="0">
                <a:solidFill>
                  <a:srgbClr val="FF0000"/>
                </a:solidFill>
              </a:rPr>
              <a:t>            </a:t>
            </a:r>
            <a:r>
              <a:rPr lang="es-ES" sz="1200" dirty="0" err="1" smtClean="0">
                <a:solidFill>
                  <a:srgbClr val="FF0000"/>
                </a:solidFill>
              </a:rPr>
              <a:t>return</a:t>
            </a:r>
            <a:r>
              <a:rPr lang="es-ES" sz="1200" dirty="0" smtClean="0">
                <a:solidFill>
                  <a:srgbClr val="FF0000"/>
                </a:solidFill>
              </a:rPr>
              <a:t> resultado;</a:t>
            </a:r>
          </a:p>
          <a:p>
            <a:pPr marL="109728" indent="0">
              <a:buNone/>
            </a:pPr>
            <a:r>
              <a:rPr lang="es-ES" sz="1200" dirty="0" smtClean="0">
                <a:solidFill>
                  <a:srgbClr val="FF0000"/>
                </a:solidFill>
              </a:rPr>
              <a:t>        }</a:t>
            </a:r>
            <a:endParaRPr lang="es-ES" sz="1200" dirty="0">
              <a:solidFill>
                <a:srgbClr val="FF000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REALIZAR UN COMANDO (BORRAR)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019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/>
            <a:r>
              <a:rPr lang="es-ES" sz="2400" dirty="0" smtClean="0"/>
              <a:t>Realizar una aplicación </a:t>
            </a:r>
            <a:r>
              <a:rPr lang="es-ES" sz="2400" dirty="0" err="1" smtClean="0"/>
              <a:t>ASP.Net</a:t>
            </a:r>
            <a:r>
              <a:rPr lang="es-ES" sz="2400" dirty="0" smtClean="0"/>
              <a:t> MVC en la que se pueda borrar, listar, editar y actualizar (CRUD) las personas que tenemos en nuestra BBDD </a:t>
            </a:r>
            <a:r>
              <a:rPr lang="es-ES" sz="2400" dirty="0" err="1" smtClean="0"/>
              <a:t>Azure</a:t>
            </a:r>
            <a:r>
              <a:rPr lang="es-ES" sz="2400" dirty="0" smtClean="0"/>
              <a:t>.</a:t>
            </a:r>
          </a:p>
          <a:p>
            <a:pPr marL="109728" indent="0"/>
            <a:r>
              <a:rPr lang="es-ES" sz="2400" dirty="0" smtClean="0"/>
              <a:t>Usaremos el </a:t>
            </a:r>
            <a:r>
              <a:rPr lang="es-ES" sz="2400" dirty="0" err="1" smtClean="0"/>
              <a:t>Scafolding</a:t>
            </a:r>
            <a:r>
              <a:rPr lang="es-ES" sz="2400" dirty="0" smtClean="0"/>
              <a:t> de </a:t>
            </a:r>
            <a:r>
              <a:rPr lang="es-ES" sz="2400" dirty="0" err="1" smtClean="0"/>
              <a:t>ASP.Net</a:t>
            </a:r>
            <a:r>
              <a:rPr lang="es-ES" sz="2400" dirty="0" smtClean="0"/>
              <a:t> MVC.</a:t>
            </a:r>
          </a:p>
          <a:p>
            <a:pPr marL="109728" indent="0"/>
            <a:r>
              <a:rPr lang="es-ES" sz="2400" dirty="0" smtClean="0"/>
              <a:t>Realizaremos el ejercicio mediante una solución divida en 4 capas (proyectos):</a:t>
            </a:r>
          </a:p>
          <a:p>
            <a:pPr marL="365760" lvl="1" indent="0"/>
            <a:r>
              <a:rPr lang="es-ES" sz="2000" dirty="0" smtClean="0"/>
              <a:t>Capa Entidades: en el estarán nuestros objetos POCO.</a:t>
            </a:r>
          </a:p>
          <a:p>
            <a:pPr marL="365760" lvl="1" indent="0"/>
            <a:r>
              <a:rPr lang="es-ES" sz="2000" dirty="0" smtClean="0"/>
              <a:t>Capa </a:t>
            </a:r>
            <a:r>
              <a:rPr lang="es-ES" sz="2000" dirty="0" err="1" smtClean="0"/>
              <a:t>Bussines</a:t>
            </a:r>
            <a:r>
              <a:rPr lang="es-ES" sz="2000" dirty="0" smtClean="0"/>
              <a:t> </a:t>
            </a:r>
            <a:r>
              <a:rPr lang="es-ES" sz="2000" dirty="0" err="1" smtClean="0"/>
              <a:t>Logic</a:t>
            </a:r>
            <a:r>
              <a:rPr lang="es-ES" sz="2000" dirty="0" smtClean="0"/>
              <a:t> (BL): será donde definiremos la lógica de nuestro negocio.</a:t>
            </a:r>
          </a:p>
          <a:p>
            <a:pPr marL="365760" lvl="1" indent="0"/>
            <a:r>
              <a:rPr lang="es-ES" sz="2000" dirty="0" smtClean="0"/>
              <a:t>Capa DAL: será la encargada de conectar con la BBDD y realizar las operaciones oportunas.</a:t>
            </a:r>
          </a:p>
          <a:p>
            <a:pPr marL="365760" lvl="1" indent="0"/>
            <a:r>
              <a:rPr lang="es-ES" sz="2000" dirty="0" smtClean="0"/>
              <a:t>Capa UI: será la encargada de mostrar las vistas. Tendrá las 3 carpetas de siempre </a:t>
            </a:r>
            <a:r>
              <a:rPr lang="es-ES" sz="2000" dirty="0" err="1" smtClean="0"/>
              <a:t>Models</a:t>
            </a:r>
            <a:r>
              <a:rPr lang="es-ES" sz="2000" dirty="0" smtClean="0"/>
              <a:t>, </a:t>
            </a:r>
            <a:r>
              <a:rPr lang="es-ES" sz="2000" dirty="0" err="1" smtClean="0"/>
              <a:t>Views</a:t>
            </a:r>
            <a:r>
              <a:rPr lang="es-ES" sz="2000" dirty="0" smtClean="0"/>
              <a:t>, </a:t>
            </a:r>
            <a:r>
              <a:rPr lang="es-ES" sz="2000" dirty="0" err="1" smtClean="0"/>
              <a:t>Controllers</a:t>
            </a:r>
            <a:r>
              <a:rPr lang="es-ES" sz="2000" dirty="0" smtClean="0"/>
              <a:t>. La carpeta </a:t>
            </a:r>
            <a:r>
              <a:rPr lang="es-ES" sz="2000" dirty="0" err="1" smtClean="0"/>
              <a:t>Models</a:t>
            </a:r>
            <a:r>
              <a:rPr lang="es-ES" sz="2000" dirty="0" smtClean="0"/>
              <a:t> tendrá los </a:t>
            </a:r>
            <a:r>
              <a:rPr lang="es-ES" sz="2000" dirty="0" err="1" smtClean="0"/>
              <a:t>ViewModels</a:t>
            </a:r>
            <a:r>
              <a:rPr lang="es-ES" sz="2000" smtClean="0"/>
              <a:t>.</a:t>
            </a:r>
            <a:endParaRPr lang="es-ES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89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s-ES" sz="2800" dirty="0"/>
              <a:t>ActiveX Data </a:t>
            </a:r>
            <a:r>
              <a:rPr lang="es-ES" sz="2800" dirty="0" err="1" smtClean="0"/>
              <a:t>Objects</a:t>
            </a:r>
            <a:r>
              <a:rPr lang="es-ES" sz="2800" dirty="0" smtClean="0"/>
              <a:t>: e</a:t>
            </a:r>
            <a:r>
              <a:rPr lang="es-ES" sz="2800" b="1" dirty="0" smtClean="0"/>
              <a:t>s una parte del </a:t>
            </a:r>
            <a:r>
              <a:rPr lang="es-ES" sz="2800" b="1" dirty="0" err="1" smtClean="0"/>
              <a:t>framework</a:t>
            </a:r>
            <a:r>
              <a:rPr lang="es-ES" sz="2800" b="1" dirty="0" smtClean="0"/>
              <a:t> de .NET que se encarga del acceso a los datos (BBDD) de nuestra aplicación.</a:t>
            </a:r>
          </a:p>
          <a:p>
            <a:pPr lvl="1"/>
            <a:r>
              <a:rPr lang="es-ES" sz="2800" b="1" dirty="0" smtClean="0"/>
              <a:t>La BBDD puede ser </a:t>
            </a:r>
            <a:r>
              <a:rPr lang="es-ES" sz="2800" b="1" dirty="0" err="1" smtClean="0"/>
              <a:t>SQLServer</a:t>
            </a:r>
            <a:r>
              <a:rPr lang="es-ES" sz="2800" b="1" dirty="0" smtClean="0"/>
              <a:t>, </a:t>
            </a:r>
            <a:r>
              <a:rPr lang="es-ES" sz="2800" b="1" dirty="0" err="1" smtClean="0"/>
              <a:t>MySql</a:t>
            </a:r>
            <a:r>
              <a:rPr lang="es-ES" sz="2800" b="1" dirty="0" smtClean="0"/>
              <a:t>, Oracle, XML, etc.</a:t>
            </a:r>
          </a:p>
          <a:p>
            <a:pPr lvl="1"/>
            <a:r>
              <a:rPr lang="es-ES" sz="2800" b="1" dirty="0" smtClean="0"/>
              <a:t>Se puede usar con </a:t>
            </a:r>
            <a:r>
              <a:rPr lang="es-ES" sz="2800" b="1" dirty="0" err="1" smtClean="0"/>
              <a:t>WindowsForms</a:t>
            </a:r>
            <a:r>
              <a:rPr lang="es-ES" sz="2800" b="1" dirty="0" smtClean="0"/>
              <a:t>, WPF, ASP.NET, ASP.NET Core, etc. </a:t>
            </a:r>
          </a:p>
          <a:p>
            <a:pPr lvl="1"/>
            <a:r>
              <a:rPr lang="es-ES" sz="2800" b="1" dirty="0" smtClean="0"/>
              <a:t>Pero no lo podemos usar con UWP.</a:t>
            </a:r>
          </a:p>
          <a:p>
            <a:pPr lvl="1"/>
            <a:r>
              <a:rPr lang="es-ES" sz="2800" b="1" dirty="0" smtClean="0"/>
              <a:t>UWP usa </a:t>
            </a:r>
            <a:r>
              <a:rPr lang="es-ES" sz="2800" b="1" dirty="0" err="1" smtClean="0"/>
              <a:t>SQLite</a:t>
            </a:r>
            <a:r>
              <a:rPr lang="es-ES" sz="2800" b="1" dirty="0" smtClean="0"/>
              <a:t> o acceso a una API REST mediante </a:t>
            </a:r>
            <a:r>
              <a:rPr lang="es-ES" sz="2800" b="1" dirty="0" err="1" smtClean="0"/>
              <a:t>Json</a:t>
            </a:r>
            <a:r>
              <a:rPr lang="es-ES" sz="2800" b="1" dirty="0" smtClean="0"/>
              <a:t>.</a:t>
            </a:r>
            <a:endParaRPr lang="es-ES" sz="2800" dirty="0" smtClean="0"/>
          </a:p>
          <a:p>
            <a:endParaRPr lang="es-ES" sz="32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¿QUÉ ES ADO.NET?</a:t>
            </a:r>
            <a:endParaRPr lang="es-ES" dirty="0"/>
          </a:p>
        </p:txBody>
      </p:sp>
      <p:sp>
        <p:nvSpPr>
          <p:cNvPr id="26626" name="AutoShape 2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28" name="AutoShape 4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0" name="AutoShape 6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2" name="AutoShape 8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4" name="AutoShape 10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1 Marcador de contenido"/>
          <p:cNvSpPr txBox="1">
            <a:spLocks/>
          </p:cNvSpPr>
          <p:nvPr/>
        </p:nvSpPr>
        <p:spPr>
          <a:xfrm>
            <a:off x="609600" y="16337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endParaRPr kumimoji="0" lang="es-E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s-E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1 Marcador de contenido"/>
          <p:cNvSpPr txBox="1">
            <a:spLocks/>
          </p:cNvSpPr>
          <p:nvPr/>
        </p:nvSpPr>
        <p:spPr>
          <a:xfrm>
            <a:off x="762000" y="17861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36092" marR="0" lvl="1" indent="-3429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s-E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650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s-ES" sz="32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/>
              <a:t>¿QUÉ ES ADO.NET?</a:t>
            </a:r>
          </a:p>
        </p:txBody>
      </p:sp>
      <p:sp>
        <p:nvSpPr>
          <p:cNvPr id="26626" name="AutoShape 2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28" name="AutoShape 4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0" name="AutoShape 6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2" name="AutoShape 8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4" name="AutoShape 10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" name="1 Marcador de contenido"/>
          <p:cNvSpPr txBox="1">
            <a:spLocks/>
          </p:cNvSpPr>
          <p:nvPr/>
        </p:nvSpPr>
        <p:spPr>
          <a:xfrm>
            <a:off x="762000" y="17861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36092" marR="0" lvl="1" indent="-3429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s-E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417638"/>
            <a:ext cx="4095328" cy="498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8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Podemos trabajar con ADO.NET de dos formas diferentes:</a:t>
            </a:r>
            <a:endParaRPr lang="es-ES" sz="800" dirty="0">
              <a:solidFill>
                <a:srgbClr val="FF0000"/>
              </a:solidFill>
            </a:endParaRPr>
          </a:p>
          <a:p>
            <a:pPr lvl="1"/>
            <a:r>
              <a:rPr lang="es-ES" sz="2000" dirty="0" smtClean="0"/>
              <a:t>La primera es usando ADO.NET de la manera “tradicional”. Esto es implementando nosotros mismos por código la conexión con la BBDD, las llamadas a los procedimientos, las instrucciones SQL, etc.</a:t>
            </a:r>
          </a:p>
          <a:p>
            <a:pPr lvl="1"/>
            <a:r>
              <a:rPr lang="es-ES" sz="2000" dirty="0" smtClean="0"/>
              <a:t>La segunda forma es mediante el uso del ORM </a:t>
            </a:r>
            <a:r>
              <a:rPr lang="es-ES" sz="2000" dirty="0" err="1" smtClean="0"/>
              <a:t>Entity</a:t>
            </a:r>
            <a:r>
              <a:rPr lang="es-ES" sz="2000" dirty="0" smtClean="0"/>
              <a:t> Framework. Mediante este ORM, podremos conectarnos a una BBDD y realizar las operaciones más comunes de una manera más sencilla. Este es un enlace a un ejemplo</a:t>
            </a:r>
          </a:p>
          <a:p>
            <a:pPr marL="393192" lvl="1" indent="0">
              <a:buNone/>
            </a:pPr>
            <a:r>
              <a:rPr lang="es-ES" sz="1600" dirty="0" smtClean="0">
                <a:hlinkClick r:id="rId2"/>
              </a:rPr>
              <a:t>http</a:t>
            </a:r>
            <a:r>
              <a:rPr lang="es-ES" sz="1600" dirty="0">
                <a:hlinkClick r:id="rId2"/>
              </a:rPr>
              <a:t>://debugonweb.com/2017/06/25/crud-operation-2/</a:t>
            </a:r>
            <a:endParaRPr lang="es-ES" sz="2000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ADO.NET Y ENTITY FRAMEWORK</a:t>
            </a:r>
            <a:endParaRPr lang="es-ES" dirty="0"/>
          </a:p>
        </p:txBody>
      </p:sp>
      <p:sp>
        <p:nvSpPr>
          <p:cNvPr id="26626" name="AutoShape 2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28" name="AutoShape 4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0" name="AutoShape 6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2" name="AutoShape 8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4" name="AutoShape 10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762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283968" y="1481328"/>
            <a:ext cx="4402832" cy="4525963"/>
          </a:xfrm>
        </p:spPr>
        <p:txBody>
          <a:bodyPr>
            <a:normAutofit/>
          </a:bodyPr>
          <a:lstStyle/>
          <a:p>
            <a:r>
              <a:rPr lang="es-ES" sz="2400" dirty="0" smtClean="0"/>
              <a:t>Cuando trabajamos en ADO.NET clásico, podemos hacerlo de dos formas diferentes:</a:t>
            </a:r>
          </a:p>
          <a:p>
            <a:pPr lvl="1"/>
            <a:r>
              <a:rPr lang="es-ES" sz="1800" dirty="0" smtClean="0"/>
              <a:t>Modo Conectado</a:t>
            </a:r>
          </a:p>
          <a:p>
            <a:pPr lvl="1"/>
            <a:r>
              <a:rPr lang="es-ES" sz="1800" dirty="0" smtClean="0"/>
              <a:t>Modo desconectado</a:t>
            </a:r>
            <a:endParaRPr lang="es-ES" sz="18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ADO.NET CLÁSICO</a:t>
            </a:r>
            <a:endParaRPr lang="es-ES" dirty="0"/>
          </a:p>
        </p:txBody>
      </p:sp>
      <p:sp>
        <p:nvSpPr>
          <p:cNvPr id="26626" name="AutoShape 2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28" name="AutoShape 4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0" name="AutoShape 6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2" name="AutoShape 8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4" name="AutoShape 10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3040" t="17452" r="47480" b="13250"/>
          <a:stretch/>
        </p:blipFill>
        <p:spPr>
          <a:xfrm>
            <a:off x="307798" y="1173072"/>
            <a:ext cx="3811466" cy="5352272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 rot="503356">
            <a:off x="3276197" y="2946571"/>
            <a:ext cx="144667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 derecha 10"/>
          <p:cNvSpPr/>
          <p:nvPr/>
        </p:nvSpPr>
        <p:spPr>
          <a:xfrm>
            <a:off x="1615268" y="3462280"/>
            <a:ext cx="310319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01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2400" dirty="0" smtClean="0"/>
              <a:t>Mediante un </a:t>
            </a:r>
            <a:r>
              <a:rPr lang="es-ES" sz="2400" dirty="0" err="1" smtClean="0"/>
              <a:t>DataAdapter</a:t>
            </a:r>
            <a:r>
              <a:rPr lang="es-ES" sz="2400" dirty="0" smtClean="0"/>
              <a:t>, nos conectaremos a una BBDD y realizaremos una consulta SQL para “traernos” un conjunto de datos.</a:t>
            </a:r>
          </a:p>
          <a:p>
            <a:r>
              <a:rPr lang="es-ES" sz="2400" dirty="0" smtClean="0"/>
              <a:t>Ese conjunto de datos se guardan en la memoria mediante un objeto </a:t>
            </a:r>
            <a:r>
              <a:rPr lang="es-ES" sz="2400" dirty="0" err="1" smtClean="0"/>
              <a:t>DataSet</a:t>
            </a:r>
            <a:r>
              <a:rPr lang="es-ES" sz="2400" dirty="0" smtClean="0"/>
              <a:t>.</a:t>
            </a:r>
          </a:p>
          <a:p>
            <a:r>
              <a:rPr lang="es-ES" sz="2400" dirty="0" smtClean="0"/>
              <a:t>Un </a:t>
            </a:r>
            <a:r>
              <a:rPr lang="es-ES" sz="2400" dirty="0" err="1" smtClean="0"/>
              <a:t>DataSet</a:t>
            </a:r>
            <a:r>
              <a:rPr lang="es-ES" sz="2400" dirty="0" smtClean="0"/>
              <a:t> es un conjunto de tablas, relaciones, etc. Es como una pequeña parte de la BBDD en nuestra memoria.</a:t>
            </a:r>
          </a:p>
          <a:p>
            <a:r>
              <a:rPr lang="es-ES" sz="2400" dirty="0" smtClean="0"/>
              <a:t>Realizaremos cambios en nuestra aplicación sobre esos datos (borrado, actualización, etc.).</a:t>
            </a:r>
          </a:p>
          <a:p>
            <a:r>
              <a:rPr lang="es-ES" sz="2400" dirty="0" smtClean="0"/>
              <a:t>Finalmente, mandaremos actualizar la BBDD con los cambios que se hayan producido en el </a:t>
            </a:r>
            <a:r>
              <a:rPr lang="es-ES" sz="2400" dirty="0" err="1" smtClean="0"/>
              <a:t>DataSet</a:t>
            </a:r>
            <a:r>
              <a:rPr lang="es-ES" sz="2400" dirty="0" smtClean="0"/>
              <a:t>. </a:t>
            </a:r>
          </a:p>
          <a:p>
            <a:r>
              <a:rPr lang="es-ES" sz="2400" dirty="0" smtClean="0"/>
              <a:t>Nosotros no realizaremos las sentencias SQL, nos apoyaremos en un </a:t>
            </a:r>
            <a:r>
              <a:rPr lang="es-ES" sz="2400" dirty="0" err="1" smtClean="0"/>
              <a:t>CommandBuilder</a:t>
            </a:r>
            <a:r>
              <a:rPr lang="es-ES" sz="2400" dirty="0" smtClean="0"/>
              <a:t>.</a:t>
            </a:r>
            <a:endParaRPr lang="es-ES" sz="2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MODO DESCONECTADO</a:t>
            </a:r>
            <a:endParaRPr lang="es-ES" dirty="0"/>
          </a:p>
        </p:txBody>
      </p:sp>
      <p:sp>
        <p:nvSpPr>
          <p:cNvPr id="26626" name="AutoShape 2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28" name="AutoShape 4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0" name="AutoShape 6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2" name="AutoShape 8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4" name="AutoShape 10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698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8"/>
          </a:xfrm>
        </p:spPr>
        <p:txBody>
          <a:bodyPr>
            <a:normAutofit fontScale="92500" lnSpcReduction="20000"/>
          </a:bodyPr>
          <a:lstStyle/>
          <a:p>
            <a:r>
              <a:rPr lang="es-ES" sz="3200" dirty="0" smtClean="0"/>
              <a:t>La forma más común de mostrar y editar los datos de un </a:t>
            </a:r>
            <a:r>
              <a:rPr lang="es-ES" sz="3200" dirty="0" err="1" smtClean="0"/>
              <a:t>DataSet</a:t>
            </a:r>
            <a:r>
              <a:rPr lang="es-ES" sz="3200" dirty="0" smtClean="0"/>
              <a:t> es mediante un control </a:t>
            </a:r>
            <a:r>
              <a:rPr lang="es-ES" sz="3200" dirty="0" err="1" smtClean="0"/>
              <a:t>DataGrid</a:t>
            </a:r>
            <a:r>
              <a:rPr lang="es-ES" sz="3200" dirty="0" smtClean="0"/>
              <a:t>.</a:t>
            </a:r>
          </a:p>
          <a:p>
            <a:endParaRPr lang="es-ES" sz="3200" dirty="0"/>
          </a:p>
          <a:p>
            <a:endParaRPr lang="es-ES" sz="3200" dirty="0" smtClean="0"/>
          </a:p>
          <a:p>
            <a:endParaRPr lang="es-ES" sz="3200" dirty="0"/>
          </a:p>
          <a:p>
            <a:endParaRPr lang="es-ES" sz="3200" dirty="0" smtClean="0"/>
          </a:p>
          <a:p>
            <a:endParaRPr lang="es-ES" sz="3200" dirty="0" smtClean="0"/>
          </a:p>
          <a:p>
            <a:r>
              <a:rPr lang="es-ES" sz="3200" dirty="0" smtClean="0"/>
              <a:t>Este control se suele usar en </a:t>
            </a:r>
            <a:r>
              <a:rPr lang="es-ES" sz="3200" dirty="0" err="1" smtClean="0"/>
              <a:t>WindowsForm</a:t>
            </a:r>
            <a:r>
              <a:rPr lang="es-ES" sz="3200" dirty="0" smtClean="0"/>
              <a:t> y WPF.</a:t>
            </a:r>
            <a:endParaRPr lang="es-ES" sz="3200" dirty="0"/>
          </a:p>
          <a:p>
            <a:r>
              <a:rPr lang="es-ES" sz="3200" dirty="0" smtClean="0"/>
              <a:t>El control </a:t>
            </a:r>
            <a:r>
              <a:rPr lang="es-ES" sz="3200" dirty="0" err="1" smtClean="0"/>
              <a:t>DataGrid</a:t>
            </a:r>
            <a:r>
              <a:rPr lang="es-ES" sz="3200" dirty="0" smtClean="0"/>
              <a:t> no está disponible en UWP.</a:t>
            </a:r>
            <a:endParaRPr lang="es-ES" sz="32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DataGrid</a:t>
            </a:r>
            <a:endParaRPr lang="es-ES" dirty="0"/>
          </a:p>
        </p:txBody>
      </p:sp>
      <p:sp>
        <p:nvSpPr>
          <p:cNvPr id="26626" name="AutoShape 2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28" name="AutoShape 4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0" name="AutoShape 6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2" name="AutoShape 8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4" name="AutoShape 10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2276872"/>
            <a:ext cx="4572000" cy="244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4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800" dirty="0" smtClean="0"/>
              <a:t>ADO.NET en modo desconectado es apropiado para aplicaciones en las que contemos con un ordenador y su memoria. Windows </a:t>
            </a:r>
            <a:r>
              <a:rPr lang="es-ES" sz="2800" dirty="0" err="1" smtClean="0"/>
              <a:t>Forms</a:t>
            </a:r>
            <a:r>
              <a:rPr lang="es-ES" sz="2800" dirty="0" smtClean="0"/>
              <a:t> y WPF.</a:t>
            </a:r>
          </a:p>
          <a:p>
            <a:r>
              <a:rPr lang="es-ES" sz="2800" dirty="0" smtClean="0"/>
              <a:t>Esto no pasa en aplicaciones Web, donde la memoria que usarían TODOS los objetos </a:t>
            </a:r>
            <a:r>
              <a:rPr lang="es-ES" sz="2800" dirty="0" err="1" smtClean="0"/>
              <a:t>DataSets</a:t>
            </a:r>
            <a:r>
              <a:rPr lang="es-ES" sz="2800" dirty="0" smtClean="0"/>
              <a:t> de TODOS los usuarios conectados a nuestra aplicación, sería la memoria de nuestro servidor.</a:t>
            </a:r>
          </a:p>
          <a:p>
            <a:r>
              <a:rPr lang="es-ES" sz="2800" dirty="0" smtClean="0"/>
              <a:t>Esto hace que lo mejor sea usar </a:t>
            </a:r>
            <a:r>
              <a:rPr lang="es-ES" sz="2800" dirty="0" err="1" smtClean="0"/>
              <a:t>ADO.Net</a:t>
            </a:r>
            <a:r>
              <a:rPr lang="es-ES" sz="2800" dirty="0" smtClean="0"/>
              <a:t> en modo conectado en aplicaciones </a:t>
            </a:r>
            <a:r>
              <a:rPr lang="es-ES" sz="2800" dirty="0" err="1" smtClean="0"/>
              <a:t>ASP.Net</a:t>
            </a:r>
            <a:r>
              <a:rPr lang="es-ES" sz="2800" dirty="0" smtClean="0"/>
              <a:t>.</a:t>
            </a:r>
            <a:endParaRPr lang="es-ES" sz="32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¿QUÉ USAREMOS EN ASP.NET?</a:t>
            </a:r>
            <a:endParaRPr lang="es-ES" dirty="0"/>
          </a:p>
        </p:txBody>
      </p:sp>
      <p:sp>
        <p:nvSpPr>
          <p:cNvPr id="26626" name="AutoShape 2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28" name="AutoShape 4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0" name="AutoShape 6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2" name="AutoShape 8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4" name="AutoShape 10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759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No tiene el objeto </a:t>
            </a:r>
            <a:r>
              <a:rPr lang="es-ES" sz="2800" dirty="0" err="1" smtClean="0"/>
              <a:t>DataSet</a:t>
            </a:r>
            <a:r>
              <a:rPr lang="es-ES" sz="2800" dirty="0" smtClean="0"/>
              <a:t>. Tenemos uno menos potente pero menos costoso: </a:t>
            </a:r>
            <a:r>
              <a:rPr lang="es-ES" sz="2800" dirty="0" err="1" smtClean="0"/>
              <a:t>DataReader</a:t>
            </a:r>
            <a:r>
              <a:rPr lang="es-ES" sz="2800" dirty="0" smtClean="0"/>
              <a:t>.</a:t>
            </a:r>
          </a:p>
          <a:p>
            <a:r>
              <a:rPr lang="es-ES" sz="2800" dirty="0" smtClean="0"/>
              <a:t>Mediante un </a:t>
            </a:r>
            <a:r>
              <a:rPr lang="es-ES" sz="2800" dirty="0" err="1" smtClean="0"/>
              <a:t>DataReader</a:t>
            </a:r>
            <a:r>
              <a:rPr lang="es-ES" sz="2800" dirty="0" smtClean="0"/>
              <a:t> nos “traeremos” los datos de una fuente de datos.</a:t>
            </a:r>
          </a:p>
          <a:p>
            <a:r>
              <a:rPr lang="es-ES" sz="2800" dirty="0" smtClean="0"/>
              <a:t>Mediante el objeto </a:t>
            </a:r>
            <a:r>
              <a:rPr lang="es-ES" sz="2800" dirty="0" err="1" smtClean="0"/>
              <a:t>Connection</a:t>
            </a:r>
            <a:r>
              <a:rPr lang="es-ES" sz="2800" dirty="0" smtClean="0"/>
              <a:t> estableceremos la conexión.</a:t>
            </a:r>
          </a:p>
          <a:p>
            <a:r>
              <a:rPr lang="es-ES" sz="2800" dirty="0" smtClean="0"/>
              <a:t>Mediante el objeto </a:t>
            </a:r>
            <a:r>
              <a:rPr lang="es-ES" sz="2800" dirty="0" err="1" smtClean="0"/>
              <a:t>Command</a:t>
            </a:r>
            <a:r>
              <a:rPr lang="es-ES" sz="2800" dirty="0" smtClean="0"/>
              <a:t>, realizaremos sentencias de tipo </a:t>
            </a:r>
            <a:r>
              <a:rPr lang="es-ES" sz="2800" dirty="0" err="1" smtClean="0"/>
              <a:t>Insert</a:t>
            </a:r>
            <a:r>
              <a:rPr lang="es-ES" sz="2800" dirty="0" smtClean="0"/>
              <a:t>, </a:t>
            </a:r>
            <a:r>
              <a:rPr lang="es-ES" sz="2800" dirty="0" err="1" smtClean="0"/>
              <a:t>Update</a:t>
            </a:r>
            <a:r>
              <a:rPr lang="es-ES" sz="2800" dirty="0" smtClean="0"/>
              <a:t> o </a:t>
            </a:r>
            <a:r>
              <a:rPr lang="es-ES" sz="2800" dirty="0" err="1" smtClean="0"/>
              <a:t>Delete</a:t>
            </a:r>
            <a:r>
              <a:rPr lang="es-ES" sz="2800" dirty="0"/>
              <a:t>.</a:t>
            </a:r>
            <a:endParaRPr lang="es-ES" sz="2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 err="1" smtClean="0"/>
              <a:t>ADO.Net</a:t>
            </a:r>
            <a:r>
              <a:rPr lang="es-ES" sz="3600" dirty="0" smtClean="0"/>
              <a:t> MODO CONECTADO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96481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1361</TotalTime>
  <Words>919</Words>
  <Application>Microsoft Office PowerPoint</Application>
  <PresentationFormat>Presentación en pantalla (4:3)</PresentationFormat>
  <Paragraphs>138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Lucida Sans Unicode</vt:lpstr>
      <vt:lpstr>Verdana</vt:lpstr>
      <vt:lpstr>Wingdings 2</vt:lpstr>
      <vt:lpstr>Wingdings 3</vt:lpstr>
      <vt:lpstr>Concurrencia</vt:lpstr>
      <vt:lpstr>ADO.NET</vt:lpstr>
      <vt:lpstr>¿QUÉ ES ADO.NET?</vt:lpstr>
      <vt:lpstr>¿QUÉ ES ADO.NET?</vt:lpstr>
      <vt:lpstr>ADO.NET Y ENTITY FRAMEWORK</vt:lpstr>
      <vt:lpstr>ADO.NET CLÁSICO</vt:lpstr>
      <vt:lpstr>MODO DESCONECTADO</vt:lpstr>
      <vt:lpstr>DataGrid</vt:lpstr>
      <vt:lpstr>¿QUÉ USAREMOS EN ASP.NET?</vt:lpstr>
      <vt:lpstr>ADO.Net MODO CONECTADO</vt:lpstr>
      <vt:lpstr>Connection</vt:lpstr>
      <vt:lpstr>ABRIR UNA CONEXIÓN</vt:lpstr>
      <vt:lpstr>EJERCICIO</vt:lpstr>
      <vt:lpstr>HACER UNA CONSULTA</vt:lpstr>
      <vt:lpstr>HACER UNA CONSULTA</vt:lpstr>
      <vt:lpstr>EJERCICIO</vt:lpstr>
      <vt:lpstr>REALIZAR UN COMANDO (BORRAR)</vt:lpstr>
      <vt:lpstr>EJERCICIO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Fernando</dc:creator>
  <cp:lastModifiedBy>Fernando</cp:lastModifiedBy>
  <cp:revision>194</cp:revision>
  <dcterms:created xsi:type="dcterms:W3CDTF">2011-09-11T17:36:09Z</dcterms:created>
  <dcterms:modified xsi:type="dcterms:W3CDTF">2017-11-14T12:06:02Z</dcterms:modified>
</cp:coreProperties>
</file>